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>
  <p:sldMasterIdLst>
    <p:sldMasterId id="2147483650" r:id="rId1"/>
  </p:sldMasterIdLst>
  <p:notesMasterIdLst>
    <p:notesMasterId r:id="rId41"/>
  </p:notesMasterIdLst>
  <p:handoutMasterIdLst>
    <p:handoutMasterId r:id="rId42"/>
  </p:handoutMasterIdLst>
  <p:sldIdLst>
    <p:sldId id="256" r:id="rId2"/>
    <p:sldId id="319" r:id="rId3"/>
    <p:sldId id="257" r:id="rId4"/>
    <p:sldId id="259" r:id="rId5"/>
    <p:sldId id="306" r:id="rId6"/>
    <p:sldId id="260" r:id="rId7"/>
    <p:sldId id="270" r:id="rId8"/>
    <p:sldId id="261" r:id="rId9"/>
    <p:sldId id="273" r:id="rId10"/>
    <p:sldId id="274" r:id="rId11"/>
    <p:sldId id="326" r:id="rId12"/>
    <p:sldId id="320" r:id="rId13"/>
    <p:sldId id="286" r:id="rId14"/>
    <p:sldId id="288" r:id="rId15"/>
    <p:sldId id="323" r:id="rId16"/>
    <p:sldId id="290" r:id="rId17"/>
    <p:sldId id="271" r:id="rId18"/>
    <p:sldId id="287" r:id="rId19"/>
    <p:sldId id="277" r:id="rId20"/>
    <p:sldId id="278" r:id="rId21"/>
    <p:sldId id="279" r:id="rId22"/>
    <p:sldId id="280" r:id="rId23"/>
    <p:sldId id="324" r:id="rId24"/>
    <p:sldId id="325" r:id="rId25"/>
    <p:sldId id="291" r:id="rId26"/>
    <p:sldId id="327" r:id="rId27"/>
    <p:sldId id="289" r:id="rId28"/>
    <p:sldId id="296" r:id="rId29"/>
    <p:sldId id="321" r:id="rId30"/>
    <p:sldId id="309" r:id="rId31"/>
    <p:sldId id="310" r:id="rId32"/>
    <p:sldId id="311" r:id="rId33"/>
    <p:sldId id="312" r:id="rId34"/>
    <p:sldId id="316" r:id="rId35"/>
    <p:sldId id="313" r:id="rId36"/>
    <p:sldId id="317" r:id="rId37"/>
    <p:sldId id="314" r:id="rId38"/>
    <p:sldId id="322" r:id="rId39"/>
    <p:sldId id="315" r:id="rId40"/>
  </p:sldIdLst>
  <p:sldSz cx="9144000" cy="6858000" type="screen4x3"/>
  <p:notesSz cx="6669088" cy="9926638"/>
  <p:defaultTextStyle>
    <a:defPPr>
      <a:defRPr lang="en-US"/>
    </a:defPPr>
    <a:lvl1pPr algn="l" rtl="0" eaLnBrk="0" fontAlgn="base" hangingPunct="0">
      <a:spcBef>
        <a:spcPct val="50000"/>
      </a:spcBef>
      <a:spcAft>
        <a:spcPct val="0"/>
      </a:spcAft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eaLnBrk="0" fontAlgn="base" hangingPunct="0">
      <a:spcBef>
        <a:spcPct val="50000"/>
      </a:spcBef>
      <a:spcAft>
        <a:spcPct val="0"/>
      </a:spcAft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eaLnBrk="0" fontAlgn="base" hangingPunct="0">
      <a:spcBef>
        <a:spcPct val="50000"/>
      </a:spcBef>
      <a:spcAft>
        <a:spcPct val="0"/>
      </a:spcAft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eaLnBrk="0" fontAlgn="base" hangingPunct="0">
      <a:spcBef>
        <a:spcPct val="50000"/>
      </a:spcBef>
      <a:spcAft>
        <a:spcPct val="0"/>
      </a:spcAft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eaLnBrk="0" fontAlgn="base" hangingPunct="0">
      <a:spcBef>
        <a:spcPct val="50000"/>
      </a:spcBef>
      <a:spcAft>
        <a:spcPct val="0"/>
      </a:spcAft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66CCFF"/>
    <a:srgbClr val="336699"/>
    <a:srgbClr val="003399"/>
    <a:srgbClr val="FFFFCC"/>
    <a:srgbClr val="DDDDFF"/>
    <a:srgbClr val="FF9900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369" autoAdjust="0"/>
    <p:restoredTop sz="90196" autoAdjust="0"/>
  </p:normalViewPr>
  <p:slideViewPr>
    <p:cSldViewPr snapToGrid="0">
      <p:cViewPr varScale="1">
        <p:scale>
          <a:sx n="78" d="100"/>
          <a:sy n="78" d="100"/>
        </p:scale>
        <p:origin x="67" y="1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3864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5.wmf"/><Relationship Id="rId1" Type="http://schemas.openxmlformats.org/officeDocument/2006/relationships/image" Target="../media/image24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image" Target="../media/image28.wmf"/><Relationship Id="rId1" Type="http://schemas.openxmlformats.org/officeDocument/2006/relationships/image" Target="../media/image27.wmf"/><Relationship Id="rId4" Type="http://schemas.openxmlformats.org/officeDocument/2006/relationships/image" Target="../media/image3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image" Target="../media/image8.wmf"/><Relationship Id="rId1" Type="http://schemas.openxmlformats.org/officeDocument/2006/relationships/image" Target="../media/image7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image" Target="../media/image10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image" Target="../media/image13.wmf"/><Relationship Id="rId1" Type="http://schemas.openxmlformats.org/officeDocument/2006/relationships/image" Target="../media/image12.wmf"/><Relationship Id="rId4" Type="http://schemas.openxmlformats.org/officeDocument/2006/relationships/image" Target="../media/image15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8.wmf"/><Relationship Id="rId1" Type="http://schemas.openxmlformats.org/officeDocument/2006/relationships/image" Target="../media/image10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t" anchorCtr="0" compatLnSpc="1">
            <a:prstTxWarp prst="textNoShape">
              <a:avLst/>
            </a:prstTxWarp>
          </a:bodyPr>
          <a:lstStyle>
            <a:lvl1pPr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779838" y="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t" anchorCtr="0" compatLnSpc="1">
            <a:prstTxWarp prst="textNoShape">
              <a:avLst/>
            </a:prstTxWarp>
          </a:bodyPr>
          <a:lstStyle>
            <a:lvl1pPr algn="r"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975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b" anchorCtr="0" compatLnSpc="1">
            <a:prstTxWarp prst="textNoShape">
              <a:avLst/>
            </a:prstTxWarp>
          </a:bodyPr>
          <a:lstStyle>
            <a:lvl1pPr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779838" y="942975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b" anchorCtr="0" compatLnSpc="1">
            <a:prstTxWarp prst="textNoShape">
              <a:avLst/>
            </a:prstTxWarp>
          </a:bodyPr>
          <a:lstStyle>
            <a:lvl1pPr algn="r"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fld id="{C5316661-395F-46D4-982B-C64BA9EC9BDA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581004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t" anchorCtr="0" compatLnSpc="1">
            <a:prstTxWarp prst="textNoShape">
              <a:avLst/>
            </a:prstTxWarp>
          </a:bodyPr>
          <a:lstStyle>
            <a:lvl1pPr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79838" y="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t" anchorCtr="0" compatLnSpc="1">
            <a:prstTxWarp prst="textNoShape">
              <a:avLst/>
            </a:prstTxWarp>
          </a:bodyPr>
          <a:lstStyle>
            <a:lvl1pPr algn="r"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4506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52488" y="744538"/>
            <a:ext cx="4964112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89000" y="4714875"/>
            <a:ext cx="4965700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 smtClean="0"/>
              <a:t>Klicken Sie, um die Textformatierung des Masters zu bearbeiten.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b" anchorCtr="0" compatLnSpc="1">
            <a:prstTxWarp prst="textNoShape">
              <a:avLst/>
            </a:prstTxWarp>
          </a:bodyPr>
          <a:lstStyle>
            <a:lvl1pPr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19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79838" y="9429750"/>
            <a:ext cx="288925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5939" tIns="47969" rIns="95939" bIns="47969" numCol="1" anchor="b" anchorCtr="0" compatLnSpc="1">
            <a:prstTxWarp prst="textNoShape">
              <a:avLst/>
            </a:prstTxWarp>
          </a:bodyPr>
          <a:lstStyle>
            <a:lvl1pPr algn="r" defTabSz="958850">
              <a:spcBef>
                <a:spcPct val="0"/>
              </a:spcBef>
              <a:defRPr sz="1300">
                <a:latin typeface="TIMES" charset="0"/>
              </a:defRPr>
            </a:lvl1pPr>
          </a:lstStyle>
          <a:p>
            <a:pPr>
              <a:defRPr/>
            </a:pPr>
            <a:fld id="{723316D2-981F-4AE7-A5A9-7316BCFDEA6C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3032451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23316D2-981F-4AE7-A5A9-7316BCFDEA6C}" type="slidenum">
              <a:rPr lang="de-DE" smtClean="0"/>
              <a:pPr>
                <a:defRPr/>
              </a:pPr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67766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Notizenplatzhalt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 smtClean="0"/>
          </a:p>
        </p:txBody>
      </p:sp>
      <p:sp>
        <p:nvSpPr>
          <p:cNvPr id="46084" name="Foliennummernplatzhalt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8850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88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658DBA60-DA76-4185-913D-D84B7EAFD03A}" type="slidenum">
              <a:rPr lang="de-DE" sz="1300" smtClean="0">
                <a:solidFill>
                  <a:srgbClr val="000000"/>
                </a:solidFill>
                <a:latin typeface="TIMES" charset="0"/>
              </a:rPr>
              <a:pPr/>
              <a:t>2</a:t>
            </a:fld>
            <a:endParaRPr lang="de-DE" sz="1300" smtClean="0">
              <a:solidFill>
                <a:srgbClr val="000000"/>
              </a:solidFill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12719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23316D2-981F-4AE7-A5A9-7316BCFDEA6C}" type="slidenum">
              <a:rPr lang="de-DE" smtClean="0"/>
              <a:pPr>
                <a:defRPr/>
              </a:pPr>
              <a:t>6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394726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23316D2-981F-4AE7-A5A9-7316BCFDEA6C}" type="slidenum">
              <a:rPr lang="de-DE" smtClean="0"/>
              <a:pPr>
                <a:defRPr/>
              </a:pPr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244676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7" name="Notizenplatzhalt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 smtClean="0"/>
          </a:p>
        </p:txBody>
      </p:sp>
      <p:sp>
        <p:nvSpPr>
          <p:cNvPr id="47108" name="Foliennummernplatzhalt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8850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88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06C13A53-F414-4768-B34C-422971026421}" type="slidenum">
              <a:rPr lang="de-DE" sz="1300" smtClean="0">
                <a:solidFill>
                  <a:srgbClr val="000000"/>
                </a:solidFill>
                <a:latin typeface="TIMES" charset="0"/>
              </a:rPr>
              <a:pPr/>
              <a:t>12</a:t>
            </a:fld>
            <a:endParaRPr lang="de-DE" sz="1300" smtClean="0">
              <a:solidFill>
                <a:srgbClr val="000000"/>
              </a:solidFill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37714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Notizenplatzhalt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 smtClean="0"/>
          </a:p>
        </p:txBody>
      </p:sp>
      <p:sp>
        <p:nvSpPr>
          <p:cNvPr id="48132" name="Foliennummernplatzhalt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8850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588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5885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5885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fld id="{DD660C43-DAFC-4F8E-9540-CA07153F2ACE}" type="slidenum">
              <a:rPr lang="de-DE" sz="1300" smtClean="0">
                <a:solidFill>
                  <a:srgbClr val="000000"/>
                </a:solidFill>
                <a:latin typeface="TIMES" charset="0"/>
              </a:rPr>
              <a:pPr/>
              <a:t>29</a:t>
            </a:fld>
            <a:endParaRPr lang="de-DE" sz="1300" smtClean="0">
              <a:solidFill>
                <a:srgbClr val="000000"/>
              </a:solidFill>
              <a:latin typeface="TIMES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31324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8"/>
          <p:cNvGraphicFramePr>
            <a:graphicFrameLocks noChangeAspect="1"/>
          </p:cNvGraphicFramePr>
          <p:nvPr/>
        </p:nvGraphicFramePr>
        <p:xfrm>
          <a:off x="0" y="0"/>
          <a:ext cx="9134475" cy="6848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3" name="Image" r:id="rId3" imgW="12177778" imgH="9130159" progId="PhotoshopElements.Image.2">
                  <p:embed/>
                </p:oleObj>
              </mc:Choice>
              <mc:Fallback>
                <p:oleObj name="Image" r:id="rId3" imgW="12177778" imgH="9130159" progId="PhotoshopElements.Image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9134475" cy="6848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1828800"/>
            <a:ext cx="7772400" cy="1600200"/>
          </a:xfrm>
        </p:spPr>
        <p:txBody>
          <a:bodyPr wrap="square" lIns="91440" anchor="ctr"/>
          <a:lstStyle>
            <a:lvl1pPr algn="ctr">
              <a:defRPr sz="3800"/>
            </a:lvl1pPr>
          </a:lstStyle>
          <a:p>
            <a:endParaRPr lang="de-DE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143000" y="3886200"/>
            <a:ext cx="6781800" cy="1981200"/>
          </a:xfrm>
        </p:spPr>
        <p:txBody>
          <a:bodyPr/>
          <a:lstStyle>
            <a:lvl1pPr algn="ctr">
              <a:lnSpc>
                <a:spcPct val="110000"/>
              </a:lnSpc>
              <a:defRPr sz="2800"/>
            </a:lvl1pPr>
          </a:lstStyle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310972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dirty="0" smtClean="0"/>
              <a:t>Textmasterformate durch Klicken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  <a:endParaRPr lang="de-DE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Rüdiger Brause: Adaptive Systeme, Institut für Informatik, WS 2013/14</a:t>
            </a:r>
            <a:endParaRPr lang="de-DE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- </a:t>
            </a:r>
            <a:fld id="{B95025D6-5695-41DF-B068-B0004376BE9B}" type="slidenum">
              <a:rPr lang="de-DE"/>
              <a:pPr>
                <a:defRPr/>
              </a:pPr>
              <a:t>‹Nr.›</a:t>
            </a:fld>
            <a:r>
              <a:rPr 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20258947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Rüdiger Brause: Adaptive Systeme, Institut für Informatik, WS 2013/14</a:t>
            </a:r>
            <a:endParaRPr lang="de-DE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- </a:t>
            </a:r>
            <a:fld id="{19ED23AC-A0EF-43C5-8FEF-B258118328BA}" type="slidenum">
              <a:rPr lang="de-DE"/>
              <a:pPr>
                <a:defRPr/>
              </a:pPr>
              <a:t>‹Nr.›</a:t>
            </a:fld>
            <a:r>
              <a:rPr 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15428975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Rüdiger Brause: Adaptive Systeme, Institut für Informatik, WS 2013/14</a:t>
            </a:r>
            <a:endParaRPr lang="de-DE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- </a:t>
            </a:r>
            <a:fld id="{342942DD-751C-47F6-B7D3-2FF2FB9E13C3}" type="slidenum">
              <a:rPr lang="de-DE"/>
              <a:pPr>
                <a:defRPr/>
              </a:pPr>
              <a:t>‹Nr.›</a:t>
            </a:fld>
            <a:r>
              <a:rPr lang="de-DE"/>
              <a:t> -</a:t>
            </a:r>
          </a:p>
        </p:txBody>
      </p:sp>
    </p:spTree>
    <p:extLst>
      <p:ext uri="{BB962C8B-B14F-4D97-AF65-F5344CB8AC3E}">
        <p14:creationId xmlns:p14="http://schemas.microsoft.com/office/powerpoint/2010/main" val="24272242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vmlDrawing" Target="../drawings/vmlDrawing1.v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9"/>
          <p:cNvSpPr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rgbClr val="FFE499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>
              <a:spcBef>
                <a:spcPct val="0"/>
              </a:spcBef>
            </a:pPr>
            <a:endParaRPr lang="de-DE" sz="2800">
              <a:latin typeface="Arial Black" pitchFamily="34" charset="0"/>
            </a:endParaRPr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11188" y="404813"/>
            <a:ext cx="66246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smtClean="0"/>
              <a:t>Mastertitelformat bearbeiten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762000" y="6629400"/>
            <a:ext cx="49530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000" smtClean="0">
                <a:latin typeface="Tahoma" pitchFamily="34" charset="0"/>
              </a:defRPr>
            </a:lvl1pPr>
          </a:lstStyle>
          <a:p>
            <a:pPr>
              <a:defRPr/>
            </a:pPr>
            <a:r>
              <a:rPr lang="de-DE" smtClean="0"/>
              <a:t>Rüdiger Brause: Adaptive Systeme, Institut für Informatik, WS 2013/14</a:t>
            </a:r>
            <a:endParaRPr lang="de-DE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001000" y="6623050"/>
            <a:ext cx="685800" cy="23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000"/>
            </a:lvl1pPr>
          </a:lstStyle>
          <a:p>
            <a:pPr>
              <a:defRPr/>
            </a:pPr>
            <a:r>
              <a:rPr lang="de-DE"/>
              <a:t>- </a:t>
            </a:r>
            <a:fld id="{370254D9-8090-4272-AD72-2A9D9BBC7C0E}" type="slidenum">
              <a:rPr lang="de-DE"/>
              <a:pPr>
                <a:defRPr/>
              </a:pPr>
              <a:t>‹Nr.›</a:t>
            </a:fld>
            <a:r>
              <a:rPr lang="de-DE"/>
              <a:t> -</a:t>
            </a:r>
          </a:p>
        </p:txBody>
      </p:sp>
      <p:sp>
        <p:nvSpPr>
          <p:cNvPr id="2" name="Rectangle 17"/>
          <p:cNvSpPr>
            <a:spLocks noGrp="1" noChangeArrowheads="1"/>
          </p:cNvSpPr>
          <p:nvPr>
            <p:ph type="body" idx="1"/>
          </p:nvPr>
        </p:nvSpPr>
        <p:spPr bwMode="auto">
          <a:xfrm>
            <a:off x="611188" y="1268413"/>
            <a:ext cx="8532812" cy="51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smtClean="0"/>
              <a:t>Mastertextformat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</p:txBody>
      </p:sp>
      <p:sp>
        <p:nvSpPr>
          <p:cNvPr id="1031" name="Line 39"/>
          <p:cNvSpPr>
            <a:spLocks noChangeShapeType="1"/>
          </p:cNvSpPr>
          <p:nvPr/>
        </p:nvSpPr>
        <p:spPr bwMode="auto">
          <a:xfrm>
            <a:off x="611188" y="1052513"/>
            <a:ext cx="8532812" cy="0"/>
          </a:xfrm>
          <a:prstGeom prst="line">
            <a:avLst/>
          </a:prstGeom>
          <a:noFill/>
          <a:ln w="57150">
            <a:solidFill>
              <a:srgbClr val="FF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graphicFrame>
        <p:nvGraphicFramePr>
          <p:cNvPr id="1032" name="Object 43"/>
          <p:cNvGraphicFramePr>
            <a:graphicFrameLocks noChangeAspect="1"/>
          </p:cNvGraphicFramePr>
          <p:nvPr/>
        </p:nvGraphicFramePr>
        <p:xfrm>
          <a:off x="7308850" y="115888"/>
          <a:ext cx="1714500" cy="712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2" name="Image" r:id="rId7" imgW="2565079" imgH="1066291" progId="PhotoshopElements.Image.2">
                  <p:embed/>
                </p:oleObj>
              </mc:Choice>
              <mc:Fallback>
                <p:oleObj name="Image" r:id="rId7" imgW="2565079" imgH="1066291" progId="PhotoshopElements.Image.2">
                  <p:embed/>
                  <p:pic>
                    <p:nvPicPr>
                      <p:cNvPr id="0" name="Object 4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8850" y="115888"/>
                        <a:ext cx="1714500" cy="712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 bg1="lt1" tx1="dk1" bg2="lt2" tx2="dk2" accent1="accent1" accent2="accent2" accent3="accent3" accent4="accent4" accent5="accent5" accent6="accent6" hlink="hlink" folHlink="folHlink"/>
  <p:sldLayoutIdLst>
    <p:sldLayoutId id="2147483977" r:id="rId1"/>
    <p:sldLayoutId id="2147483974" r:id="rId2"/>
    <p:sldLayoutId id="2147483975" r:id="rId3"/>
    <p:sldLayoutId id="2147483976" r:id="rId4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 Black" pitchFamily="34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 Black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 Black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 Black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 Black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2800" b="1">
          <a:solidFill>
            <a:srgbClr val="003399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lnSpc>
          <a:spcPct val="90000"/>
        </a:lnSpc>
        <a:spcBef>
          <a:spcPct val="60000"/>
        </a:spcBef>
        <a:spcAft>
          <a:spcPct val="0"/>
        </a:spcAft>
        <a:buBlip>
          <a:blip r:embed="rId9"/>
        </a:buBlip>
        <a:defRPr sz="2400" b="1">
          <a:solidFill>
            <a:schemeClr val="tx1"/>
          </a:solidFill>
          <a:latin typeface="+mn-lt"/>
          <a:ea typeface="+mn-ea"/>
          <a:cs typeface="+mn-cs"/>
        </a:defRPr>
      </a:lvl1pPr>
      <a:lvl2pPr marL="441325" indent="-261938" algn="l" rtl="0" eaLnBrk="0" fontAlgn="base" hangingPunct="0">
        <a:lnSpc>
          <a:spcPct val="90000"/>
        </a:lnSpc>
        <a:spcBef>
          <a:spcPct val="60000"/>
        </a:spcBef>
        <a:spcAft>
          <a:spcPct val="0"/>
        </a:spcAft>
        <a:buClr>
          <a:srgbClr val="FF9933"/>
        </a:buClr>
        <a:buSzPct val="13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2pPr>
      <a:lvl3pPr marL="849313" indent="-228600" algn="l" rtl="0" eaLnBrk="0" fontAlgn="base" hangingPunct="0">
        <a:lnSpc>
          <a:spcPct val="90000"/>
        </a:lnSpc>
        <a:spcBef>
          <a:spcPct val="60000"/>
        </a:spcBef>
        <a:spcAft>
          <a:spcPct val="0"/>
        </a:spcAft>
        <a:buClr>
          <a:srgbClr val="0066CC"/>
        </a:buClr>
        <a:buSzPct val="130000"/>
        <a:buChar char="•"/>
        <a:defRPr sz="2400">
          <a:solidFill>
            <a:schemeClr val="tx1"/>
          </a:solidFill>
          <a:latin typeface="+mn-lt"/>
        </a:defRPr>
      </a:lvl3pPr>
      <a:lvl4pPr marL="1698625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" charset="0"/>
        </a:defRPr>
      </a:lvl4pPr>
      <a:lvl5pPr marL="2117725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" charset="0"/>
        </a:defRPr>
      </a:lvl5pPr>
      <a:lvl6pPr marL="2574925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" charset="0"/>
        </a:defRPr>
      </a:lvl6pPr>
      <a:lvl7pPr marL="3032125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" charset="0"/>
        </a:defRPr>
      </a:lvl7pPr>
      <a:lvl8pPr marL="3489325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" charset="0"/>
        </a:defRPr>
      </a:lvl8pPr>
      <a:lvl9pPr marL="3946525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" charset="0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17.wmf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wmf"/><Relationship Id="rId3" Type="http://schemas.openxmlformats.org/officeDocument/2006/relationships/oleObject" Target="../embeddings/oleObject14.bin"/><Relationship Id="rId7" Type="http://schemas.openxmlformats.org/officeDocument/2006/relationships/oleObject" Target="../embeddings/oleObject16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18.wmf"/><Relationship Id="rId5" Type="http://schemas.openxmlformats.org/officeDocument/2006/relationships/oleObject" Target="../embeddings/oleObject15.bin"/><Relationship Id="rId4" Type="http://schemas.openxmlformats.org/officeDocument/2006/relationships/image" Target="../media/image10.wmf"/><Relationship Id="rId9" Type="http://schemas.openxmlformats.org/officeDocument/2006/relationships/oleObject" Target="../embeddings/oleObject17.bin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4" Type="http://schemas.openxmlformats.org/officeDocument/2006/relationships/image" Target="../media/image20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2.wmf"/><Relationship Id="rId5" Type="http://schemas.openxmlformats.org/officeDocument/2006/relationships/oleObject" Target="../embeddings/oleObject20.bin"/><Relationship Id="rId4" Type="http://schemas.openxmlformats.org/officeDocument/2006/relationships/image" Target="../media/image21.wmf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25.wmf"/><Relationship Id="rId5" Type="http://schemas.openxmlformats.org/officeDocument/2006/relationships/oleObject" Target="../embeddings/oleObject22.bin"/><Relationship Id="rId4" Type="http://schemas.openxmlformats.org/officeDocument/2006/relationships/image" Target="../media/image24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4" Type="http://schemas.openxmlformats.org/officeDocument/2006/relationships/image" Target="../media/image26.w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oleObject" Target="../embeddings/oleObject24.bin"/><Relationship Id="rId7" Type="http://schemas.openxmlformats.org/officeDocument/2006/relationships/oleObject" Target="../embeddings/oleObject2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28.wmf"/><Relationship Id="rId5" Type="http://schemas.openxmlformats.org/officeDocument/2006/relationships/oleObject" Target="../embeddings/oleObject25.bin"/><Relationship Id="rId10" Type="http://schemas.openxmlformats.org/officeDocument/2006/relationships/image" Target="../media/image30.wmf"/><Relationship Id="rId4" Type="http://schemas.openxmlformats.org/officeDocument/2006/relationships/image" Target="../media/image27.wmf"/><Relationship Id="rId9" Type="http://schemas.openxmlformats.org/officeDocument/2006/relationships/oleObject" Target="../embeddings/oleObject27.bin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6.wmf"/><Relationship Id="rId4" Type="http://schemas.openxmlformats.org/officeDocument/2006/relationships/oleObject" Target="../embeddings/oleObject3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oleObject5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4.bin"/><Relationship Id="rId10" Type="http://schemas.openxmlformats.org/officeDocument/2006/relationships/image" Target="../media/image9.wmf"/><Relationship Id="rId4" Type="http://schemas.openxmlformats.org/officeDocument/2006/relationships/audio" Target="../media/audio1.wav"/><Relationship Id="rId9" Type="http://schemas.openxmlformats.org/officeDocument/2006/relationships/oleObject" Target="../embeddings/oleObject6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1.wmf"/><Relationship Id="rId5" Type="http://schemas.openxmlformats.org/officeDocument/2006/relationships/oleObject" Target="../embeddings/oleObject8.bin"/><Relationship Id="rId4" Type="http://schemas.openxmlformats.org/officeDocument/2006/relationships/image" Target="../media/image10.w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.bin"/><Relationship Id="rId3" Type="http://schemas.openxmlformats.org/officeDocument/2006/relationships/audio" Target="../media/audio1.wav"/><Relationship Id="rId7" Type="http://schemas.openxmlformats.org/officeDocument/2006/relationships/image" Target="../media/image13.wm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0.bin"/><Relationship Id="rId11" Type="http://schemas.openxmlformats.org/officeDocument/2006/relationships/image" Target="../media/image15.wmf"/><Relationship Id="rId5" Type="http://schemas.openxmlformats.org/officeDocument/2006/relationships/image" Target="../media/image12.wmf"/><Relationship Id="rId10" Type="http://schemas.openxmlformats.org/officeDocument/2006/relationships/oleObject" Target="../embeddings/oleObject12.bin"/><Relationship Id="rId4" Type="http://schemas.openxmlformats.org/officeDocument/2006/relationships/oleObject" Target="../embeddings/oleObject9.bin"/><Relationship Id="rId9" Type="http://schemas.openxmlformats.org/officeDocument/2006/relationships/image" Target="../media/image14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42950" y="2552700"/>
            <a:ext cx="7772400" cy="1600200"/>
          </a:xfrm>
        </p:spPr>
        <p:txBody>
          <a:bodyPr/>
          <a:lstStyle/>
          <a:p>
            <a:pPr eaLnBrk="1" hangingPunct="1"/>
            <a:r>
              <a:rPr lang="de-DE" sz="7200" smtClean="0"/>
              <a:t>Radiale Basis-funktionen</a:t>
            </a:r>
            <a:br>
              <a:rPr lang="de-DE" sz="7200" smtClean="0"/>
            </a:br>
            <a:r>
              <a:rPr lang="de-DE" sz="7200" smtClean="0"/>
              <a:t>AS1-5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2291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9D89EDB9-939C-48C8-AD09-3E9D7D284907}" type="slidenum">
              <a:rPr lang="de-DE" sz="1000" smtClean="0"/>
              <a:pPr/>
              <a:t>10</a:t>
            </a:fld>
            <a:r>
              <a:rPr lang="de-DE" sz="1000" smtClean="0"/>
              <a:t> -</a:t>
            </a:r>
          </a:p>
        </p:txBody>
      </p:sp>
      <p:sp>
        <p:nvSpPr>
          <p:cNvPr id="12292" name="Rectangle 2"/>
          <p:cNvSpPr>
            <a:spLocks noGrp="1" noChangeArrowheads="1"/>
          </p:cNvSpPr>
          <p:nvPr>
            <p:ph type="title" idx="4294967295"/>
          </p:nvPr>
        </p:nvSpPr>
        <p:spPr>
          <a:noFill/>
        </p:spPr>
        <p:txBody>
          <a:bodyPr wrap="square" lIns="92075" tIns="46038" rIns="92075" bIns="46038" anchor="ctr"/>
          <a:lstStyle/>
          <a:p>
            <a:r>
              <a:rPr lang="de-DE" smtClean="0"/>
              <a:t>Klassifikation mit winner-take-all</a:t>
            </a:r>
          </a:p>
        </p:txBody>
      </p:sp>
      <p:sp>
        <p:nvSpPr>
          <p:cNvPr id="115716" name="Text Box 4"/>
          <p:cNvSpPr txBox="1">
            <a:spLocks noChangeArrowheads="1"/>
          </p:cNvSpPr>
          <p:nvPr/>
        </p:nvSpPr>
        <p:spPr bwMode="auto">
          <a:xfrm>
            <a:off x="684213" y="3789363"/>
            <a:ext cx="7835900" cy="1343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b="1"/>
              <a:t>Zwei-Schichten-Netzwerk</a:t>
            </a:r>
          </a:p>
          <a:p>
            <a:pPr>
              <a:lnSpc>
                <a:spcPct val="40000"/>
              </a:lnSpc>
              <a:spcAft>
                <a:spcPct val="24000"/>
              </a:spcAft>
            </a:pPr>
            <a:r>
              <a:rPr lang="de-DE" sz="1800"/>
              <a:t>Suche Klasse </a:t>
            </a:r>
            <a:r>
              <a:rPr lang="de-DE" sz="1800" i="1"/>
              <a:t>k</a:t>
            </a:r>
            <a:r>
              <a:rPr lang="de-DE" sz="1800"/>
              <a:t> so, dass mit</a:t>
            </a:r>
            <a:r>
              <a:rPr lang="de-DE"/>
              <a:t> f</a:t>
            </a:r>
            <a:r>
              <a:rPr lang="de-DE" baseline="-25000"/>
              <a:t>i</a:t>
            </a:r>
            <a:r>
              <a:rPr lang="de-DE">
                <a:latin typeface="TIMES" charset="0"/>
              </a:rPr>
              <a:t> = </a:t>
            </a:r>
            <a:r>
              <a:rPr lang="de-DE" sz="2800">
                <a:latin typeface="Symbol" pitchFamily="18" charset="2"/>
              </a:rPr>
              <a:t>S</a:t>
            </a:r>
            <a:r>
              <a:rPr lang="de-DE" sz="2400" baseline="-25000"/>
              <a:t>i</a:t>
            </a:r>
            <a:r>
              <a:rPr lang="de-DE">
                <a:latin typeface="Symbol" pitchFamily="18" charset="2"/>
              </a:rPr>
              <a:t> </a:t>
            </a:r>
            <a:r>
              <a:rPr lang="de-DE"/>
              <a:t>w</a:t>
            </a:r>
            <a:r>
              <a:rPr lang="de-DE" baseline="-25000"/>
              <a:t>i</a:t>
            </a:r>
            <a:r>
              <a:rPr lang="de-DE">
                <a:latin typeface="TIMES" charset="0"/>
              </a:rPr>
              <a:t>y</a:t>
            </a:r>
            <a:r>
              <a:rPr lang="de-DE" baseline="-25000">
                <a:latin typeface="TIMES" charset="0"/>
              </a:rPr>
              <a:t>i</a:t>
            </a:r>
          </a:p>
          <a:p>
            <a:pPr>
              <a:spcAft>
                <a:spcPct val="24000"/>
              </a:spcAft>
            </a:pPr>
            <a:r>
              <a:rPr lang="de-DE" sz="1800">
                <a:latin typeface="TIMES" charset="0"/>
              </a:rPr>
              <a:t>		</a:t>
            </a:r>
            <a:r>
              <a:rPr lang="de-DE"/>
              <a:t>f</a:t>
            </a:r>
            <a:r>
              <a:rPr lang="de-DE" baseline="-25000"/>
              <a:t>i</a:t>
            </a:r>
            <a:r>
              <a:rPr lang="de-DE"/>
              <a:t> = max</a:t>
            </a:r>
            <a:r>
              <a:rPr lang="de-DE" baseline="-25000"/>
              <a:t>k</a:t>
            </a:r>
            <a:r>
              <a:rPr lang="de-DE"/>
              <a:t>  f</a:t>
            </a:r>
            <a:r>
              <a:rPr lang="de-DE" baseline="-25000"/>
              <a:t>k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292725" y="3860800"/>
            <a:ext cx="3355975" cy="1549400"/>
            <a:chOff x="3358" y="2866"/>
            <a:chExt cx="2114" cy="976"/>
          </a:xfrm>
        </p:grpSpPr>
        <p:grpSp>
          <p:nvGrpSpPr>
            <p:cNvPr id="12451" name="Group 6"/>
            <p:cNvGrpSpPr>
              <a:grpSpLocks/>
            </p:cNvGrpSpPr>
            <p:nvPr/>
          </p:nvGrpSpPr>
          <p:grpSpPr bwMode="auto">
            <a:xfrm>
              <a:off x="4624" y="2906"/>
              <a:ext cx="532" cy="936"/>
              <a:chOff x="3029" y="1204"/>
              <a:chExt cx="920" cy="1235"/>
            </a:xfrm>
          </p:grpSpPr>
          <p:sp>
            <p:nvSpPr>
              <p:cNvPr id="12626" name="Rectangle 7"/>
              <p:cNvSpPr>
                <a:spLocks noChangeArrowheads="1"/>
              </p:cNvSpPr>
              <p:nvPr/>
            </p:nvSpPr>
            <p:spPr bwMode="auto">
              <a:xfrm>
                <a:off x="3033" y="1208"/>
                <a:ext cx="912" cy="1226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7" name="Freeform 8"/>
              <p:cNvSpPr>
                <a:spLocks/>
              </p:cNvSpPr>
              <p:nvPr/>
            </p:nvSpPr>
            <p:spPr bwMode="auto">
              <a:xfrm>
                <a:off x="3029" y="1204"/>
                <a:ext cx="24" cy="38"/>
              </a:xfrm>
              <a:custGeom>
                <a:avLst/>
                <a:gdLst>
                  <a:gd name="T0" fmla="*/ 8 w 24"/>
                  <a:gd name="T1" fmla="*/ 4 h 38"/>
                  <a:gd name="T2" fmla="*/ 4 w 24"/>
                  <a:gd name="T3" fmla="*/ 4 h 38"/>
                  <a:gd name="T4" fmla="*/ 4 w 24"/>
                  <a:gd name="T5" fmla="*/ 8 h 38"/>
                  <a:gd name="T6" fmla="*/ 24 w 24"/>
                  <a:gd name="T7" fmla="*/ 8 h 38"/>
                  <a:gd name="T8" fmla="*/ 24 w 24"/>
                  <a:gd name="T9" fmla="*/ 0 h 38"/>
                  <a:gd name="T10" fmla="*/ 4 w 24"/>
                  <a:gd name="T11" fmla="*/ 0 h 38"/>
                  <a:gd name="T12" fmla="*/ 0 w 24"/>
                  <a:gd name="T13" fmla="*/ 0 h 38"/>
                  <a:gd name="T14" fmla="*/ 0 w 24"/>
                  <a:gd name="T15" fmla="*/ 4 h 38"/>
                  <a:gd name="T16" fmla="*/ 0 w 24"/>
                  <a:gd name="T17" fmla="*/ 38 h 38"/>
                  <a:gd name="T18" fmla="*/ 8 w 24"/>
                  <a:gd name="T19" fmla="*/ 38 h 38"/>
                  <a:gd name="T20" fmla="*/ 8 w 24"/>
                  <a:gd name="T21" fmla="*/ 4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4"/>
                  <a:gd name="T34" fmla="*/ 0 h 38"/>
                  <a:gd name="T35" fmla="*/ 24 w 24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4" h="38">
                    <a:moveTo>
                      <a:pt x="8" y="4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24" y="8"/>
                    </a:lnTo>
                    <a:lnTo>
                      <a:pt x="2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8" name="Rectangle 9"/>
              <p:cNvSpPr>
                <a:spLocks noChangeArrowheads="1"/>
              </p:cNvSpPr>
              <p:nvPr/>
            </p:nvSpPr>
            <p:spPr bwMode="auto">
              <a:xfrm>
                <a:off x="3029" y="126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9" name="Rectangle 10"/>
              <p:cNvSpPr>
                <a:spLocks noChangeArrowheads="1"/>
              </p:cNvSpPr>
              <p:nvPr/>
            </p:nvSpPr>
            <p:spPr bwMode="auto">
              <a:xfrm>
                <a:off x="3029" y="130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0" name="Rectangle 11"/>
              <p:cNvSpPr>
                <a:spLocks noChangeArrowheads="1"/>
              </p:cNvSpPr>
              <p:nvPr/>
            </p:nvSpPr>
            <p:spPr bwMode="auto">
              <a:xfrm>
                <a:off x="3029" y="135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1" name="Rectangle 12"/>
              <p:cNvSpPr>
                <a:spLocks noChangeArrowheads="1"/>
              </p:cNvSpPr>
              <p:nvPr/>
            </p:nvSpPr>
            <p:spPr bwMode="auto">
              <a:xfrm>
                <a:off x="3029" y="139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2" name="Rectangle 13"/>
              <p:cNvSpPr>
                <a:spLocks noChangeArrowheads="1"/>
              </p:cNvSpPr>
              <p:nvPr/>
            </p:nvSpPr>
            <p:spPr bwMode="auto">
              <a:xfrm>
                <a:off x="3029" y="145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3" name="Rectangle 14"/>
              <p:cNvSpPr>
                <a:spLocks noChangeArrowheads="1"/>
              </p:cNvSpPr>
              <p:nvPr/>
            </p:nvSpPr>
            <p:spPr bwMode="auto">
              <a:xfrm>
                <a:off x="3029" y="148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4" name="Rectangle 15"/>
              <p:cNvSpPr>
                <a:spLocks noChangeArrowheads="1"/>
              </p:cNvSpPr>
              <p:nvPr/>
            </p:nvSpPr>
            <p:spPr bwMode="auto">
              <a:xfrm>
                <a:off x="3029" y="154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5" name="Rectangle 16"/>
              <p:cNvSpPr>
                <a:spLocks noChangeArrowheads="1"/>
              </p:cNvSpPr>
              <p:nvPr/>
            </p:nvSpPr>
            <p:spPr bwMode="auto">
              <a:xfrm>
                <a:off x="3029" y="157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6" name="Rectangle 17"/>
              <p:cNvSpPr>
                <a:spLocks noChangeArrowheads="1"/>
              </p:cNvSpPr>
              <p:nvPr/>
            </p:nvSpPr>
            <p:spPr bwMode="auto">
              <a:xfrm>
                <a:off x="3029" y="163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7" name="Rectangle 18"/>
              <p:cNvSpPr>
                <a:spLocks noChangeArrowheads="1"/>
              </p:cNvSpPr>
              <p:nvPr/>
            </p:nvSpPr>
            <p:spPr bwMode="auto">
              <a:xfrm>
                <a:off x="3029" y="167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8" name="Rectangle 19"/>
              <p:cNvSpPr>
                <a:spLocks noChangeArrowheads="1"/>
              </p:cNvSpPr>
              <p:nvPr/>
            </p:nvSpPr>
            <p:spPr bwMode="auto">
              <a:xfrm>
                <a:off x="3029" y="172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39" name="Rectangle 20"/>
              <p:cNvSpPr>
                <a:spLocks noChangeArrowheads="1"/>
              </p:cNvSpPr>
              <p:nvPr/>
            </p:nvSpPr>
            <p:spPr bwMode="auto">
              <a:xfrm>
                <a:off x="3029" y="176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0" name="Rectangle 21"/>
              <p:cNvSpPr>
                <a:spLocks noChangeArrowheads="1"/>
              </p:cNvSpPr>
              <p:nvPr/>
            </p:nvSpPr>
            <p:spPr bwMode="auto">
              <a:xfrm>
                <a:off x="3029" y="182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1" name="Rectangle 22"/>
              <p:cNvSpPr>
                <a:spLocks noChangeArrowheads="1"/>
              </p:cNvSpPr>
              <p:nvPr/>
            </p:nvSpPr>
            <p:spPr bwMode="auto">
              <a:xfrm>
                <a:off x="3029" y="185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2" name="Rectangle 23"/>
              <p:cNvSpPr>
                <a:spLocks noChangeArrowheads="1"/>
              </p:cNvSpPr>
              <p:nvPr/>
            </p:nvSpPr>
            <p:spPr bwMode="auto">
              <a:xfrm>
                <a:off x="3029" y="191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3" name="Rectangle 24"/>
              <p:cNvSpPr>
                <a:spLocks noChangeArrowheads="1"/>
              </p:cNvSpPr>
              <p:nvPr/>
            </p:nvSpPr>
            <p:spPr bwMode="auto">
              <a:xfrm>
                <a:off x="3029" y="194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4" name="Rectangle 25"/>
              <p:cNvSpPr>
                <a:spLocks noChangeArrowheads="1"/>
              </p:cNvSpPr>
              <p:nvPr/>
            </p:nvSpPr>
            <p:spPr bwMode="auto">
              <a:xfrm>
                <a:off x="3029" y="200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5" name="Rectangle 26"/>
              <p:cNvSpPr>
                <a:spLocks noChangeArrowheads="1"/>
              </p:cNvSpPr>
              <p:nvPr/>
            </p:nvSpPr>
            <p:spPr bwMode="auto">
              <a:xfrm>
                <a:off x="3029" y="204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6" name="Rectangle 27"/>
              <p:cNvSpPr>
                <a:spLocks noChangeArrowheads="1"/>
              </p:cNvSpPr>
              <p:nvPr/>
            </p:nvSpPr>
            <p:spPr bwMode="auto">
              <a:xfrm>
                <a:off x="3029" y="209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7" name="Rectangle 28"/>
              <p:cNvSpPr>
                <a:spLocks noChangeArrowheads="1"/>
              </p:cNvSpPr>
              <p:nvPr/>
            </p:nvSpPr>
            <p:spPr bwMode="auto">
              <a:xfrm>
                <a:off x="3029" y="213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8" name="Rectangle 29"/>
              <p:cNvSpPr>
                <a:spLocks noChangeArrowheads="1"/>
              </p:cNvSpPr>
              <p:nvPr/>
            </p:nvSpPr>
            <p:spPr bwMode="auto">
              <a:xfrm>
                <a:off x="3029" y="219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49" name="Rectangle 30"/>
              <p:cNvSpPr>
                <a:spLocks noChangeArrowheads="1"/>
              </p:cNvSpPr>
              <p:nvPr/>
            </p:nvSpPr>
            <p:spPr bwMode="auto">
              <a:xfrm>
                <a:off x="3029" y="222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0" name="Rectangle 31"/>
              <p:cNvSpPr>
                <a:spLocks noChangeArrowheads="1"/>
              </p:cNvSpPr>
              <p:nvPr/>
            </p:nvSpPr>
            <p:spPr bwMode="auto">
              <a:xfrm>
                <a:off x="3029" y="228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1" name="Rectangle 32"/>
              <p:cNvSpPr>
                <a:spLocks noChangeArrowheads="1"/>
              </p:cNvSpPr>
              <p:nvPr/>
            </p:nvSpPr>
            <p:spPr bwMode="auto">
              <a:xfrm>
                <a:off x="3029" y="231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2" name="Rectangle 33"/>
              <p:cNvSpPr>
                <a:spLocks noChangeArrowheads="1"/>
              </p:cNvSpPr>
              <p:nvPr/>
            </p:nvSpPr>
            <p:spPr bwMode="auto">
              <a:xfrm>
                <a:off x="3029" y="237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3" name="Freeform 34"/>
              <p:cNvSpPr>
                <a:spLocks/>
              </p:cNvSpPr>
              <p:nvPr/>
            </p:nvSpPr>
            <p:spPr bwMode="auto">
              <a:xfrm>
                <a:off x="3029" y="2411"/>
                <a:ext cx="14" cy="28"/>
              </a:xfrm>
              <a:custGeom>
                <a:avLst/>
                <a:gdLst>
                  <a:gd name="T0" fmla="*/ 8 w 14"/>
                  <a:gd name="T1" fmla="*/ 0 h 28"/>
                  <a:gd name="T2" fmla="*/ 0 w 14"/>
                  <a:gd name="T3" fmla="*/ 0 h 28"/>
                  <a:gd name="T4" fmla="*/ 0 w 14"/>
                  <a:gd name="T5" fmla="*/ 23 h 28"/>
                  <a:gd name="T6" fmla="*/ 0 w 14"/>
                  <a:gd name="T7" fmla="*/ 28 h 28"/>
                  <a:gd name="T8" fmla="*/ 4 w 14"/>
                  <a:gd name="T9" fmla="*/ 28 h 28"/>
                  <a:gd name="T10" fmla="*/ 14 w 14"/>
                  <a:gd name="T11" fmla="*/ 28 h 28"/>
                  <a:gd name="T12" fmla="*/ 14 w 14"/>
                  <a:gd name="T13" fmla="*/ 19 h 28"/>
                  <a:gd name="T14" fmla="*/ 4 w 14"/>
                  <a:gd name="T15" fmla="*/ 19 h 28"/>
                  <a:gd name="T16" fmla="*/ 4 w 14"/>
                  <a:gd name="T17" fmla="*/ 23 h 28"/>
                  <a:gd name="T18" fmla="*/ 8 w 14"/>
                  <a:gd name="T19" fmla="*/ 23 h 28"/>
                  <a:gd name="T20" fmla="*/ 8 w 14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8" y="0"/>
                    </a:moveTo>
                    <a:lnTo>
                      <a:pt x="0" y="0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14" y="28"/>
                    </a:lnTo>
                    <a:lnTo>
                      <a:pt x="14" y="19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4" name="Rectangle 35"/>
              <p:cNvSpPr>
                <a:spLocks noChangeArrowheads="1"/>
              </p:cNvSpPr>
              <p:nvPr/>
            </p:nvSpPr>
            <p:spPr bwMode="auto">
              <a:xfrm>
                <a:off x="3068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5" name="Rectangle 36"/>
              <p:cNvSpPr>
                <a:spLocks noChangeArrowheads="1"/>
              </p:cNvSpPr>
              <p:nvPr/>
            </p:nvSpPr>
            <p:spPr bwMode="auto">
              <a:xfrm>
                <a:off x="3102" y="2430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6" name="Rectangle 37"/>
              <p:cNvSpPr>
                <a:spLocks noChangeArrowheads="1"/>
              </p:cNvSpPr>
              <p:nvPr/>
            </p:nvSpPr>
            <p:spPr bwMode="auto">
              <a:xfrm>
                <a:off x="3161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7" name="Rectangle 38"/>
              <p:cNvSpPr>
                <a:spLocks noChangeArrowheads="1"/>
              </p:cNvSpPr>
              <p:nvPr/>
            </p:nvSpPr>
            <p:spPr bwMode="auto">
              <a:xfrm>
                <a:off x="3194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8" name="Rectangle 39"/>
              <p:cNvSpPr>
                <a:spLocks noChangeArrowheads="1"/>
              </p:cNvSpPr>
              <p:nvPr/>
            </p:nvSpPr>
            <p:spPr bwMode="auto">
              <a:xfrm>
                <a:off x="3253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59" name="Rectangle 40"/>
              <p:cNvSpPr>
                <a:spLocks noChangeArrowheads="1"/>
              </p:cNvSpPr>
              <p:nvPr/>
            </p:nvSpPr>
            <p:spPr bwMode="auto">
              <a:xfrm>
                <a:off x="3287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0" name="Rectangle 41"/>
              <p:cNvSpPr>
                <a:spLocks noChangeArrowheads="1"/>
              </p:cNvSpPr>
              <p:nvPr/>
            </p:nvSpPr>
            <p:spPr bwMode="auto">
              <a:xfrm>
                <a:off x="3346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1" name="Rectangle 42"/>
              <p:cNvSpPr>
                <a:spLocks noChangeArrowheads="1"/>
              </p:cNvSpPr>
              <p:nvPr/>
            </p:nvSpPr>
            <p:spPr bwMode="auto">
              <a:xfrm>
                <a:off x="3380" y="2430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2" name="Rectangle 43"/>
              <p:cNvSpPr>
                <a:spLocks noChangeArrowheads="1"/>
              </p:cNvSpPr>
              <p:nvPr/>
            </p:nvSpPr>
            <p:spPr bwMode="auto">
              <a:xfrm>
                <a:off x="3438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3" name="Rectangle 44"/>
              <p:cNvSpPr>
                <a:spLocks noChangeArrowheads="1"/>
              </p:cNvSpPr>
              <p:nvPr/>
            </p:nvSpPr>
            <p:spPr bwMode="auto">
              <a:xfrm>
                <a:off x="3472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4" name="Rectangle 45"/>
              <p:cNvSpPr>
                <a:spLocks noChangeArrowheads="1"/>
              </p:cNvSpPr>
              <p:nvPr/>
            </p:nvSpPr>
            <p:spPr bwMode="auto">
              <a:xfrm>
                <a:off x="3531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5" name="Rectangle 46"/>
              <p:cNvSpPr>
                <a:spLocks noChangeArrowheads="1"/>
              </p:cNvSpPr>
              <p:nvPr/>
            </p:nvSpPr>
            <p:spPr bwMode="auto">
              <a:xfrm>
                <a:off x="3565" y="2430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6" name="Rectangle 47"/>
              <p:cNvSpPr>
                <a:spLocks noChangeArrowheads="1"/>
              </p:cNvSpPr>
              <p:nvPr/>
            </p:nvSpPr>
            <p:spPr bwMode="auto">
              <a:xfrm>
                <a:off x="3624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7" name="Rectangle 48"/>
              <p:cNvSpPr>
                <a:spLocks noChangeArrowheads="1"/>
              </p:cNvSpPr>
              <p:nvPr/>
            </p:nvSpPr>
            <p:spPr bwMode="auto">
              <a:xfrm>
                <a:off x="3657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8" name="Rectangle 49"/>
              <p:cNvSpPr>
                <a:spLocks noChangeArrowheads="1"/>
              </p:cNvSpPr>
              <p:nvPr/>
            </p:nvSpPr>
            <p:spPr bwMode="auto">
              <a:xfrm>
                <a:off x="3716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69" name="Rectangle 50"/>
              <p:cNvSpPr>
                <a:spLocks noChangeArrowheads="1"/>
              </p:cNvSpPr>
              <p:nvPr/>
            </p:nvSpPr>
            <p:spPr bwMode="auto">
              <a:xfrm>
                <a:off x="3750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0" name="Rectangle 51"/>
              <p:cNvSpPr>
                <a:spLocks noChangeArrowheads="1"/>
              </p:cNvSpPr>
              <p:nvPr/>
            </p:nvSpPr>
            <p:spPr bwMode="auto">
              <a:xfrm>
                <a:off x="3809" y="2430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1" name="Rectangle 52"/>
              <p:cNvSpPr>
                <a:spLocks noChangeArrowheads="1"/>
              </p:cNvSpPr>
              <p:nvPr/>
            </p:nvSpPr>
            <p:spPr bwMode="auto">
              <a:xfrm>
                <a:off x="3842" y="2430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2" name="Rectangle 53"/>
              <p:cNvSpPr>
                <a:spLocks noChangeArrowheads="1"/>
              </p:cNvSpPr>
              <p:nvPr/>
            </p:nvSpPr>
            <p:spPr bwMode="auto">
              <a:xfrm>
                <a:off x="3901" y="2430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3" name="Freeform 54"/>
              <p:cNvSpPr>
                <a:spLocks/>
              </p:cNvSpPr>
              <p:nvPr/>
            </p:nvSpPr>
            <p:spPr bwMode="auto">
              <a:xfrm>
                <a:off x="3935" y="2411"/>
                <a:ext cx="14" cy="28"/>
              </a:xfrm>
              <a:custGeom>
                <a:avLst/>
                <a:gdLst>
                  <a:gd name="T0" fmla="*/ 0 w 14"/>
                  <a:gd name="T1" fmla="*/ 19 h 28"/>
                  <a:gd name="T2" fmla="*/ 0 w 14"/>
                  <a:gd name="T3" fmla="*/ 28 h 28"/>
                  <a:gd name="T4" fmla="*/ 10 w 14"/>
                  <a:gd name="T5" fmla="*/ 28 h 28"/>
                  <a:gd name="T6" fmla="*/ 14 w 14"/>
                  <a:gd name="T7" fmla="*/ 28 h 28"/>
                  <a:gd name="T8" fmla="*/ 14 w 14"/>
                  <a:gd name="T9" fmla="*/ 23 h 28"/>
                  <a:gd name="T10" fmla="*/ 14 w 14"/>
                  <a:gd name="T11" fmla="*/ 0 h 28"/>
                  <a:gd name="T12" fmla="*/ 6 w 14"/>
                  <a:gd name="T13" fmla="*/ 0 h 28"/>
                  <a:gd name="T14" fmla="*/ 6 w 14"/>
                  <a:gd name="T15" fmla="*/ 23 h 28"/>
                  <a:gd name="T16" fmla="*/ 10 w 14"/>
                  <a:gd name="T17" fmla="*/ 23 h 28"/>
                  <a:gd name="T18" fmla="*/ 10 w 14"/>
                  <a:gd name="T19" fmla="*/ 19 h 28"/>
                  <a:gd name="T20" fmla="*/ 0 w 14"/>
                  <a:gd name="T21" fmla="*/ 19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0" y="19"/>
                    </a:moveTo>
                    <a:lnTo>
                      <a:pt x="0" y="28"/>
                    </a:lnTo>
                    <a:lnTo>
                      <a:pt x="10" y="28"/>
                    </a:lnTo>
                    <a:lnTo>
                      <a:pt x="14" y="28"/>
                    </a:lnTo>
                    <a:lnTo>
                      <a:pt x="14" y="23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6" y="23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4" name="Rectangle 55"/>
              <p:cNvSpPr>
                <a:spLocks noChangeArrowheads="1"/>
              </p:cNvSpPr>
              <p:nvPr/>
            </p:nvSpPr>
            <p:spPr bwMode="auto">
              <a:xfrm>
                <a:off x="3941" y="237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5" name="Rectangle 56"/>
              <p:cNvSpPr>
                <a:spLocks noChangeArrowheads="1"/>
              </p:cNvSpPr>
              <p:nvPr/>
            </p:nvSpPr>
            <p:spPr bwMode="auto">
              <a:xfrm>
                <a:off x="3941" y="231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6" name="Rectangle 57"/>
              <p:cNvSpPr>
                <a:spLocks noChangeArrowheads="1"/>
              </p:cNvSpPr>
              <p:nvPr/>
            </p:nvSpPr>
            <p:spPr bwMode="auto">
              <a:xfrm>
                <a:off x="3941" y="228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7" name="Rectangle 58"/>
              <p:cNvSpPr>
                <a:spLocks noChangeArrowheads="1"/>
              </p:cNvSpPr>
              <p:nvPr/>
            </p:nvSpPr>
            <p:spPr bwMode="auto">
              <a:xfrm>
                <a:off x="3941" y="222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8" name="Rectangle 59"/>
              <p:cNvSpPr>
                <a:spLocks noChangeArrowheads="1"/>
              </p:cNvSpPr>
              <p:nvPr/>
            </p:nvSpPr>
            <p:spPr bwMode="auto">
              <a:xfrm>
                <a:off x="3941" y="219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79" name="Rectangle 60"/>
              <p:cNvSpPr>
                <a:spLocks noChangeArrowheads="1"/>
              </p:cNvSpPr>
              <p:nvPr/>
            </p:nvSpPr>
            <p:spPr bwMode="auto">
              <a:xfrm>
                <a:off x="3941" y="213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0" name="Rectangle 61"/>
              <p:cNvSpPr>
                <a:spLocks noChangeArrowheads="1"/>
              </p:cNvSpPr>
              <p:nvPr/>
            </p:nvSpPr>
            <p:spPr bwMode="auto">
              <a:xfrm>
                <a:off x="3941" y="209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1" name="Rectangle 62"/>
              <p:cNvSpPr>
                <a:spLocks noChangeArrowheads="1"/>
              </p:cNvSpPr>
              <p:nvPr/>
            </p:nvSpPr>
            <p:spPr bwMode="auto">
              <a:xfrm>
                <a:off x="3941" y="204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2" name="Rectangle 63"/>
              <p:cNvSpPr>
                <a:spLocks noChangeArrowheads="1"/>
              </p:cNvSpPr>
              <p:nvPr/>
            </p:nvSpPr>
            <p:spPr bwMode="auto">
              <a:xfrm>
                <a:off x="3941" y="200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3" name="Rectangle 64"/>
              <p:cNvSpPr>
                <a:spLocks noChangeArrowheads="1"/>
              </p:cNvSpPr>
              <p:nvPr/>
            </p:nvSpPr>
            <p:spPr bwMode="auto">
              <a:xfrm>
                <a:off x="3941" y="194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4" name="Rectangle 65"/>
              <p:cNvSpPr>
                <a:spLocks noChangeArrowheads="1"/>
              </p:cNvSpPr>
              <p:nvPr/>
            </p:nvSpPr>
            <p:spPr bwMode="auto">
              <a:xfrm>
                <a:off x="3941" y="191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5" name="Rectangle 66"/>
              <p:cNvSpPr>
                <a:spLocks noChangeArrowheads="1"/>
              </p:cNvSpPr>
              <p:nvPr/>
            </p:nvSpPr>
            <p:spPr bwMode="auto">
              <a:xfrm>
                <a:off x="3941" y="185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6" name="Rectangle 67"/>
              <p:cNvSpPr>
                <a:spLocks noChangeArrowheads="1"/>
              </p:cNvSpPr>
              <p:nvPr/>
            </p:nvSpPr>
            <p:spPr bwMode="auto">
              <a:xfrm>
                <a:off x="3941" y="182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7" name="Rectangle 68"/>
              <p:cNvSpPr>
                <a:spLocks noChangeArrowheads="1"/>
              </p:cNvSpPr>
              <p:nvPr/>
            </p:nvSpPr>
            <p:spPr bwMode="auto">
              <a:xfrm>
                <a:off x="3941" y="176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8" name="Rectangle 69"/>
              <p:cNvSpPr>
                <a:spLocks noChangeArrowheads="1"/>
              </p:cNvSpPr>
              <p:nvPr/>
            </p:nvSpPr>
            <p:spPr bwMode="auto">
              <a:xfrm>
                <a:off x="3941" y="172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89" name="Rectangle 70"/>
              <p:cNvSpPr>
                <a:spLocks noChangeArrowheads="1"/>
              </p:cNvSpPr>
              <p:nvPr/>
            </p:nvSpPr>
            <p:spPr bwMode="auto">
              <a:xfrm>
                <a:off x="3941" y="167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0" name="Rectangle 71"/>
              <p:cNvSpPr>
                <a:spLocks noChangeArrowheads="1"/>
              </p:cNvSpPr>
              <p:nvPr/>
            </p:nvSpPr>
            <p:spPr bwMode="auto">
              <a:xfrm>
                <a:off x="3941" y="163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1" name="Rectangle 72"/>
              <p:cNvSpPr>
                <a:spLocks noChangeArrowheads="1"/>
              </p:cNvSpPr>
              <p:nvPr/>
            </p:nvSpPr>
            <p:spPr bwMode="auto">
              <a:xfrm>
                <a:off x="3941" y="157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2" name="Rectangle 73"/>
              <p:cNvSpPr>
                <a:spLocks noChangeArrowheads="1"/>
              </p:cNvSpPr>
              <p:nvPr/>
            </p:nvSpPr>
            <p:spPr bwMode="auto">
              <a:xfrm>
                <a:off x="3941" y="1544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3" name="Rectangle 74"/>
              <p:cNvSpPr>
                <a:spLocks noChangeArrowheads="1"/>
              </p:cNvSpPr>
              <p:nvPr/>
            </p:nvSpPr>
            <p:spPr bwMode="auto">
              <a:xfrm>
                <a:off x="3941" y="1486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4" name="Rectangle 75"/>
              <p:cNvSpPr>
                <a:spLocks noChangeArrowheads="1"/>
              </p:cNvSpPr>
              <p:nvPr/>
            </p:nvSpPr>
            <p:spPr bwMode="auto">
              <a:xfrm>
                <a:off x="3941" y="1452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5" name="Rectangle 76"/>
              <p:cNvSpPr>
                <a:spLocks noChangeArrowheads="1"/>
              </p:cNvSpPr>
              <p:nvPr/>
            </p:nvSpPr>
            <p:spPr bwMode="auto">
              <a:xfrm>
                <a:off x="3941" y="1393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6" name="Rectangle 77"/>
              <p:cNvSpPr>
                <a:spLocks noChangeArrowheads="1"/>
              </p:cNvSpPr>
              <p:nvPr/>
            </p:nvSpPr>
            <p:spPr bwMode="auto">
              <a:xfrm>
                <a:off x="3941" y="1359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7" name="Rectangle 78"/>
              <p:cNvSpPr>
                <a:spLocks noChangeArrowheads="1"/>
              </p:cNvSpPr>
              <p:nvPr/>
            </p:nvSpPr>
            <p:spPr bwMode="auto">
              <a:xfrm>
                <a:off x="3941" y="1301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8" name="Rectangle 79"/>
              <p:cNvSpPr>
                <a:spLocks noChangeArrowheads="1"/>
              </p:cNvSpPr>
              <p:nvPr/>
            </p:nvSpPr>
            <p:spPr bwMode="auto">
              <a:xfrm>
                <a:off x="3941" y="126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99" name="Rectangle 80"/>
              <p:cNvSpPr>
                <a:spLocks noChangeArrowheads="1"/>
              </p:cNvSpPr>
              <p:nvPr/>
            </p:nvSpPr>
            <p:spPr bwMode="auto">
              <a:xfrm>
                <a:off x="3941" y="1208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0" name="Rectangle 81"/>
              <p:cNvSpPr>
                <a:spLocks noChangeArrowheads="1"/>
              </p:cNvSpPr>
              <p:nvPr/>
            </p:nvSpPr>
            <p:spPr bwMode="auto">
              <a:xfrm>
                <a:off x="3911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1" name="Rectangle 82"/>
              <p:cNvSpPr>
                <a:spLocks noChangeArrowheads="1"/>
              </p:cNvSpPr>
              <p:nvPr/>
            </p:nvSpPr>
            <p:spPr bwMode="auto">
              <a:xfrm>
                <a:off x="3852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2" name="Rectangle 83"/>
              <p:cNvSpPr>
                <a:spLocks noChangeArrowheads="1"/>
              </p:cNvSpPr>
              <p:nvPr/>
            </p:nvSpPr>
            <p:spPr bwMode="auto">
              <a:xfrm>
                <a:off x="3819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3" name="Rectangle 84"/>
              <p:cNvSpPr>
                <a:spLocks noChangeArrowheads="1"/>
              </p:cNvSpPr>
              <p:nvPr/>
            </p:nvSpPr>
            <p:spPr bwMode="auto">
              <a:xfrm>
                <a:off x="3760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4" name="Rectangle 85"/>
              <p:cNvSpPr>
                <a:spLocks noChangeArrowheads="1"/>
              </p:cNvSpPr>
              <p:nvPr/>
            </p:nvSpPr>
            <p:spPr bwMode="auto">
              <a:xfrm>
                <a:off x="3726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5" name="Rectangle 86"/>
              <p:cNvSpPr>
                <a:spLocks noChangeArrowheads="1"/>
              </p:cNvSpPr>
              <p:nvPr/>
            </p:nvSpPr>
            <p:spPr bwMode="auto">
              <a:xfrm>
                <a:off x="3667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6" name="Rectangle 87"/>
              <p:cNvSpPr>
                <a:spLocks noChangeArrowheads="1"/>
              </p:cNvSpPr>
              <p:nvPr/>
            </p:nvSpPr>
            <p:spPr bwMode="auto">
              <a:xfrm>
                <a:off x="3633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7" name="Rectangle 88"/>
              <p:cNvSpPr>
                <a:spLocks noChangeArrowheads="1"/>
              </p:cNvSpPr>
              <p:nvPr/>
            </p:nvSpPr>
            <p:spPr bwMode="auto">
              <a:xfrm>
                <a:off x="3575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8" name="Rectangle 89"/>
              <p:cNvSpPr>
                <a:spLocks noChangeArrowheads="1"/>
              </p:cNvSpPr>
              <p:nvPr/>
            </p:nvSpPr>
            <p:spPr bwMode="auto">
              <a:xfrm>
                <a:off x="3541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09" name="Rectangle 90"/>
              <p:cNvSpPr>
                <a:spLocks noChangeArrowheads="1"/>
              </p:cNvSpPr>
              <p:nvPr/>
            </p:nvSpPr>
            <p:spPr bwMode="auto">
              <a:xfrm>
                <a:off x="3482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0" name="Rectangle 91"/>
              <p:cNvSpPr>
                <a:spLocks noChangeArrowheads="1"/>
              </p:cNvSpPr>
              <p:nvPr/>
            </p:nvSpPr>
            <p:spPr bwMode="auto">
              <a:xfrm>
                <a:off x="3448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1" name="Rectangle 92"/>
              <p:cNvSpPr>
                <a:spLocks noChangeArrowheads="1"/>
              </p:cNvSpPr>
              <p:nvPr/>
            </p:nvSpPr>
            <p:spPr bwMode="auto">
              <a:xfrm>
                <a:off x="3389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2" name="Rectangle 93"/>
              <p:cNvSpPr>
                <a:spLocks noChangeArrowheads="1"/>
              </p:cNvSpPr>
              <p:nvPr/>
            </p:nvSpPr>
            <p:spPr bwMode="auto">
              <a:xfrm>
                <a:off x="3356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3" name="Rectangle 94"/>
              <p:cNvSpPr>
                <a:spLocks noChangeArrowheads="1"/>
              </p:cNvSpPr>
              <p:nvPr/>
            </p:nvSpPr>
            <p:spPr bwMode="auto">
              <a:xfrm>
                <a:off x="3297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4" name="Rectangle 95"/>
              <p:cNvSpPr>
                <a:spLocks noChangeArrowheads="1"/>
              </p:cNvSpPr>
              <p:nvPr/>
            </p:nvSpPr>
            <p:spPr bwMode="auto">
              <a:xfrm>
                <a:off x="3263" y="1204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5" name="Rectangle 96"/>
              <p:cNvSpPr>
                <a:spLocks noChangeArrowheads="1"/>
              </p:cNvSpPr>
              <p:nvPr/>
            </p:nvSpPr>
            <p:spPr bwMode="auto">
              <a:xfrm>
                <a:off x="3204" y="1204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6" name="Rectangle 97"/>
              <p:cNvSpPr>
                <a:spLocks noChangeArrowheads="1"/>
              </p:cNvSpPr>
              <p:nvPr/>
            </p:nvSpPr>
            <p:spPr bwMode="auto">
              <a:xfrm>
                <a:off x="3171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7" name="Rectangle 98"/>
              <p:cNvSpPr>
                <a:spLocks noChangeArrowheads="1"/>
              </p:cNvSpPr>
              <p:nvPr/>
            </p:nvSpPr>
            <p:spPr bwMode="auto">
              <a:xfrm>
                <a:off x="3112" y="1204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718" name="Rectangle 99"/>
              <p:cNvSpPr>
                <a:spLocks noChangeArrowheads="1"/>
              </p:cNvSpPr>
              <p:nvPr/>
            </p:nvSpPr>
            <p:spPr bwMode="auto">
              <a:xfrm>
                <a:off x="3078" y="120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52" name="Group 100"/>
            <p:cNvGrpSpPr>
              <a:grpSpLocks/>
            </p:cNvGrpSpPr>
            <p:nvPr/>
          </p:nvGrpSpPr>
          <p:grpSpPr bwMode="auto">
            <a:xfrm>
              <a:off x="3759" y="2904"/>
              <a:ext cx="585" cy="936"/>
              <a:chOff x="1858" y="1197"/>
              <a:chExt cx="1011" cy="1235"/>
            </a:xfrm>
          </p:grpSpPr>
          <p:sp>
            <p:nvSpPr>
              <p:cNvPr id="12529" name="Rectangle 101"/>
              <p:cNvSpPr>
                <a:spLocks noChangeArrowheads="1"/>
              </p:cNvSpPr>
              <p:nvPr/>
            </p:nvSpPr>
            <p:spPr bwMode="auto">
              <a:xfrm>
                <a:off x="1862" y="1201"/>
                <a:ext cx="1003" cy="1226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0" name="Freeform 102"/>
              <p:cNvSpPr>
                <a:spLocks/>
              </p:cNvSpPr>
              <p:nvPr/>
            </p:nvSpPr>
            <p:spPr bwMode="auto">
              <a:xfrm>
                <a:off x="1858" y="1197"/>
                <a:ext cx="21" cy="38"/>
              </a:xfrm>
              <a:custGeom>
                <a:avLst/>
                <a:gdLst>
                  <a:gd name="T0" fmla="*/ 8 w 21"/>
                  <a:gd name="T1" fmla="*/ 4 h 38"/>
                  <a:gd name="T2" fmla="*/ 4 w 21"/>
                  <a:gd name="T3" fmla="*/ 4 h 38"/>
                  <a:gd name="T4" fmla="*/ 4 w 21"/>
                  <a:gd name="T5" fmla="*/ 8 h 38"/>
                  <a:gd name="T6" fmla="*/ 21 w 21"/>
                  <a:gd name="T7" fmla="*/ 8 h 38"/>
                  <a:gd name="T8" fmla="*/ 21 w 21"/>
                  <a:gd name="T9" fmla="*/ 0 h 38"/>
                  <a:gd name="T10" fmla="*/ 4 w 21"/>
                  <a:gd name="T11" fmla="*/ 0 h 38"/>
                  <a:gd name="T12" fmla="*/ 0 w 21"/>
                  <a:gd name="T13" fmla="*/ 0 h 38"/>
                  <a:gd name="T14" fmla="*/ 0 w 21"/>
                  <a:gd name="T15" fmla="*/ 4 h 38"/>
                  <a:gd name="T16" fmla="*/ 0 w 21"/>
                  <a:gd name="T17" fmla="*/ 38 h 38"/>
                  <a:gd name="T18" fmla="*/ 8 w 21"/>
                  <a:gd name="T19" fmla="*/ 38 h 38"/>
                  <a:gd name="T20" fmla="*/ 8 w 21"/>
                  <a:gd name="T21" fmla="*/ 4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8"/>
                  <a:gd name="T35" fmla="*/ 21 w 21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8">
                    <a:moveTo>
                      <a:pt x="8" y="4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21" y="8"/>
                    </a:lnTo>
                    <a:lnTo>
                      <a:pt x="2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1" name="Rectangle 103"/>
              <p:cNvSpPr>
                <a:spLocks noChangeArrowheads="1"/>
              </p:cNvSpPr>
              <p:nvPr/>
            </p:nvSpPr>
            <p:spPr bwMode="auto">
              <a:xfrm>
                <a:off x="1858" y="126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2" name="Rectangle 104"/>
              <p:cNvSpPr>
                <a:spLocks noChangeArrowheads="1"/>
              </p:cNvSpPr>
              <p:nvPr/>
            </p:nvSpPr>
            <p:spPr bwMode="auto">
              <a:xfrm>
                <a:off x="1858" y="129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3" name="Rectangle 105"/>
              <p:cNvSpPr>
                <a:spLocks noChangeArrowheads="1"/>
              </p:cNvSpPr>
              <p:nvPr/>
            </p:nvSpPr>
            <p:spPr bwMode="auto">
              <a:xfrm>
                <a:off x="1858" y="135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4" name="Rectangle 106"/>
              <p:cNvSpPr>
                <a:spLocks noChangeArrowheads="1"/>
              </p:cNvSpPr>
              <p:nvPr/>
            </p:nvSpPr>
            <p:spPr bwMode="auto">
              <a:xfrm>
                <a:off x="1858" y="138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5" name="Rectangle 107"/>
              <p:cNvSpPr>
                <a:spLocks noChangeArrowheads="1"/>
              </p:cNvSpPr>
              <p:nvPr/>
            </p:nvSpPr>
            <p:spPr bwMode="auto">
              <a:xfrm>
                <a:off x="1858" y="144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6" name="Rectangle 108"/>
              <p:cNvSpPr>
                <a:spLocks noChangeArrowheads="1"/>
              </p:cNvSpPr>
              <p:nvPr/>
            </p:nvSpPr>
            <p:spPr bwMode="auto">
              <a:xfrm>
                <a:off x="1858" y="147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7" name="Rectangle 109"/>
              <p:cNvSpPr>
                <a:spLocks noChangeArrowheads="1"/>
              </p:cNvSpPr>
              <p:nvPr/>
            </p:nvSpPr>
            <p:spPr bwMode="auto">
              <a:xfrm>
                <a:off x="1858" y="153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8" name="Rectangle 110"/>
              <p:cNvSpPr>
                <a:spLocks noChangeArrowheads="1"/>
              </p:cNvSpPr>
              <p:nvPr/>
            </p:nvSpPr>
            <p:spPr bwMode="auto">
              <a:xfrm>
                <a:off x="1858" y="157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39" name="Rectangle 111"/>
              <p:cNvSpPr>
                <a:spLocks noChangeArrowheads="1"/>
              </p:cNvSpPr>
              <p:nvPr/>
            </p:nvSpPr>
            <p:spPr bwMode="auto">
              <a:xfrm>
                <a:off x="1858" y="163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0" name="Rectangle 112"/>
              <p:cNvSpPr>
                <a:spLocks noChangeArrowheads="1"/>
              </p:cNvSpPr>
              <p:nvPr/>
            </p:nvSpPr>
            <p:spPr bwMode="auto">
              <a:xfrm>
                <a:off x="1858" y="166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1" name="Rectangle 113"/>
              <p:cNvSpPr>
                <a:spLocks noChangeArrowheads="1"/>
              </p:cNvSpPr>
              <p:nvPr/>
            </p:nvSpPr>
            <p:spPr bwMode="auto">
              <a:xfrm>
                <a:off x="1858" y="172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2" name="Rectangle 114"/>
              <p:cNvSpPr>
                <a:spLocks noChangeArrowheads="1"/>
              </p:cNvSpPr>
              <p:nvPr/>
            </p:nvSpPr>
            <p:spPr bwMode="auto">
              <a:xfrm>
                <a:off x="1858" y="175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3" name="Rectangle 115"/>
              <p:cNvSpPr>
                <a:spLocks noChangeArrowheads="1"/>
              </p:cNvSpPr>
              <p:nvPr/>
            </p:nvSpPr>
            <p:spPr bwMode="auto">
              <a:xfrm>
                <a:off x="1858" y="181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4" name="Rectangle 116"/>
              <p:cNvSpPr>
                <a:spLocks noChangeArrowheads="1"/>
              </p:cNvSpPr>
              <p:nvPr/>
            </p:nvSpPr>
            <p:spPr bwMode="auto">
              <a:xfrm>
                <a:off x="1858" y="184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5" name="Rectangle 117"/>
              <p:cNvSpPr>
                <a:spLocks noChangeArrowheads="1"/>
              </p:cNvSpPr>
              <p:nvPr/>
            </p:nvSpPr>
            <p:spPr bwMode="auto">
              <a:xfrm>
                <a:off x="1858" y="190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6" name="Rectangle 118"/>
              <p:cNvSpPr>
                <a:spLocks noChangeArrowheads="1"/>
              </p:cNvSpPr>
              <p:nvPr/>
            </p:nvSpPr>
            <p:spPr bwMode="auto">
              <a:xfrm>
                <a:off x="1858" y="194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7" name="Rectangle 119"/>
              <p:cNvSpPr>
                <a:spLocks noChangeArrowheads="1"/>
              </p:cNvSpPr>
              <p:nvPr/>
            </p:nvSpPr>
            <p:spPr bwMode="auto">
              <a:xfrm>
                <a:off x="1858" y="200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8" name="Rectangle 120"/>
              <p:cNvSpPr>
                <a:spLocks noChangeArrowheads="1"/>
              </p:cNvSpPr>
              <p:nvPr/>
            </p:nvSpPr>
            <p:spPr bwMode="auto">
              <a:xfrm>
                <a:off x="1858" y="203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49" name="Rectangle 121"/>
              <p:cNvSpPr>
                <a:spLocks noChangeArrowheads="1"/>
              </p:cNvSpPr>
              <p:nvPr/>
            </p:nvSpPr>
            <p:spPr bwMode="auto">
              <a:xfrm>
                <a:off x="1858" y="209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0" name="Rectangle 122"/>
              <p:cNvSpPr>
                <a:spLocks noChangeArrowheads="1"/>
              </p:cNvSpPr>
              <p:nvPr/>
            </p:nvSpPr>
            <p:spPr bwMode="auto">
              <a:xfrm>
                <a:off x="1858" y="212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1" name="Rectangle 123"/>
              <p:cNvSpPr>
                <a:spLocks noChangeArrowheads="1"/>
              </p:cNvSpPr>
              <p:nvPr/>
            </p:nvSpPr>
            <p:spPr bwMode="auto">
              <a:xfrm>
                <a:off x="1858" y="218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2" name="Rectangle 124"/>
              <p:cNvSpPr>
                <a:spLocks noChangeArrowheads="1"/>
              </p:cNvSpPr>
              <p:nvPr/>
            </p:nvSpPr>
            <p:spPr bwMode="auto">
              <a:xfrm>
                <a:off x="1858" y="221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3" name="Rectangle 125"/>
              <p:cNvSpPr>
                <a:spLocks noChangeArrowheads="1"/>
              </p:cNvSpPr>
              <p:nvPr/>
            </p:nvSpPr>
            <p:spPr bwMode="auto">
              <a:xfrm>
                <a:off x="1858" y="227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4" name="Rectangle 126"/>
              <p:cNvSpPr>
                <a:spLocks noChangeArrowheads="1"/>
              </p:cNvSpPr>
              <p:nvPr/>
            </p:nvSpPr>
            <p:spPr bwMode="auto">
              <a:xfrm>
                <a:off x="1858" y="231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5" name="Rectangle 127"/>
              <p:cNvSpPr>
                <a:spLocks noChangeArrowheads="1"/>
              </p:cNvSpPr>
              <p:nvPr/>
            </p:nvSpPr>
            <p:spPr bwMode="auto">
              <a:xfrm>
                <a:off x="1858" y="237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6" name="Freeform 128"/>
              <p:cNvSpPr>
                <a:spLocks/>
              </p:cNvSpPr>
              <p:nvPr/>
            </p:nvSpPr>
            <p:spPr bwMode="auto">
              <a:xfrm>
                <a:off x="1858" y="2404"/>
                <a:ext cx="14" cy="28"/>
              </a:xfrm>
              <a:custGeom>
                <a:avLst/>
                <a:gdLst>
                  <a:gd name="T0" fmla="*/ 8 w 14"/>
                  <a:gd name="T1" fmla="*/ 0 h 28"/>
                  <a:gd name="T2" fmla="*/ 0 w 14"/>
                  <a:gd name="T3" fmla="*/ 0 h 28"/>
                  <a:gd name="T4" fmla="*/ 0 w 14"/>
                  <a:gd name="T5" fmla="*/ 23 h 28"/>
                  <a:gd name="T6" fmla="*/ 0 w 14"/>
                  <a:gd name="T7" fmla="*/ 28 h 28"/>
                  <a:gd name="T8" fmla="*/ 4 w 14"/>
                  <a:gd name="T9" fmla="*/ 28 h 28"/>
                  <a:gd name="T10" fmla="*/ 14 w 14"/>
                  <a:gd name="T11" fmla="*/ 28 h 28"/>
                  <a:gd name="T12" fmla="*/ 14 w 14"/>
                  <a:gd name="T13" fmla="*/ 19 h 28"/>
                  <a:gd name="T14" fmla="*/ 4 w 14"/>
                  <a:gd name="T15" fmla="*/ 19 h 28"/>
                  <a:gd name="T16" fmla="*/ 4 w 14"/>
                  <a:gd name="T17" fmla="*/ 23 h 28"/>
                  <a:gd name="T18" fmla="*/ 8 w 14"/>
                  <a:gd name="T19" fmla="*/ 23 h 28"/>
                  <a:gd name="T20" fmla="*/ 8 w 14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8" y="0"/>
                    </a:moveTo>
                    <a:lnTo>
                      <a:pt x="0" y="0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14" y="28"/>
                    </a:lnTo>
                    <a:lnTo>
                      <a:pt x="14" y="19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7" name="Rectangle 129"/>
              <p:cNvSpPr>
                <a:spLocks noChangeArrowheads="1"/>
              </p:cNvSpPr>
              <p:nvPr/>
            </p:nvSpPr>
            <p:spPr bwMode="auto">
              <a:xfrm>
                <a:off x="1897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8" name="Rectangle 130"/>
              <p:cNvSpPr>
                <a:spLocks noChangeArrowheads="1"/>
              </p:cNvSpPr>
              <p:nvPr/>
            </p:nvSpPr>
            <p:spPr bwMode="auto">
              <a:xfrm>
                <a:off x="1931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59" name="Rectangle 131"/>
              <p:cNvSpPr>
                <a:spLocks noChangeArrowheads="1"/>
              </p:cNvSpPr>
              <p:nvPr/>
            </p:nvSpPr>
            <p:spPr bwMode="auto">
              <a:xfrm>
                <a:off x="1989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0" name="Rectangle 132"/>
              <p:cNvSpPr>
                <a:spLocks noChangeArrowheads="1"/>
              </p:cNvSpPr>
              <p:nvPr/>
            </p:nvSpPr>
            <p:spPr bwMode="auto">
              <a:xfrm>
                <a:off x="2023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1" name="Rectangle 133"/>
              <p:cNvSpPr>
                <a:spLocks noChangeArrowheads="1"/>
              </p:cNvSpPr>
              <p:nvPr/>
            </p:nvSpPr>
            <p:spPr bwMode="auto">
              <a:xfrm>
                <a:off x="2082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2" name="Rectangle 134"/>
              <p:cNvSpPr>
                <a:spLocks noChangeArrowheads="1"/>
              </p:cNvSpPr>
              <p:nvPr/>
            </p:nvSpPr>
            <p:spPr bwMode="auto">
              <a:xfrm>
                <a:off x="2116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3" name="Rectangle 135"/>
              <p:cNvSpPr>
                <a:spLocks noChangeArrowheads="1"/>
              </p:cNvSpPr>
              <p:nvPr/>
            </p:nvSpPr>
            <p:spPr bwMode="auto">
              <a:xfrm>
                <a:off x="2175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4" name="Rectangle 136"/>
              <p:cNvSpPr>
                <a:spLocks noChangeArrowheads="1"/>
              </p:cNvSpPr>
              <p:nvPr/>
            </p:nvSpPr>
            <p:spPr bwMode="auto">
              <a:xfrm>
                <a:off x="2208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5" name="Rectangle 137"/>
              <p:cNvSpPr>
                <a:spLocks noChangeArrowheads="1"/>
              </p:cNvSpPr>
              <p:nvPr/>
            </p:nvSpPr>
            <p:spPr bwMode="auto">
              <a:xfrm>
                <a:off x="2267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6" name="Rectangle 138"/>
              <p:cNvSpPr>
                <a:spLocks noChangeArrowheads="1"/>
              </p:cNvSpPr>
              <p:nvPr/>
            </p:nvSpPr>
            <p:spPr bwMode="auto">
              <a:xfrm>
                <a:off x="2301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7" name="Rectangle 139"/>
              <p:cNvSpPr>
                <a:spLocks noChangeArrowheads="1"/>
              </p:cNvSpPr>
              <p:nvPr/>
            </p:nvSpPr>
            <p:spPr bwMode="auto">
              <a:xfrm>
                <a:off x="2360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8" name="Rectangle 140"/>
              <p:cNvSpPr>
                <a:spLocks noChangeArrowheads="1"/>
              </p:cNvSpPr>
              <p:nvPr/>
            </p:nvSpPr>
            <p:spPr bwMode="auto">
              <a:xfrm>
                <a:off x="2393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69" name="Rectangle 141"/>
              <p:cNvSpPr>
                <a:spLocks noChangeArrowheads="1"/>
              </p:cNvSpPr>
              <p:nvPr/>
            </p:nvSpPr>
            <p:spPr bwMode="auto">
              <a:xfrm>
                <a:off x="2452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0" name="Rectangle 142"/>
              <p:cNvSpPr>
                <a:spLocks noChangeArrowheads="1"/>
              </p:cNvSpPr>
              <p:nvPr/>
            </p:nvSpPr>
            <p:spPr bwMode="auto">
              <a:xfrm>
                <a:off x="2486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1" name="Rectangle 143"/>
              <p:cNvSpPr>
                <a:spLocks noChangeArrowheads="1"/>
              </p:cNvSpPr>
              <p:nvPr/>
            </p:nvSpPr>
            <p:spPr bwMode="auto">
              <a:xfrm>
                <a:off x="2545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2" name="Rectangle 144"/>
              <p:cNvSpPr>
                <a:spLocks noChangeArrowheads="1"/>
              </p:cNvSpPr>
              <p:nvPr/>
            </p:nvSpPr>
            <p:spPr bwMode="auto">
              <a:xfrm>
                <a:off x="2579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3" name="Rectangle 145"/>
              <p:cNvSpPr>
                <a:spLocks noChangeArrowheads="1"/>
              </p:cNvSpPr>
              <p:nvPr/>
            </p:nvSpPr>
            <p:spPr bwMode="auto">
              <a:xfrm>
                <a:off x="2638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4" name="Rectangle 146"/>
              <p:cNvSpPr>
                <a:spLocks noChangeArrowheads="1"/>
              </p:cNvSpPr>
              <p:nvPr/>
            </p:nvSpPr>
            <p:spPr bwMode="auto">
              <a:xfrm>
                <a:off x="2671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5" name="Rectangle 147"/>
              <p:cNvSpPr>
                <a:spLocks noChangeArrowheads="1"/>
              </p:cNvSpPr>
              <p:nvPr/>
            </p:nvSpPr>
            <p:spPr bwMode="auto">
              <a:xfrm>
                <a:off x="2730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6" name="Rectangle 148"/>
              <p:cNvSpPr>
                <a:spLocks noChangeArrowheads="1"/>
              </p:cNvSpPr>
              <p:nvPr/>
            </p:nvSpPr>
            <p:spPr bwMode="auto">
              <a:xfrm>
                <a:off x="2764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7" name="Rectangle 149"/>
              <p:cNvSpPr>
                <a:spLocks noChangeArrowheads="1"/>
              </p:cNvSpPr>
              <p:nvPr/>
            </p:nvSpPr>
            <p:spPr bwMode="auto">
              <a:xfrm>
                <a:off x="2823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8" name="Freeform 150"/>
              <p:cNvSpPr>
                <a:spLocks/>
              </p:cNvSpPr>
              <p:nvPr/>
            </p:nvSpPr>
            <p:spPr bwMode="auto">
              <a:xfrm>
                <a:off x="2856" y="2402"/>
                <a:ext cx="13" cy="30"/>
              </a:xfrm>
              <a:custGeom>
                <a:avLst/>
                <a:gdLst>
                  <a:gd name="T0" fmla="*/ 0 w 13"/>
                  <a:gd name="T1" fmla="*/ 21 h 30"/>
                  <a:gd name="T2" fmla="*/ 0 w 13"/>
                  <a:gd name="T3" fmla="*/ 30 h 30"/>
                  <a:gd name="T4" fmla="*/ 9 w 13"/>
                  <a:gd name="T5" fmla="*/ 30 h 30"/>
                  <a:gd name="T6" fmla="*/ 13 w 13"/>
                  <a:gd name="T7" fmla="*/ 30 h 30"/>
                  <a:gd name="T8" fmla="*/ 13 w 13"/>
                  <a:gd name="T9" fmla="*/ 25 h 30"/>
                  <a:gd name="T10" fmla="*/ 13 w 13"/>
                  <a:gd name="T11" fmla="*/ 0 h 30"/>
                  <a:gd name="T12" fmla="*/ 5 w 13"/>
                  <a:gd name="T13" fmla="*/ 0 h 30"/>
                  <a:gd name="T14" fmla="*/ 5 w 13"/>
                  <a:gd name="T15" fmla="*/ 25 h 30"/>
                  <a:gd name="T16" fmla="*/ 9 w 13"/>
                  <a:gd name="T17" fmla="*/ 25 h 30"/>
                  <a:gd name="T18" fmla="*/ 9 w 13"/>
                  <a:gd name="T19" fmla="*/ 21 h 30"/>
                  <a:gd name="T20" fmla="*/ 0 w 13"/>
                  <a:gd name="T21" fmla="*/ 21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0"/>
                  <a:gd name="T35" fmla="*/ 13 w 13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0">
                    <a:moveTo>
                      <a:pt x="0" y="21"/>
                    </a:moveTo>
                    <a:lnTo>
                      <a:pt x="0" y="30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5" y="25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79" name="Rectangle 151"/>
              <p:cNvSpPr>
                <a:spLocks noChangeArrowheads="1"/>
              </p:cNvSpPr>
              <p:nvPr/>
            </p:nvSpPr>
            <p:spPr bwMode="auto">
              <a:xfrm>
                <a:off x="2861" y="236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0" name="Rectangle 152"/>
              <p:cNvSpPr>
                <a:spLocks noChangeArrowheads="1"/>
              </p:cNvSpPr>
              <p:nvPr/>
            </p:nvSpPr>
            <p:spPr bwMode="auto">
              <a:xfrm>
                <a:off x="2861" y="231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1" name="Rectangle 153"/>
              <p:cNvSpPr>
                <a:spLocks noChangeArrowheads="1"/>
              </p:cNvSpPr>
              <p:nvPr/>
            </p:nvSpPr>
            <p:spPr bwMode="auto">
              <a:xfrm>
                <a:off x="2861" y="227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2" name="Rectangle 154"/>
              <p:cNvSpPr>
                <a:spLocks noChangeArrowheads="1"/>
              </p:cNvSpPr>
              <p:nvPr/>
            </p:nvSpPr>
            <p:spPr bwMode="auto">
              <a:xfrm>
                <a:off x="2861" y="221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3" name="Rectangle 155"/>
              <p:cNvSpPr>
                <a:spLocks noChangeArrowheads="1"/>
              </p:cNvSpPr>
              <p:nvPr/>
            </p:nvSpPr>
            <p:spPr bwMode="auto">
              <a:xfrm>
                <a:off x="2861" y="218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4" name="Rectangle 156"/>
              <p:cNvSpPr>
                <a:spLocks noChangeArrowheads="1"/>
              </p:cNvSpPr>
              <p:nvPr/>
            </p:nvSpPr>
            <p:spPr bwMode="auto">
              <a:xfrm>
                <a:off x="2861" y="212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5" name="Rectangle 157"/>
              <p:cNvSpPr>
                <a:spLocks noChangeArrowheads="1"/>
              </p:cNvSpPr>
              <p:nvPr/>
            </p:nvSpPr>
            <p:spPr bwMode="auto">
              <a:xfrm>
                <a:off x="2861" y="209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6" name="Rectangle 158"/>
              <p:cNvSpPr>
                <a:spLocks noChangeArrowheads="1"/>
              </p:cNvSpPr>
              <p:nvPr/>
            </p:nvSpPr>
            <p:spPr bwMode="auto">
              <a:xfrm>
                <a:off x="2861" y="203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7" name="Rectangle 159"/>
              <p:cNvSpPr>
                <a:spLocks noChangeArrowheads="1"/>
              </p:cNvSpPr>
              <p:nvPr/>
            </p:nvSpPr>
            <p:spPr bwMode="auto">
              <a:xfrm>
                <a:off x="2861" y="199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8" name="Rectangle 160"/>
              <p:cNvSpPr>
                <a:spLocks noChangeArrowheads="1"/>
              </p:cNvSpPr>
              <p:nvPr/>
            </p:nvSpPr>
            <p:spPr bwMode="auto">
              <a:xfrm>
                <a:off x="2861" y="194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89" name="Rectangle 161"/>
              <p:cNvSpPr>
                <a:spLocks noChangeArrowheads="1"/>
              </p:cNvSpPr>
              <p:nvPr/>
            </p:nvSpPr>
            <p:spPr bwMode="auto">
              <a:xfrm>
                <a:off x="2861" y="190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0" name="Rectangle 162"/>
              <p:cNvSpPr>
                <a:spLocks noChangeArrowheads="1"/>
              </p:cNvSpPr>
              <p:nvPr/>
            </p:nvSpPr>
            <p:spPr bwMode="auto">
              <a:xfrm>
                <a:off x="2861" y="184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1" name="Rectangle 163"/>
              <p:cNvSpPr>
                <a:spLocks noChangeArrowheads="1"/>
              </p:cNvSpPr>
              <p:nvPr/>
            </p:nvSpPr>
            <p:spPr bwMode="auto">
              <a:xfrm>
                <a:off x="2861" y="181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2" name="Rectangle 164"/>
              <p:cNvSpPr>
                <a:spLocks noChangeArrowheads="1"/>
              </p:cNvSpPr>
              <p:nvPr/>
            </p:nvSpPr>
            <p:spPr bwMode="auto">
              <a:xfrm>
                <a:off x="2861" y="175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3" name="Rectangle 165"/>
              <p:cNvSpPr>
                <a:spLocks noChangeArrowheads="1"/>
              </p:cNvSpPr>
              <p:nvPr/>
            </p:nvSpPr>
            <p:spPr bwMode="auto">
              <a:xfrm>
                <a:off x="2861" y="172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4" name="Rectangle 166"/>
              <p:cNvSpPr>
                <a:spLocks noChangeArrowheads="1"/>
              </p:cNvSpPr>
              <p:nvPr/>
            </p:nvSpPr>
            <p:spPr bwMode="auto">
              <a:xfrm>
                <a:off x="2861" y="166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5" name="Rectangle 167"/>
              <p:cNvSpPr>
                <a:spLocks noChangeArrowheads="1"/>
              </p:cNvSpPr>
              <p:nvPr/>
            </p:nvSpPr>
            <p:spPr bwMode="auto">
              <a:xfrm>
                <a:off x="2861" y="162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6" name="Rectangle 168"/>
              <p:cNvSpPr>
                <a:spLocks noChangeArrowheads="1"/>
              </p:cNvSpPr>
              <p:nvPr/>
            </p:nvSpPr>
            <p:spPr bwMode="auto">
              <a:xfrm>
                <a:off x="2861" y="157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7" name="Rectangle 169"/>
              <p:cNvSpPr>
                <a:spLocks noChangeArrowheads="1"/>
              </p:cNvSpPr>
              <p:nvPr/>
            </p:nvSpPr>
            <p:spPr bwMode="auto">
              <a:xfrm>
                <a:off x="2861" y="153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8" name="Rectangle 170"/>
              <p:cNvSpPr>
                <a:spLocks noChangeArrowheads="1"/>
              </p:cNvSpPr>
              <p:nvPr/>
            </p:nvSpPr>
            <p:spPr bwMode="auto">
              <a:xfrm>
                <a:off x="2861" y="147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99" name="Rectangle 171"/>
              <p:cNvSpPr>
                <a:spLocks noChangeArrowheads="1"/>
              </p:cNvSpPr>
              <p:nvPr/>
            </p:nvSpPr>
            <p:spPr bwMode="auto">
              <a:xfrm>
                <a:off x="2861" y="144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0" name="Rectangle 172"/>
              <p:cNvSpPr>
                <a:spLocks noChangeArrowheads="1"/>
              </p:cNvSpPr>
              <p:nvPr/>
            </p:nvSpPr>
            <p:spPr bwMode="auto">
              <a:xfrm>
                <a:off x="2861" y="138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1" name="Rectangle 173"/>
              <p:cNvSpPr>
                <a:spLocks noChangeArrowheads="1"/>
              </p:cNvSpPr>
              <p:nvPr/>
            </p:nvSpPr>
            <p:spPr bwMode="auto">
              <a:xfrm>
                <a:off x="2861" y="135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2" name="Rectangle 174"/>
              <p:cNvSpPr>
                <a:spLocks noChangeArrowheads="1"/>
              </p:cNvSpPr>
              <p:nvPr/>
            </p:nvSpPr>
            <p:spPr bwMode="auto">
              <a:xfrm>
                <a:off x="2861" y="129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3" name="Rectangle 175"/>
              <p:cNvSpPr>
                <a:spLocks noChangeArrowheads="1"/>
              </p:cNvSpPr>
              <p:nvPr/>
            </p:nvSpPr>
            <p:spPr bwMode="auto">
              <a:xfrm>
                <a:off x="2861" y="125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4" name="Freeform 176"/>
              <p:cNvSpPr>
                <a:spLocks/>
              </p:cNvSpPr>
              <p:nvPr/>
            </p:nvSpPr>
            <p:spPr bwMode="auto">
              <a:xfrm>
                <a:off x="2861" y="1197"/>
                <a:ext cx="8" cy="36"/>
              </a:xfrm>
              <a:custGeom>
                <a:avLst/>
                <a:gdLst>
                  <a:gd name="T0" fmla="*/ 0 w 8"/>
                  <a:gd name="T1" fmla="*/ 36 h 36"/>
                  <a:gd name="T2" fmla="*/ 8 w 8"/>
                  <a:gd name="T3" fmla="*/ 36 h 36"/>
                  <a:gd name="T4" fmla="*/ 8 w 8"/>
                  <a:gd name="T5" fmla="*/ 4 h 36"/>
                  <a:gd name="T6" fmla="*/ 8 w 8"/>
                  <a:gd name="T7" fmla="*/ 0 h 36"/>
                  <a:gd name="T8" fmla="*/ 4 w 8"/>
                  <a:gd name="T9" fmla="*/ 0 h 36"/>
                  <a:gd name="T10" fmla="*/ 2 w 8"/>
                  <a:gd name="T11" fmla="*/ 0 h 36"/>
                  <a:gd name="T12" fmla="*/ 2 w 8"/>
                  <a:gd name="T13" fmla="*/ 8 h 36"/>
                  <a:gd name="T14" fmla="*/ 4 w 8"/>
                  <a:gd name="T15" fmla="*/ 8 h 36"/>
                  <a:gd name="T16" fmla="*/ 4 w 8"/>
                  <a:gd name="T17" fmla="*/ 4 h 36"/>
                  <a:gd name="T18" fmla="*/ 0 w 8"/>
                  <a:gd name="T19" fmla="*/ 4 h 36"/>
                  <a:gd name="T20" fmla="*/ 0 w 8"/>
                  <a:gd name="T21" fmla="*/ 3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36"/>
                  <a:gd name="T35" fmla="*/ 8 w 8"/>
                  <a:gd name="T36" fmla="*/ 36 h 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36">
                    <a:moveTo>
                      <a:pt x="0" y="36"/>
                    </a:moveTo>
                    <a:lnTo>
                      <a:pt x="8" y="3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5" name="Rectangle 177"/>
              <p:cNvSpPr>
                <a:spLocks noChangeArrowheads="1"/>
              </p:cNvSpPr>
              <p:nvPr/>
            </p:nvSpPr>
            <p:spPr bwMode="auto">
              <a:xfrm>
                <a:off x="2830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6" name="Rectangle 178"/>
              <p:cNvSpPr>
                <a:spLocks noChangeArrowheads="1"/>
              </p:cNvSpPr>
              <p:nvPr/>
            </p:nvSpPr>
            <p:spPr bwMode="auto">
              <a:xfrm>
                <a:off x="2771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7" name="Rectangle 179"/>
              <p:cNvSpPr>
                <a:spLocks noChangeArrowheads="1"/>
              </p:cNvSpPr>
              <p:nvPr/>
            </p:nvSpPr>
            <p:spPr bwMode="auto">
              <a:xfrm>
                <a:off x="2737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8" name="Rectangle 180"/>
              <p:cNvSpPr>
                <a:spLocks noChangeArrowheads="1"/>
              </p:cNvSpPr>
              <p:nvPr/>
            </p:nvSpPr>
            <p:spPr bwMode="auto">
              <a:xfrm>
                <a:off x="2678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09" name="Rectangle 181"/>
              <p:cNvSpPr>
                <a:spLocks noChangeArrowheads="1"/>
              </p:cNvSpPr>
              <p:nvPr/>
            </p:nvSpPr>
            <p:spPr bwMode="auto">
              <a:xfrm>
                <a:off x="2645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0" name="Rectangle 182"/>
              <p:cNvSpPr>
                <a:spLocks noChangeArrowheads="1"/>
              </p:cNvSpPr>
              <p:nvPr/>
            </p:nvSpPr>
            <p:spPr bwMode="auto">
              <a:xfrm>
                <a:off x="2586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1" name="Rectangle 183"/>
              <p:cNvSpPr>
                <a:spLocks noChangeArrowheads="1"/>
              </p:cNvSpPr>
              <p:nvPr/>
            </p:nvSpPr>
            <p:spPr bwMode="auto">
              <a:xfrm>
                <a:off x="2552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2" name="Rectangle 184"/>
              <p:cNvSpPr>
                <a:spLocks noChangeArrowheads="1"/>
              </p:cNvSpPr>
              <p:nvPr/>
            </p:nvSpPr>
            <p:spPr bwMode="auto">
              <a:xfrm>
                <a:off x="2493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3" name="Rectangle 185"/>
              <p:cNvSpPr>
                <a:spLocks noChangeArrowheads="1"/>
              </p:cNvSpPr>
              <p:nvPr/>
            </p:nvSpPr>
            <p:spPr bwMode="auto">
              <a:xfrm>
                <a:off x="2459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4" name="Rectangle 186"/>
              <p:cNvSpPr>
                <a:spLocks noChangeArrowheads="1"/>
              </p:cNvSpPr>
              <p:nvPr/>
            </p:nvSpPr>
            <p:spPr bwMode="auto">
              <a:xfrm>
                <a:off x="2400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5" name="Rectangle 187"/>
              <p:cNvSpPr>
                <a:spLocks noChangeArrowheads="1"/>
              </p:cNvSpPr>
              <p:nvPr/>
            </p:nvSpPr>
            <p:spPr bwMode="auto">
              <a:xfrm>
                <a:off x="2367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6" name="Rectangle 188"/>
              <p:cNvSpPr>
                <a:spLocks noChangeArrowheads="1"/>
              </p:cNvSpPr>
              <p:nvPr/>
            </p:nvSpPr>
            <p:spPr bwMode="auto">
              <a:xfrm>
                <a:off x="2308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7" name="Rectangle 189"/>
              <p:cNvSpPr>
                <a:spLocks noChangeArrowheads="1"/>
              </p:cNvSpPr>
              <p:nvPr/>
            </p:nvSpPr>
            <p:spPr bwMode="auto">
              <a:xfrm>
                <a:off x="2274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8" name="Rectangle 190"/>
              <p:cNvSpPr>
                <a:spLocks noChangeArrowheads="1"/>
              </p:cNvSpPr>
              <p:nvPr/>
            </p:nvSpPr>
            <p:spPr bwMode="auto">
              <a:xfrm>
                <a:off x="2215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19" name="Rectangle 191"/>
              <p:cNvSpPr>
                <a:spLocks noChangeArrowheads="1"/>
              </p:cNvSpPr>
              <p:nvPr/>
            </p:nvSpPr>
            <p:spPr bwMode="auto">
              <a:xfrm>
                <a:off x="2182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0" name="Rectangle 192"/>
              <p:cNvSpPr>
                <a:spLocks noChangeArrowheads="1"/>
              </p:cNvSpPr>
              <p:nvPr/>
            </p:nvSpPr>
            <p:spPr bwMode="auto">
              <a:xfrm>
                <a:off x="2123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1" name="Rectangle 193"/>
              <p:cNvSpPr>
                <a:spLocks noChangeArrowheads="1"/>
              </p:cNvSpPr>
              <p:nvPr/>
            </p:nvSpPr>
            <p:spPr bwMode="auto">
              <a:xfrm>
                <a:off x="2089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2" name="Rectangle 194"/>
              <p:cNvSpPr>
                <a:spLocks noChangeArrowheads="1"/>
              </p:cNvSpPr>
              <p:nvPr/>
            </p:nvSpPr>
            <p:spPr bwMode="auto">
              <a:xfrm>
                <a:off x="2030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3" name="Rectangle 195"/>
              <p:cNvSpPr>
                <a:spLocks noChangeArrowheads="1"/>
              </p:cNvSpPr>
              <p:nvPr/>
            </p:nvSpPr>
            <p:spPr bwMode="auto">
              <a:xfrm>
                <a:off x="1996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4" name="Rectangle 196"/>
              <p:cNvSpPr>
                <a:spLocks noChangeArrowheads="1"/>
              </p:cNvSpPr>
              <p:nvPr/>
            </p:nvSpPr>
            <p:spPr bwMode="auto">
              <a:xfrm>
                <a:off x="1938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625" name="Rectangle 197"/>
              <p:cNvSpPr>
                <a:spLocks noChangeArrowheads="1"/>
              </p:cNvSpPr>
              <p:nvPr/>
            </p:nvSpPr>
            <p:spPr bwMode="auto">
              <a:xfrm>
                <a:off x="1904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453" name="Oval 198"/>
            <p:cNvSpPr>
              <a:spLocks noChangeArrowheads="1"/>
            </p:cNvSpPr>
            <p:nvPr/>
          </p:nvSpPr>
          <p:spPr bwMode="auto">
            <a:xfrm>
              <a:off x="3999" y="2960"/>
              <a:ext cx="119" cy="169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54" name="Oval 199"/>
            <p:cNvSpPr>
              <a:spLocks noChangeArrowheads="1"/>
            </p:cNvSpPr>
            <p:nvPr/>
          </p:nvSpPr>
          <p:spPr bwMode="auto">
            <a:xfrm>
              <a:off x="4005" y="3160"/>
              <a:ext cx="120" cy="170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55" name="Oval 200"/>
            <p:cNvSpPr>
              <a:spLocks noChangeArrowheads="1"/>
            </p:cNvSpPr>
            <p:nvPr/>
          </p:nvSpPr>
          <p:spPr bwMode="auto">
            <a:xfrm>
              <a:off x="4005" y="3560"/>
              <a:ext cx="120" cy="169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56" name="Oval 201"/>
            <p:cNvSpPr>
              <a:spLocks noChangeArrowheads="1"/>
            </p:cNvSpPr>
            <p:nvPr/>
          </p:nvSpPr>
          <p:spPr bwMode="auto">
            <a:xfrm>
              <a:off x="4818" y="3357"/>
              <a:ext cx="120" cy="169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57" name="Oval 202"/>
            <p:cNvSpPr>
              <a:spLocks noChangeArrowheads="1"/>
            </p:cNvSpPr>
            <p:nvPr/>
          </p:nvSpPr>
          <p:spPr bwMode="auto">
            <a:xfrm>
              <a:off x="4799" y="2974"/>
              <a:ext cx="119" cy="170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58" name="Oval 203"/>
            <p:cNvSpPr>
              <a:spLocks noChangeArrowheads="1"/>
            </p:cNvSpPr>
            <p:nvPr/>
          </p:nvSpPr>
          <p:spPr bwMode="auto">
            <a:xfrm>
              <a:off x="3465" y="2950"/>
              <a:ext cx="26" cy="39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59" name="Oval 204"/>
            <p:cNvSpPr>
              <a:spLocks noChangeArrowheads="1"/>
            </p:cNvSpPr>
            <p:nvPr/>
          </p:nvSpPr>
          <p:spPr bwMode="auto">
            <a:xfrm>
              <a:off x="3465" y="3118"/>
              <a:ext cx="2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60" name="Oval 205"/>
            <p:cNvSpPr>
              <a:spLocks noChangeArrowheads="1"/>
            </p:cNvSpPr>
            <p:nvPr/>
          </p:nvSpPr>
          <p:spPr bwMode="auto">
            <a:xfrm>
              <a:off x="3465" y="3687"/>
              <a:ext cx="2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461" name="Group 206"/>
            <p:cNvGrpSpPr>
              <a:grpSpLocks/>
            </p:cNvGrpSpPr>
            <p:nvPr/>
          </p:nvGrpSpPr>
          <p:grpSpPr bwMode="auto">
            <a:xfrm>
              <a:off x="3482" y="2978"/>
              <a:ext cx="506" cy="75"/>
              <a:chOff x="1383" y="1295"/>
              <a:chExt cx="876" cy="99"/>
            </a:xfrm>
          </p:grpSpPr>
          <p:sp>
            <p:nvSpPr>
              <p:cNvPr id="12527" name="Line 207"/>
              <p:cNvSpPr>
                <a:spLocks noChangeShapeType="1"/>
              </p:cNvSpPr>
              <p:nvPr/>
            </p:nvSpPr>
            <p:spPr bwMode="auto">
              <a:xfrm>
                <a:off x="1383" y="1295"/>
                <a:ext cx="787" cy="5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28" name="Freeform 208"/>
              <p:cNvSpPr>
                <a:spLocks/>
              </p:cNvSpPr>
              <p:nvPr/>
            </p:nvSpPr>
            <p:spPr bwMode="auto">
              <a:xfrm>
                <a:off x="2165" y="1303"/>
                <a:ext cx="94" cy="91"/>
              </a:xfrm>
              <a:custGeom>
                <a:avLst/>
                <a:gdLst>
                  <a:gd name="T0" fmla="*/ 0 w 94"/>
                  <a:gd name="T1" fmla="*/ 91 h 91"/>
                  <a:gd name="T2" fmla="*/ 94 w 94"/>
                  <a:gd name="T3" fmla="*/ 51 h 91"/>
                  <a:gd name="T4" fmla="*/ 5 w 94"/>
                  <a:gd name="T5" fmla="*/ 0 h 91"/>
                  <a:gd name="T6" fmla="*/ 0 w 9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91"/>
                  <a:gd name="T14" fmla="*/ 94 w 94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91">
                    <a:moveTo>
                      <a:pt x="0" y="91"/>
                    </a:moveTo>
                    <a:lnTo>
                      <a:pt x="94" y="51"/>
                    </a:lnTo>
                    <a:lnTo>
                      <a:pt x="5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2" name="Group 209"/>
            <p:cNvGrpSpPr>
              <a:grpSpLocks/>
            </p:cNvGrpSpPr>
            <p:nvPr/>
          </p:nvGrpSpPr>
          <p:grpSpPr bwMode="auto">
            <a:xfrm>
              <a:off x="3482" y="2973"/>
              <a:ext cx="508" cy="258"/>
              <a:chOff x="1383" y="1288"/>
              <a:chExt cx="880" cy="341"/>
            </a:xfrm>
          </p:grpSpPr>
          <p:sp>
            <p:nvSpPr>
              <p:cNvPr id="12525" name="Line 210"/>
              <p:cNvSpPr>
                <a:spLocks noChangeShapeType="1"/>
              </p:cNvSpPr>
              <p:nvPr/>
            </p:nvSpPr>
            <p:spPr bwMode="auto">
              <a:xfrm>
                <a:off x="1383" y="1288"/>
                <a:ext cx="797" cy="29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26" name="Freeform 211"/>
              <p:cNvSpPr>
                <a:spLocks/>
              </p:cNvSpPr>
              <p:nvPr/>
            </p:nvSpPr>
            <p:spPr bwMode="auto">
              <a:xfrm>
                <a:off x="2162" y="1543"/>
                <a:ext cx="101" cy="86"/>
              </a:xfrm>
              <a:custGeom>
                <a:avLst/>
                <a:gdLst>
                  <a:gd name="T0" fmla="*/ 0 w 101"/>
                  <a:gd name="T1" fmla="*/ 86 h 86"/>
                  <a:gd name="T2" fmla="*/ 101 w 101"/>
                  <a:gd name="T3" fmla="*/ 74 h 86"/>
                  <a:gd name="T4" fmla="*/ 31 w 101"/>
                  <a:gd name="T5" fmla="*/ 0 h 86"/>
                  <a:gd name="T6" fmla="*/ 0 w 101"/>
                  <a:gd name="T7" fmla="*/ 86 h 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6"/>
                  <a:gd name="T14" fmla="*/ 101 w 101"/>
                  <a:gd name="T15" fmla="*/ 86 h 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6">
                    <a:moveTo>
                      <a:pt x="0" y="86"/>
                    </a:moveTo>
                    <a:lnTo>
                      <a:pt x="101" y="74"/>
                    </a:lnTo>
                    <a:lnTo>
                      <a:pt x="31" y="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3" name="Group 212"/>
            <p:cNvGrpSpPr>
              <a:grpSpLocks/>
            </p:cNvGrpSpPr>
            <p:nvPr/>
          </p:nvGrpSpPr>
          <p:grpSpPr bwMode="auto">
            <a:xfrm>
              <a:off x="3477" y="2964"/>
              <a:ext cx="517" cy="632"/>
              <a:chOff x="1375" y="1277"/>
              <a:chExt cx="894" cy="834"/>
            </a:xfrm>
          </p:grpSpPr>
          <p:sp>
            <p:nvSpPr>
              <p:cNvPr id="12523" name="Line 213"/>
              <p:cNvSpPr>
                <a:spLocks noChangeShapeType="1"/>
              </p:cNvSpPr>
              <p:nvPr/>
            </p:nvSpPr>
            <p:spPr bwMode="auto">
              <a:xfrm>
                <a:off x="1375" y="1277"/>
                <a:ext cx="829" cy="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24" name="Freeform 214"/>
              <p:cNvSpPr>
                <a:spLocks/>
              </p:cNvSpPr>
              <p:nvPr/>
            </p:nvSpPr>
            <p:spPr bwMode="auto">
              <a:xfrm>
                <a:off x="2170" y="2015"/>
                <a:ext cx="99" cy="96"/>
              </a:xfrm>
              <a:custGeom>
                <a:avLst/>
                <a:gdLst>
                  <a:gd name="T0" fmla="*/ 0 w 99"/>
                  <a:gd name="T1" fmla="*/ 68 h 96"/>
                  <a:gd name="T2" fmla="*/ 99 w 99"/>
                  <a:gd name="T3" fmla="*/ 96 h 96"/>
                  <a:gd name="T4" fmla="*/ 62 w 99"/>
                  <a:gd name="T5" fmla="*/ 0 h 96"/>
                  <a:gd name="T6" fmla="*/ 0 w 99"/>
                  <a:gd name="T7" fmla="*/ 68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9"/>
                  <a:gd name="T13" fmla="*/ 0 h 96"/>
                  <a:gd name="T14" fmla="*/ 99 w 99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9" h="96">
                    <a:moveTo>
                      <a:pt x="0" y="68"/>
                    </a:moveTo>
                    <a:lnTo>
                      <a:pt x="99" y="96"/>
                    </a:lnTo>
                    <a:lnTo>
                      <a:pt x="62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4" name="Group 215"/>
            <p:cNvGrpSpPr>
              <a:grpSpLocks/>
            </p:cNvGrpSpPr>
            <p:nvPr/>
          </p:nvGrpSpPr>
          <p:grpSpPr bwMode="auto">
            <a:xfrm>
              <a:off x="3486" y="3620"/>
              <a:ext cx="505" cy="78"/>
              <a:chOff x="1389" y="2143"/>
              <a:chExt cx="875" cy="102"/>
            </a:xfrm>
          </p:grpSpPr>
          <p:sp>
            <p:nvSpPr>
              <p:cNvPr id="12521" name="Line 216"/>
              <p:cNvSpPr>
                <a:spLocks noChangeShapeType="1"/>
              </p:cNvSpPr>
              <p:nvPr/>
            </p:nvSpPr>
            <p:spPr bwMode="auto">
              <a:xfrm flipV="1">
                <a:off x="1389" y="2188"/>
                <a:ext cx="787" cy="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22" name="Freeform 217"/>
              <p:cNvSpPr>
                <a:spLocks/>
              </p:cNvSpPr>
              <p:nvPr/>
            </p:nvSpPr>
            <p:spPr bwMode="auto">
              <a:xfrm>
                <a:off x="2170" y="2143"/>
                <a:ext cx="94" cy="91"/>
              </a:xfrm>
              <a:custGeom>
                <a:avLst/>
                <a:gdLst>
                  <a:gd name="T0" fmla="*/ 7 w 94"/>
                  <a:gd name="T1" fmla="*/ 91 h 91"/>
                  <a:gd name="T2" fmla="*/ 94 w 94"/>
                  <a:gd name="T3" fmla="*/ 38 h 91"/>
                  <a:gd name="T4" fmla="*/ 0 w 94"/>
                  <a:gd name="T5" fmla="*/ 0 h 91"/>
                  <a:gd name="T6" fmla="*/ 7 w 9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91"/>
                  <a:gd name="T14" fmla="*/ 94 w 94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91">
                    <a:moveTo>
                      <a:pt x="7" y="91"/>
                    </a:moveTo>
                    <a:lnTo>
                      <a:pt x="94" y="38"/>
                    </a:lnTo>
                    <a:lnTo>
                      <a:pt x="0" y="0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5" name="Group 218"/>
            <p:cNvGrpSpPr>
              <a:grpSpLocks/>
            </p:cNvGrpSpPr>
            <p:nvPr/>
          </p:nvGrpSpPr>
          <p:grpSpPr bwMode="auto">
            <a:xfrm>
              <a:off x="3482" y="3289"/>
              <a:ext cx="516" cy="396"/>
              <a:chOff x="1383" y="1706"/>
              <a:chExt cx="894" cy="522"/>
            </a:xfrm>
          </p:grpSpPr>
          <p:sp>
            <p:nvSpPr>
              <p:cNvPr id="12519" name="Line 219"/>
              <p:cNvSpPr>
                <a:spLocks noChangeShapeType="1"/>
              </p:cNvSpPr>
              <p:nvPr/>
            </p:nvSpPr>
            <p:spPr bwMode="auto">
              <a:xfrm flipV="1">
                <a:off x="1383" y="1749"/>
                <a:ext cx="818" cy="47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20" name="Freeform 220"/>
              <p:cNvSpPr>
                <a:spLocks/>
              </p:cNvSpPr>
              <p:nvPr/>
            </p:nvSpPr>
            <p:spPr bwMode="auto">
              <a:xfrm>
                <a:off x="2176" y="1706"/>
                <a:ext cx="101" cy="85"/>
              </a:xfrm>
              <a:custGeom>
                <a:avLst/>
                <a:gdLst>
                  <a:gd name="T0" fmla="*/ 46 w 101"/>
                  <a:gd name="T1" fmla="*/ 85 h 85"/>
                  <a:gd name="T2" fmla="*/ 101 w 101"/>
                  <a:gd name="T3" fmla="*/ 0 h 85"/>
                  <a:gd name="T4" fmla="*/ 0 w 101"/>
                  <a:gd name="T5" fmla="*/ 7 h 85"/>
                  <a:gd name="T6" fmla="*/ 46 w 101"/>
                  <a:gd name="T7" fmla="*/ 85 h 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5"/>
                  <a:gd name="T14" fmla="*/ 101 w 101"/>
                  <a:gd name="T15" fmla="*/ 85 h 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5">
                    <a:moveTo>
                      <a:pt x="46" y="85"/>
                    </a:moveTo>
                    <a:lnTo>
                      <a:pt x="101" y="0"/>
                    </a:lnTo>
                    <a:lnTo>
                      <a:pt x="0" y="7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6" name="Group 221"/>
            <p:cNvGrpSpPr>
              <a:grpSpLocks/>
            </p:cNvGrpSpPr>
            <p:nvPr/>
          </p:nvGrpSpPr>
          <p:grpSpPr bwMode="auto">
            <a:xfrm>
              <a:off x="3477" y="3097"/>
              <a:ext cx="514" cy="601"/>
              <a:chOff x="1375" y="1453"/>
              <a:chExt cx="889" cy="792"/>
            </a:xfrm>
          </p:grpSpPr>
          <p:sp>
            <p:nvSpPr>
              <p:cNvPr id="12517" name="Line 222"/>
              <p:cNvSpPr>
                <a:spLocks noChangeShapeType="1"/>
              </p:cNvSpPr>
              <p:nvPr/>
            </p:nvSpPr>
            <p:spPr bwMode="auto">
              <a:xfrm flipV="1">
                <a:off x="1375" y="1511"/>
                <a:ext cx="823" cy="7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18" name="Freeform 223"/>
              <p:cNvSpPr>
                <a:spLocks/>
              </p:cNvSpPr>
              <p:nvPr/>
            </p:nvSpPr>
            <p:spPr bwMode="auto">
              <a:xfrm>
                <a:off x="2166" y="1453"/>
                <a:ext cx="98" cy="96"/>
              </a:xfrm>
              <a:custGeom>
                <a:avLst/>
                <a:gdLst>
                  <a:gd name="T0" fmla="*/ 61 w 98"/>
                  <a:gd name="T1" fmla="*/ 96 h 96"/>
                  <a:gd name="T2" fmla="*/ 98 w 98"/>
                  <a:gd name="T3" fmla="*/ 0 h 96"/>
                  <a:gd name="T4" fmla="*/ 0 w 98"/>
                  <a:gd name="T5" fmla="*/ 27 h 96"/>
                  <a:gd name="T6" fmla="*/ 61 w 98"/>
                  <a:gd name="T7" fmla="*/ 96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96"/>
                  <a:gd name="T14" fmla="*/ 98 w 9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96">
                    <a:moveTo>
                      <a:pt x="61" y="96"/>
                    </a:moveTo>
                    <a:lnTo>
                      <a:pt x="98" y="0"/>
                    </a:lnTo>
                    <a:lnTo>
                      <a:pt x="0" y="27"/>
                    </a:lnTo>
                    <a:lnTo>
                      <a:pt x="61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7" name="Group 224"/>
            <p:cNvGrpSpPr>
              <a:grpSpLocks/>
            </p:cNvGrpSpPr>
            <p:nvPr/>
          </p:nvGrpSpPr>
          <p:grpSpPr bwMode="auto">
            <a:xfrm>
              <a:off x="3486" y="3032"/>
              <a:ext cx="502" cy="111"/>
              <a:chOff x="1389" y="1366"/>
              <a:chExt cx="870" cy="146"/>
            </a:xfrm>
          </p:grpSpPr>
          <p:sp>
            <p:nvSpPr>
              <p:cNvPr id="12515" name="Line 225"/>
              <p:cNvSpPr>
                <a:spLocks noChangeShapeType="1"/>
              </p:cNvSpPr>
              <p:nvPr/>
            </p:nvSpPr>
            <p:spPr bwMode="auto">
              <a:xfrm flipV="1">
                <a:off x="1389" y="1411"/>
                <a:ext cx="783" cy="1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16" name="Freeform 226"/>
              <p:cNvSpPr>
                <a:spLocks/>
              </p:cNvSpPr>
              <p:nvPr/>
            </p:nvSpPr>
            <p:spPr bwMode="auto">
              <a:xfrm>
                <a:off x="2163" y="1366"/>
                <a:ext cx="96" cy="92"/>
              </a:xfrm>
              <a:custGeom>
                <a:avLst/>
                <a:gdLst>
                  <a:gd name="T0" fmla="*/ 12 w 96"/>
                  <a:gd name="T1" fmla="*/ 92 h 92"/>
                  <a:gd name="T2" fmla="*/ 96 w 96"/>
                  <a:gd name="T3" fmla="*/ 34 h 92"/>
                  <a:gd name="T4" fmla="*/ 0 w 96"/>
                  <a:gd name="T5" fmla="*/ 0 h 92"/>
                  <a:gd name="T6" fmla="*/ 12 w 96"/>
                  <a:gd name="T7" fmla="*/ 92 h 9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92"/>
                  <a:gd name="T14" fmla="*/ 96 w 96"/>
                  <a:gd name="T15" fmla="*/ 92 h 9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92">
                    <a:moveTo>
                      <a:pt x="12" y="92"/>
                    </a:moveTo>
                    <a:lnTo>
                      <a:pt x="96" y="34"/>
                    </a:lnTo>
                    <a:lnTo>
                      <a:pt x="0" y="0"/>
                    </a:lnTo>
                    <a:lnTo>
                      <a:pt x="1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8" name="Group 227"/>
            <p:cNvGrpSpPr>
              <a:grpSpLocks/>
            </p:cNvGrpSpPr>
            <p:nvPr/>
          </p:nvGrpSpPr>
          <p:grpSpPr bwMode="auto">
            <a:xfrm>
              <a:off x="3488" y="3147"/>
              <a:ext cx="502" cy="134"/>
              <a:chOff x="1393" y="1518"/>
              <a:chExt cx="870" cy="178"/>
            </a:xfrm>
          </p:grpSpPr>
          <p:sp>
            <p:nvSpPr>
              <p:cNvPr id="12513" name="Line 228"/>
              <p:cNvSpPr>
                <a:spLocks noChangeShapeType="1"/>
              </p:cNvSpPr>
              <p:nvPr/>
            </p:nvSpPr>
            <p:spPr bwMode="auto">
              <a:xfrm>
                <a:off x="1393" y="1518"/>
                <a:ext cx="783" cy="1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14" name="Freeform 229"/>
              <p:cNvSpPr>
                <a:spLocks/>
              </p:cNvSpPr>
              <p:nvPr/>
            </p:nvSpPr>
            <p:spPr bwMode="auto">
              <a:xfrm>
                <a:off x="2165" y="1605"/>
                <a:ext cx="98" cy="91"/>
              </a:xfrm>
              <a:custGeom>
                <a:avLst/>
                <a:gdLst>
                  <a:gd name="T0" fmla="*/ 0 w 98"/>
                  <a:gd name="T1" fmla="*/ 91 h 91"/>
                  <a:gd name="T2" fmla="*/ 98 w 98"/>
                  <a:gd name="T3" fmla="*/ 60 h 91"/>
                  <a:gd name="T4" fmla="*/ 15 w 98"/>
                  <a:gd name="T5" fmla="*/ 0 h 91"/>
                  <a:gd name="T6" fmla="*/ 0 w 98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91"/>
                  <a:gd name="T14" fmla="*/ 98 w 98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91">
                    <a:moveTo>
                      <a:pt x="0" y="91"/>
                    </a:moveTo>
                    <a:lnTo>
                      <a:pt x="98" y="60"/>
                    </a:lnTo>
                    <a:lnTo>
                      <a:pt x="15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69" name="Group 230"/>
            <p:cNvGrpSpPr>
              <a:grpSpLocks/>
            </p:cNvGrpSpPr>
            <p:nvPr/>
          </p:nvGrpSpPr>
          <p:grpSpPr bwMode="auto">
            <a:xfrm>
              <a:off x="3479" y="3150"/>
              <a:ext cx="512" cy="472"/>
              <a:chOff x="1379" y="1523"/>
              <a:chExt cx="885" cy="623"/>
            </a:xfrm>
          </p:grpSpPr>
          <p:sp>
            <p:nvSpPr>
              <p:cNvPr id="12511" name="Line 231"/>
              <p:cNvSpPr>
                <a:spLocks noChangeShapeType="1"/>
              </p:cNvSpPr>
              <p:nvPr/>
            </p:nvSpPr>
            <p:spPr bwMode="auto">
              <a:xfrm>
                <a:off x="1379" y="1523"/>
                <a:ext cx="814" cy="57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12" name="Freeform 232"/>
              <p:cNvSpPr>
                <a:spLocks/>
              </p:cNvSpPr>
              <p:nvPr/>
            </p:nvSpPr>
            <p:spPr bwMode="auto">
              <a:xfrm>
                <a:off x="2163" y="2057"/>
                <a:ext cx="101" cy="89"/>
              </a:xfrm>
              <a:custGeom>
                <a:avLst/>
                <a:gdLst>
                  <a:gd name="T0" fmla="*/ 0 w 101"/>
                  <a:gd name="T1" fmla="*/ 75 h 89"/>
                  <a:gd name="T2" fmla="*/ 101 w 101"/>
                  <a:gd name="T3" fmla="*/ 89 h 89"/>
                  <a:gd name="T4" fmla="*/ 52 w 101"/>
                  <a:gd name="T5" fmla="*/ 0 h 89"/>
                  <a:gd name="T6" fmla="*/ 0 w 101"/>
                  <a:gd name="T7" fmla="*/ 75 h 8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9"/>
                  <a:gd name="T14" fmla="*/ 101 w 101"/>
                  <a:gd name="T15" fmla="*/ 89 h 8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9">
                    <a:moveTo>
                      <a:pt x="0" y="75"/>
                    </a:moveTo>
                    <a:lnTo>
                      <a:pt x="101" y="89"/>
                    </a:lnTo>
                    <a:lnTo>
                      <a:pt x="5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0" name="Group 233"/>
            <p:cNvGrpSpPr>
              <a:grpSpLocks/>
            </p:cNvGrpSpPr>
            <p:nvPr/>
          </p:nvGrpSpPr>
          <p:grpSpPr bwMode="auto">
            <a:xfrm>
              <a:off x="4133" y="3014"/>
              <a:ext cx="648" cy="69"/>
              <a:chOff x="2510" y="1343"/>
              <a:chExt cx="1122" cy="91"/>
            </a:xfrm>
          </p:grpSpPr>
          <p:sp>
            <p:nvSpPr>
              <p:cNvPr id="12509" name="Line 234"/>
              <p:cNvSpPr>
                <a:spLocks noChangeShapeType="1"/>
              </p:cNvSpPr>
              <p:nvPr/>
            </p:nvSpPr>
            <p:spPr bwMode="auto">
              <a:xfrm>
                <a:off x="2510" y="1371"/>
                <a:ext cx="1034" cy="1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10" name="Freeform 235"/>
              <p:cNvSpPr>
                <a:spLocks/>
              </p:cNvSpPr>
              <p:nvPr/>
            </p:nvSpPr>
            <p:spPr bwMode="auto">
              <a:xfrm>
                <a:off x="3541" y="1343"/>
                <a:ext cx="91" cy="91"/>
              </a:xfrm>
              <a:custGeom>
                <a:avLst/>
                <a:gdLst>
                  <a:gd name="T0" fmla="*/ 0 w 91"/>
                  <a:gd name="T1" fmla="*/ 91 h 91"/>
                  <a:gd name="T2" fmla="*/ 91 w 91"/>
                  <a:gd name="T3" fmla="*/ 46 h 91"/>
                  <a:gd name="T4" fmla="*/ 0 w 91"/>
                  <a:gd name="T5" fmla="*/ 0 h 91"/>
                  <a:gd name="T6" fmla="*/ 0 w 91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1"/>
                  <a:gd name="T13" fmla="*/ 0 h 91"/>
                  <a:gd name="T14" fmla="*/ 91 w 91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1" h="91">
                    <a:moveTo>
                      <a:pt x="0" y="91"/>
                    </a:moveTo>
                    <a:lnTo>
                      <a:pt x="91" y="46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1" name="Group 236"/>
            <p:cNvGrpSpPr>
              <a:grpSpLocks/>
            </p:cNvGrpSpPr>
            <p:nvPr/>
          </p:nvGrpSpPr>
          <p:grpSpPr bwMode="auto">
            <a:xfrm>
              <a:off x="4128" y="3035"/>
              <a:ext cx="685" cy="392"/>
              <a:chOff x="2501" y="1371"/>
              <a:chExt cx="1186" cy="517"/>
            </a:xfrm>
          </p:grpSpPr>
          <p:sp>
            <p:nvSpPr>
              <p:cNvPr id="12507" name="Line 237"/>
              <p:cNvSpPr>
                <a:spLocks noChangeShapeType="1"/>
              </p:cNvSpPr>
              <p:nvPr/>
            </p:nvSpPr>
            <p:spPr bwMode="auto">
              <a:xfrm>
                <a:off x="2501" y="1371"/>
                <a:ext cx="1104" cy="4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8" name="Freeform 238"/>
              <p:cNvSpPr>
                <a:spLocks/>
              </p:cNvSpPr>
              <p:nvPr/>
            </p:nvSpPr>
            <p:spPr bwMode="auto">
              <a:xfrm>
                <a:off x="3584" y="1805"/>
                <a:ext cx="103" cy="83"/>
              </a:xfrm>
              <a:custGeom>
                <a:avLst/>
                <a:gdLst>
                  <a:gd name="T0" fmla="*/ 0 w 103"/>
                  <a:gd name="T1" fmla="*/ 83 h 83"/>
                  <a:gd name="T2" fmla="*/ 103 w 103"/>
                  <a:gd name="T3" fmla="*/ 77 h 83"/>
                  <a:gd name="T4" fmla="*/ 37 w 103"/>
                  <a:gd name="T5" fmla="*/ 0 h 83"/>
                  <a:gd name="T6" fmla="*/ 0 w 103"/>
                  <a:gd name="T7" fmla="*/ 83 h 8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3"/>
                  <a:gd name="T13" fmla="*/ 0 h 83"/>
                  <a:gd name="T14" fmla="*/ 103 w 103"/>
                  <a:gd name="T15" fmla="*/ 83 h 8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3" h="83">
                    <a:moveTo>
                      <a:pt x="0" y="83"/>
                    </a:moveTo>
                    <a:lnTo>
                      <a:pt x="103" y="77"/>
                    </a:lnTo>
                    <a:lnTo>
                      <a:pt x="37" y="0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2" name="Group 239"/>
            <p:cNvGrpSpPr>
              <a:grpSpLocks/>
            </p:cNvGrpSpPr>
            <p:nvPr/>
          </p:nvGrpSpPr>
          <p:grpSpPr bwMode="auto">
            <a:xfrm>
              <a:off x="4133" y="3070"/>
              <a:ext cx="646" cy="175"/>
              <a:chOff x="2510" y="1417"/>
              <a:chExt cx="1118" cy="230"/>
            </a:xfrm>
          </p:grpSpPr>
          <p:sp>
            <p:nvSpPr>
              <p:cNvPr id="12505" name="Line 240"/>
              <p:cNvSpPr>
                <a:spLocks noChangeShapeType="1"/>
              </p:cNvSpPr>
              <p:nvPr/>
            </p:nvSpPr>
            <p:spPr bwMode="auto">
              <a:xfrm flipV="1">
                <a:off x="2510" y="1462"/>
                <a:ext cx="1031" cy="18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6" name="Freeform 241"/>
              <p:cNvSpPr>
                <a:spLocks/>
              </p:cNvSpPr>
              <p:nvPr/>
            </p:nvSpPr>
            <p:spPr bwMode="auto">
              <a:xfrm>
                <a:off x="3531" y="1417"/>
                <a:ext cx="97" cy="91"/>
              </a:xfrm>
              <a:custGeom>
                <a:avLst/>
                <a:gdLst>
                  <a:gd name="T0" fmla="*/ 15 w 97"/>
                  <a:gd name="T1" fmla="*/ 91 h 91"/>
                  <a:gd name="T2" fmla="*/ 97 w 97"/>
                  <a:gd name="T3" fmla="*/ 29 h 91"/>
                  <a:gd name="T4" fmla="*/ 0 w 97"/>
                  <a:gd name="T5" fmla="*/ 0 h 91"/>
                  <a:gd name="T6" fmla="*/ 15 w 97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91"/>
                  <a:gd name="T14" fmla="*/ 97 w 97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91">
                    <a:moveTo>
                      <a:pt x="15" y="91"/>
                    </a:moveTo>
                    <a:lnTo>
                      <a:pt x="97" y="29"/>
                    </a:lnTo>
                    <a:lnTo>
                      <a:pt x="0" y="0"/>
                    </a:lnTo>
                    <a:lnTo>
                      <a:pt x="15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3" name="Group 242"/>
            <p:cNvGrpSpPr>
              <a:grpSpLocks/>
            </p:cNvGrpSpPr>
            <p:nvPr/>
          </p:nvGrpSpPr>
          <p:grpSpPr bwMode="auto">
            <a:xfrm>
              <a:off x="4136" y="3248"/>
              <a:ext cx="666" cy="211"/>
              <a:chOff x="2515" y="1652"/>
              <a:chExt cx="1152" cy="278"/>
            </a:xfrm>
          </p:grpSpPr>
          <p:sp>
            <p:nvSpPr>
              <p:cNvPr id="12503" name="Line 243"/>
              <p:cNvSpPr>
                <a:spLocks noChangeShapeType="1"/>
              </p:cNvSpPr>
              <p:nvPr/>
            </p:nvSpPr>
            <p:spPr bwMode="auto">
              <a:xfrm>
                <a:off x="2515" y="1652"/>
                <a:ext cx="1067" cy="23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4" name="Freeform 244"/>
              <p:cNvSpPr>
                <a:spLocks/>
              </p:cNvSpPr>
              <p:nvPr/>
            </p:nvSpPr>
            <p:spPr bwMode="auto">
              <a:xfrm>
                <a:off x="3568" y="1842"/>
                <a:ext cx="99" cy="88"/>
              </a:xfrm>
              <a:custGeom>
                <a:avLst/>
                <a:gdLst>
                  <a:gd name="T0" fmla="*/ 0 w 99"/>
                  <a:gd name="T1" fmla="*/ 88 h 88"/>
                  <a:gd name="T2" fmla="*/ 99 w 99"/>
                  <a:gd name="T3" fmla="*/ 63 h 88"/>
                  <a:gd name="T4" fmla="*/ 19 w 99"/>
                  <a:gd name="T5" fmla="*/ 0 h 88"/>
                  <a:gd name="T6" fmla="*/ 0 w 99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9"/>
                  <a:gd name="T13" fmla="*/ 0 h 88"/>
                  <a:gd name="T14" fmla="*/ 99 w 99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9" h="88">
                    <a:moveTo>
                      <a:pt x="0" y="88"/>
                    </a:moveTo>
                    <a:lnTo>
                      <a:pt x="99" y="63"/>
                    </a:lnTo>
                    <a:lnTo>
                      <a:pt x="19" y="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4" name="Group 245"/>
            <p:cNvGrpSpPr>
              <a:grpSpLocks/>
            </p:cNvGrpSpPr>
            <p:nvPr/>
          </p:nvGrpSpPr>
          <p:grpSpPr bwMode="auto">
            <a:xfrm>
              <a:off x="4131" y="3110"/>
              <a:ext cx="654" cy="526"/>
              <a:chOff x="2506" y="1470"/>
              <a:chExt cx="1132" cy="694"/>
            </a:xfrm>
          </p:grpSpPr>
          <p:sp>
            <p:nvSpPr>
              <p:cNvPr id="12501" name="Line 246"/>
              <p:cNvSpPr>
                <a:spLocks noChangeShapeType="1"/>
              </p:cNvSpPr>
              <p:nvPr/>
            </p:nvSpPr>
            <p:spPr bwMode="auto">
              <a:xfrm flipV="1">
                <a:off x="2506" y="1515"/>
                <a:ext cx="1057" cy="64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2" name="Freeform 247"/>
              <p:cNvSpPr>
                <a:spLocks/>
              </p:cNvSpPr>
              <p:nvPr/>
            </p:nvSpPr>
            <p:spPr bwMode="auto">
              <a:xfrm>
                <a:off x="3537" y="1470"/>
                <a:ext cx="101" cy="87"/>
              </a:xfrm>
              <a:custGeom>
                <a:avLst/>
                <a:gdLst>
                  <a:gd name="T0" fmla="*/ 47 w 101"/>
                  <a:gd name="T1" fmla="*/ 87 h 87"/>
                  <a:gd name="T2" fmla="*/ 101 w 101"/>
                  <a:gd name="T3" fmla="*/ 0 h 87"/>
                  <a:gd name="T4" fmla="*/ 0 w 101"/>
                  <a:gd name="T5" fmla="*/ 10 h 87"/>
                  <a:gd name="T6" fmla="*/ 47 w 101"/>
                  <a:gd name="T7" fmla="*/ 87 h 8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7"/>
                  <a:gd name="T14" fmla="*/ 101 w 101"/>
                  <a:gd name="T15" fmla="*/ 87 h 8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7">
                    <a:moveTo>
                      <a:pt x="47" y="87"/>
                    </a:moveTo>
                    <a:lnTo>
                      <a:pt x="101" y="0"/>
                    </a:lnTo>
                    <a:lnTo>
                      <a:pt x="0" y="10"/>
                    </a:lnTo>
                    <a:lnTo>
                      <a:pt x="47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5" name="Group 248"/>
            <p:cNvGrpSpPr>
              <a:grpSpLocks/>
            </p:cNvGrpSpPr>
            <p:nvPr/>
          </p:nvGrpSpPr>
          <p:grpSpPr bwMode="auto">
            <a:xfrm>
              <a:off x="4136" y="3456"/>
              <a:ext cx="660" cy="185"/>
              <a:chOff x="2515" y="1926"/>
              <a:chExt cx="1142" cy="244"/>
            </a:xfrm>
          </p:grpSpPr>
          <p:sp>
            <p:nvSpPr>
              <p:cNvPr id="12499" name="Line 249"/>
              <p:cNvSpPr>
                <a:spLocks noChangeShapeType="1"/>
              </p:cNvSpPr>
              <p:nvPr/>
            </p:nvSpPr>
            <p:spPr bwMode="auto">
              <a:xfrm flipV="1">
                <a:off x="2515" y="1969"/>
                <a:ext cx="1055" cy="2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500" name="Freeform 250"/>
              <p:cNvSpPr>
                <a:spLocks/>
              </p:cNvSpPr>
              <p:nvPr/>
            </p:nvSpPr>
            <p:spPr bwMode="auto">
              <a:xfrm>
                <a:off x="3559" y="1926"/>
                <a:ext cx="98" cy="88"/>
              </a:xfrm>
              <a:custGeom>
                <a:avLst/>
                <a:gdLst>
                  <a:gd name="T0" fmla="*/ 17 w 98"/>
                  <a:gd name="T1" fmla="*/ 88 h 88"/>
                  <a:gd name="T2" fmla="*/ 98 w 98"/>
                  <a:gd name="T3" fmla="*/ 26 h 88"/>
                  <a:gd name="T4" fmla="*/ 0 w 98"/>
                  <a:gd name="T5" fmla="*/ 0 h 88"/>
                  <a:gd name="T6" fmla="*/ 17 w 98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88"/>
                  <a:gd name="T14" fmla="*/ 98 w 98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88">
                    <a:moveTo>
                      <a:pt x="17" y="88"/>
                    </a:moveTo>
                    <a:lnTo>
                      <a:pt x="98" y="26"/>
                    </a:lnTo>
                    <a:lnTo>
                      <a:pt x="0" y="0"/>
                    </a:lnTo>
                    <a:lnTo>
                      <a:pt x="17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476" name="Group 251"/>
            <p:cNvGrpSpPr>
              <a:grpSpLocks/>
            </p:cNvGrpSpPr>
            <p:nvPr/>
          </p:nvGrpSpPr>
          <p:grpSpPr bwMode="auto">
            <a:xfrm>
              <a:off x="4927" y="3015"/>
              <a:ext cx="418" cy="77"/>
              <a:chOff x="3883" y="1355"/>
              <a:chExt cx="267" cy="91"/>
            </a:xfrm>
          </p:grpSpPr>
          <p:sp>
            <p:nvSpPr>
              <p:cNvPr id="12497" name="Line 252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8" name="Freeform 253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477" name="Rectangle 254"/>
            <p:cNvSpPr>
              <a:spLocks noChangeArrowheads="1"/>
            </p:cNvSpPr>
            <p:nvPr/>
          </p:nvSpPr>
          <p:spPr bwMode="auto">
            <a:xfrm>
              <a:off x="3360" y="2880"/>
              <a:ext cx="95" cy="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78" name="Rectangle 255"/>
            <p:cNvSpPr>
              <a:spLocks noChangeArrowheads="1"/>
            </p:cNvSpPr>
            <p:nvPr/>
          </p:nvSpPr>
          <p:spPr bwMode="auto">
            <a:xfrm>
              <a:off x="3361" y="2866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79" name="Rectangle 256"/>
            <p:cNvSpPr>
              <a:spLocks noChangeArrowheads="1"/>
            </p:cNvSpPr>
            <p:nvPr/>
          </p:nvSpPr>
          <p:spPr bwMode="auto">
            <a:xfrm>
              <a:off x="3421" y="2938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0" name="Rectangle 257"/>
            <p:cNvSpPr>
              <a:spLocks noChangeArrowheads="1"/>
            </p:cNvSpPr>
            <p:nvPr/>
          </p:nvSpPr>
          <p:spPr bwMode="auto">
            <a:xfrm>
              <a:off x="3364" y="3071"/>
              <a:ext cx="72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1" name="Rectangle 258"/>
            <p:cNvSpPr>
              <a:spLocks noChangeArrowheads="1"/>
            </p:cNvSpPr>
            <p:nvPr/>
          </p:nvSpPr>
          <p:spPr bwMode="auto">
            <a:xfrm>
              <a:off x="3421" y="3165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2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2" name="Rectangle 259"/>
            <p:cNvSpPr>
              <a:spLocks noChangeArrowheads="1"/>
            </p:cNvSpPr>
            <p:nvPr/>
          </p:nvSpPr>
          <p:spPr bwMode="auto">
            <a:xfrm>
              <a:off x="3358" y="3600"/>
              <a:ext cx="72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3" name="Rectangle 260"/>
            <p:cNvSpPr>
              <a:spLocks noChangeArrowheads="1"/>
            </p:cNvSpPr>
            <p:nvPr/>
          </p:nvSpPr>
          <p:spPr bwMode="auto">
            <a:xfrm>
              <a:off x="3421" y="3689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4" name="Rectangle 261"/>
            <p:cNvSpPr>
              <a:spLocks noChangeArrowheads="1"/>
            </p:cNvSpPr>
            <p:nvPr/>
          </p:nvSpPr>
          <p:spPr bwMode="auto">
            <a:xfrm>
              <a:off x="4147" y="288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5" name="Rectangle 262"/>
            <p:cNvSpPr>
              <a:spLocks noChangeArrowheads="1"/>
            </p:cNvSpPr>
            <p:nvPr/>
          </p:nvSpPr>
          <p:spPr bwMode="auto">
            <a:xfrm>
              <a:off x="4197" y="2960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6" name="Rectangle 263"/>
            <p:cNvSpPr>
              <a:spLocks noChangeArrowheads="1"/>
            </p:cNvSpPr>
            <p:nvPr/>
          </p:nvSpPr>
          <p:spPr bwMode="auto">
            <a:xfrm>
              <a:off x="4144" y="3261"/>
              <a:ext cx="72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7" name="Rectangle 264"/>
            <p:cNvSpPr>
              <a:spLocks noChangeArrowheads="1"/>
            </p:cNvSpPr>
            <p:nvPr/>
          </p:nvSpPr>
          <p:spPr bwMode="auto">
            <a:xfrm>
              <a:off x="4188" y="3341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2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8" name="Rectangle 265"/>
            <p:cNvSpPr>
              <a:spLocks noChangeArrowheads="1"/>
            </p:cNvSpPr>
            <p:nvPr/>
          </p:nvSpPr>
          <p:spPr bwMode="auto">
            <a:xfrm>
              <a:off x="4144" y="3637"/>
              <a:ext cx="72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89" name="Rectangle 266"/>
            <p:cNvSpPr>
              <a:spLocks noChangeArrowheads="1"/>
            </p:cNvSpPr>
            <p:nvPr/>
          </p:nvSpPr>
          <p:spPr bwMode="auto">
            <a:xfrm>
              <a:off x="4191" y="3720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90" name="Rectangle 267"/>
            <p:cNvSpPr>
              <a:spLocks noChangeArrowheads="1"/>
            </p:cNvSpPr>
            <p:nvPr/>
          </p:nvSpPr>
          <p:spPr bwMode="auto">
            <a:xfrm>
              <a:off x="5376" y="2976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f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91" name="Rectangle 268"/>
            <p:cNvSpPr>
              <a:spLocks noChangeArrowheads="1"/>
            </p:cNvSpPr>
            <p:nvPr/>
          </p:nvSpPr>
          <p:spPr bwMode="auto">
            <a:xfrm>
              <a:off x="5424" y="3072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92" name="Rectangle 269"/>
            <p:cNvSpPr>
              <a:spLocks noChangeArrowheads="1"/>
            </p:cNvSpPr>
            <p:nvPr/>
          </p:nvSpPr>
          <p:spPr bwMode="auto">
            <a:xfrm>
              <a:off x="5376" y="336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f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493" name="Rectangle 270"/>
            <p:cNvSpPr>
              <a:spLocks noChangeArrowheads="1"/>
            </p:cNvSpPr>
            <p:nvPr/>
          </p:nvSpPr>
          <p:spPr bwMode="auto">
            <a:xfrm>
              <a:off x="5424" y="3456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2</a:t>
              </a:r>
              <a:endParaRPr lang="de-DE" sz="2400">
                <a:latin typeface="Times New Roman" pitchFamily="18" charset="0"/>
              </a:endParaRPr>
            </a:p>
          </p:txBody>
        </p:sp>
        <p:grpSp>
          <p:nvGrpSpPr>
            <p:cNvPr id="12494" name="Group 271"/>
            <p:cNvGrpSpPr>
              <a:grpSpLocks/>
            </p:cNvGrpSpPr>
            <p:nvPr/>
          </p:nvGrpSpPr>
          <p:grpSpPr bwMode="auto">
            <a:xfrm>
              <a:off x="4957" y="3415"/>
              <a:ext cx="419" cy="77"/>
              <a:chOff x="3883" y="1355"/>
              <a:chExt cx="267" cy="91"/>
            </a:xfrm>
          </p:grpSpPr>
          <p:sp>
            <p:nvSpPr>
              <p:cNvPr id="12495" name="Line 272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96" name="Freeform 273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295" name="Rectangle 275"/>
          <p:cNvSpPr>
            <a:spLocks noChangeArrowheads="1"/>
          </p:cNvSpPr>
          <p:nvPr/>
        </p:nvSpPr>
        <p:spPr bwMode="auto">
          <a:xfrm>
            <a:off x="611188" y="1412875"/>
            <a:ext cx="83820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Aft>
                <a:spcPct val="24000"/>
              </a:spcAft>
            </a:pPr>
            <a:r>
              <a:rPr lang="de-DE" b="1">
                <a:solidFill>
                  <a:srgbClr val="0066CC"/>
                </a:solidFill>
              </a:rPr>
              <a:t>Suche Maximum der Aktivität</a:t>
            </a:r>
          </a:p>
          <a:p>
            <a:pPr>
              <a:spcAft>
                <a:spcPct val="24000"/>
              </a:spcAft>
            </a:pPr>
            <a:r>
              <a:rPr lang="de-DE" b="1"/>
              <a:t>Ein-Schicht-Netzwerk</a:t>
            </a:r>
          </a:p>
          <a:p>
            <a:pPr>
              <a:lnSpc>
                <a:spcPct val="0"/>
              </a:lnSpc>
              <a:spcAft>
                <a:spcPct val="24000"/>
              </a:spcAft>
            </a:pPr>
            <a:r>
              <a:rPr lang="de-DE" sz="1800"/>
              <a:t>Suche Klasse </a:t>
            </a:r>
            <a:r>
              <a:rPr lang="de-DE" sz="1800" i="1"/>
              <a:t>k</a:t>
            </a:r>
            <a:r>
              <a:rPr lang="de-DE" sz="1800"/>
              <a:t> so, dass mit</a:t>
            </a:r>
            <a:r>
              <a:rPr lang="de-DE"/>
              <a:t> y</a:t>
            </a:r>
            <a:r>
              <a:rPr lang="de-DE" baseline="-25000"/>
              <a:t>i</a:t>
            </a:r>
            <a:r>
              <a:rPr lang="de-DE">
                <a:latin typeface="TIMES" charset="0"/>
              </a:rPr>
              <a:t> = S(</a:t>
            </a:r>
            <a:r>
              <a:rPr lang="de-DE" b="1">
                <a:latin typeface="TIMES" charset="0"/>
              </a:rPr>
              <a:t>c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,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 / </a:t>
            </a:r>
            <a:r>
              <a:rPr lang="de-DE" sz="3200">
                <a:latin typeface="Symbol" pitchFamily="18" charset="2"/>
              </a:rPr>
              <a:t>S</a:t>
            </a:r>
            <a:r>
              <a:rPr lang="de-DE" sz="2400" baseline="-25000">
                <a:latin typeface="Times New Roman" pitchFamily="18" charset="0"/>
              </a:rPr>
              <a:t>j</a:t>
            </a:r>
            <a:r>
              <a:rPr lang="de-DE">
                <a:latin typeface="Symbol" pitchFamily="18" charset="2"/>
              </a:rPr>
              <a:t> </a:t>
            </a:r>
            <a:r>
              <a:rPr lang="de-DE">
                <a:latin typeface="TIMES" charset="0"/>
              </a:rPr>
              <a:t>S(</a:t>
            </a:r>
            <a:r>
              <a:rPr lang="de-DE" b="1">
                <a:latin typeface="TIMES" charset="0"/>
              </a:rPr>
              <a:t>c</a:t>
            </a:r>
            <a:r>
              <a:rPr lang="de-DE" baseline="-25000">
                <a:latin typeface="TIMES" charset="0"/>
              </a:rPr>
              <a:t>j</a:t>
            </a:r>
            <a:r>
              <a:rPr lang="de-DE">
                <a:latin typeface="TIMES" charset="0"/>
              </a:rPr>
              <a:t>,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</a:t>
            </a:r>
          </a:p>
          <a:p>
            <a:pPr>
              <a:spcAft>
                <a:spcPct val="24000"/>
              </a:spcAft>
            </a:pPr>
            <a:r>
              <a:rPr lang="de-DE" sz="1800">
                <a:latin typeface="TIMES" charset="0"/>
              </a:rPr>
              <a:t>		</a:t>
            </a:r>
            <a:r>
              <a:rPr lang="de-DE"/>
              <a:t>y</a:t>
            </a:r>
            <a:r>
              <a:rPr lang="de-DE" baseline="-25000"/>
              <a:t>k</a:t>
            </a:r>
            <a:r>
              <a:rPr lang="de-DE"/>
              <a:t> = max</a:t>
            </a:r>
            <a:r>
              <a:rPr lang="de-DE" baseline="-25000"/>
              <a:t>i</a:t>
            </a:r>
            <a:r>
              <a:rPr lang="de-DE"/>
              <a:t>  y</a:t>
            </a:r>
            <a:r>
              <a:rPr lang="de-DE" baseline="-25000"/>
              <a:t>i</a:t>
            </a:r>
            <a:endParaRPr lang="de-DE" sz="2800"/>
          </a:p>
        </p:txBody>
      </p:sp>
      <p:grpSp>
        <p:nvGrpSpPr>
          <p:cNvPr id="12296" name="Group 276"/>
          <p:cNvGrpSpPr>
            <a:grpSpLocks/>
          </p:cNvGrpSpPr>
          <p:nvPr/>
        </p:nvGrpSpPr>
        <p:grpSpPr bwMode="auto">
          <a:xfrm>
            <a:off x="6227763" y="1773238"/>
            <a:ext cx="2513012" cy="1519237"/>
            <a:chOff x="3456" y="1248"/>
            <a:chExt cx="1583" cy="957"/>
          </a:xfrm>
        </p:grpSpPr>
        <p:grpSp>
          <p:nvGrpSpPr>
            <p:cNvPr id="12298" name="Group 277"/>
            <p:cNvGrpSpPr>
              <a:grpSpLocks/>
            </p:cNvGrpSpPr>
            <p:nvPr/>
          </p:nvGrpSpPr>
          <p:grpSpPr bwMode="auto">
            <a:xfrm>
              <a:off x="3928" y="1257"/>
              <a:ext cx="710" cy="948"/>
              <a:chOff x="1858" y="1197"/>
              <a:chExt cx="1011" cy="1235"/>
            </a:xfrm>
          </p:grpSpPr>
          <p:sp>
            <p:nvSpPr>
              <p:cNvPr id="12354" name="Rectangle 278"/>
              <p:cNvSpPr>
                <a:spLocks noChangeArrowheads="1"/>
              </p:cNvSpPr>
              <p:nvPr/>
            </p:nvSpPr>
            <p:spPr bwMode="auto">
              <a:xfrm>
                <a:off x="1862" y="1201"/>
                <a:ext cx="1003" cy="1226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5" name="Freeform 279"/>
              <p:cNvSpPr>
                <a:spLocks/>
              </p:cNvSpPr>
              <p:nvPr/>
            </p:nvSpPr>
            <p:spPr bwMode="auto">
              <a:xfrm>
                <a:off x="1858" y="1197"/>
                <a:ext cx="21" cy="38"/>
              </a:xfrm>
              <a:custGeom>
                <a:avLst/>
                <a:gdLst>
                  <a:gd name="T0" fmla="*/ 8 w 21"/>
                  <a:gd name="T1" fmla="*/ 4 h 38"/>
                  <a:gd name="T2" fmla="*/ 4 w 21"/>
                  <a:gd name="T3" fmla="*/ 4 h 38"/>
                  <a:gd name="T4" fmla="*/ 4 w 21"/>
                  <a:gd name="T5" fmla="*/ 8 h 38"/>
                  <a:gd name="T6" fmla="*/ 21 w 21"/>
                  <a:gd name="T7" fmla="*/ 8 h 38"/>
                  <a:gd name="T8" fmla="*/ 21 w 21"/>
                  <a:gd name="T9" fmla="*/ 0 h 38"/>
                  <a:gd name="T10" fmla="*/ 4 w 21"/>
                  <a:gd name="T11" fmla="*/ 0 h 38"/>
                  <a:gd name="T12" fmla="*/ 0 w 21"/>
                  <a:gd name="T13" fmla="*/ 0 h 38"/>
                  <a:gd name="T14" fmla="*/ 0 w 21"/>
                  <a:gd name="T15" fmla="*/ 4 h 38"/>
                  <a:gd name="T16" fmla="*/ 0 w 21"/>
                  <a:gd name="T17" fmla="*/ 38 h 38"/>
                  <a:gd name="T18" fmla="*/ 8 w 21"/>
                  <a:gd name="T19" fmla="*/ 38 h 38"/>
                  <a:gd name="T20" fmla="*/ 8 w 21"/>
                  <a:gd name="T21" fmla="*/ 4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38"/>
                  <a:gd name="T35" fmla="*/ 21 w 21"/>
                  <a:gd name="T36" fmla="*/ 38 h 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38">
                    <a:moveTo>
                      <a:pt x="8" y="4"/>
                    </a:moveTo>
                    <a:lnTo>
                      <a:pt x="4" y="4"/>
                    </a:lnTo>
                    <a:lnTo>
                      <a:pt x="4" y="8"/>
                    </a:lnTo>
                    <a:lnTo>
                      <a:pt x="21" y="8"/>
                    </a:lnTo>
                    <a:lnTo>
                      <a:pt x="2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38"/>
                    </a:lnTo>
                    <a:lnTo>
                      <a:pt x="8" y="3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6" name="Rectangle 280"/>
              <p:cNvSpPr>
                <a:spLocks noChangeArrowheads="1"/>
              </p:cNvSpPr>
              <p:nvPr/>
            </p:nvSpPr>
            <p:spPr bwMode="auto">
              <a:xfrm>
                <a:off x="1858" y="126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7" name="Rectangle 281"/>
              <p:cNvSpPr>
                <a:spLocks noChangeArrowheads="1"/>
              </p:cNvSpPr>
              <p:nvPr/>
            </p:nvSpPr>
            <p:spPr bwMode="auto">
              <a:xfrm>
                <a:off x="1858" y="129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8" name="Rectangle 282"/>
              <p:cNvSpPr>
                <a:spLocks noChangeArrowheads="1"/>
              </p:cNvSpPr>
              <p:nvPr/>
            </p:nvSpPr>
            <p:spPr bwMode="auto">
              <a:xfrm>
                <a:off x="1858" y="135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9" name="Rectangle 283"/>
              <p:cNvSpPr>
                <a:spLocks noChangeArrowheads="1"/>
              </p:cNvSpPr>
              <p:nvPr/>
            </p:nvSpPr>
            <p:spPr bwMode="auto">
              <a:xfrm>
                <a:off x="1858" y="138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0" name="Rectangle 284"/>
              <p:cNvSpPr>
                <a:spLocks noChangeArrowheads="1"/>
              </p:cNvSpPr>
              <p:nvPr/>
            </p:nvSpPr>
            <p:spPr bwMode="auto">
              <a:xfrm>
                <a:off x="1858" y="144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1" name="Rectangle 285"/>
              <p:cNvSpPr>
                <a:spLocks noChangeArrowheads="1"/>
              </p:cNvSpPr>
              <p:nvPr/>
            </p:nvSpPr>
            <p:spPr bwMode="auto">
              <a:xfrm>
                <a:off x="1858" y="147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2" name="Rectangle 286"/>
              <p:cNvSpPr>
                <a:spLocks noChangeArrowheads="1"/>
              </p:cNvSpPr>
              <p:nvPr/>
            </p:nvSpPr>
            <p:spPr bwMode="auto">
              <a:xfrm>
                <a:off x="1858" y="153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3" name="Rectangle 287"/>
              <p:cNvSpPr>
                <a:spLocks noChangeArrowheads="1"/>
              </p:cNvSpPr>
              <p:nvPr/>
            </p:nvSpPr>
            <p:spPr bwMode="auto">
              <a:xfrm>
                <a:off x="1858" y="157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4" name="Rectangle 288"/>
              <p:cNvSpPr>
                <a:spLocks noChangeArrowheads="1"/>
              </p:cNvSpPr>
              <p:nvPr/>
            </p:nvSpPr>
            <p:spPr bwMode="auto">
              <a:xfrm>
                <a:off x="1858" y="163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5" name="Rectangle 289"/>
              <p:cNvSpPr>
                <a:spLocks noChangeArrowheads="1"/>
              </p:cNvSpPr>
              <p:nvPr/>
            </p:nvSpPr>
            <p:spPr bwMode="auto">
              <a:xfrm>
                <a:off x="1858" y="166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6" name="Rectangle 290"/>
              <p:cNvSpPr>
                <a:spLocks noChangeArrowheads="1"/>
              </p:cNvSpPr>
              <p:nvPr/>
            </p:nvSpPr>
            <p:spPr bwMode="auto">
              <a:xfrm>
                <a:off x="1858" y="172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7" name="Rectangle 291"/>
              <p:cNvSpPr>
                <a:spLocks noChangeArrowheads="1"/>
              </p:cNvSpPr>
              <p:nvPr/>
            </p:nvSpPr>
            <p:spPr bwMode="auto">
              <a:xfrm>
                <a:off x="1858" y="175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8" name="Rectangle 292"/>
              <p:cNvSpPr>
                <a:spLocks noChangeArrowheads="1"/>
              </p:cNvSpPr>
              <p:nvPr/>
            </p:nvSpPr>
            <p:spPr bwMode="auto">
              <a:xfrm>
                <a:off x="1858" y="181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69" name="Rectangle 293"/>
              <p:cNvSpPr>
                <a:spLocks noChangeArrowheads="1"/>
              </p:cNvSpPr>
              <p:nvPr/>
            </p:nvSpPr>
            <p:spPr bwMode="auto">
              <a:xfrm>
                <a:off x="1858" y="184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0" name="Rectangle 294"/>
              <p:cNvSpPr>
                <a:spLocks noChangeArrowheads="1"/>
              </p:cNvSpPr>
              <p:nvPr/>
            </p:nvSpPr>
            <p:spPr bwMode="auto">
              <a:xfrm>
                <a:off x="1858" y="190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1" name="Rectangle 295"/>
              <p:cNvSpPr>
                <a:spLocks noChangeArrowheads="1"/>
              </p:cNvSpPr>
              <p:nvPr/>
            </p:nvSpPr>
            <p:spPr bwMode="auto">
              <a:xfrm>
                <a:off x="1858" y="194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2" name="Rectangle 296"/>
              <p:cNvSpPr>
                <a:spLocks noChangeArrowheads="1"/>
              </p:cNvSpPr>
              <p:nvPr/>
            </p:nvSpPr>
            <p:spPr bwMode="auto">
              <a:xfrm>
                <a:off x="1858" y="200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3" name="Rectangle 297"/>
              <p:cNvSpPr>
                <a:spLocks noChangeArrowheads="1"/>
              </p:cNvSpPr>
              <p:nvPr/>
            </p:nvSpPr>
            <p:spPr bwMode="auto">
              <a:xfrm>
                <a:off x="1858" y="2034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4" name="Rectangle 298"/>
              <p:cNvSpPr>
                <a:spLocks noChangeArrowheads="1"/>
              </p:cNvSpPr>
              <p:nvPr/>
            </p:nvSpPr>
            <p:spPr bwMode="auto">
              <a:xfrm>
                <a:off x="1858" y="2092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5" name="Rectangle 299"/>
              <p:cNvSpPr>
                <a:spLocks noChangeArrowheads="1"/>
              </p:cNvSpPr>
              <p:nvPr/>
            </p:nvSpPr>
            <p:spPr bwMode="auto">
              <a:xfrm>
                <a:off x="1858" y="2126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6" name="Rectangle 300"/>
              <p:cNvSpPr>
                <a:spLocks noChangeArrowheads="1"/>
              </p:cNvSpPr>
              <p:nvPr/>
            </p:nvSpPr>
            <p:spPr bwMode="auto">
              <a:xfrm>
                <a:off x="1858" y="2185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7" name="Rectangle 301"/>
              <p:cNvSpPr>
                <a:spLocks noChangeArrowheads="1"/>
              </p:cNvSpPr>
              <p:nvPr/>
            </p:nvSpPr>
            <p:spPr bwMode="auto">
              <a:xfrm>
                <a:off x="1858" y="2219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8" name="Rectangle 302"/>
              <p:cNvSpPr>
                <a:spLocks noChangeArrowheads="1"/>
              </p:cNvSpPr>
              <p:nvPr/>
            </p:nvSpPr>
            <p:spPr bwMode="auto">
              <a:xfrm>
                <a:off x="1858" y="2277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79" name="Rectangle 303"/>
              <p:cNvSpPr>
                <a:spLocks noChangeArrowheads="1"/>
              </p:cNvSpPr>
              <p:nvPr/>
            </p:nvSpPr>
            <p:spPr bwMode="auto">
              <a:xfrm>
                <a:off x="1858" y="2311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0" name="Rectangle 304"/>
              <p:cNvSpPr>
                <a:spLocks noChangeArrowheads="1"/>
              </p:cNvSpPr>
              <p:nvPr/>
            </p:nvSpPr>
            <p:spPr bwMode="auto">
              <a:xfrm>
                <a:off x="1858" y="2370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1" name="Freeform 305"/>
              <p:cNvSpPr>
                <a:spLocks/>
              </p:cNvSpPr>
              <p:nvPr/>
            </p:nvSpPr>
            <p:spPr bwMode="auto">
              <a:xfrm>
                <a:off x="1858" y="2404"/>
                <a:ext cx="14" cy="28"/>
              </a:xfrm>
              <a:custGeom>
                <a:avLst/>
                <a:gdLst>
                  <a:gd name="T0" fmla="*/ 8 w 14"/>
                  <a:gd name="T1" fmla="*/ 0 h 28"/>
                  <a:gd name="T2" fmla="*/ 0 w 14"/>
                  <a:gd name="T3" fmla="*/ 0 h 28"/>
                  <a:gd name="T4" fmla="*/ 0 w 14"/>
                  <a:gd name="T5" fmla="*/ 23 h 28"/>
                  <a:gd name="T6" fmla="*/ 0 w 14"/>
                  <a:gd name="T7" fmla="*/ 28 h 28"/>
                  <a:gd name="T8" fmla="*/ 4 w 14"/>
                  <a:gd name="T9" fmla="*/ 28 h 28"/>
                  <a:gd name="T10" fmla="*/ 14 w 14"/>
                  <a:gd name="T11" fmla="*/ 28 h 28"/>
                  <a:gd name="T12" fmla="*/ 14 w 14"/>
                  <a:gd name="T13" fmla="*/ 19 h 28"/>
                  <a:gd name="T14" fmla="*/ 4 w 14"/>
                  <a:gd name="T15" fmla="*/ 19 h 28"/>
                  <a:gd name="T16" fmla="*/ 4 w 14"/>
                  <a:gd name="T17" fmla="*/ 23 h 28"/>
                  <a:gd name="T18" fmla="*/ 8 w 14"/>
                  <a:gd name="T19" fmla="*/ 23 h 28"/>
                  <a:gd name="T20" fmla="*/ 8 w 14"/>
                  <a:gd name="T21" fmla="*/ 0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4"/>
                  <a:gd name="T34" fmla="*/ 0 h 28"/>
                  <a:gd name="T35" fmla="*/ 14 w 14"/>
                  <a:gd name="T36" fmla="*/ 28 h 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4" h="28">
                    <a:moveTo>
                      <a:pt x="8" y="0"/>
                    </a:moveTo>
                    <a:lnTo>
                      <a:pt x="0" y="0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14" y="28"/>
                    </a:lnTo>
                    <a:lnTo>
                      <a:pt x="14" y="19"/>
                    </a:lnTo>
                    <a:lnTo>
                      <a:pt x="4" y="19"/>
                    </a:lnTo>
                    <a:lnTo>
                      <a:pt x="4" y="23"/>
                    </a:lnTo>
                    <a:lnTo>
                      <a:pt x="8" y="2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2" name="Rectangle 306"/>
              <p:cNvSpPr>
                <a:spLocks noChangeArrowheads="1"/>
              </p:cNvSpPr>
              <p:nvPr/>
            </p:nvSpPr>
            <p:spPr bwMode="auto">
              <a:xfrm>
                <a:off x="1897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3" name="Rectangle 307"/>
              <p:cNvSpPr>
                <a:spLocks noChangeArrowheads="1"/>
              </p:cNvSpPr>
              <p:nvPr/>
            </p:nvSpPr>
            <p:spPr bwMode="auto">
              <a:xfrm>
                <a:off x="1931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4" name="Rectangle 308"/>
              <p:cNvSpPr>
                <a:spLocks noChangeArrowheads="1"/>
              </p:cNvSpPr>
              <p:nvPr/>
            </p:nvSpPr>
            <p:spPr bwMode="auto">
              <a:xfrm>
                <a:off x="1989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5" name="Rectangle 309"/>
              <p:cNvSpPr>
                <a:spLocks noChangeArrowheads="1"/>
              </p:cNvSpPr>
              <p:nvPr/>
            </p:nvSpPr>
            <p:spPr bwMode="auto">
              <a:xfrm>
                <a:off x="2023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6" name="Rectangle 310"/>
              <p:cNvSpPr>
                <a:spLocks noChangeArrowheads="1"/>
              </p:cNvSpPr>
              <p:nvPr/>
            </p:nvSpPr>
            <p:spPr bwMode="auto">
              <a:xfrm>
                <a:off x="2082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7" name="Rectangle 311"/>
              <p:cNvSpPr>
                <a:spLocks noChangeArrowheads="1"/>
              </p:cNvSpPr>
              <p:nvPr/>
            </p:nvSpPr>
            <p:spPr bwMode="auto">
              <a:xfrm>
                <a:off x="2116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8" name="Rectangle 312"/>
              <p:cNvSpPr>
                <a:spLocks noChangeArrowheads="1"/>
              </p:cNvSpPr>
              <p:nvPr/>
            </p:nvSpPr>
            <p:spPr bwMode="auto">
              <a:xfrm>
                <a:off x="2175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89" name="Rectangle 313"/>
              <p:cNvSpPr>
                <a:spLocks noChangeArrowheads="1"/>
              </p:cNvSpPr>
              <p:nvPr/>
            </p:nvSpPr>
            <p:spPr bwMode="auto">
              <a:xfrm>
                <a:off x="2208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0" name="Rectangle 314"/>
              <p:cNvSpPr>
                <a:spLocks noChangeArrowheads="1"/>
              </p:cNvSpPr>
              <p:nvPr/>
            </p:nvSpPr>
            <p:spPr bwMode="auto">
              <a:xfrm>
                <a:off x="2267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1" name="Rectangle 315"/>
              <p:cNvSpPr>
                <a:spLocks noChangeArrowheads="1"/>
              </p:cNvSpPr>
              <p:nvPr/>
            </p:nvSpPr>
            <p:spPr bwMode="auto">
              <a:xfrm>
                <a:off x="2301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2" name="Rectangle 316"/>
              <p:cNvSpPr>
                <a:spLocks noChangeArrowheads="1"/>
              </p:cNvSpPr>
              <p:nvPr/>
            </p:nvSpPr>
            <p:spPr bwMode="auto">
              <a:xfrm>
                <a:off x="2360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3" name="Rectangle 317"/>
              <p:cNvSpPr>
                <a:spLocks noChangeArrowheads="1"/>
              </p:cNvSpPr>
              <p:nvPr/>
            </p:nvSpPr>
            <p:spPr bwMode="auto">
              <a:xfrm>
                <a:off x="2393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4" name="Rectangle 318"/>
              <p:cNvSpPr>
                <a:spLocks noChangeArrowheads="1"/>
              </p:cNvSpPr>
              <p:nvPr/>
            </p:nvSpPr>
            <p:spPr bwMode="auto">
              <a:xfrm>
                <a:off x="2452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5" name="Rectangle 319"/>
              <p:cNvSpPr>
                <a:spLocks noChangeArrowheads="1"/>
              </p:cNvSpPr>
              <p:nvPr/>
            </p:nvSpPr>
            <p:spPr bwMode="auto">
              <a:xfrm>
                <a:off x="2486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6" name="Rectangle 320"/>
              <p:cNvSpPr>
                <a:spLocks noChangeArrowheads="1"/>
              </p:cNvSpPr>
              <p:nvPr/>
            </p:nvSpPr>
            <p:spPr bwMode="auto">
              <a:xfrm>
                <a:off x="2545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7" name="Rectangle 321"/>
              <p:cNvSpPr>
                <a:spLocks noChangeArrowheads="1"/>
              </p:cNvSpPr>
              <p:nvPr/>
            </p:nvSpPr>
            <p:spPr bwMode="auto">
              <a:xfrm>
                <a:off x="2579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8" name="Rectangle 322"/>
              <p:cNvSpPr>
                <a:spLocks noChangeArrowheads="1"/>
              </p:cNvSpPr>
              <p:nvPr/>
            </p:nvSpPr>
            <p:spPr bwMode="auto">
              <a:xfrm>
                <a:off x="2638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99" name="Rectangle 323"/>
              <p:cNvSpPr>
                <a:spLocks noChangeArrowheads="1"/>
              </p:cNvSpPr>
              <p:nvPr/>
            </p:nvSpPr>
            <p:spPr bwMode="auto">
              <a:xfrm>
                <a:off x="2671" y="2423"/>
                <a:ext cx="34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0" name="Rectangle 324"/>
              <p:cNvSpPr>
                <a:spLocks noChangeArrowheads="1"/>
              </p:cNvSpPr>
              <p:nvPr/>
            </p:nvSpPr>
            <p:spPr bwMode="auto">
              <a:xfrm>
                <a:off x="2730" y="2423"/>
                <a:ext cx="9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1" name="Rectangle 325"/>
              <p:cNvSpPr>
                <a:spLocks noChangeArrowheads="1"/>
              </p:cNvSpPr>
              <p:nvPr/>
            </p:nvSpPr>
            <p:spPr bwMode="auto">
              <a:xfrm>
                <a:off x="2764" y="2423"/>
                <a:ext cx="33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2" name="Rectangle 326"/>
              <p:cNvSpPr>
                <a:spLocks noChangeArrowheads="1"/>
              </p:cNvSpPr>
              <p:nvPr/>
            </p:nvSpPr>
            <p:spPr bwMode="auto">
              <a:xfrm>
                <a:off x="2823" y="2423"/>
                <a:ext cx="8" cy="9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3" name="Freeform 327"/>
              <p:cNvSpPr>
                <a:spLocks/>
              </p:cNvSpPr>
              <p:nvPr/>
            </p:nvSpPr>
            <p:spPr bwMode="auto">
              <a:xfrm>
                <a:off x="2856" y="2402"/>
                <a:ext cx="13" cy="30"/>
              </a:xfrm>
              <a:custGeom>
                <a:avLst/>
                <a:gdLst>
                  <a:gd name="T0" fmla="*/ 0 w 13"/>
                  <a:gd name="T1" fmla="*/ 21 h 30"/>
                  <a:gd name="T2" fmla="*/ 0 w 13"/>
                  <a:gd name="T3" fmla="*/ 30 h 30"/>
                  <a:gd name="T4" fmla="*/ 9 w 13"/>
                  <a:gd name="T5" fmla="*/ 30 h 30"/>
                  <a:gd name="T6" fmla="*/ 13 w 13"/>
                  <a:gd name="T7" fmla="*/ 30 h 30"/>
                  <a:gd name="T8" fmla="*/ 13 w 13"/>
                  <a:gd name="T9" fmla="*/ 25 h 30"/>
                  <a:gd name="T10" fmla="*/ 13 w 13"/>
                  <a:gd name="T11" fmla="*/ 0 h 30"/>
                  <a:gd name="T12" fmla="*/ 5 w 13"/>
                  <a:gd name="T13" fmla="*/ 0 h 30"/>
                  <a:gd name="T14" fmla="*/ 5 w 13"/>
                  <a:gd name="T15" fmla="*/ 25 h 30"/>
                  <a:gd name="T16" fmla="*/ 9 w 13"/>
                  <a:gd name="T17" fmla="*/ 25 h 30"/>
                  <a:gd name="T18" fmla="*/ 9 w 13"/>
                  <a:gd name="T19" fmla="*/ 21 h 30"/>
                  <a:gd name="T20" fmla="*/ 0 w 13"/>
                  <a:gd name="T21" fmla="*/ 21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0"/>
                  <a:gd name="T35" fmla="*/ 13 w 13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0">
                    <a:moveTo>
                      <a:pt x="0" y="21"/>
                    </a:moveTo>
                    <a:lnTo>
                      <a:pt x="0" y="30"/>
                    </a:lnTo>
                    <a:lnTo>
                      <a:pt x="9" y="30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3" y="0"/>
                    </a:lnTo>
                    <a:lnTo>
                      <a:pt x="5" y="0"/>
                    </a:lnTo>
                    <a:lnTo>
                      <a:pt x="5" y="25"/>
                    </a:lnTo>
                    <a:lnTo>
                      <a:pt x="9" y="25"/>
                    </a:lnTo>
                    <a:lnTo>
                      <a:pt x="9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4" name="Rectangle 328"/>
              <p:cNvSpPr>
                <a:spLocks noChangeArrowheads="1"/>
              </p:cNvSpPr>
              <p:nvPr/>
            </p:nvSpPr>
            <p:spPr bwMode="auto">
              <a:xfrm>
                <a:off x="2861" y="236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5" name="Rectangle 329"/>
              <p:cNvSpPr>
                <a:spLocks noChangeArrowheads="1"/>
              </p:cNvSpPr>
              <p:nvPr/>
            </p:nvSpPr>
            <p:spPr bwMode="auto">
              <a:xfrm>
                <a:off x="2861" y="231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6" name="Rectangle 330"/>
              <p:cNvSpPr>
                <a:spLocks noChangeArrowheads="1"/>
              </p:cNvSpPr>
              <p:nvPr/>
            </p:nvSpPr>
            <p:spPr bwMode="auto">
              <a:xfrm>
                <a:off x="2861" y="227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7" name="Rectangle 331"/>
              <p:cNvSpPr>
                <a:spLocks noChangeArrowheads="1"/>
              </p:cNvSpPr>
              <p:nvPr/>
            </p:nvSpPr>
            <p:spPr bwMode="auto">
              <a:xfrm>
                <a:off x="2861" y="221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8" name="Rectangle 332"/>
              <p:cNvSpPr>
                <a:spLocks noChangeArrowheads="1"/>
              </p:cNvSpPr>
              <p:nvPr/>
            </p:nvSpPr>
            <p:spPr bwMode="auto">
              <a:xfrm>
                <a:off x="2861" y="218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09" name="Rectangle 333"/>
              <p:cNvSpPr>
                <a:spLocks noChangeArrowheads="1"/>
              </p:cNvSpPr>
              <p:nvPr/>
            </p:nvSpPr>
            <p:spPr bwMode="auto">
              <a:xfrm>
                <a:off x="2861" y="212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0" name="Rectangle 334"/>
              <p:cNvSpPr>
                <a:spLocks noChangeArrowheads="1"/>
              </p:cNvSpPr>
              <p:nvPr/>
            </p:nvSpPr>
            <p:spPr bwMode="auto">
              <a:xfrm>
                <a:off x="2861" y="209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1" name="Rectangle 335"/>
              <p:cNvSpPr>
                <a:spLocks noChangeArrowheads="1"/>
              </p:cNvSpPr>
              <p:nvPr/>
            </p:nvSpPr>
            <p:spPr bwMode="auto">
              <a:xfrm>
                <a:off x="2861" y="203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2" name="Rectangle 336"/>
              <p:cNvSpPr>
                <a:spLocks noChangeArrowheads="1"/>
              </p:cNvSpPr>
              <p:nvPr/>
            </p:nvSpPr>
            <p:spPr bwMode="auto">
              <a:xfrm>
                <a:off x="2861" y="199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3" name="Rectangle 337"/>
              <p:cNvSpPr>
                <a:spLocks noChangeArrowheads="1"/>
              </p:cNvSpPr>
              <p:nvPr/>
            </p:nvSpPr>
            <p:spPr bwMode="auto">
              <a:xfrm>
                <a:off x="2861" y="194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4" name="Rectangle 338"/>
              <p:cNvSpPr>
                <a:spLocks noChangeArrowheads="1"/>
              </p:cNvSpPr>
              <p:nvPr/>
            </p:nvSpPr>
            <p:spPr bwMode="auto">
              <a:xfrm>
                <a:off x="2861" y="190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5" name="Rectangle 339"/>
              <p:cNvSpPr>
                <a:spLocks noChangeArrowheads="1"/>
              </p:cNvSpPr>
              <p:nvPr/>
            </p:nvSpPr>
            <p:spPr bwMode="auto">
              <a:xfrm>
                <a:off x="2861" y="184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6" name="Rectangle 340"/>
              <p:cNvSpPr>
                <a:spLocks noChangeArrowheads="1"/>
              </p:cNvSpPr>
              <p:nvPr/>
            </p:nvSpPr>
            <p:spPr bwMode="auto">
              <a:xfrm>
                <a:off x="2861" y="181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7" name="Rectangle 341"/>
              <p:cNvSpPr>
                <a:spLocks noChangeArrowheads="1"/>
              </p:cNvSpPr>
              <p:nvPr/>
            </p:nvSpPr>
            <p:spPr bwMode="auto">
              <a:xfrm>
                <a:off x="2861" y="175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8" name="Rectangle 342"/>
              <p:cNvSpPr>
                <a:spLocks noChangeArrowheads="1"/>
              </p:cNvSpPr>
              <p:nvPr/>
            </p:nvSpPr>
            <p:spPr bwMode="auto">
              <a:xfrm>
                <a:off x="2861" y="172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19" name="Rectangle 343"/>
              <p:cNvSpPr>
                <a:spLocks noChangeArrowheads="1"/>
              </p:cNvSpPr>
              <p:nvPr/>
            </p:nvSpPr>
            <p:spPr bwMode="auto">
              <a:xfrm>
                <a:off x="2861" y="166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0" name="Rectangle 344"/>
              <p:cNvSpPr>
                <a:spLocks noChangeArrowheads="1"/>
              </p:cNvSpPr>
              <p:nvPr/>
            </p:nvSpPr>
            <p:spPr bwMode="auto">
              <a:xfrm>
                <a:off x="2861" y="162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1" name="Rectangle 345"/>
              <p:cNvSpPr>
                <a:spLocks noChangeArrowheads="1"/>
              </p:cNvSpPr>
              <p:nvPr/>
            </p:nvSpPr>
            <p:spPr bwMode="auto">
              <a:xfrm>
                <a:off x="2861" y="1570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2" name="Rectangle 346"/>
              <p:cNvSpPr>
                <a:spLocks noChangeArrowheads="1"/>
              </p:cNvSpPr>
              <p:nvPr/>
            </p:nvSpPr>
            <p:spPr bwMode="auto">
              <a:xfrm>
                <a:off x="2861" y="1536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3" name="Rectangle 347"/>
              <p:cNvSpPr>
                <a:spLocks noChangeArrowheads="1"/>
              </p:cNvSpPr>
              <p:nvPr/>
            </p:nvSpPr>
            <p:spPr bwMode="auto">
              <a:xfrm>
                <a:off x="2861" y="1477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4" name="Rectangle 348"/>
              <p:cNvSpPr>
                <a:spLocks noChangeArrowheads="1"/>
              </p:cNvSpPr>
              <p:nvPr/>
            </p:nvSpPr>
            <p:spPr bwMode="auto">
              <a:xfrm>
                <a:off x="2861" y="1444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5" name="Rectangle 349"/>
              <p:cNvSpPr>
                <a:spLocks noChangeArrowheads="1"/>
              </p:cNvSpPr>
              <p:nvPr/>
            </p:nvSpPr>
            <p:spPr bwMode="auto">
              <a:xfrm>
                <a:off x="2861" y="1385"/>
                <a:ext cx="8" cy="33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6" name="Rectangle 350"/>
              <p:cNvSpPr>
                <a:spLocks noChangeArrowheads="1"/>
              </p:cNvSpPr>
              <p:nvPr/>
            </p:nvSpPr>
            <p:spPr bwMode="auto">
              <a:xfrm>
                <a:off x="2861" y="1351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7" name="Rectangle 351"/>
              <p:cNvSpPr>
                <a:spLocks noChangeArrowheads="1"/>
              </p:cNvSpPr>
              <p:nvPr/>
            </p:nvSpPr>
            <p:spPr bwMode="auto">
              <a:xfrm>
                <a:off x="2861" y="1292"/>
                <a:ext cx="8" cy="3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8" name="Rectangle 352"/>
              <p:cNvSpPr>
                <a:spLocks noChangeArrowheads="1"/>
              </p:cNvSpPr>
              <p:nvPr/>
            </p:nvSpPr>
            <p:spPr bwMode="auto">
              <a:xfrm>
                <a:off x="2861" y="1259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29" name="Freeform 353"/>
              <p:cNvSpPr>
                <a:spLocks/>
              </p:cNvSpPr>
              <p:nvPr/>
            </p:nvSpPr>
            <p:spPr bwMode="auto">
              <a:xfrm>
                <a:off x="2861" y="1197"/>
                <a:ext cx="8" cy="36"/>
              </a:xfrm>
              <a:custGeom>
                <a:avLst/>
                <a:gdLst>
                  <a:gd name="T0" fmla="*/ 0 w 8"/>
                  <a:gd name="T1" fmla="*/ 36 h 36"/>
                  <a:gd name="T2" fmla="*/ 8 w 8"/>
                  <a:gd name="T3" fmla="*/ 36 h 36"/>
                  <a:gd name="T4" fmla="*/ 8 w 8"/>
                  <a:gd name="T5" fmla="*/ 4 h 36"/>
                  <a:gd name="T6" fmla="*/ 8 w 8"/>
                  <a:gd name="T7" fmla="*/ 0 h 36"/>
                  <a:gd name="T8" fmla="*/ 4 w 8"/>
                  <a:gd name="T9" fmla="*/ 0 h 36"/>
                  <a:gd name="T10" fmla="*/ 2 w 8"/>
                  <a:gd name="T11" fmla="*/ 0 h 36"/>
                  <a:gd name="T12" fmla="*/ 2 w 8"/>
                  <a:gd name="T13" fmla="*/ 8 h 36"/>
                  <a:gd name="T14" fmla="*/ 4 w 8"/>
                  <a:gd name="T15" fmla="*/ 8 h 36"/>
                  <a:gd name="T16" fmla="*/ 4 w 8"/>
                  <a:gd name="T17" fmla="*/ 4 h 36"/>
                  <a:gd name="T18" fmla="*/ 0 w 8"/>
                  <a:gd name="T19" fmla="*/ 4 h 36"/>
                  <a:gd name="T20" fmla="*/ 0 w 8"/>
                  <a:gd name="T21" fmla="*/ 36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36"/>
                  <a:gd name="T35" fmla="*/ 8 w 8"/>
                  <a:gd name="T36" fmla="*/ 36 h 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36">
                    <a:moveTo>
                      <a:pt x="0" y="36"/>
                    </a:moveTo>
                    <a:lnTo>
                      <a:pt x="8" y="36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0" name="Rectangle 354"/>
              <p:cNvSpPr>
                <a:spLocks noChangeArrowheads="1"/>
              </p:cNvSpPr>
              <p:nvPr/>
            </p:nvSpPr>
            <p:spPr bwMode="auto">
              <a:xfrm>
                <a:off x="2830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1" name="Rectangle 355"/>
              <p:cNvSpPr>
                <a:spLocks noChangeArrowheads="1"/>
              </p:cNvSpPr>
              <p:nvPr/>
            </p:nvSpPr>
            <p:spPr bwMode="auto">
              <a:xfrm>
                <a:off x="2771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2" name="Rectangle 356"/>
              <p:cNvSpPr>
                <a:spLocks noChangeArrowheads="1"/>
              </p:cNvSpPr>
              <p:nvPr/>
            </p:nvSpPr>
            <p:spPr bwMode="auto">
              <a:xfrm>
                <a:off x="2737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3" name="Rectangle 357"/>
              <p:cNvSpPr>
                <a:spLocks noChangeArrowheads="1"/>
              </p:cNvSpPr>
              <p:nvPr/>
            </p:nvSpPr>
            <p:spPr bwMode="auto">
              <a:xfrm>
                <a:off x="2678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4" name="Rectangle 358"/>
              <p:cNvSpPr>
                <a:spLocks noChangeArrowheads="1"/>
              </p:cNvSpPr>
              <p:nvPr/>
            </p:nvSpPr>
            <p:spPr bwMode="auto">
              <a:xfrm>
                <a:off x="2645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5" name="Rectangle 359"/>
              <p:cNvSpPr>
                <a:spLocks noChangeArrowheads="1"/>
              </p:cNvSpPr>
              <p:nvPr/>
            </p:nvSpPr>
            <p:spPr bwMode="auto">
              <a:xfrm>
                <a:off x="2586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6" name="Rectangle 360"/>
              <p:cNvSpPr>
                <a:spLocks noChangeArrowheads="1"/>
              </p:cNvSpPr>
              <p:nvPr/>
            </p:nvSpPr>
            <p:spPr bwMode="auto">
              <a:xfrm>
                <a:off x="2552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7" name="Rectangle 361"/>
              <p:cNvSpPr>
                <a:spLocks noChangeArrowheads="1"/>
              </p:cNvSpPr>
              <p:nvPr/>
            </p:nvSpPr>
            <p:spPr bwMode="auto">
              <a:xfrm>
                <a:off x="2493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8" name="Rectangle 362"/>
              <p:cNvSpPr>
                <a:spLocks noChangeArrowheads="1"/>
              </p:cNvSpPr>
              <p:nvPr/>
            </p:nvSpPr>
            <p:spPr bwMode="auto">
              <a:xfrm>
                <a:off x="2459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39" name="Rectangle 363"/>
              <p:cNvSpPr>
                <a:spLocks noChangeArrowheads="1"/>
              </p:cNvSpPr>
              <p:nvPr/>
            </p:nvSpPr>
            <p:spPr bwMode="auto">
              <a:xfrm>
                <a:off x="2400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0" name="Rectangle 364"/>
              <p:cNvSpPr>
                <a:spLocks noChangeArrowheads="1"/>
              </p:cNvSpPr>
              <p:nvPr/>
            </p:nvSpPr>
            <p:spPr bwMode="auto">
              <a:xfrm>
                <a:off x="2367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1" name="Rectangle 365"/>
              <p:cNvSpPr>
                <a:spLocks noChangeArrowheads="1"/>
              </p:cNvSpPr>
              <p:nvPr/>
            </p:nvSpPr>
            <p:spPr bwMode="auto">
              <a:xfrm>
                <a:off x="2308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2" name="Rectangle 366"/>
              <p:cNvSpPr>
                <a:spLocks noChangeArrowheads="1"/>
              </p:cNvSpPr>
              <p:nvPr/>
            </p:nvSpPr>
            <p:spPr bwMode="auto">
              <a:xfrm>
                <a:off x="2274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3" name="Rectangle 367"/>
              <p:cNvSpPr>
                <a:spLocks noChangeArrowheads="1"/>
              </p:cNvSpPr>
              <p:nvPr/>
            </p:nvSpPr>
            <p:spPr bwMode="auto">
              <a:xfrm>
                <a:off x="2215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4" name="Rectangle 368"/>
              <p:cNvSpPr>
                <a:spLocks noChangeArrowheads="1"/>
              </p:cNvSpPr>
              <p:nvPr/>
            </p:nvSpPr>
            <p:spPr bwMode="auto">
              <a:xfrm>
                <a:off x="2182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5" name="Rectangle 369"/>
              <p:cNvSpPr>
                <a:spLocks noChangeArrowheads="1"/>
              </p:cNvSpPr>
              <p:nvPr/>
            </p:nvSpPr>
            <p:spPr bwMode="auto">
              <a:xfrm>
                <a:off x="2123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6" name="Rectangle 370"/>
              <p:cNvSpPr>
                <a:spLocks noChangeArrowheads="1"/>
              </p:cNvSpPr>
              <p:nvPr/>
            </p:nvSpPr>
            <p:spPr bwMode="auto">
              <a:xfrm>
                <a:off x="2089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7" name="Rectangle 371"/>
              <p:cNvSpPr>
                <a:spLocks noChangeArrowheads="1"/>
              </p:cNvSpPr>
              <p:nvPr/>
            </p:nvSpPr>
            <p:spPr bwMode="auto">
              <a:xfrm>
                <a:off x="2030" y="1197"/>
                <a:ext cx="34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8" name="Rectangle 372"/>
              <p:cNvSpPr>
                <a:spLocks noChangeArrowheads="1"/>
              </p:cNvSpPr>
              <p:nvPr/>
            </p:nvSpPr>
            <p:spPr bwMode="auto">
              <a:xfrm>
                <a:off x="1996" y="1197"/>
                <a:ext cx="9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49" name="Rectangle 373"/>
              <p:cNvSpPr>
                <a:spLocks noChangeArrowheads="1"/>
              </p:cNvSpPr>
              <p:nvPr/>
            </p:nvSpPr>
            <p:spPr bwMode="auto">
              <a:xfrm>
                <a:off x="1938" y="1197"/>
                <a:ext cx="33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450" name="Rectangle 374"/>
              <p:cNvSpPr>
                <a:spLocks noChangeArrowheads="1"/>
              </p:cNvSpPr>
              <p:nvPr/>
            </p:nvSpPr>
            <p:spPr bwMode="auto">
              <a:xfrm>
                <a:off x="1904" y="1197"/>
                <a:ext cx="8" cy="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1"/>
                </a:solidFill>
                <a:prstDash val="dash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299" name="Oval 375"/>
            <p:cNvSpPr>
              <a:spLocks noChangeArrowheads="1"/>
            </p:cNvSpPr>
            <p:nvPr/>
          </p:nvSpPr>
          <p:spPr bwMode="auto">
            <a:xfrm>
              <a:off x="4232" y="1329"/>
              <a:ext cx="145" cy="171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00" name="Oval 376"/>
            <p:cNvSpPr>
              <a:spLocks noChangeArrowheads="1"/>
            </p:cNvSpPr>
            <p:nvPr/>
          </p:nvSpPr>
          <p:spPr bwMode="auto">
            <a:xfrm>
              <a:off x="4239" y="1531"/>
              <a:ext cx="146" cy="172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01" name="Oval 377"/>
            <p:cNvSpPr>
              <a:spLocks noChangeArrowheads="1"/>
            </p:cNvSpPr>
            <p:nvPr/>
          </p:nvSpPr>
          <p:spPr bwMode="auto">
            <a:xfrm>
              <a:off x="4239" y="1937"/>
              <a:ext cx="146" cy="172"/>
            </a:xfrm>
            <a:prstGeom prst="ellipse">
              <a:avLst/>
            </a:prstGeom>
            <a:solidFill>
              <a:srgbClr val="FF99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02" name="Oval 378"/>
            <p:cNvSpPr>
              <a:spLocks noChangeArrowheads="1"/>
            </p:cNvSpPr>
            <p:nvPr/>
          </p:nvSpPr>
          <p:spPr bwMode="auto">
            <a:xfrm>
              <a:off x="3583" y="1319"/>
              <a:ext cx="32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03" name="Oval 379"/>
            <p:cNvSpPr>
              <a:spLocks noChangeArrowheads="1"/>
            </p:cNvSpPr>
            <p:nvPr/>
          </p:nvSpPr>
          <p:spPr bwMode="auto">
            <a:xfrm>
              <a:off x="3583" y="1489"/>
              <a:ext cx="32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04" name="Oval 380"/>
            <p:cNvSpPr>
              <a:spLocks noChangeArrowheads="1"/>
            </p:cNvSpPr>
            <p:nvPr/>
          </p:nvSpPr>
          <p:spPr bwMode="auto">
            <a:xfrm>
              <a:off x="3583" y="2066"/>
              <a:ext cx="32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05" name="Group 381"/>
            <p:cNvGrpSpPr>
              <a:grpSpLocks/>
            </p:cNvGrpSpPr>
            <p:nvPr/>
          </p:nvGrpSpPr>
          <p:grpSpPr bwMode="auto">
            <a:xfrm>
              <a:off x="3604" y="1347"/>
              <a:ext cx="615" cy="76"/>
              <a:chOff x="1383" y="1295"/>
              <a:chExt cx="876" cy="99"/>
            </a:xfrm>
          </p:grpSpPr>
          <p:sp>
            <p:nvSpPr>
              <p:cNvPr id="12352" name="Line 382"/>
              <p:cNvSpPr>
                <a:spLocks noChangeShapeType="1"/>
              </p:cNvSpPr>
              <p:nvPr/>
            </p:nvSpPr>
            <p:spPr bwMode="auto">
              <a:xfrm>
                <a:off x="1383" y="1295"/>
                <a:ext cx="787" cy="5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3" name="Freeform 383"/>
              <p:cNvSpPr>
                <a:spLocks/>
              </p:cNvSpPr>
              <p:nvPr/>
            </p:nvSpPr>
            <p:spPr bwMode="auto">
              <a:xfrm>
                <a:off x="2165" y="1303"/>
                <a:ext cx="94" cy="91"/>
              </a:xfrm>
              <a:custGeom>
                <a:avLst/>
                <a:gdLst>
                  <a:gd name="T0" fmla="*/ 0 w 94"/>
                  <a:gd name="T1" fmla="*/ 91 h 91"/>
                  <a:gd name="T2" fmla="*/ 94 w 94"/>
                  <a:gd name="T3" fmla="*/ 51 h 91"/>
                  <a:gd name="T4" fmla="*/ 5 w 94"/>
                  <a:gd name="T5" fmla="*/ 0 h 91"/>
                  <a:gd name="T6" fmla="*/ 0 w 9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91"/>
                  <a:gd name="T14" fmla="*/ 94 w 94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91">
                    <a:moveTo>
                      <a:pt x="0" y="91"/>
                    </a:moveTo>
                    <a:lnTo>
                      <a:pt x="94" y="51"/>
                    </a:lnTo>
                    <a:lnTo>
                      <a:pt x="5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06" name="Group 384"/>
            <p:cNvGrpSpPr>
              <a:grpSpLocks/>
            </p:cNvGrpSpPr>
            <p:nvPr/>
          </p:nvGrpSpPr>
          <p:grpSpPr bwMode="auto">
            <a:xfrm>
              <a:off x="3604" y="1342"/>
              <a:ext cx="618" cy="262"/>
              <a:chOff x="1383" y="1288"/>
              <a:chExt cx="880" cy="341"/>
            </a:xfrm>
          </p:grpSpPr>
          <p:sp>
            <p:nvSpPr>
              <p:cNvPr id="12350" name="Line 385"/>
              <p:cNvSpPr>
                <a:spLocks noChangeShapeType="1"/>
              </p:cNvSpPr>
              <p:nvPr/>
            </p:nvSpPr>
            <p:spPr bwMode="auto">
              <a:xfrm>
                <a:off x="1383" y="1288"/>
                <a:ext cx="797" cy="29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51" name="Freeform 386"/>
              <p:cNvSpPr>
                <a:spLocks/>
              </p:cNvSpPr>
              <p:nvPr/>
            </p:nvSpPr>
            <p:spPr bwMode="auto">
              <a:xfrm>
                <a:off x="2162" y="1543"/>
                <a:ext cx="101" cy="86"/>
              </a:xfrm>
              <a:custGeom>
                <a:avLst/>
                <a:gdLst>
                  <a:gd name="T0" fmla="*/ 0 w 101"/>
                  <a:gd name="T1" fmla="*/ 86 h 86"/>
                  <a:gd name="T2" fmla="*/ 101 w 101"/>
                  <a:gd name="T3" fmla="*/ 74 h 86"/>
                  <a:gd name="T4" fmla="*/ 31 w 101"/>
                  <a:gd name="T5" fmla="*/ 0 h 86"/>
                  <a:gd name="T6" fmla="*/ 0 w 101"/>
                  <a:gd name="T7" fmla="*/ 86 h 8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6"/>
                  <a:gd name="T14" fmla="*/ 101 w 101"/>
                  <a:gd name="T15" fmla="*/ 86 h 8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6">
                    <a:moveTo>
                      <a:pt x="0" y="86"/>
                    </a:moveTo>
                    <a:lnTo>
                      <a:pt x="101" y="74"/>
                    </a:lnTo>
                    <a:lnTo>
                      <a:pt x="31" y="0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07" name="Group 387"/>
            <p:cNvGrpSpPr>
              <a:grpSpLocks/>
            </p:cNvGrpSpPr>
            <p:nvPr/>
          </p:nvGrpSpPr>
          <p:grpSpPr bwMode="auto">
            <a:xfrm>
              <a:off x="3598" y="1333"/>
              <a:ext cx="628" cy="641"/>
              <a:chOff x="1375" y="1277"/>
              <a:chExt cx="894" cy="834"/>
            </a:xfrm>
          </p:grpSpPr>
          <p:sp>
            <p:nvSpPr>
              <p:cNvPr id="12348" name="Line 388"/>
              <p:cNvSpPr>
                <a:spLocks noChangeShapeType="1"/>
              </p:cNvSpPr>
              <p:nvPr/>
            </p:nvSpPr>
            <p:spPr bwMode="auto">
              <a:xfrm>
                <a:off x="1375" y="1277"/>
                <a:ext cx="829" cy="7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9" name="Freeform 389"/>
              <p:cNvSpPr>
                <a:spLocks/>
              </p:cNvSpPr>
              <p:nvPr/>
            </p:nvSpPr>
            <p:spPr bwMode="auto">
              <a:xfrm>
                <a:off x="2170" y="2015"/>
                <a:ext cx="99" cy="96"/>
              </a:xfrm>
              <a:custGeom>
                <a:avLst/>
                <a:gdLst>
                  <a:gd name="T0" fmla="*/ 0 w 99"/>
                  <a:gd name="T1" fmla="*/ 68 h 96"/>
                  <a:gd name="T2" fmla="*/ 99 w 99"/>
                  <a:gd name="T3" fmla="*/ 96 h 96"/>
                  <a:gd name="T4" fmla="*/ 62 w 99"/>
                  <a:gd name="T5" fmla="*/ 0 h 96"/>
                  <a:gd name="T6" fmla="*/ 0 w 99"/>
                  <a:gd name="T7" fmla="*/ 68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9"/>
                  <a:gd name="T13" fmla="*/ 0 h 96"/>
                  <a:gd name="T14" fmla="*/ 99 w 99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9" h="96">
                    <a:moveTo>
                      <a:pt x="0" y="68"/>
                    </a:moveTo>
                    <a:lnTo>
                      <a:pt x="99" y="96"/>
                    </a:lnTo>
                    <a:lnTo>
                      <a:pt x="62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08" name="Group 390"/>
            <p:cNvGrpSpPr>
              <a:grpSpLocks/>
            </p:cNvGrpSpPr>
            <p:nvPr/>
          </p:nvGrpSpPr>
          <p:grpSpPr bwMode="auto">
            <a:xfrm>
              <a:off x="3609" y="1998"/>
              <a:ext cx="613" cy="79"/>
              <a:chOff x="1389" y="2143"/>
              <a:chExt cx="875" cy="102"/>
            </a:xfrm>
          </p:grpSpPr>
          <p:sp>
            <p:nvSpPr>
              <p:cNvPr id="12346" name="Line 391"/>
              <p:cNvSpPr>
                <a:spLocks noChangeShapeType="1"/>
              </p:cNvSpPr>
              <p:nvPr/>
            </p:nvSpPr>
            <p:spPr bwMode="auto">
              <a:xfrm flipV="1">
                <a:off x="1389" y="2188"/>
                <a:ext cx="787" cy="5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7" name="Freeform 392"/>
              <p:cNvSpPr>
                <a:spLocks/>
              </p:cNvSpPr>
              <p:nvPr/>
            </p:nvSpPr>
            <p:spPr bwMode="auto">
              <a:xfrm>
                <a:off x="2170" y="2143"/>
                <a:ext cx="94" cy="91"/>
              </a:xfrm>
              <a:custGeom>
                <a:avLst/>
                <a:gdLst>
                  <a:gd name="T0" fmla="*/ 7 w 94"/>
                  <a:gd name="T1" fmla="*/ 91 h 91"/>
                  <a:gd name="T2" fmla="*/ 94 w 94"/>
                  <a:gd name="T3" fmla="*/ 38 h 91"/>
                  <a:gd name="T4" fmla="*/ 0 w 94"/>
                  <a:gd name="T5" fmla="*/ 0 h 91"/>
                  <a:gd name="T6" fmla="*/ 7 w 9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4"/>
                  <a:gd name="T13" fmla="*/ 0 h 91"/>
                  <a:gd name="T14" fmla="*/ 94 w 94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4" h="91">
                    <a:moveTo>
                      <a:pt x="7" y="91"/>
                    </a:moveTo>
                    <a:lnTo>
                      <a:pt x="94" y="38"/>
                    </a:lnTo>
                    <a:lnTo>
                      <a:pt x="0" y="0"/>
                    </a:lnTo>
                    <a:lnTo>
                      <a:pt x="7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09" name="Group 393"/>
            <p:cNvGrpSpPr>
              <a:grpSpLocks/>
            </p:cNvGrpSpPr>
            <p:nvPr/>
          </p:nvGrpSpPr>
          <p:grpSpPr bwMode="auto">
            <a:xfrm>
              <a:off x="3604" y="1663"/>
              <a:ext cx="627" cy="400"/>
              <a:chOff x="1383" y="1706"/>
              <a:chExt cx="894" cy="522"/>
            </a:xfrm>
          </p:grpSpPr>
          <p:sp>
            <p:nvSpPr>
              <p:cNvPr id="12344" name="Line 394"/>
              <p:cNvSpPr>
                <a:spLocks noChangeShapeType="1"/>
              </p:cNvSpPr>
              <p:nvPr/>
            </p:nvSpPr>
            <p:spPr bwMode="auto">
              <a:xfrm flipV="1">
                <a:off x="1383" y="1749"/>
                <a:ext cx="818" cy="47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5" name="Freeform 395"/>
              <p:cNvSpPr>
                <a:spLocks/>
              </p:cNvSpPr>
              <p:nvPr/>
            </p:nvSpPr>
            <p:spPr bwMode="auto">
              <a:xfrm>
                <a:off x="2176" y="1706"/>
                <a:ext cx="101" cy="85"/>
              </a:xfrm>
              <a:custGeom>
                <a:avLst/>
                <a:gdLst>
                  <a:gd name="T0" fmla="*/ 46 w 101"/>
                  <a:gd name="T1" fmla="*/ 85 h 85"/>
                  <a:gd name="T2" fmla="*/ 101 w 101"/>
                  <a:gd name="T3" fmla="*/ 0 h 85"/>
                  <a:gd name="T4" fmla="*/ 0 w 101"/>
                  <a:gd name="T5" fmla="*/ 7 h 85"/>
                  <a:gd name="T6" fmla="*/ 46 w 101"/>
                  <a:gd name="T7" fmla="*/ 85 h 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5"/>
                  <a:gd name="T14" fmla="*/ 101 w 101"/>
                  <a:gd name="T15" fmla="*/ 85 h 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5">
                    <a:moveTo>
                      <a:pt x="46" y="85"/>
                    </a:moveTo>
                    <a:lnTo>
                      <a:pt x="101" y="0"/>
                    </a:lnTo>
                    <a:lnTo>
                      <a:pt x="0" y="7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10" name="Group 396"/>
            <p:cNvGrpSpPr>
              <a:grpSpLocks/>
            </p:cNvGrpSpPr>
            <p:nvPr/>
          </p:nvGrpSpPr>
          <p:grpSpPr bwMode="auto">
            <a:xfrm>
              <a:off x="3598" y="1468"/>
              <a:ext cx="624" cy="609"/>
              <a:chOff x="1375" y="1453"/>
              <a:chExt cx="889" cy="792"/>
            </a:xfrm>
          </p:grpSpPr>
          <p:sp>
            <p:nvSpPr>
              <p:cNvPr id="12342" name="Line 397"/>
              <p:cNvSpPr>
                <a:spLocks noChangeShapeType="1"/>
              </p:cNvSpPr>
              <p:nvPr/>
            </p:nvSpPr>
            <p:spPr bwMode="auto">
              <a:xfrm flipV="1">
                <a:off x="1375" y="1511"/>
                <a:ext cx="823" cy="7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3" name="Freeform 398"/>
              <p:cNvSpPr>
                <a:spLocks/>
              </p:cNvSpPr>
              <p:nvPr/>
            </p:nvSpPr>
            <p:spPr bwMode="auto">
              <a:xfrm>
                <a:off x="2166" y="1453"/>
                <a:ext cx="98" cy="96"/>
              </a:xfrm>
              <a:custGeom>
                <a:avLst/>
                <a:gdLst>
                  <a:gd name="T0" fmla="*/ 61 w 98"/>
                  <a:gd name="T1" fmla="*/ 96 h 96"/>
                  <a:gd name="T2" fmla="*/ 98 w 98"/>
                  <a:gd name="T3" fmla="*/ 0 h 96"/>
                  <a:gd name="T4" fmla="*/ 0 w 98"/>
                  <a:gd name="T5" fmla="*/ 27 h 96"/>
                  <a:gd name="T6" fmla="*/ 61 w 98"/>
                  <a:gd name="T7" fmla="*/ 96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96"/>
                  <a:gd name="T14" fmla="*/ 98 w 9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96">
                    <a:moveTo>
                      <a:pt x="61" y="96"/>
                    </a:moveTo>
                    <a:lnTo>
                      <a:pt x="98" y="0"/>
                    </a:lnTo>
                    <a:lnTo>
                      <a:pt x="0" y="27"/>
                    </a:lnTo>
                    <a:lnTo>
                      <a:pt x="61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11" name="Group 399"/>
            <p:cNvGrpSpPr>
              <a:grpSpLocks/>
            </p:cNvGrpSpPr>
            <p:nvPr/>
          </p:nvGrpSpPr>
          <p:grpSpPr bwMode="auto">
            <a:xfrm>
              <a:off x="3609" y="1402"/>
              <a:ext cx="610" cy="112"/>
              <a:chOff x="1389" y="1366"/>
              <a:chExt cx="870" cy="146"/>
            </a:xfrm>
          </p:grpSpPr>
          <p:sp>
            <p:nvSpPr>
              <p:cNvPr id="12340" name="Line 400"/>
              <p:cNvSpPr>
                <a:spLocks noChangeShapeType="1"/>
              </p:cNvSpPr>
              <p:nvPr/>
            </p:nvSpPr>
            <p:spPr bwMode="auto">
              <a:xfrm flipV="1">
                <a:off x="1389" y="1411"/>
                <a:ext cx="783" cy="10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41" name="Freeform 401"/>
              <p:cNvSpPr>
                <a:spLocks/>
              </p:cNvSpPr>
              <p:nvPr/>
            </p:nvSpPr>
            <p:spPr bwMode="auto">
              <a:xfrm>
                <a:off x="2163" y="1366"/>
                <a:ext cx="96" cy="92"/>
              </a:xfrm>
              <a:custGeom>
                <a:avLst/>
                <a:gdLst>
                  <a:gd name="T0" fmla="*/ 12 w 96"/>
                  <a:gd name="T1" fmla="*/ 92 h 92"/>
                  <a:gd name="T2" fmla="*/ 96 w 96"/>
                  <a:gd name="T3" fmla="*/ 34 h 92"/>
                  <a:gd name="T4" fmla="*/ 0 w 96"/>
                  <a:gd name="T5" fmla="*/ 0 h 92"/>
                  <a:gd name="T6" fmla="*/ 12 w 96"/>
                  <a:gd name="T7" fmla="*/ 92 h 9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92"/>
                  <a:gd name="T14" fmla="*/ 96 w 96"/>
                  <a:gd name="T15" fmla="*/ 92 h 9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92">
                    <a:moveTo>
                      <a:pt x="12" y="92"/>
                    </a:moveTo>
                    <a:lnTo>
                      <a:pt x="96" y="34"/>
                    </a:lnTo>
                    <a:lnTo>
                      <a:pt x="0" y="0"/>
                    </a:lnTo>
                    <a:lnTo>
                      <a:pt x="12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12" name="Group 402"/>
            <p:cNvGrpSpPr>
              <a:grpSpLocks/>
            </p:cNvGrpSpPr>
            <p:nvPr/>
          </p:nvGrpSpPr>
          <p:grpSpPr bwMode="auto">
            <a:xfrm>
              <a:off x="3611" y="1518"/>
              <a:ext cx="611" cy="137"/>
              <a:chOff x="1393" y="1518"/>
              <a:chExt cx="870" cy="178"/>
            </a:xfrm>
          </p:grpSpPr>
          <p:sp>
            <p:nvSpPr>
              <p:cNvPr id="12338" name="Line 403"/>
              <p:cNvSpPr>
                <a:spLocks noChangeShapeType="1"/>
              </p:cNvSpPr>
              <p:nvPr/>
            </p:nvSpPr>
            <p:spPr bwMode="auto">
              <a:xfrm>
                <a:off x="1393" y="1518"/>
                <a:ext cx="783" cy="1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9" name="Freeform 404"/>
              <p:cNvSpPr>
                <a:spLocks/>
              </p:cNvSpPr>
              <p:nvPr/>
            </p:nvSpPr>
            <p:spPr bwMode="auto">
              <a:xfrm>
                <a:off x="2165" y="1605"/>
                <a:ext cx="98" cy="91"/>
              </a:xfrm>
              <a:custGeom>
                <a:avLst/>
                <a:gdLst>
                  <a:gd name="T0" fmla="*/ 0 w 98"/>
                  <a:gd name="T1" fmla="*/ 91 h 91"/>
                  <a:gd name="T2" fmla="*/ 98 w 98"/>
                  <a:gd name="T3" fmla="*/ 60 h 91"/>
                  <a:gd name="T4" fmla="*/ 15 w 98"/>
                  <a:gd name="T5" fmla="*/ 0 h 91"/>
                  <a:gd name="T6" fmla="*/ 0 w 98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8"/>
                  <a:gd name="T13" fmla="*/ 0 h 91"/>
                  <a:gd name="T14" fmla="*/ 98 w 98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8" h="91">
                    <a:moveTo>
                      <a:pt x="0" y="91"/>
                    </a:moveTo>
                    <a:lnTo>
                      <a:pt x="98" y="60"/>
                    </a:lnTo>
                    <a:lnTo>
                      <a:pt x="15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13" name="Group 405"/>
            <p:cNvGrpSpPr>
              <a:grpSpLocks/>
            </p:cNvGrpSpPr>
            <p:nvPr/>
          </p:nvGrpSpPr>
          <p:grpSpPr bwMode="auto">
            <a:xfrm>
              <a:off x="3601" y="1522"/>
              <a:ext cx="621" cy="478"/>
              <a:chOff x="1379" y="1523"/>
              <a:chExt cx="885" cy="623"/>
            </a:xfrm>
          </p:grpSpPr>
          <p:sp>
            <p:nvSpPr>
              <p:cNvPr id="12336" name="Line 406"/>
              <p:cNvSpPr>
                <a:spLocks noChangeShapeType="1"/>
              </p:cNvSpPr>
              <p:nvPr/>
            </p:nvSpPr>
            <p:spPr bwMode="auto">
              <a:xfrm>
                <a:off x="1379" y="1523"/>
                <a:ext cx="814" cy="57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7" name="Freeform 407"/>
              <p:cNvSpPr>
                <a:spLocks/>
              </p:cNvSpPr>
              <p:nvPr/>
            </p:nvSpPr>
            <p:spPr bwMode="auto">
              <a:xfrm>
                <a:off x="2163" y="2057"/>
                <a:ext cx="101" cy="89"/>
              </a:xfrm>
              <a:custGeom>
                <a:avLst/>
                <a:gdLst>
                  <a:gd name="T0" fmla="*/ 0 w 101"/>
                  <a:gd name="T1" fmla="*/ 75 h 89"/>
                  <a:gd name="T2" fmla="*/ 101 w 101"/>
                  <a:gd name="T3" fmla="*/ 89 h 89"/>
                  <a:gd name="T4" fmla="*/ 52 w 101"/>
                  <a:gd name="T5" fmla="*/ 0 h 89"/>
                  <a:gd name="T6" fmla="*/ 0 w 101"/>
                  <a:gd name="T7" fmla="*/ 75 h 8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1"/>
                  <a:gd name="T13" fmla="*/ 0 h 89"/>
                  <a:gd name="T14" fmla="*/ 101 w 101"/>
                  <a:gd name="T15" fmla="*/ 89 h 8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1" h="89">
                    <a:moveTo>
                      <a:pt x="0" y="75"/>
                    </a:moveTo>
                    <a:lnTo>
                      <a:pt x="101" y="89"/>
                    </a:lnTo>
                    <a:lnTo>
                      <a:pt x="5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14" name="Group 408"/>
            <p:cNvGrpSpPr>
              <a:grpSpLocks/>
            </p:cNvGrpSpPr>
            <p:nvPr/>
          </p:nvGrpSpPr>
          <p:grpSpPr bwMode="auto">
            <a:xfrm>
              <a:off x="4416" y="1392"/>
              <a:ext cx="509" cy="78"/>
              <a:chOff x="3883" y="1355"/>
              <a:chExt cx="267" cy="91"/>
            </a:xfrm>
          </p:grpSpPr>
          <p:sp>
            <p:nvSpPr>
              <p:cNvPr id="12334" name="Line 409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5" name="Freeform 410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315" name="Rectangle 411"/>
            <p:cNvSpPr>
              <a:spLocks noChangeArrowheads="1"/>
            </p:cNvSpPr>
            <p:nvPr/>
          </p:nvSpPr>
          <p:spPr bwMode="auto">
            <a:xfrm>
              <a:off x="3456" y="1248"/>
              <a:ext cx="115" cy="9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16" name="Rectangle 412"/>
            <p:cNvSpPr>
              <a:spLocks noChangeArrowheads="1"/>
            </p:cNvSpPr>
            <p:nvPr/>
          </p:nvSpPr>
          <p:spPr bwMode="auto">
            <a:xfrm>
              <a:off x="3479" y="1261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17" name="Rectangle 413"/>
            <p:cNvSpPr>
              <a:spLocks noChangeArrowheads="1"/>
            </p:cNvSpPr>
            <p:nvPr/>
          </p:nvSpPr>
          <p:spPr bwMode="auto">
            <a:xfrm>
              <a:off x="3542" y="1340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18" name="Rectangle 414"/>
            <p:cNvSpPr>
              <a:spLocks noChangeArrowheads="1"/>
            </p:cNvSpPr>
            <p:nvPr/>
          </p:nvSpPr>
          <p:spPr bwMode="auto">
            <a:xfrm>
              <a:off x="3479" y="1516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19" name="Rectangle 415"/>
            <p:cNvSpPr>
              <a:spLocks noChangeArrowheads="1"/>
            </p:cNvSpPr>
            <p:nvPr/>
          </p:nvSpPr>
          <p:spPr bwMode="auto">
            <a:xfrm>
              <a:off x="3551" y="1601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2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0" name="Rectangle 416"/>
            <p:cNvSpPr>
              <a:spLocks noChangeArrowheads="1"/>
            </p:cNvSpPr>
            <p:nvPr/>
          </p:nvSpPr>
          <p:spPr bwMode="auto">
            <a:xfrm>
              <a:off x="3479" y="202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1" name="Rectangle 417"/>
            <p:cNvSpPr>
              <a:spLocks noChangeArrowheads="1"/>
            </p:cNvSpPr>
            <p:nvPr/>
          </p:nvSpPr>
          <p:spPr bwMode="auto">
            <a:xfrm>
              <a:off x="3542" y="2081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2" name="Rectangle 418"/>
            <p:cNvSpPr>
              <a:spLocks noChangeArrowheads="1"/>
            </p:cNvSpPr>
            <p:nvPr/>
          </p:nvSpPr>
          <p:spPr bwMode="auto">
            <a:xfrm>
              <a:off x="4930" y="1326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3" name="Rectangle 419"/>
            <p:cNvSpPr>
              <a:spLocks noChangeArrowheads="1"/>
            </p:cNvSpPr>
            <p:nvPr/>
          </p:nvSpPr>
          <p:spPr bwMode="auto">
            <a:xfrm>
              <a:off x="4979" y="1408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4" name="Rectangle 420"/>
            <p:cNvSpPr>
              <a:spLocks noChangeArrowheads="1"/>
            </p:cNvSpPr>
            <p:nvPr/>
          </p:nvSpPr>
          <p:spPr bwMode="auto">
            <a:xfrm>
              <a:off x="4930" y="1513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5" name="Rectangle 421"/>
            <p:cNvSpPr>
              <a:spLocks noChangeArrowheads="1"/>
            </p:cNvSpPr>
            <p:nvPr/>
          </p:nvSpPr>
          <p:spPr bwMode="auto">
            <a:xfrm>
              <a:off x="4988" y="1610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2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6" name="Rectangle 422"/>
            <p:cNvSpPr>
              <a:spLocks noChangeArrowheads="1"/>
            </p:cNvSpPr>
            <p:nvPr/>
          </p:nvSpPr>
          <p:spPr bwMode="auto">
            <a:xfrm>
              <a:off x="4942" y="1894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800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 sz="2400">
                <a:latin typeface="Times New Roman" pitchFamily="18" charset="0"/>
              </a:endParaRPr>
            </a:p>
          </p:txBody>
        </p:sp>
        <p:sp>
          <p:nvSpPr>
            <p:cNvPr id="12327" name="Rectangle 423"/>
            <p:cNvSpPr>
              <a:spLocks noChangeArrowheads="1"/>
            </p:cNvSpPr>
            <p:nvPr/>
          </p:nvSpPr>
          <p:spPr bwMode="auto">
            <a:xfrm>
              <a:off x="4991" y="1971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 sz="2400">
                <a:latin typeface="Times New Roman" pitchFamily="18" charset="0"/>
              </a:endParaRPr>
            </a:p>
          </p:txBody>
        </p:sp>
        <p:grpSp>
          <p:nvGrpSpPr>
            <p:cNvPr id="12328" name="Group 424"/>
            <p:cNvGrpSpPr>
              <a:grpSpLocks/>
            </p:cNvGrpSpPr>
            <p:nvPr/>
          </p:nvGrpSpPr>
          <p:grpSpPr bwMode="auto">
            <a:xfrm>
              <a:off x="4416" y="1584"/>
              <a:ext cx="509" cy="78"/>
              <a:chOff x="3883" y="1355"/>
              <a:chExt cx="267" cy="91"/>
            </a:xfrm>
          </p:grpSpPr>
          <p:sp>
            <p:nvSpPr>
              <p:cNvPr id="12332" name="Line 425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3" name="Freeform 426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12329" name="Group 427"/>
            <p:cNvGrpSpPr>
              <a:grpSpLocks/>
            </p:cNvGrpSpPr>
            <p:nvPr/>
          </p:nvGrpSpPr>
          <p:grpSpPr bwMode="auto">
            <a:xfrm>
              <a:off x="4416" y="1968"/>
              <a:ext cx="509" cy="78"/>
              <a:chOff x="3883" y="1355"/>
              <a:chExt cx="267" cy="91"/>
            </a:xfrm>
          </p:grpSpPr>
          <p:sp>
            <p:nvSpPr>
              <p:cNvPr id="12330" name="Line 428"/>
              <p:cNvSpPr>
                <a:spLocks noChangeShapeType="1"/>
              </p:cNvSpPr>
              <p:nvPr/>
            </p:nvSpPr>
            <p:spPr bwMode="auto">
              <a:xfrm>
                <a:off x="3883" y="1400"/>
                <a:ext cx="1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2331" name="Freeform 429"/>
              <p:cNvSpPr>
                <a:spLocks/>
              </p:cNvSpPr>
              <p:nvPr/>
            </p:nvSpPr>
            <p:spPr bwMode="auto">
              <a:xfrm>
                <a:off x="4058" y="1355"/>
                <a:ext cx="92" cy="91"/>
              </a:xfrm>
              <a:custGeom>
                <a:avLst/>
                <a:gdLst>
                  <a:gd name="T0" fmla="*/ 0 w 92"/>
                  <a:gd name="T1" fmla="*/ 91 h 91"/>
                  <a:gd name="T2" fmla="*/ 92 w 92"/>
                  <a:gd name="T3" fmla="*/ 45 h 91"/>
                  <a:gd name="T4" fmla="*/ 0 w 92"/>
                  <a:gd name="T5" fmla="*/ 0 h 91"/>
                  <a:gd name="T6" fmla="*/ 0 w 9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91"/>
                  <a:gd name="T14" fmla="*/ 92 w 92"/>
                  <a:gd name="T15" fmla="*/ 91 h 9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91">
                    <a:moveTo>
                      <a:pt x="0" y="91"/>
                    </a:moveTo>
                    <a:lnTo>
                      <a:pt x="92" y="45"/>
                    </a:lnTo>
                    <a:lnTo>
                      <a:pt x="0" y="0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16142" name="Text Box 430"/>
          <p:cNvSpPr txBox="1">
            <a:spLocks noChangeArrowheads="1"/>
          </p:cNvSpPr>
          <p:nvPr/>
        </p:nvSpPr>
        <p:spPr bwMode="auto">
          <a:xfrm>
            <a:off x="827088" y="5516563"/>
            <a:ext cx="4897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b="1">
                <a:sym typeface="Symbol" pitchFamily="18" charset="2"/>
              </a:rPr>
              <a:t> </a:t>
            </a:r>
            <a:r>
              <a:rPr lang="de-DE" b="1"/>
              <a:t>Lernen</a:t>
            </a:r>
            <a:r>
              <a:rPr lang="de-DE"/>
              <a:t> </a:t>
            </a:r>
            <a:r>
              <a:rPr lang="de-DE" b="1">
                <a:solidFill>
                  <a:srgbClr val="0066CC"/>
                </a:solidFill>
              </a:rPr>
              <a:t>nur</a:t>
            </a:r>
            <a:r>
              <a:rPr lang="de-DE"/>
              <a:t> der Gewichte für y</a:t>
            </a:r>
            <a:r>
              <a:rPr lang="de-DE" baseline="-25000"/>
              <a:t>i</a:t>
            </a:r>
            <a:r>
              <a:rPr lang="de-DE"/>
              <a:t> bzw. f</a:t>
            </a:r>
            <a:r>
              <a:rPr lang="de-DE" baseline="-25000"/>
              <a:t>i</a:t>
            </a:r>
          </a:p>
        </p:txBody>
      </p:sp>
    </p:spTree>
  </p:cSld>
  <p:clrMapOvr>
    <a:masterClrMapping/>
  </p:clrMapOvr>
  <p:transition spd="med">
    <p:cover dir="u"/>
    <p:sndAc>
      <p:stSnd>
        <p:snd r:embed="rId2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6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6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16" grpId="0"/>
      <p:bldP spid="116142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Frage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Tx/>
              <a:buBlip>
                <a:blip r:embed="rId2"/>
              </a:buBlip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Was ist das Ziel der </a:t>
            </a:r>
            <a:r>
              <a:rPr lang="de-DE" dirty="0" err="1" smtClean="0">
                <a:solidFill>
                  <a:schemeClr val="accent6">
                    <a:lumMod val="75000"/>
                  </a:schemeClr>
                </a:solidFill>
              </a:rPr>
              <a:t>Bayes-Klassifikation</a:t>
            </a: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?</a:t>
            </a:r>
          </a:p>
          <a:p>
            <a:pPr>
              <a:buFontTx/>
              <a:buBlip>
                <a:blip r:embed="rId2"/>
              </a:buBlip>
              <a:defRPr/>
            </a:pPr>
            <a:endParaRPr lang="de-DE" dirty="0">
              <a:solidFill>
                <a:schemeClr val="accent6">
                  <a:lumMod val="75000"/>
                </a:schemeClr>
              </a:solidFill>
            </a:endParaRPr>
          </a:p>
          <a:p>
            <a:pPr>
              <a:buFontTx/>
              <a:buBlip>
                <a:blip r:embed="rId2"/>
              </a:buBlip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Antwort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minimale Fehlerwahrscheinlichkeit 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maximale bedingte Wahrscheinlichkeit für eine Entscheidung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minimale Abweichung vom korrekten Wert  </a:t>
            </a:r>
          </a:p>
          <a:p>
            <a:pPr marL="555625" lvl="1" indent="-457200">
              <a:buFont typeface="+mj-lt"/>
              <a:buAutoNum type="arabicPeriod"/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Die maximale Korrelation mit dem korrekten Wert</a:t>
            </a:r>
          </a:p>
          <a:p>
            <a:pPr marL="555625" lvl="1" indent="-457200">
              <a:buFont typeface="+mj-lt"/>
              <a:buAutoNum type="arabicPeriod"/>
              <a:defRPr/>
            </a:pPr>
            <a:endParaRPr lang="de-DE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555625" lvl="1" indent="-457200">
              <a:buFont typeface="+mj-lt"/>
              <a:buAutoNum type="arabicPeriod"/>
              <a:defRPr/>
            </a:pPr>
            <a:endParaRPr lang="de-DE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331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3317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98CEAC8B-506E-4EF0-B706-FC9EADA66A29}" type="slidenum">
              <a:rPr lang="de-DE" sz="1000" smtClean="0"/>
              <a:pPr/>
              <a:t>11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solidFill>
                  <a:srgbClr val="000000"/>
                </a:solidFill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20483" name="Titel 1"/>
          <p:cNvSpPr>
            <a:spLocks noGrp="1"/>
          </p:cNvSpPr>
          <p:nvPr>
            <p:ph type="title" idx="4294967295"/>
          </p:nvPr>
        </p:nvSpPr>
        <p:spPr>
          <a:xfrm>
            <a:off x="609600" y="3048000"/>
            <a:ext cx="8534400" cy="1397000"/>
          </a:xfrm>
          <a:solidFill>
            <a:srgbClr val="FFCC66">
              <a:alpha val="50195"/>
            </a:srgbClr>
          </a:solidFill>
          <a:ln algn="ctr"/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defRPr/>
            </a:pPr>
            <a:r>
              <a:rPr kumimoji="1" lang="de-DE" sz="4000" kern="1200" dirty="0" smtClean="0">
                <a:solidFill>
                  <a:srgbClr val="000000"/>
                </a:solidFill>
                <a:ea typeface="+mn-ea"/>
                <a:cs typeface="Arial" pitchFamily="34" charset="0"/>
              </a:rPr>
              <a:t>Lernen in RBF-Netzen</a:t>
            </a:r>
          </a:p>
        </p:txBody>
      </p:sp>
      <p:sp>
        <p:nvSpPr>
          <p:cNvPr id="14340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de-DE" sz="4000" b="1">
              <a:solidFill>
                <a:srgbClr val="BFBFBF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20485" name="Titel 1"/>
          <p:cNvSpPr>
            <a:spLocks/>
          </p:cNvSpPr>
          <p:nvPr/>
        </p:nvSpPr>
        <p:spPr bwMode="auto">
          <a:xfrm>
            <a:off x="611188" y="1454150"/>
            <a:ext cx="8532812" cy="156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  <a:defRPr/>
            </a:pPr>
            <a:r>
              <a:rPr lang="de-DE" sz="3800" b="1" kern="0" dirty="0">
                <a:solidFill>
                  <a:srgbClr val="BFBFBF"/>
                </a:solidFill>
                <a:latin typeface="Arial Black" pitchFamily="34" charset="0"/>
                <a:cs typeface="Arial" pitchFamily="34" charset="0"/>
              </a:rPr>
              <a:t>Approximation </a:t>
            </a:r>
          </a:p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  <a:defRPr/>
            </a:pPr>
            <a:r>
              <a:rPr lang="de-DE" sz="3800" b="1" kern="0" dirty="0">
                <a:solidFill>
                  <a:srgbClr val="BFBFBF"/>
                </a:solidFill>
                <a:latin typeface="Arial Black" pitchFamily="34" charset="0"/>
                <a:cs typeface="Arial" pitchFamily="34" charset="0"/>
              </a:rPr>
              <a:t>	&amp; Klassifikation mit RBF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 bwMode="auto">
          <a:xfrm>
            <a:off x="600075" y="4467225"/>
            <a:ext cx="8543925" cy="157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  <a:defRPr/>
            </a:pPr>
            <a:r>
              <a:rPr lang="de-DE" sz="3800" b="1" kern="0" dirty="0">
                <a:solidFill>
                  <a:srgbClr val="BFBFBF"/>
                </a:solidFill>
                <a:latin typeface="Arial Black" pitchFamily="34" charset="0"/>
                <a:cs typeface="Arial" pitchFamily="34" charset="0"/>
              </a:rPr>
              <a:t>Anwendung RBF-Netze</a:t>
            </a:r>
            <a:endParaRPr lang="de-DE" sz="3800" kern="0" dirty="0">
              <a:solidFill>
                <a:srgbClr val="BFBFBF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14343" name="Foliennummernplatzhalter 9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solidFill>
                  <a:srgbClr val="000000"/>
                </a:solidFill>
              </a:rPr>
              <a:t>- </a:t>
            </a:r>
            <a:fld id="{2B2BCB8C-4F2D-4791-84F2-27DCBDBE44A1}" type="slidenum">
              <a:rPr lang="de-DE" sz="1000" smtClean="0">
                <a:solidFill>
                  <a:srgbClr val="000000"/>
                </a:solidFill>
              </a:rPr>
              <a:pPr/>
              <a:t>12</a:t>
            </a:fld>
            <a:r>
              <a:rPr lang="de-DE" sz="1000" smtClean="0">
                <a:solidFill>
                  <a:srgbClr val="000000"/>
                </a:solidFill>
              </a:rPr>
              <a:t> -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536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DDD85C7C-829E-400E-B75B-07195318A7D7}" type="slidenum">
              <a:rPr lang="de-DE" sz="1000" smtClean="0"/>
              <a:pPr/>
              <a:t>13</a:t>
            </a:fld>
            <a:r>
              <a:rPr lang="de-DE" sz="1000" smtClean="0"/>
              <a:t> -</a:t>
            </a:r>
          </a:p>
        </p:txBody>
      </p:sp>
      <p:sp>
        <p:nvSpPr>
          <p:cNvPr id="1536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Lernverfahren</a:t>
            </a:r>
          </a:p>
        </p:txBody>
      </p:sp>
      <p:sp>
        <p:nvSpPr>
          <p:cNvPr id="12800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3240087"/>
          </a:xfrm>
        </p:spPr>
        <p:txBody>
          <a:bodyPr/>
          <a:lstStyle/>
          <a:p>
            <a:pPr marL="266700" indent="-266700">
              <a:buFontTx/>
              <a:buNone/>
            </a:pPr>
            <a:r>
              <a:rPr lang="de-DE" smtClean="0"/>
              <a:t>Ansätze</a:t>
            </a:r>
          </a:p>
          <a:p>
            <a:pPr marL="266700" indent="-266700">
              <a:lnSpc>
                <a:spcPct val="140000"/>
              </a:lnSpc>
            </a:pPr>
            <a:r>
              <a:rPr lang="de-DE" b="0" smtClean="0"/>
              <a:t>Schichtweise Einzelanpassung</a:t>
            </a:r>
          </a:p>
          <a:p>
            <a:pPr marL="708025" lvl="1">
              <a:buClr>
                <a:schemeClr val="accent2"/>
              </a:buClr>
            </a:pPr>
            <a:r>
              <a:rPr lang="de-DE" smtClean="0"/>
              <a:t>Anpassen der ersten Schicht (Zentrum +Breite)</a:t>
            </a:r>
          </a:p>
          <a:p>
            <a:pPr marL="708025" lvl="1">
              <a:buClr>
                <a:schemeClr val="accent2"/>
              </a:buClr>
            </a:pPr>
            <a:r>
              <a:rPr lang="de-DE" smtClean="0"/>
              <a:t>Anpassen der zweiten Schicht (Gewichte)</a:t>
            </a:r>
          </a:p>
          <a:p>
            <a:pPr marL="266700" indent="-266700">
              <a:lnSpc>
                <a:spcPct val="260000"/>
              </a:lnSpc>
            </a:pPr>
            <a:r>
              <a:rPr lang="de-DE" b="0" smtClean="0"/>
              <a:t>Gesamtanpassung, z.B. durch Backpropagation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638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017E515C-5F2C-46D5-89DD-CA8C7EB728E6}" type="slidenum">
              <a:rPr lang="de-DE" sz="1000" smtClean="0"/>
              <a:pPr/>
              <a:t>14</a:t>
            </a:fld>
            <a:r>
              <a:rPr lang="de-DE" sz="1000" smtClean="0"/>
              <a:t> -</a:t>
            </a:r>
          </a:p>
        </p:txBody>
      </p:sp>
      <p:sp>
        <p:nvSpPr>
          <p:cNvPr id="1638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Anpassung der ersten Schicht</a:t>
            </a:r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52475" y="1303338"/>
            <a:ext cx="8391525" cy="1296987"/>
          </a:xfrm>
        </p:spPr>
        <p:txBody>
          <a:bodyPr/>
          <a:lstStyle/>
          <a:p>
            <a:pPr marL="457200" indent="-457200">
              <a:buFontTx/>
              <a:buNone/>
            </a:pPr>
            <a:r>
              <a:rPr lang="de-DE" dirty="0" smtClean="0"/>
              <a:t>Mechanismen</a:t>
            </a:r>
            <a:endParaRPr lang="de-DE" sz="2800" dirty="0" smtClean="0"/>
          </a:p>
          <a:p>
            <a:pPr>
              <a:lnSpc>
                <a:spcPct val="60000"/>
              </a:lnSpc>
              <a:buFont typeface="Arial" pitchFamily="34" charset="0"/>
              <a:buChar char="•"/>
            </a:pPr>
            <a:r>
              <a:rPr lang="de-DE" sz="2000" dirty="0" smtClean="0"/>
              <a:t> </a:t>
            </a:r>
            <a:r>
              <a:rPr lang="de-DE" dirty="0" err="1" smtClean="0">
                <a:solidFill>
                  <a:schemeClr val="accent2"/>
                </a:solidFill>
                <a:latin typeface="Times New Roman" pitchFamily="18" charset="0"/>
              </a:rPr>
              <a:t>initiale</a:t>
            </a:r>
            <a:r>
              <a:rPr lang="de-DE" dirty="0" smtClean="0">
                <a:solidFill>
                  <a:schemeClr val="accent2"/>
                </a:solidFill>
                <a:latin typeface="Times New Roman" pitchFamily="18" charset="0"/>
              </a:rPr>
              <a:t> Verteilung</a:t>
            </a:r>
            <a:r>
              <a:rPr lang="de-DE" sz="2000" b="0" dirty="0" smtClean="0"/>
              <a:t> </a:t>
            </a:r>
            <a:r>
              <a:rPr lang="de-DE" sz="1800" b="0" dirty="0" smtClean="0"/>
              <a:t>(Anzahl, Lage und Form)</a:t>
            </a:r>
            <a:r>
              <a:rPr lang="de-DE" sz="2000" b="0" dirty="0" smtClean="0"/>
              <a:t> der Glockenfunktionen</a:t>
            </a:r>
          </a:p>
          <a:p>
            <a:pPr>
              <a:lnSpc>
                <a:spcPct val="50000"/>
              </a:lnSpc>
              <a:buFont typeface="Arial" pitchFamily="34" charset="0"/>
              <a:buChar char="•"/>
            </a:pPr>
            <a:r>
              <a:rPr lang="de-DE" sz="2000" dirty="0" smtClean="0"/>
              <a:t> </a:t>
            </a:r>
            <a:r>
              <a:rPr lang="de-DE" dirty="0" smtClean="0">
                <a:solidFill>
                  <a:srgbClr val="CC3300"/>
                </a:solidFill>
                <a:latin typeface="Times New Roman" pitchFamily="18" charset="0"/>
              </a:rPr>
              <a:t>iterative</a:t>
            </a:r>
            <a:r>
              <a:rPr lang="de-DE" b="0" dirty="0" smtClean="0">
                <a:solidFill>
                  <a:srgbClr val="CC3300"/>
                </a:solidFill>
                <a:latin typeface="Times New Roman" pitchFamily="18" charset="0"/>
              </a:rPr>
              <a:t> </a:t>
            </a:r>
            <a:r>
              <a:rPr lang="de-DE" dirty="0" smtClean="0">
                <a:solidFill>
                  <a:srgbClr val="CC3300"/>
                </a:solidFill>
                <a:latin typeface="Times New Roman" pitchFamily="18" charset="0"/>
              </a:rPr>
              <a:t>Adaption</a:t>
            </a:r>
            <a:r>
              <a:rPr lang="de-DE" sz="2000" b="0" dirty="0" smtClean="0"/>
              <a:t> der RBF-Parameter an die Trainingsdaten</a:t>
            </a:r>
            <a:r>
              <a:rPr lang="de-DE" dirty="0" smtClean="0"/>
              <a:t> </a:t>
            </a:r>
          </a:p>
        </p:txBody>
      </p:sp>
      <p:sp>
        <p:nvSpPr>
          <p:cNvPr id="130052" name="Text Box 4"/>
          <p:cNvSpPr txBox="1">
            <a:spLocks noChangeArrowheads="1"/>
          </p:cNvSpPr>
          <p:nvPr/>
        </p:nvSpPr>
        <p:spPr bwMode="auto">
          <a:xfrm>
            <a:off x="752475" y="2871788"/>
            <a:ext cx="8391525" cy="34040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457200" indent="-457200">
              <a:lnSpc>
                <a:spcPct val="140000"/>
              </a:lnSpc>
              <a:spcBef>
                <a:spcPct val="10000"/>
              </a:spcBef>
              <a:buClr>
                <a:schemeClr val="accent2"/>
              </a:buClr>
              <a:buFont typeface="+mj-lt"/>
              <a:buAutoNum type="arabicParenBoth"/>
              <a:defRPr/>
            </a:pPr>
            <a:r>
              <a:rPr lang="de-DE" sz="2400" b="1" i="1" dirty="0" smtClean="0"/>
              <a:t>Bekannte </a:t>
            </a:r>
            <a:r>
              <a:rPr lang="de-DE" sz="2400" b="1" i="1" dirty="0"/>
              <a:t>Trainingsdaten</a:t>
            </a:r>
          </a:p>
          <a:p>
            <a:pPr marL="266700" indent="-266700">
              <a:lnSpc>
                <a:spcPct val="90000"/>
              </a:lnSpc>
              <a:spcBef>
                <a:spcPct val="10000"/>
              </a:spcBef>
              <a:buClr>
                <a:schemeClr val="accent2"/>
              </a:buClr>
              <a:buFont typeface="Wingdings" pitchFamily="2" charset="2"/>
              <a:buNone/>
              <a:defRPr/>
            </a:pPr>
            <a:r>
              <a:rPr lang="de-DE" dirty="0"/>
              <a:t>	</a:t>
            </a:r>
            <a:r>
              <a:rPr lang="de-DE" dirty="0">
                <a:latin typeface="+mn-lt"/>
              </a:rPr>
              <a:t>Clustersuche; RBF-Zentren = Clusterzentren</a:t>
            </a:r>
          </a:p>
          <a:p>
            <a:pPr marL="266700" indent="-266700">
              <a:lnSpc>
                <a:spcPct val="90000"/>
              </a:lnSpc>
              <a:spcBef>
                <a:spcPct val="10000"/>
              </a:spcBef>
              <a:buClr>
                <a:schemeClr val="accent2"/>
              </a:buClr>
              <a:buFont typeface="Wingdings" pitchFamily="2" charset="2"/>
              <a:buNone/>
              <a:defRPr/>
            </a:pPr>
            <a:r>
              <a:rPr lang="de-DE" dirty="0">
                <a:latin typeface="+mn-lt"/>
              </a:rPr>
              <a:t>			 RBF-Breite    = Clusterstreuung</a:t>
            </a:r>
          </a:p>
          <a:p>
            <a:pPr marL="457200" indent="-457200">
              <a:buClr>
                <a:schemeClr val="accent2"/>
              </a:buClr>
              <a:buFont typeface="+mj-lt"/>
              <a:buAutoNum type="arabicParenBoth" startAt="2"/>
              <a:defRPr/>
            </a:pPr>
            <a:r>
              <a:rPr lang="de-DE" sz="2400" b="1" i="1" dirty="0"/>
              <a:t>Unbekannte Trainingsdaten</a:t>
            </a:r>
          </a:p>
          <a:p>
            <a:pPr marL="914400" lvl="1" indent="-457200">
              <a:lnSpc>
                <a:spcPct val="60000"/>
              </a:lnSpc>
              <a:buClr>
                <a:srgbClr val="C00000"/>
              </a:buClr>
              <a:buSzPct val="125000"/>
              <a:buFont typeface="+mj-lt"/>
              <a:buAutoNum type="alphaLcParenR"/>
              <a:defRPr/>
            </a:pPr>
            <a:r>
              <a:rPr lang="de-DE" sz="2400" dirty="0">
                <a:latin typeface="+mn-lt"/>
              </a:rPr>
              <a:t>Überdeckung durch Vorwissen</a:t>
            </a:r>
          </a:p>
          <a:p>
            <a:pPr marL="914400" lvl="1" indent="-457200">
              <a:lnSpc>
                <a:spcPct val="60000"/>
              </a:lnSpc>
              <a:buClr>
                <a:srgbClr val="C00000"/>
              </a:buClr>
              <a:buSzPct val="125000"/>
              <a:buFont typeface="+mj-lt"/>
              <a:buAutoNum type="alphaLcParenR"/>
              <a:defRPr/>
            </a:pPr>
            <a:r>
              <a:rPr lang="de-DE" sz="2400" dirty="0">
                <a:latin typeface="+mn-lt"/>
              </a:rPr>
              <a:t>Überdeckung durch regelmäßiges Raster</a:t>
            </a:r>
          </a:p>
          <a:p>
            <a:pPr marL="914400" lvl="1" indent="-457200">
              <a:lnSpc>
                <a:spcPct val="60000"/>
              </a:lnSpc>
              <a:buClr>
                <a:srgbClr val="C00000"/>
              </a:buClr>
              <a:buSzPct val="125000"/>
              <a:buFont typeface="+mj-lt"/>
              <a:buAutoNum type="alphaLcParenR"/>
              <a:defRPr/>
            </a:pPr>
            <a:r>
              <a:rPr lang="de-DE" sz="2400" dirty="0">
                <a:latin typeface="+mn-lt"/>
              </a:rPr>
              <a:t>Sukzessive, fehlerorientierte Überdeckung</a:t>
            </a:r>
          </a:p>
          <a:p>
            <a:pPr marL="914400" lvl="1" indent="-457200">
              <a:lnSpc>
                <a:spcPct val="60000"/>
              </a:lnSpc>
              <a:buClr>
                <a:srgbClr val="C00000"/>
              </a:buClr>
              <a:buSzPct val="125000"/>
              <a:buFont typeface="+mj-lt"/>
              <a:buAutoNum type="alphaLcParenR"/>
              <a:defRPr/>
            </a:pPr>
            <a:r>
              <a:rPr lang="de-DE" sz="2400" dirty="0">
                <a:latin typeface="+mn-lt"/>
              </a:rPr>
              <a:t>Clusteranalyse durch </a:t>
            </a:r>
            <a:r>
              <a:rPr lang="de-DE" sz="2400" dirty="0" err="1">
                <a:latin typeface="+mn-lt"/>
              </a:rPr>
              <a:t>Kohonen</a:t>
            </a:r>
            <a:r>
              <a:rPr lang="de-DE" sz="2400" dirty="0">
                <a:latin typeface="+mn-lt"/>
              </a:rPr>
              <a:t>-Netze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el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0" smtClean="0"/>
              <a:t>Erste Schicht: </a:t>
            </a:r>
            <a:r>
              <a:rPr lang="de-DE" b="0" smtClean="0">
                <a:solidFill>
                  <a:schemeClr val="accent2"/>
                </a:solidFill>
              </a:rPr>
              <a:t>Initiale Verteilung</a:t>
            </a:r>
            <a:r>
              <a:rPr lang="de-DE" smtClean="0"/>
              <a:t/>
            </a:r>
            <a:br>
              <a:rPr lang="de-DE" smtClean="0"/>
            </a:br>
            <a:endParaRPr lang="de-DE" smtClean="0"/>
          </a:p>
        </p:txBody>
      </p:sp>
      <p:sp>
        <p:nvSpPr>
          <p:cNvPr id="17411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7412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6904D805-F657-41D5-AA63-B5C6835A8A14}" type="slidenum">
              <a:rPr lang="de-DE" sz="1000" smtClean="0"/>
              <a:pPr/>
              <a:t>15</a:t>
            </a:fld>
            <a:r>
              <a:rPr lang="de-DE" sz="1000" smtClean="0"/>
              <a:t> -</a:t>
            </a:r>
          </a:p>
        </p:txBody>
      </p:sp>
      <p:sp>
        <p:nvSpPr>
          <p:cNvPr id="17413" name="Text Box 6"/>
          <p:cNvSpPr txBox="1">
            <a:spLocks noChangeArrowheads="1"/>
          </p:cNvSpPr>
          <p:nvPr/>
        </p:nvSpPr>
        <p:spPr bwMode="auto">
          <a:xfrm>
            <a:off x="630238" y="1300163"/>
            <a:ext cx="7615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2400" b="1"/>
              <a:t>a) Überdeckung durch Vorwissen</a:t>
            </a:r>
          </a:p>
        </p:txBody>
      </p:sp>
      <p:sp>
        <p:nvSpPr>
          <p:cNvPr id="17414" name="Line 18"/>
          <p:cNvSpPr>
            <a:spLocks noChangeShapeType="1"/>
          </p:cNvSpPr>
          <p:nvPr/>
        </p:nvSpPr>
        <p:spPr bwMode="auto">
          <a:xfrm>
            <a:off x="957263" y="5581650"/>
            <a:ext cx="5122862" cy="1428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15" name="Line 19"/>
          <p:cNvSpPr>
            <a:spLocks noChangeShapeType="1"/>
          </p:cNvSpPr>
          <p:nvPr/>
        </p:nvSpPr>
        <p:spPr bwMode="auto">
          <a:xfrm flipH="1" flipV="1">
            <a:off x="1311275" y="2135188"/>
            <a:ext cx="9525" cy="36941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16" name="Oval 20"/>
          <p:cNvSpPr>
            <a:spLocks noChangeArrowheads="1"/>
          </p:cNvSpPr>
          <p:nvPr/>
        </p:nvSpPr>
        <p:spPr bwMode="auto">
          <a:xfrm>
            <a:off x="2082800" y="4530725"/>
            <a:ext cx="204788" cy="207963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17" name="Oval 21"/>
          <p:cNvSpPr>
            <a:spLocks noChangeArrowheads="1"/>
          </p:cNvSpPr>
          <p:nvPr/>
        </p:nvSpPr>
        <p:spPr bwMode="auto">
          <a:xfrm>
            <a:off x="2565400" y="4891088"/>
            <a:ext cx="204788" cy="211137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18" name="Oval 22"/>
          <p:cNvSpPr>
            <a:spLocks noChangeArrowheads="1"/>
          </p:cNvSpPr>
          <p:nvPr/>
        </p:nvSpPr>
        <p:spPr bwMode="auto">
          <a:xfrm>
            <a:off x="2619375" y="4454525"/>
            <a:ext cx="203200" cy="211138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19" name="Oval 23"/>
          <p:cNvSpPr>
            <a:spLocks noChangeArrowheads="1"/>
          </p:cNvSpPr>
          <p:nvPr/>
        </p:nvSpPr>
        <p:spPr bwMode="auto">
          <a:xfrm>
            <a:off x="1825625" y="3952875"/>
            <a:ext cx="203200" cy="211138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0" name="Oval 24"/>
          <p:cNvSpPr>
            <a:spLocks noChangeArrowheads="1"/>
          </p:cNvSpPr>
          <p:nvPr/>
        </p:nvSpPr>
        <p:spPr bwMode="auto">
          <a:xfrm>
            <a:off x="2136775" y="5130800"/>
            <a:ext cx="203200" cy="211138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1" name="Rectangle 25"/>
          <p:cNvSpPr>
            <a:spLocks noChangeArrowheads="1"/>
          </p:cNvSpPr>
          <p:nvPr/>
        </p:nvSpPr>
        <p:spPr bwMode="auto">
          <a:xfrm>
            <a:off x="4121150" y="3749675"/>
            <a:ext cx="203200" cy="2063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2" name="Rectangle 26"/>
          <p:cNvSpPr>
            <a:spLocks noChangeArrowheads="1"/>
          </p:cNvSpPr>
          <p:nvPr/>
        </p:nvSpPr>
        <p:spPr bwMode="auto">
          <a:xfrm>
            <a:off x="4464050" y="4098925"/>
            <a:ext cx="204788" cy="2063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3" name="Rectangle 27"/>
          <p:cNvSpPr>
            <a:spLocks noChangeArrowheads="1"/>
          </p:cNvSpPr>
          <p:nvPr/>
        </p:nvSpPr>
        <p:spPr bwMode="auto">
          <a:xfrm>
            <a:off x="4808538" y="4448175"/>
            <a:ext cx="203200" cy="2063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4" name="Rectangle 28"/>
          <p:cNvSpPr>
            <a:spLocks noChangeArrowheads="1"/>
          </p:cNvSpPr>
          <p:nvPr/>
        </p:nvSpPr>
        <p:spPr bwMode="auto">
          <a:xfrm>
            <a:off x="4818063" y="3792538"/>
            <a:ext cx="204787" cy="207962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5" name="Rectangle 29"/>
          <p:cNvSpPr>
            <a:spLocks noChangeArrowheads="1"/>
          </p:cNvSpPr>
          <p:nvPr/>
        </p:nvSpPr>
        <p:spPr bwMode="auto">
          <a:xfrm>
            <a:off x="4432300" y="4519613"/>
            <a:ext cx="203200" cy="211137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6" name="AutoShape 30"/>
          <p:cNvSpPr>
            <a:spLocks noChangeArrowheads="1"/>
          </p:cNvSpPr>
          <p:nvPr/>
        </p:nvSpPr>
        <p:spPr bwMode="auto">
          <a:xfrm>
            <a:off x="2987675" y="2411413"/>
            <a:ext cx="203200" cy="206375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7" name="AutoShape 31"/>
          <p:cNvSpPr>
            <a:spLocks noChangeArrowheads="1"/>
          </p:cNvSpPr>
          <p:nvPr/>
        </p:nvSpPr>
        <p:spPr bwMode="auto">
          <a:xfrm>
            <a:off x="2736850" y="3011488"/>
            <a:ext cx="204788" cy="206375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8" name="AutoShape 32"/>
          <p:cNvSpPr>
            <a:spLocks noChangeArrowheads="1"/>
          </p:cNvSpPr>
          <p:nvPr/>
        </p:nvSpPr>
        <p:spPr bwMode="auto">
          <a:xfrm>
            <a:off x="3392488" y="2986088"/>
            <a:ext cx="203200" cy="211137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29" name="AutoShape 33"/>
          <p:cNvSpPr>
            <a:spLocks noChangeArrowheads="1"/>
          </p:cNvSpPr>
          <p:nvPr/>
        </p:nvSpPr>
        <p:spPr bwMode="auto">
          <a:xfrm>
            <a:off x="3048000" y="3371850"/>
            <a:ext cx="204788" cy="206375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30" name="AutoShape 34"/>
          <p:cNvSpPr>
            <a:spLocks noChangeArrowheads="1"/>
          </p:cNvSpPr>
          <p:nvPr/>
        </p:nvSpPr>
        <p:spPr bwMode="auto">
          <a:xfrm>
            <a:off x="2884488" y="2854325"/>
            <a:ext cx="203200" cy="211138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7431" name="Oval 35"/>
          <p:cNvSpPr>
            <a:spLocks noChangeArrowheads="1"/>
          </p:cNvSpPr>
          <p:nvPr/>
        </p:nvSpPr>
        <p:spPr bwMode="auto">
          <a:xfrm>
            <a:off x="2308225" y="2244725"/>
            <a:ext cx="1547813" cy="15668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32" name="Oval 36"/>
          <p:cNvSpPr>
            <a:spLocks noChangeArrowheads="1"/>
          </p:cNvSpPr>
          <p:nvPr/>
        </p:nvSpPr>
        <p:spPr bwMode="auto">
          <a:xfrm>
            <a:off x="1489075" y="3825875"/>
            <a:ext cx="1549400" cy="15668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33" name="Oval 37"/>
          <p:cNvSpPr>
            <a:spLocks noChangeArrowheads="1"/>
          </p:cNvSpPr>
          <p:nvPr/>
        </p:nvSpPr>
        <p:spPr bwMode="auto">
          <a:xfrm>
            <a:off x="3824288" y="3459163"/>
            <a:ext cx="1547812" cy="15668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843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DDDDDE4B-EA11-4393-ADE8-6196B1E162F8}" type="slidenum">
              <a:rPr lang="de-DE" sz="1000" smtClean="0"/>
              <a:pPr/>
              <a:t>16</a:t>
            </a:fld>
            <a:r>
              <a:rPr lang="de-DE" sz="1000" smtClean="0"/>
              <a:t> -</a:t>
            </a:r>
          </a:p>
        </p:txBody>
      </p:sp>
      <p:sp>
        <p:nvSpPr>
          <p:cNvPr id="135031" name="Rectangle 2935"/>
          <p:cNvSpPr>
            <a:spLocks noChangeArrowheads="1"/>
          </p:cNvSpPr>
          <p:nvPr/>
        </p:nvSpPr>
        <p:spPr bwMode="auto">
          <a:xfrm>
            <a:off x="4156075" y="3024188"/>
            <a:ext cx="1395413" cy="1401762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349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5030" name="Rectangle 2934"/>
          <p:cNvSpPr>
            <a:spLocks noChangeArrowheads="1"/>
          </p:cNvSpPr>
          <p:nvPr/>
        </p:nvSpPr>
        <p:spPr bwMode="auto">
          <a:xfrm>
            <a:off x="2759075" y="3024188"/>
            <a:ext cx="1395413" cy="1401762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349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35029" name="Freeform 2933"/>
          <p:cNvSpPr>
            <a:spLocks/>
          </p:cNvSpPr>
          <p:nvPr/>
        </p:nvSpPr>
        <p:spPr bwMode="auto">
          <a:xfrm>
            <a:off x="2755900" y="5183188"/>
            <a:ext cx="1368425" cy="792162"/>
          </a:xfrm>
          <a:custGeom>
            <a:avLst/>
            <a:gdLst>
              <a:gd name="T0" fmla="*/ 0 w 862"/>
              <a:gd name="T1" fmla="*/ 2147483647 h 499"/>
              <a:gd name="T2" fmla="*/ 2147483647 w 862"/>
              <a:gd name="T3" fmla="*/ 0 h 499"/>
              <a:gd name="T4" fmla="*/ 2147483647 w 862"/>
              <a:gd name="T5" fmla="*/ 2147483647 h 499"/>
              <a:gd name="T6" fmla="*/ 2147483647 w 862"/>
              <a:gd name="T7" fmla="*/ 2147483647 h 499"/>
              <a:gd name="T8" fmla="*/ 0 60000 65536"/>
              <a:gd name="T9" fmla="*/ 0 60000 65536"/>
              <a:gd name="T10" fmla="*/ 0 60000 65536"/>
              <a:gd name="T11" fmla="*/ 0 60000 65536"/>
              <a:gd name="T12" fmla="*/ 0 w 862"/>
              <a:gd name="T13" fmla="*/ 0 h 499"/>
              <a:gd name="T14" fmla="*/ 862 w 862"/>
              <a:gd name="T15" fmla="*/ 499 h 49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2" h="499">
                <a:moveTo>
                  <a:pt x="0" y="499"/>
                </a:moveTo>
                <a:lnTo>
                  <a:pt x="454" y="0"/>
                </a:lnTo>
                <a:lnTo>
                  <a:pt x="862" y="499"/>
                </a:lnTo>
                <a:lnTo>
                  <a:pt x="46" y="499"/>
                </a:lnTo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35028" name="Freeform 2932"/>
          <p:cNvSpPr>
            <a:spLocks/>
          </p:cNvSpPr>
          <p:nvPr/>
        </p:nvSpPr>
        <p:spPr bwMode="auto">
          <a:xfrm>
            <a:off x="4140200" y="5183188"/>
            <a:ext cx="1368425" cy="792162"/>
          </a:xfrm>
          <a:custGeom>
            <a:avLst/>
            <a:gdLst>
              <a:gd name="T0" fmla="*/ 0 w 862"/>
              <a:gd name="T1" fmla="*/ 2147483647 h 499"/>
              <a:gd name="T2" fmla="*/ 2147483647 w 862"/>
              <a:gd name="T3" fmla="*/ 0 h 499"/>
              <a:gd name="T4" fmla="*/ 2147483647 w 862"/>
              <a:gd name="T5" fmla="*/ 2147483647 h 499"/>
              <a:gd name="T6" fmla="*/ 2147483647 w 862"/>
              <a:gd name="T7" fmla="*/ 2147483647 h 499"/>
              <a:gd name="T8" fmla="*/ 0 60000 65536"/>
              <a:gd name="T9" fmla="*/ 0 60000 65536"/>
              <a:gd name="T10" fmla="*/ 0 60000 65536"/>
              <a:gd name="T11" fmla="*/ 0 60000 65536"/>
              <a:gd name="T12" fmla="*/ 0 w 862"/>
              <a:gd name="T13" fmla="*/ 0 h 499"/>
              <a:gd name="T14" fmla="*/ 862 w 862"/>
              <a:gd name="T15" fmla="*/ 499 h 49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2" h="499">
                <a:moveTo>
                  <a:pt x="0" y="499"/>
                </a:moveTo>
                <a:lnTo>
                  <a:pt x="454" y="0"/>
                </a:lnTo>
                <a:lnTo>
                  <a:pt x="862" y="499"/>
                </a:lnTo>
                <a:lnTo>
                  <a:pt x="46" y="499"/>
                </a:lnTo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32121" name="Rectangle 25"/>
          <p:cNvSpPr>
            <a:spLocks noChangeArrowheads="1"/>
          </p:cNvSpPr>
          <p:nvPr/>
        </p:nvSpPr>
        <p:spPr bwMode="auto">
          <a:xfrm>
            <a:off x="3457575" y="3036888"/>
            <a:ext cx="1395413" cy="1401762"/>
          </a:xfrm>
          <a:prstGeom prst="rect">
            <a:avLst/>
          </a:prstGeom>
          <a:solidFill>
            <a:srgbClr val="FFCC00"/>
          </a:solidFill>
          <a:ln w="349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35027" name="Freeform 2931"/>
          <p:cNvSpPr>
            <a:spLocks/>
          </p:cNvSpPr>
          <p:nvPr/>
        </p:nvSpPr>
        <p:spPr bwMode="auto">
          <a:xfrm>
            <a:off x="3429000" y="5183188"/>
            <a:ext cx="1368425" cy="792162"/>
          </a:xfrm>
          <a:custGeom>
            <a:avLst/>
            <a:gdLst>
              <a:gd name="T0" fmla="*/ 0 w 862"/>
              <a:gd name="T1" fmla="*/ 2147483647 h 499"/>
              <a:gd name="T2" fmla="*/ 2147483647 w 862"/>
              <a:gd name="T3" fmla="*/ 0 h 499"/>
              <a:gd name="T4" fmla="*/ 2147483647 w 862"/>
              <a:gd name="T5" fmla="*/ 2147483647 h 499"/>
              <a:gd name="T6" fmla="*/ 2147483647 w 862"/>
              <a:gd name="T7" fmla="*/ 2147483647 h 499"/>
              <a:gd name="T8" fmla="*/ 0 60000 65536"/>
              <a:gd name="T9" fmla="*/ 0 60000 65536"/>
              <a:gd name="T10" fmla="*/ 0 60000 65536"/>
              <a:gd name="T11" fmla="*/ 0 60000 65536"/>
              <a:gd name="T12" fmla="*/ 0 w 862"/>
              <a:gd name="T13" fmla="*/ 0 h 499"/>
              <a:gd name="T14" fmla="*/ 862 w 862"/>
              <a:gd name="T15" fmla="*/ 499 h 49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2" h="499">
                <a:moveTo>
                  <a:pt x="0" y="499"/>
                </a:moveTo>
                <a:lnTo>
                  <a:pt x="454" y="0"/>
                </a:lnTo>
                <a:lnTo>
                  <a:pt x="862" y="499"/>
                </a:lnTo>
                <a:lnTo>
                  <a:pt x="46" y="499"/>
                </a:lnTo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844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b="0" smtClean="0"/>
              <a:t>Erste Schicht: </a:t>
            </a:r>
            <a:r>
              <a:rPr lang="de-DE" b="0" smtClean="0">
                <a:solidFill>
                  <a:schemeClr val="accent2"/>
                </a:solidFill>
              </a:rPr>
              <a:t>Initiale Verteilung</a:t>
            </a:r>
            <a:r>
              <a:rPr lang="de-DE" b="0" smtClean="0"/>
              <a:t> </a:t>
            </a:r>
            <a:endParaRPr lang="de-DE" smtClean="0"/>
          </a:p>
        </p:txBody>
      </p:sp>
      <p:sp>
        <p:nvSpPr>
          <p:cNvPr id="18443" name="Rectangle 4"/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8444" name="Text Box 6"/>
          <p:cNvSpPr txBox="1">
            <a:spLocks noChangeArrowheads="1"/>
          </p:cNvSpPr>
          <p:nvPr/>
        </p:nvSpPr>
        <p:spPr bwMode="auto">
          <a:xfrm>
            <a:off x="630238" y="1300163"/>
            <a:ext cx="7615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2400" b="1"/>
              <a:t>b) Überdeckung durch regelmäßiges Raster </a:t>
            </a:r>
          </a:p>
        </p:txBody>
      </p:sp>
      <p:sp>
        <p:nvSpPr>
          <p:cNvPr id="18445" name="Rectangle 11"/>
          <p:cNvSpPr>
            <a:spLocks noChangeArrowheads="1"/>
          </p:cNvSpPr>
          <p:nvPr/>
        </p:nvSpPr>
        <p:spPr bwMode="auto">
          <a:xfrm>
            <a:off x="1619250" y="2211388"/>
            <a:ext cx="1460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 </a:t>
            </a:r>
            <a:endParaRPr lang="de-DE"/>
          </a:p>
        </p:txBody>
      </p:sp>
      <p:sp>
        <p:nvSpPr>
          <p:cNvPr id="18446" name="Rectangle 12"/>
          <p:cNvSpPr>
            <a:spLocks noChangeArrowheads="1"/>
          </p:cNvSpPr>
          <p:nvPr/>
        </p:nvSpPr>
        <p:spPr bwMode="auto">
          <a:xfrm>
            <a:off x="1766888" y="2211388"/>
            <a:ext cx="7302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grpSp>
        <p:nvGrpSpPr>
          <p:cNvPr id="18447" name="Group 15"/>
          <p:cNvGrpSpPr>
            <a:grpSpLocks/>
          </p:cNvGrpSpPr>
          <p:nvPr/>
        </p:nvGrpSpPr>
        <p:grpSpPr bwMode="auto">
          <a:xfrm>
            <a:off x="1643063" y="4743450"/>
            <a:ext cx="192087" cy="1227138"/>
            <a:chOff x="1035" y="2988"/>
            <a:chExt cx="121" cy="773"/>
          </a:xfrm>
        </p:grpSpPr>
        <p:sp>
          <p:nvSpPr>
            <p:cNvPr id="21362" name="Line 13"/>
            <p:cNvSpPr>
              <a:spLocks noChangeShapeType="1"/>
            </p:cNvSpPr>
            <p:nvPr/>
          </p:nvSpPr>
          <p:spPr bwMode="auto">
            <a:xfrm flipV="1">
              <a:off x="1094" y="3104"/>
              <a:ext cx="1" cy="657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63" name="Freeform 14"/>
            <p:cNvSpPr>
              <a:spLocks/>
            </p:cNvSpPr>
            <p:nvPr/>
          </p:nvSpPr>
          <p:spPr bwMode="auto">
            <a:xfrm>
              <a:off x="1035" y="2988"/>
              <a:ext cx="121" cy="121"/>
            </a:xfrm>
            <a:custGeom>
              <a:avLst/>
              <a:gdLst>
                <a:gd name="T0" fmla="*/ 121 w 121"/>
                <a:gd name="T1" fmla="*/ 121 h 121"/>
                <a:gd name="T2" fmla="*/ 59 w 121"/>
                <a:gd name="T3" fmla="*/ 0 h 121"/>
                <a:gd name="T4" fmla="*/ 0 w 121"/>
                <a:gd name="T5" fmla="*/ 121 h 121"/>
                <a:gd name="T6" fmla="*/ 121 w 121"/>
                <a:gd name="T7" fmla="*/ 121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21"/>
                <a:gd name="T14" fmla="*/ 121 w 121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21">
                  <a:moveTo>
                    <a:pt x="121" y="121"/>
                  </a:moveTo>
                  <a:lnTo>
                    <a:pt x="59" y="0"/>
                  </a:lnTo>
                  <a:lnTo>
                    <a:pt x="0" y="121"/>
                  </a:lnTo>
                  <a:lnTo>
                    <a:pt x="121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48" name="Group 18"/>
          <p:cNvGrpSpPr>
            <a:grpSpLocks/>
          </p:cNvGrpSpPr>
          <p:nvPr/>
        </p:nvGrpSpPr>
        <p:grpSpPr bwMode="auto">
          <a:xfrm>
            <a:off x="1736725" y="5884863"/>
            <a:ext cx="4664075" cy="193675"/>
            <a:chOff x="1094" y="3707"/>
            <a:chExt cx="2938" cy="122"/>
          </a:xfrm>
        </p:grpSpPr>
        <p:sp>
          <p:nvSpPr>
            <p:cNvPr id="21360" name="Line 16"/>
            <p:cNvSpPr>
              <a:spLocks noChangeShapeType="1"/>
            </p:cNvSpPr>
            <p:nvPr/>
          </p:nvSpPr>
          <p:spPr bwMode="auto">
            <a:xfrm>
              <a:off x="1094" y="3767"/>
              <a:ext cx="281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61" name="Freeform 17"/>
            <p:cNvSpPr>
              <a:spLocks/>
            </p:cNvSpPr>
            <p:nvPr/>
          </p:nvSpPr>
          <p:spPr bwMode="auto">
            <a:xfrm>
              <a:off x="3909" y="3707"/>
              <a:ext cx="123" cy="122"/>
            </a:xfrm>
            <a:custGeom>
              <a:avLst/>
              <a:gdLst>
                <a:gd name="T0" fmla="*/ 0 w 123"/>
                <a:gd name="T1" fmla="*/ 122 h 122"/>
                <a:gd name="T2" fmla="*/ 123 w 123"/>
                <a:gd name="T3" fmla="*/ 60 h 122"/>
                <a:gd name="T4" fmla="*/ 0 w 123"/>
                <a:gd name="T5" fmla="*/ 0 h 122"/>
                <a:gd name="T6" fmla="*/ 0 w 123"/>
                <a:gd name="T7" fmla="*/ 122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"/>
                <a:gd name="T13" fmla="*/ 0 h 122"/>
                <a:gd name="T14" fmla="*/ 123 w 123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" h="122">
                  <a:moveTo>
                    <a:pt x="0" y="122"/>
                  </a:moveTo>
                  <a:lnTo>
                    <a:pt x="123" y="60"/>
                  </a:lnTo>
                  <a:lnTo>
                    <a:pt x="0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49" name="Group 21"/>
          <p:cNvGrpSpPr>
            <a:grpSpLocks/>
          </p:cNvGrpSpPr>
          <p:nvPr/>
        </p:nvGrpSpPr>
        <p:grpSpPr bwMode="auto">
          <a:xfrm>
            <a:off x="1643063" y="2246313"/>
            <a:ext cx="192087" cy="2316162"/>
            <a:chOff x="1035" y="1415"/>
            <a:chExt cx="121" cy="1459"/>
          </a:xfrm>
        </p:grpSpPr>
        <p:sp>
          <p:nvSpPr>
            <p:cNvPr id="21358" name="Line 19"/>
            <p:cNvSpPr>
              <a:spLocks noChangeShapeType="1"/>
            </p:cNvSpPr>
            <p:nvPr/>
          </p:nvSpPr>
          <p:spPr bwMode="auto">
            <a:xfrm flipV="1">
              <a:off x="1094" y="1533"/>
              <a:ext cx="1" cy="134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9" name="Freeform 20"/>
            <p:cNvSpPr>
              <a:spLocks/>
            </p:cNvSpPr>
            <p:nvPr/>
          </p:nvSpPr>
          <p:spPr bwMode="auto">
            <a:xfrm>
              <a:off x="1035" y="1415"/>
              <a:ext cx="121" cy="123"/>
            </a:xfrm>
            <a:custGeom>
              <a:avLst/>
              <a:gdLst>
                <a:gd name="T0" fmla="*/ 121 w 121"/>
                <a:gd name="T1" fmla="*/ 123 h 123"/>
                <a:gd name="T2" fmla="*/ 59 w 121"/>
                <a:gd name="T3" fmla="*/ 0 h 123"/>
                <a:gd name="T4" fmla="*/ 0 w 121"/>
                <a:gd name="T5" fmla="*/ 123 h 123"/>
                <a:gd name="T6" fmla="*/ 121 w 121"/>
                <a:gd name="T7" fmla="*/ 123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23"/>
                <a:gd name="T14" fmla="*/ 121 w 121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23">
                  <a:moveTo>
                    <a:pt x="121" y="123"/>
                  </a:moveTo>
                  <a:lnTo>
                    <a:pt x="59" y="0"/>
                  </a:lnTo>
                  <a:lnTo>
                    <a:pt x="0" y="123"/>
                  </a:lnTo>
                  <a:lnTo>
                    <a:pt x="121" y="1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0" name="Group 24"/>
          <p:cNvGrpSpPr>
            <a:grpSpLocks/>
          </p:cNvGrpSpPr>
          <p:nvPr/>
        </p:nvGrpSpPr>
        <p:grpSpPr bwMode="auto">
          <a:xfrm>
            <a:off x="1763713" y="4489450"/>
            <a:ext cx="4589462" cy="192088"/>
            <a:chOff x="1111" y="2828"/>
            <a:chExt cx="2891" cy="121"/>
          </a:xfrm>
        </p:grpSpPr>
        <p:sp>
          <p:nvSpPr>
            <p:cNvPr id="21356" name="Line 22"/>
            <p:cNvSpPr>
              <a:spLocks noChangeShapeType="1"/>
            </p:cNvSpPr>
            <p:nvPr/>
          </p:nvSpPr>
          <p:spPr bwMode="auto">
            <a:xfrm>
              <a:off x="1111" y="2887"/>
              <a:ext cx="277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7" name="Freeform 23"/>
            <p:cNvSpPr>
              <a:spLocks/>
            </p:cNvSpPr>
            <p:nvPr/>
          </p:nvSpPr>
          <p:spPr bwMode="auto">
            <a:xfrm>
              <a:off x="3879" y="2828"/>
              <a:ext cx="123" cy="121"/>
            </a:xfrm>
            <a:custGeom>
              <a:avLst/>
              <a:gdLst>
                <a:gd name="T0" fmla="*/ 0 w 123"/>
                <a:gd name="T1" fmla="*/ 121 h 121"/>
                <a:gd name="T2" fmla="*/ 123 w 123"/>
                <a:gd name="T3" fmla="*/ 59 h 121"/>
                <a:gd name="T4" fmla="*/ 0 w 123"/>
                <a:gd name="T5" fmla="*/ 0 h 121"/>
                <a:gd name="T6" fmla="*/ 0 w 123"/>
                <a:gd name="T7" fmla="*/ 121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"/>
                <a:gd name="T13" fmla="*/ 0 h 121"/>
                <a:gd name="T14" fmla="*/ 123 w 123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" h="121">
                  <a:moveTo>
                    <a:pt x="0" y="121"/>
                  </a:moveTo>
                  <a:lnTo>
                    <a:pt x="123" y="59"/>
                  </a:lnTo>
                  <a:lnTo>
                    <a:pt x="0" y="0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451" name="Oval 26"/>
          <p:cNvSpPr>
            <a:spLocks noChangeArrowheads="1"/>
          </p:cNvSpPr>
          <p:nvPr/>
        </p:nvSpPr>
        <p:spPr bwMode="auto">
          <a:xfrm>
            <a:off x="4092575" y="3698875"/>
            <a:ext cx="106363" cy="106363"/>
          </a:xfrm>
          <a:prstGeom prst="ellipse">
            <a:avLst/>
          </a:prstGeom>
          <a:solidFill>
            <a:srgbClr val="000000"/>
          </a:solidFill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grpSp>
        <p:nvGrpSpPr>
          <p:cNvPr id="18452" name="Group 55"/>
          <p:cNvGrpSpPr>
            <a:grpSpLocks/>
          </p:cNvGrpSpPr>
          <p:nvPr/>
        </p:nvGrpSpPr>
        <p:grpSpPr bwMode="auto">
          <a:xfrm>
            <a:off x="3440113" y="3019425"/>
            <a:ext cx="1387475" cy="1392238"/>
            <a:chOff x="2167" y="1902"/>
            <a:chExt cx="874" cy="877"/>
          </a:xfrm>
        </p:grpSpPr>
        <p:sp>
          <p:nvSpPr>
            <p:cNvPr id="21328" name="Freeform 27"/>
            <p:cNvSpPr>
              <a:spLocks/>
            </p:cNvSpPr>
            <p:nvPr/>
          </p:nvSpPr>
          <p:spPr bwMode="auto">
            <a:xfrm>
              <a:off x="2167" y="1902"/>
              <a:ext cx="22" cy="22"/>
            </a:xfrm>
            <a:custGeom>
              <a:avLst/>
              <a:gdLst>
                <a:gd name="T0" fmla="*/ 20 w 22"/>
                <a:gd name="T1" fmla="*/ 3 h 22"/>
                <a:gd name="T2" fmla="*/ 15 w 22"/>
                <a:gd name="T3" fmla="*/ 1 h 22"/>
                <a:gd name="T4" fmla="*/ 11 w 22"/>
                <a:gd name="T5" fmla="*/ 0 h 22"/>
                <a:gd name="T6" fmla="*/ 7 w 22"/>
                <a:gd name="T7" fmla="*/ 1 h 22"/>
                <a:gd name="T8" fmla="*/ 4 w 22"/>
                <a:gd name="T9" fmla="*/ 3 h 22"/>
                <a:gd name="T10" fmla="*/ 0 w 22"/>
                <a:gd name="T11" fmla="*/ 11 h 22"/>
                <a:gd name="T12" fmla="*/ 4 w 22"/>
                <a:gd name="T13" fmla="*/ 20 h 22"/>
                <a:gd name="T14" fmla="*/ 4 w 22"/>
                <a:gd name="T15" fmla="*/ 20 h 22"/>
                <a:gd name="T16" fmla="*/ 7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9 w 22"/>
                <a:gd name="T23" fmla="*/ 18 h 22"/>
                <a:gd name="T24" fmla="*/ 22 w 22"/>
                <a:gd name="T25" fmla="*/ 11 h 22"/>
                <a:gd name="T26" fmla="*/ 20 w 22"/>
                <a:gd name="T27" fmla="*/ 3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3"/>
                  </a:move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0" y="11"/>
                  </a:lnTo>
                  <a:lnTo>
                    <a:pt x="4" y="20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9" y="18"/>
                  </a:lnTo>
                  <a:lnTo>
                    <a:pt x="22" y="1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9" name="Freeform 28"/>
            <p:cNvSpPr>
              <a:spLocks/>
            </p:cNvSpPr>
            <p:nvPr/>
          </p:nvSpPr>
          <p:spPr bwMode="auto">
            <a:xfrm>
              <a:off x="2199" y="1933"/>
              <a:ext cx="22" cy="23"/>
            </a:xfrm>
            <a:custGeom>
              <a:avLst/>
              <a:gdLst>
                <a:gd name="T0" fmla="*/ 18 w 22"/>
                <a:gd name="T1" fmla="*/ 2 h 23"/>
                <a:gd name="T2" fmla="*/ 14 w 22"/>
                <a:gd name="T3" fmla="*/ 0 h 23"/>
                <a:gd name="T4" fmla="*/ 11 w 22"/>
                <a:gd name="T5" fmla="*/ 0 h 23"/>
                <a:gd name="T6" fmla="*/ 7 w 22"/>
                <a:gd name="T7" fmla="*/ 0 h 23"/>
                <a:gd name="T8" fmla="*/ 3 w 22"/>
                <a:gd name="T9" fmla="*/ 4 h 23"/>
                <a:gd name="T10" fmla="*/ 0 w 22"/>
                <a:gd name="T11" fmla="*/ 11 h 23"/>
                <a:gd name="T12" fmla="*/ 1 w 22"/>
                <a:gd name="T13" fmla="*/ 19 h 23"/>
                <a:gd name="T14" fmla="*/ 1 w 22"/>
                <a:gd name="T15" fmla="*/ 19 h 23"/>
                <a:gd name="T16" fmla="*/ 7 w 22"/>
                <a:gd name="T17" fmla="*/ 21 h 23"/>
                <a:gd name="T18" fmla="*/ 11 w 22"/>
                <a:gd name="T19" fmla="*/ 23 h 23"/>
                <a:gd name="T20" fmla="*/ 14 w 22"/>
                <a:gd name="T21" fmla="*/ 21 h 23"/>
                <a:gd name="T22" fmla="*/ 18 w 22"/>
                <a:gd name="T23" fmla="*/ 19 h 23"/>
                <a:gd name="T24" fmla="*/ 22 w 22"/>
                <a:gd name="T25" fmla="*/ 11 h 23"/>
                <a:gd name="T26" fmla="*/ 18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8" y="2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1"/>
                  </a:lnTo>
                  <a:lnTo>
                    <a:pt x="1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2" y="11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0" name="Freeform 29"/>
            <p:cNvSpPr>
              <a:spLocks/>
            </p:cNvSpPr>
            <p:nvPr/>
          </p:nvSpPr>
          <p:spPr bwMode="auto">
            <a:xfrm>
              <a:off x="2230" y="1965"/>
              <a:ext cx="22" cy="22"/>
            </a:xfrm>
            <a:custGeom>
              <a:avLst/>
              <a:gdLst>
                <a:gd name="T0" fmla="*/ 19 w 22"/>
                <a:gd name="T1" fmla="*/ 2 h 22"/>
                <a:gd name="T2" fmla="*/ 15 w 22"/>
                <a:gd name="T3" fmla="*/ 0 h 22"/>
                <a:gd name="T4" fmla="*/ 11 w 22"/>
                <a:gd name="T5" fmla="*/ 0 h 22"/>
                <a:gd name="T6" fmla="*/ 8 w 22"/>
                <a:gd name="T7" fmla="*/ 0 h 22"/>
                <a:gd name="T8" fmla="*/ 4 w 22"/>
                <a:gd name="T9" fmla="*/ 4 h 22"/>
                <a:gd name="T10" fmla="*/ 0 w 22"/>
                <a:gd name="T11" fmla="*/ 11 h 22"/>
                <a:gd name="T12" fmla="*/ 2 w 22"/>
                <a:gd name="T13" fmla="*/ 19 h 22"/>
                <a:gd name="T14" fmla="*/ 2 w 22"/>
                <a:gd name="T15" fmla="*/ 19 h 22"/>
                <a:gd name="T16" fmla="*/ 8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9 w 22"/>
                <a:gd name="T23" fmla="*/ 19 h 22"/>
                <a:gd name="T24" fmla="*/ 22 w 22"/>
                <a:gd name="T25" fmla="*/ 11 h 22"/>
                <a:gd name="T26" fmla="*/ 19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9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9" y="19"/>
                  </a:lnTo>
                  <a:lnTo>
                    <a:pt x="22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1" name="Freeform 30"/>
            <p:cNvSpPr>
              <a:spLocks/>
            </p:cNvSpPr>
            <p:nvPr/>
          </p:nvSpPr>
          <p:spPr bwMode="auto">
            <a:xfrm>
              <a:off x="2262" y="1997"/>
              <a:ext cx="22" cy="22"/>
            </a:xfrm>
            <a:custGeom>
              <a:avLst/>
              <a:gdLst>
                <a:gd name="T0" fmla="*/ 18 w 22"/>
                <a:gd name="T1" fmla="*/ 1 h 22"/>
                <a:gd name="T2" fmla="*/ 15 w 22"/>
                <a:gd name="T3" fmla="*/ 0 h 22"/>
                <a:gd name="T4" fmla="*/ 11 w 22"/>
                <a:gd name="T5" fmla="*/ 0 h 22"/>
                <a:gd name="T6" fmla="*/ 5 w 22"/>
                <a:gd name="T7" fmla="*/ 0 h 22"/>
                <a:gd name="T8" fmla="*/ 3 w 22"/>
                <a:gd name="T9" fmla="*/ 3 h 22"/>
                <a:gd name="T10" fmla="*/ 0 w 22"/>
                <a:gd name="T11" fmla="*/ 11 h 22"/>
                <a:gd name="T12" fmla="*/ 2 w 22"/>
                <a:gd name="T13" fmla="*/ 18 h 22"/>
                <a:gd name="T14" fmla="*/ 2 w 22"/>
                <a:gd name="T15" fmla="*/ 18 h 22"/>
                <a:gd name="T16" fmla="*/ 5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8 w 22"/>
                <a:gd name="T23" fmla="*/ 18 h 22"/>
                <a:gd name="T24" fmla="*/ 22 w 22"/>
                <a:gd name="T25" fmla="*/ 11 h 22"/>
                <a:gd name="T26" fmla="*/ 18 w 22"/>
                <a:gd name="T27" fmla="*/ 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1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2" y="1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2" name="Freeform 31"/>
            <p:cNvSpPr>
              <a:spLocks/>
            </p:cNvSpPr>
            <p:nvPr/>
          </p:nvSpPr>
          <p:spPr bwMode="auto">
            <a:xfrm>
              <a:off x="2293" y="2028"/>
              <a:ext cx="23" cy="23"/>
            </a:xfrm>
            <a:custGeom>
              <a:avLst/>
              <a:gdLst>
                <a:gd name="T0" fmla="*/ 19 w 23"/>
                <a:gd name="T1" fmla="*/ 2 h 23"/>
                <a:gd name="T2" fmla="*/ 15 w 23"/>
                <a:gd name="T3" fmla="*/ 0 h 23"/>
                <a:gd name="T4" fmla="*/ 12 w 23"/>
                <a:gd name="T5" fmla="*/ 0 h 23"/>
                <a:gd name="T6" fmla="*/ 6 w 23"/>
                <a:gd name="T7" fmla="*/ 0 h 23"/>
                <a:gd name="T8" fmla="*/ 4 w 23"/>
                <a:gd name="T9" fmla="*/ 4 h 23"/>
                <a:gd name="T10" fmla="*/ 0 w 23"/>
                <a:gd name="T11" fmla="*/ 11 h 23"/>
                <a:gd name="T12" fmla="*/ 2 w 23"/>
                <a:gd name="T13" fmla="*/ 19 h 23"/>
                <a:gd name="T14" fmla="*/ 2 w 23"/>
                <a:gd name="T15" fmla="*/ 19 h 23"/>
                <a:gd name="T16" fmla="*/ 6 w 23"/>
                <a:gd name="T17" fmla="*/ 21 h 23"/>
                <a:gd name="T18" fmla="*/ 12 w 23"/>
                <a:gd name="T19" fmla="*/ 23 h 23"/>
                <a:gd name="T20" fmla="*/ 15 w 23"/>
                <a:gd name="T21" fmla="*/ 21 h 23"/>
                <a:gd name="T22" fmla="*/ 19 w 23"/>
                <a:gd name="T23" fmla="*/ 19 h 23"/>
                <a:gd name="T24" fmla="*/ 23 w 23"/>
                <a:gd name="T25" fmla="*/ 11 h 23"/>
                <a:gd name="T26" fmla="*/ 19 w 23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19" y="2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2" y="23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3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3" name="Freeform 32"/>
            <p:cNvSpPr>
              <a:spLocks/>
            </p:cNvSpPr>
            <p:nvPr/>
          </p:nvSpPr>
          <p:spPr bwMode="auto">
            <a:xfrm>
              <a:off x="2325" y="2060"/>
              <a:ext cx="22" cy="22"/>
            </a:xfrm>
            <a:custGeom>
              <a:avLst/>
              <a:gdLst>
                <a:gd name="T0" fmla="*/ 19 w 22"/>
                <a:gd name="T1" fmla="*/ 2 h 22"/>
                <a:gd name="T2" fmla="*/ 15 w 22"/>
                <a:gd name="T3" fmla="*/ 0 h 22"/>
                <a:gd name="T4" fmla="*/ 11 w 22"/>
                <a:gd name="T5" fmla="*/ 0 h 22"/>
                <a:gd name="T6" fmla="*/ 6 w 22"/>
                <a:gd name="T7" fmla="*/ 0 h 22"/>
                <a:gd name="T8" fmla="*/ 4 w 22"/>
                <a:gd name="T9" fmla="*/ 4 h 22"/>
                <a:gd name="T10" fmla="*/ 0 w 22"/>
                <a:gd name="T11" fmla="*/ 11 h 22"/>
                <a:gd name="T12" fmla="*/ 2 w 22"/>
                <a:gd name="T13" fmla="*/ 19 h 22"/>
                <a:gd name="T14" fmla="*/ 2 w 22"/>
                <a:gd name="T15" fmla="*/ 19 h 22"/>
                <a:gd name="T16" fmla="*/ 6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9 w 22"/>
                <a:gd name="T23" fmla="*/ 19 h 22"/>
                <a:gd name="T24" fmla="*/ 22 w 22"/>
                <a:gd name="T25" fmla="*/ 11 h 22"/>
                <a:gd name="T26" fmla="*/ 19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9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9" y="19"/>
                  </a:lnTo>
                  <a:lnTo>
                    <a:pt x="22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4" name="Freeform 33"/>
            <p:cNvSpPr>
              <a:spLocks/>
            </p:cNvSpPr>
            <p:nvPr/>
          </p:nvSpPr>
          <p:spPr bwMode="auto">
            <a:xfrm>
              <a:off x="2357" y="2092"/>
              <a:ext cx="22" cy="22"/>
            </a:xfrm>
            <a:custGeom>
              <a:avLst/>
              <a:gdLst>
                <a:gd name="T0" fmla="*/ 18 w 22"/>
                <a:gd name="T1" fmla="*/ 1 h 22"/>
                <a:gd name="T2" fmla="*/ 14 w 22"/>
                <a:gd name="T3" fmla="*/ 0 h 22"/>
                <a:gd name="T4" fmla="*/ 11 w 22"/>
                <a:gd name="T5" fmla="*/ 0 h 22"/>
                <a:gd name="T6" fmla="*/ 5 w 22"/>
                <a:gd name="T7" fmla="*/ 0 h 22"/>
                <a:gd name="T8" fmla="*/ 1 w 22"/>
                <a:gd name="T9" fmla="*/ 3 h 22"/>
                <a:gd name="T10" fmla="*/ 0 w 22"/>
                <a:gd name="T11" fmla="*/ 11 h 22"/>
                <a:gd name="T12" fmla="*/ 1 w 22"/>
                <a:gd name="T13" fmla="*/ 18 h 22"/>
                <a:gd name="T14" fmla="*/ 1 w 22"/>
                <a:gd name="T15" fmla="*/ 18 h 22"/>
                <a:gd name="T16" fmla="*/ 5 w 22"/>
                <a:gd name="T17" fmla="*/ 20 h 22"/>
                <a:gd name="T18" fmla="*/ 11 w 22"/>
                <a:gd name="T19" fmla="*/ 22 h 22"/>
                <a:gd name="T20" fmla="*/ 14 w 22"/>
                <a:gd name="T21" fmla="*/ 20 h 22"/>
                <a:gd name="T22" fmla="*/ 18 w 22"/>
                <a:gd name="T23" fmla="*/ 18 h 22"/>
                <a:gd name="T24" fmla="*/ 22 w 22"/>
                <a:gd name="T25" fmla="*/ 11 h 22"/>
                <a:gd name="T26" fmla="*/ 18 w 22"/>
                <a:gd name="T27" fmla="*/ 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1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0"/>
                  </a:lnTo>
                  <a:lnTo>
                    <a:pt x="18" y="18"/>
                  </a:lnTo>
                  <a:lnTo>
                    <a:pt x="22" y="1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5" name="Freeform 34"/>
            <p:cNvSpPr>
              <a:spLocks/>
            </p:cNvSpPr>
            <p:nvPr/>
          </p:nvSpPr>
          <p:spPr bwMode="auto">
            <a:xfrm>
              <a:off x="2388" y="2123"/>
              <a:ext cx="22" cy="23"/>
            </a:xfrm>
            <a:custGeom>
              <a:avLst/>
              <a:gdLst>
                <a:gd name="T0" fmla="*/ 19 w 22"/>
                <a:gd name="T1" fmla="*/ 2 h 23"/>
                <a:gd name="T2" fmla="*/ 15 w 22"/>
                <a:gd name="T3" fmla="*/ 0 h 23"/>
                <a:gd name="T4" fmla="*/ 11 w 22"/>
                <a:gd name="T5" fmla="*/ 0 h 23"/>
                <a:gd name="T6" fmla="*/ 6 w 22"/>
                <a:gd name="T7" fmla="*/ 0 h 23"/>
                <a:gd name="T8" fmla="*/ 2 w 22"/>
                <a:gd name="T9" fmla="*/ 4 h 23"/>
                <a:gd name="T10" fmla="*/ 0 w 22"/>
                <a:gd name="T11" fmla="*/ 11 h 23"/>
                <a:gd name="T12" fmla="*/ 2 w 22"/>
                <a:gd name="T13" fmla="*/ 19 h 23"/>
                <a:gd name="T14" fmla="*/ 2 w 22"/>
                <a:gd name="T15" fmla="*/ 19 h 23"/>
                <a:gd name="T16" fmla="*/ 6 w 22"/>
                <a:gd name="T17" fmla="*/ 21 h 23"/>
                <a:gd name="T18" fmla="*/ 11 w 22"/>
                <a:gd name="T19" fmla="*/ 23 h 23"/>
                <a:gd name="T20" fmla="*/ 15 w 22"/>
                <a:gd name="T21" fmla="*/ 21 h 23"/>
                <a:gd name="T22" fmla="*/ 19 w 22"/>
                <a:gd name="T23" fmla="*/ 19 h 23"/>
                <a:gd name="T24" fmla="*/ 22 w 22"/>
                <a:gd name="T25" fmla="*/ 11 h 23"/>
                <a:gd name="T26" fmla="*/ 19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9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2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6" name="Freeform 35"/>
            <p:cNvSpPr>
              <a:spLocks/>
            </p:cNvSpPr>
            <p:nvPr/>
          </p:nvSpPr>
          <p:spPr bwMode="auto">
            <a:xfrm>
              <a:off x="2420" y="2155"/>
              <a:ext cx="22" cy="22"/>
            </a:xfrm>
            <a:custGeom>
              <a:avLst/>
              <a:gdLst>
                <a:gd name="T0" fmla="*/ 18 w 22"/>
                <a:gd name="T1" fmla="*/ 2 h 22"/>
                <a:gd name="T2" fmla="*/ 15 w 22"/>
                <a:gd name="T3" fmla="*/ 0 h 22"/>
                <a:gd name="T4" fmla="*/ 11 w 22"/>
                <a:gd name="T5" fmla="*/ 0 h 22"/>
                <a:gd name="T6" fmla="*/ 5 w 22"/>
                <a:gd name="T7" fmla="*/ 0 h 22"/>
                <a:gd name="T8" fmla="*/ 2 w 22"/>
                <a:gd name="T9" fmla="*/ 4 h 22"/>
                <a:gd name="T10" fmla="*/ 0 w 22"/>
                <a:gd name="T11" fmla="*/ 11 h 22"/>
                <a:gd name="T12" fmla="*/ 2 w 22"/>
                <a:gd name="T13" fmla="*/ 19 h 22"/>
                <a:gd name="T14" fmla="*/ 2 w 22"/>
                <a:gd name="T15" fmla="*/ 19 h 22"/>
                <a:gd name="T16" fmla="*/ 5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8 w 22"/>
                <a:gd name="T23" fmla="*/ 19 h 22"/>
                <a:gd name="T24" fmla="*/ 22 w 22"/>
                <a:gd name="T25" fmla="*/ 11 h 22"/>
                <a:gd name="T26" fmla="*/ 18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22" y="11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7" name="Freeform 36"/>
            <p:cNvSpPr>
              <a:spLocks/>
            </p:cNvSpPr>
            <p:nvPr/>
          </p:nvSpPr>
          <p:spPr bwMode="auto">
            <a:xfrm>
              <a:off x="2451" y="2187"/>
              <a:ext cx="23" cy="22"/>
            </a:xfrm>
            <a:custGeom>
              <a:avLst/>
              <a:gdLst>
                <a:gd name="T0" fmla="*/ 19 w 23"/>
                <a:gd name="T1" fmla="*/ 2 h 22"/>
                <a:gd name="T2" fmla="*/ 15 w 23"/>
                <a:gd name="T3" fmla="*/ 0 h 22"/>
                <a:gd name="T4" fmla="*/ 12 w 23"/>
                <a:gd name="T5" fmla="*/ 0 h 22"/>
                <a:gd name="T6" fmla="*/ 6 w 23"/>
                <a:gd name="T7" fmla="*/ 0 h 22"/>
                <a:gd name="T8" fmla="*/ 2 w 23"/>
                <a:gd name="T9" fmla="*/ 3 h 22"/>
                <a:gd name="T10" fmla="*/ 0 w 23"/>
                <a:gd name="T11" fmla="*/ 11 h 22"/>
                <a:gd name="T12" fmla="*/ 2 w 23"/>
                <a:gd name="T13" fmla="*/ 18 h 22"/>
                <a:gd name="T14" fmla="*/ 2 w 23"/>
                <a:gd name="T15" fmla="*/ 18 h 22"/>
                <a:gd name="T16" fmla="*/ 6 w 23"/>
                <a:gd name="T17" fmla="*/ 20 h 22"/>
                <a:gd name="T18" fmla="*/ 12 w 23"/>
                <a:gd name="T19" fmla="*/ 22 h 22"/>
                <a:gd name="T20" fmla="*/ 15 w 23"/>
                <a:gd name="T21" fmla="*/ 20 h 22"/>
                <a:gd name="T22" fmla="*/ 19 w 23"/>
                <a:gd name="T23" fmla="*/ 18 h 22"/>
                <a:gd name="T24" fmla="*/ 23 w 23"/>
                <a:gd name="T25" fmla="*/ 11 h 22"/>
                <a:gd name="T26" fmla="*/ 19 w 23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19" y="2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5" y="20"/>
                  </a:lnTo>
                  <a:lnTo>
                    <a:pt x="19" y="18"/>
                  </a:lnTo>
                  <a:lnTo>
                    <a:pt x="23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8" name="Freeform 37"/>
            <p:cNvSpPr>
              <a:spLocks/>
            </p:cNvSpPr>
            <p:nvPr/>
          </p:nvSpPr>
          <p:spPr bwMode="auto">
            <a:xfrm>
              <a:off x="2483" y="2218"/>
              <a:ext cx="22" cy="23"/>
            </a:xfrm>
            <a:custGeom>
              <a:avLst/>
              <a:gdLst>
                <a:gd name="T0" fmla="*/ 19 w 22"/>
                <a:gd name="T1" fmla="*/ 2 h 23"/>
                <a:gd name="T2" fmla="*/ 15 w 22"/>
                <a:gd name="T3" fmla="*/ 0 h 23"/>
                <a:gd name="T4" fmla="*/ 11 w 22"/>
                <a:gd name="T5" fmla="*/ 0 h 23"/>
                <a:gd name="T6" fmla="*/ 6 w 22"/>
                <a:gd name="T7" fmla="*/ 0 h 23"/>
                <a:gd name="T8" fmla="*/ 2 w 22"/>
                <a:gd name="T9" fmla="*/ 4 h 23"/>
                <a:gd name="T10" fmla="*/ 0 w 22"/>
                <a:gd name="T11" fmla="*/ 12 h 23"/>
                <a:gd name="T12" fmla="*/ 2 w 22"/>
                <a:gd name="T13" fmla="*/ 19 h 23"/>
                <a:gd name="T14" fmla="*/ 2 w 22"/>
                <a:gd name="T15" fmla="*/ 19 h 23"/>
                <a:gd name="T16" fmla="*/ 6 w 22"/>
                <a:gd name="T17" fmla="*/ 21 h 23"/>
                <a:gd name="T18" fmla="*/ 11 w 22"/>
                <a:gd name="T19" fmla="*/ 23 h 23"/>
                <a:gd name="T20" fmla="*/ 15 w 22"/>
                <a:gd name="T21" fmla="*/ 21 h 23"/>
                <a:gd name="T22" fmla="*/ 19 w 22"/>
                <a:gd name="T23" fmla="*/ 19 h 23"/>
                <a:gd name="T24" fmla="*/ 22 w 22"/>
                <a:gd name="T25" fmla="*/ 12 h 23"/>
                <a:gd name="T26" fmla="*/ 19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9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2" y="1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39" name="Freeform 38"/>
            <p:cNvSpPr>
              <a:spLocks/>
            </p:cNvSpPr>
            <p:nvPr/>
          </p:nvSpPr>
          <p:spPr bwMode="auto">
            <a:xfrm>
              <a:off x="2513" y="2250"/>
              <a:ext cx="22" cy="22"/>
            </a:xfrm>
            <a:custGeom>
              <a:avLst/>
              <a:gdLst>
                <a:gd name="T0" fmla="*/ 20 w 22"/>
                <a:gd name="T1" fmla="*/ 2 h 22"/>
                <a:gd name="T2" fmla="*/ 16 w 22"/>
                <a:gd name="T3" fmla="*/ 0 h 22"/>
                <a:gd name="T4" fmla="*/ 11 w 22"/>
                <a:gd name="T5" fmla="*/ 0 h 22"/>
                <a:gd name="T6" fmla="*/ 7 w 22"/>
                <a:gd name="T7" fmla="*/ 0 h 22"/>
                <a:gd name="T8" fmla="*/ 3 w 22"/>
                <a:gd name="T9" fmla="*/ 4 h 22"/>
                <a:gd name="T10" fmla="*/ 0 w 22"/>
                <a:gd name="T11" fmla="*/ 11 h 22"/>
                <a:gd name="T12" fmla="*/ 3 w 22"/>
                <a:gd name="T13" fmla="*/ 19 h 22"/>
                <a:gd name="T14" fmla="*/ 3 w 22"/>
                <a:gd name="T15" fmla="*/ 19 h 22"/>
                <a:gd name="T16" fmla="*/ 7 w 22"/>
                <a:gd name="T17" fmla="*/ 21 h 22"/>
                <a:gd name="T18" fmla="*/ 11 w 22"/>
                <a:gd name="T19" fmla="*/ 22 h 22"/>
                <a:gd name="T20" fmla="*/ 16 w 22"/>
                <a:gd name="T21" fmla="*/ 21 h 22"/>
                <a:gd name="T22" fmla="*/ 20 w 22"/>
                <a:gd name="T23" fmla="*/ 19 h 22"/>
                <a:gd name="T24" fmla="*/ 22 w 22"/>
                <a:gd name="T25" fmla="*/ 11 h 22"/>
                <a:gd name="T26" fmla="*/ 20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1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6" y="21"/>
                  </a:lnTo>
                  <a:lnTo>
                    <a:pt x="20" y="19"/>
                  </a:lnTo>
                  <a:lnTo>
                    <a:pt x="22" y="11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0" name="Freeform 39"/>
            <p:cNvSpPr>
              <a:spLocks/>
            </p:cNvSpPr>
            <p:nvPr/>
          </p:nvSpPr>
          <p:spPr bwMode="auto">
            <a:xfrm>
              <a:off x="2544" y="2282"/>
              <a:ext cx="23" cy="22"/>
            </a:xfrm>
            <a:custGeom>
              <a:avLst/>
              <a:gdLst>
                <a:gd name="T0" fmla="*/ 21 w 23"/>
                <a:gd name="T1" fmla="*/ 2 h 22"/>
                <a:gd name="T2" fmla="*/ 17 w 23"/>
                <a:gd name="T3" fmla="*/ 0 h 22"/>
                <a:gd name="T4" fmla="*/ 11 w 23"/>
                <a:gd name="T5" fmla="*/ 0 h 22"/>
                <a:gd name="T6" fmla="*/ 8 w 23"/>
                <a:gd name="T7" fmla="*/ 0 h 22"/>
                <a:gd name="T8" fmla="*/ 4 w 23"/>
                <a:gd name="T9" fmla="*/ 3 h 22"/>
                <a:gd name="T10" fmla="*/ 0 w 23"/>
                <a:gd name="T11" fmla="*/ 11 h 22"/>
                <a:gd name="T12" fmla="*/ 4 w 23"/>
                <a:gd name="T13" fmla="*/ 18 h 22"/>
                <a:gd name="T14" fmla="*/ 4 w 23"/>
                <a:gd name="T15" fmla="*/ 18 h 22"/>
                <a:gd name="T16" fmla="*/ 8 w 23"/>
                <a:gd name="T17" fmla="*/ 20 h 22"/>
                <a:gd name="T18" fmla="*/ 11 w 23"/>
                <a:gd name="T19" fmla="*/ 22 h 22"/>
                <a:gd name="T20" fmla="*/ 17 w 23"/>
                <a:gd name="T21" fmla="*/ 20 h 22"/>
                <a:gd name="T22" fmla="*/ 21 w 23"/>
                <a:gd name="T23" fmla="*/ 18 h 22"/>
                <a:gd name="T24" fmla="*/ 23 w 23"/>
                <a:gd name="T25" fmla="*/ 11 h 22"/>
                <a:gd name="T26" fmla="*/ 21 w 23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21" y="2"/>
                  </a:move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1" y="18"/>
                  </a:lnTo>
                  <a:lnTo>
                    <a:pt x="23" y="11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1" name="Freeform 40"/>
            <p:cNvSpPr>
              <a:spLocks/>
            </p:cNvSpPr>
            <p:nvPr/>
          </p:nvSpPr>
          <p:spPr bwMode="auto">
            <a:xfrm>
              <a:off x="2576" y="2313"/>
              <a:ext cx="22" cy="23"/>
            </a:xfrm>
            <a:custGeom>
              <a:avLst/>
              <a:gdLst>
                <a:gd name="T0" fmla="*/ 20 w 22"/>
                <a:gd name="T1" fmla="*/ 2 h 23"/>
                <a:gd name="T2" fmla="*/ 17 w 22"/>
                <a:gd name="T3" fmla="*/ 0 h 23"/>
                <a:gd name="T4" fmla="*/ 11 w 22"/>
                <a:gd name="T5" fmla="*/ 0 h 23"/>
                <a:gd name="T6" fmla="*/ 7 w 22"/>
                <a:gd name="T7" fmla="*/ 0 h 23"/>
                <a:gd name="T8" fmla="*/ 4 w 22"/>
                <a:gd name="T9" fmla="*/ 4 h 23"/>
                <a:gd name="T10" fmla="*/ 0 w 22"/>
                <a:gd name="T11" fmla="*/ 12 h 23"/>
                <a:gd name="T12" fmla="*/ 4 w 22"/>
                <a:gd name="T13" fmla="*/ 19 h 23"/>
                <a:gd name="T14" fmla="*/ 4 w 22"/>
                <a:gd name="T15" fmla="*/ 19 h 23"/>
                <a:gd name="T16" fmla="*/ 7 w 22"/>
                <a:gd name="T17" fmla="*/ 21 h 23"/>
                <a:gd name="T18" fmla="*/ 11 w 22"/>
                <a:gd name="T19" fmla="*/ 23 h 23"/>
                <a:gd name="T20" fmla="*/ 17 w 22"/>
                <a:gd name="T21" fmla="*/ 21 h 23"/>
                <a:gd name="T22" fmla="*/ 20 w 22"/>
                <a:gd name="T23" fmla="*/ 19 h 23"/>
                <a:gd name="T24" fmla="*/ 22 w 22"/>
                <a:gd name="T25" fmla="*/ 12 h 23"/>
                <a:gd name="T26" fmla="*/ 20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0" y="2"/>
                  </a:move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0" y="12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0" y="19"/>
                  </a:lnTo>
                  <a:lnTo>
                    <a:pt x="22" y="1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2" name="Freeform 41"/>
            <p:cNvSpPr>
              <a:spLocks/>
            </p:cNvSpPr>
            <p:nvPr/>
          </p:nvSpPr>
          <p:spPr bwMode="auto">
            <a:xfrm>
              <a:off x="2608" y="2345"/>
              <a:ext cx="22" cy="22"/>
            </a:xfrm>
            <a:custGeom>
              <a:avLst/>
              <a:gdLst>
                <a:gd name="T0" fmla="*/ 20 w 22"/>
                <a:gd name="T1" fmla="*/ 2 h 22"/>
                <a:gd name="T2" fmla="*/ 16 w 22"/>
                <a:gd name="T3" fmla="*/ 0 h 22"/>
                <a:gd name="T4" fmla="*/ 11 w 22"/>
                <a:gd name="T5" fmla="*/ 0 h 22"/>
                <a:gd name="T6" fmla="*/ 7 w 22"/>
                <a:gd name="T7" fmla="*/ 0 h 22"/>
                <a:gd name="T8" fmla="*/ 3 w 22"/>
                <a:gd name="T9" fmla="*/ 4 h 22"/>
                <a:gd name="T10" fmla="*/ 0 w 22"/>
                <a:gd name="T11" fmla="*/ 11 h 22"/>
                <a:gd name="T12" fmla="*/ 3 w 22"/>
                <a:gd name="T13" fmla="*/ 19 h 22"/>
                <a:gd name="T14" fmla="*/ 3 w 22"/>
                <a:gd name="T15" fmla="*/ 19 h 22"/>
                <a:gd name="T16" fmla="*/ 7 w 22"/>
                <a:gd name="T17" fmla="*/ 21 h 22"/>
                <a:gd name="T18" fmla="*/ 11 w 22"/>
                <a:gd name="T19" fmla="*/ 22 h 22"/>
                <a:gd name="T20" fmla="*/ 16 w 22"/>
                <a:gd name="T21" fmla="*/ 21 h 22"/>
                <a:gd name="T22" fmla="*/ 20 w 22"/>
                <a:gd name="T23" fmla="*/ 19 h 22"/>
                <a:gd name="T24" fmla="*/ 22 w 22"/>
                <a:gd name="T25" fmla="*/ 11 h 22"/>
                <a:gd name="T26" fmla="*/ 20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1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6" y="21"/>
                  </a:lnTo>
                  <a:lnTo>
                    <a:pt x="20" y="19"/>
                  </a:lnTo>
                  <a:lnTo>
                    <a:pt x="22" y="11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3" name="Freeform 42"/>
            <p:cNvSpPr>
              <a:spLocks/>
            </p:cNvSpPr>
            <p:nvPr/>
          </p:nvSpPr>
          <p:spPr bwMode="auto">
            <a:xfrm>
              <a:off x="2639" y="2377"/>
              <a:ext cx="22" cy="22"/>
            </a:xfrm>
            <a:custGeom>
              <a:avLst/>
              <a:gdLst>
                <a:gd name="T0" fmla="*/ 21 w 22"/>
                <a:gd name="T1" fmla="*/ 2 h 22"/>
                <a:gd name="T2" fmla="*/ 17 w 22"/>
                <a:gd name="T3" fmla="*/ 0 h 22"/>
                <a:gd name="T4" fmla="*/ 11 w 22"/>
                <a:gd name="T5" fmla="*/ 0 h 22"/>
                <a:gd name="T6" fmla="*/ 8 w 22"/>
                <a:gd name="T7" fmla="*/ 0 h 22"/>
                <a:gd name="T8" fmla="*/ 4 w 22"/>
                <a:gd name="T9" fmla="*/ 3 h 22"/>
                <a:gd name="T10" fmla="*/ 0 w 22"/>
                <a:gd name="T11" fmla="*/ 11 h 22"/>
                <a:gd name="T12" fmla="*/ 4 w 22"/>
                <a:gd name="T13" fmla="*/ 18 h 22"/>
                <a:gd name="T14" fmla="*/ 4 w 22"/>
                <a:gd name="T15" fmla="*/ 18 h 22"/>
                <a:gd name="T16" fmla="*/ 8 w 22"/>
                <a:gd name="T17" fmla="*/ 20 h 22"/>
                <a:gd name="T18" fmla="*/ 11 w 22"/>
                <a:gd name="T19" fmla="*/ 22 h 22"/>
                <a:gd name="T20" fmla="*/ 17 w 22"/>
                <a:gd name="T21" fmla="*/ 20 h 22"/>
                <a:gd name="T22" fmla="*/ 21 w 22"/>
                <a:gd name="T23" fmla="*/ 18 h 22"/>
                <a:gd name="T24" fmla="*/ 22 w 22"/>
                <a:gd name="T25" fmla="*/ 11 h 22"/>
                <a:gd name="T26" fmla="*/ 21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1" y="2"/>
                  </a:move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1" y="18"/>
                  </a:lnTo>
                  <a:lnTo>
                    <a:pt x="22" y="11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4" name="Freeform 43"/>
            <p:cNvSpPr>
              <a:spLocks/>
            </p:cNvSpPr>
            <p:nvPr/>
          </p:nvSpPr>
          <p:spPr bwMode="auto">
            <a:xfrm>
              <a:off x="2671" y="2408"/>
              <a:ext cx="22" cy="23"/>
            </a:xfrm>
            <a:custGeom>
              <a:avLst/>
              <a:gdLst>
                <a:gd name="T0" fmla="*/ 20 w 22"/>
                <a:gd name="T1" fmla="*/ 2 h 23"/>
                <a:gd name="T2" fmla="*/ 16 w 22"/>
                <a:gd name="T3" fmla="*/ 0 h 23"/>
                <a:gd name="T4" fmla="*/ 11 w 22"/>
                <a:gd name="T5" fmla="*/ 0 h 23"/>
                <a:gd name="T6" fmla="*/ 7 w 22"/>
                <a:gd name="T7" fmla="*/ 0 h 23"/>
                <a:gd name="T8" fmla="*/ 3 w 22"/>
                <a:gd name="T9" fmla="*/ 4 h 23"/>
                <a:gd name="T10" fmla="*/ 0 w 22"/>
                <a:gd name="T11" fmla="*/ 12 h 23"/>
                <a:gd name="T12" fmla="*/ 3 w 22"/>
                <a:gd name="T13" fmla="*/ 19 h 23"/>
                <a:gd name="T14" fmla="*/ 3 w 22"/>
                <a:gd name="T15" fmla="*/ 19 h 23"/>
                <a:gd name="T16" fmla="*/ 7 w 22"/>
                <a:gd name="T17" fmla="*/ 21 h 23"/>
                <a:gd name="T18" fmla="*/ 11 w 22"/>
                <a:gd name="T19" fmla="*/ 23 h 23"/>
                <a:gd name="T20" fmla="*/ 16 w 22"/>
                <a:gd name="T21" fmla="*/ 21 h 23"/>
                <a:gd name="T22" fmla="*/ 18 w 22"/>
                <a:gd name="T23" fmla="*/ 19 h 23"/>
                <a:gd name="T24" fmla="*/ 22 w 22"/>
                <a:gd name="T25" fmla="*/ 12 h 23"/>
                <a:gd name="T26" fmla="*/ 20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0" y="2"/>
                  </a:move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2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2" y="1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5" name="Freeform 44"/>
            <p:cNvSpPr>
              <a:spLocks/>
            </p:cNvSpPr>
            <p:nvPr/>
          </p:nvSpPr>
          <p:spPr bwMode="auto">
            <a:xfrm>
              <a:off x="2702" y="2440"/>
              <a:ext cx="23" cy="22"/>
            </a:xfrm>
            <a:custGeom>
              <a:avLst/>
              <a:gdLst>
                <a:gd name="T0" fmla="*/ 21 w 23"/>
                <a:gd name="T1" fmla="*/ 2 h 22"/>
                <a:gd name="T2" fmla="*/ 17 w 23"/>
                <a:gd name="T3" fmla="*/ 0 h 22"/>
                <a:gd name="T4" fmla="*/ 12 w 23"/>
                <a:gd name="T5" fmla="*/ 0 h 22"/>
                <a:gd name="T6" fmla="*/ 8 w 23"/>
                <a:gd name="T7" fmla="*/ 0 h 22"/>
                <a:gd name="T8" fmla="*/ 4 w 23"/>
                <a:gd name="T9" fmla="*/ 4 h 22"/>
                <a:gd name="T10" fmla="*/ 0 w 23"/>
                <a:gd name="T11" fmla="*/ 11 h 22"/>
                <a:gd name="T12" fmla="*/ 4 w 23"/>
                <a:gd name="T13" fmla="*/ 19 h 22"/>
                <a:gd name="T14" fmla="*/ 4 w 23"/>
                <a:gd name="T15" fmla="*/ 19 h 22"/>
                <a:gd name="T16" fmla="*/ 8 w 23"/>
                <a:gd name="T17" fmla="*/ 21 h 22"/>
                <a:gd name="T18" fmla="*/ 12 w 23"/>
                <a:gd name="T19" fmla="*/ 22 h 22"/>
                <a:gd name="T20" fmla="*/ 17 w 23"/>
                <a:gd name="T21" fmla="*/ 21 h 22"/>
                <a:gd name="T22" fmla="*/ 19 w 23"/>
                <a:gd name="T23" fmla="*/ 19 h 22"/>
                <a:gd name="T24" fmla="*/ 23 w 23"/>
                <a:gd name="T25" fmla="*/ 11 h 22"/>
                <a:gd name="T26" fmla="*/ 21 w 23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21" y="2"/>
                  </a:moveTo>
                  <a:lnTo>
                    <a:pt x="17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3" y="11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6" name="Freeform 45"/>
            <p:cNvSpPr>
              <a:spLocks/>
            </p:cNvSpPr>
            <p:nvPr/>
          </p:nvSpPr>
          <p:spPr bwMode="auto">
            <a:xfrm>
              <a:off x="2734" y="2472"/>
              <a:ext cx="22" cy="22"/>
            </a:xfrm>
            <a:custGeom>
              <a:avLst/>
              <a:gdLst>
                <a:gd name="T0" fmla="*/ 20 w 22"/>
                <a:gd name="T1" fmla="*/ 2 h 22"/>
                <a:gd name="T2" fmla="*/ 17 w 22"/>
                <a:gd name="T3" fmla="*/ 0 h 22"/>
                <a:gd name="T4" fmla="*/ 11 w 22"/>
                <a:gd name="T5" fmla="*/ 0 h 22"/>
                <a:gd name="T6" fmla="*/ 7 w 22"/>
                <a:gd name="T7" fmla="*/ 0 h 22"/>
                <a:gd name="T8" fmla="*/ 4 w 22"/>
                <a:gd name="T9" fmla="*/ 4 h 22"/>
                <a:gd name="T10" fmla="*/ 0 w 22"/>
                <a:gd name="T11" fmla="*/ 11 h 22"/>
                <a:gd name="T12" fmla="*/ 4 w 22"/>
                <a:gd name="T13" fmla="*/ 18 h 22"/>
                <a:gd name="T14" fmla="*/ 4 w 22"/>
                <a:gd name="T15" fmla="*/ 18 h 22"/>
                <a:gd name="T16" fmla="*/ 7 w 22"/>
                <a:gd name="T17" fmla="*/ 20 h 22"/>
                <a:gd name="T18" fmla="*/ 11 w 22"/>
                <a:gd name="T19" fmla="*/ 22 h 22"/>
                <a:gd name="T20" fmla="*/ 17 w 22"/>
                <a:gd name="T21" fmla="*/ 20 h 22"/>
                <a:gd name="T22" fmla="*/ 19 w 22"/>
                <a:gd name="T23" fmla="*/ 18 h 22"/>
                <a:gd name="T24" fmla="*/ 22 w 22"/>
                <a:gd name="T25" fmla="*/ 11 h 22"/>
                <a:gd name="T26" fmla="*/ 20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2"/>
                  </a:move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2" y="11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7" name="Freeform 46"/>
            <p:cNvSpPr>
              <a:spLocks/>
            </p:cNvSpPr>
            <p:nvPr/>
          </p:nvSpPr>
          <p:spPr bwMode="auto">
            <a:xfrm>
              <a:off x="2766" y="2503"/>
              <a:ext cx="22" cy="23"/>
            </a:xfrm>
            <a:custGeom>
              <a:avLst/>
              <a:gdLst>
                <a:gd name="T0" fmla="*/ 20 w 22"/>
                <a:gd name="T1" fmla="*/ 2 h 23"/>
                <a:gd name="T2" fmla="*/ 14 w 22"/>
                <a:gd name="T3" fmla="*/ 0 h 23"/>
                <a:gd name="T4" fmla="*/ 11 w 22"/>
                <a:gd name="T5" fmla="*/ 0 h 23"/>
                <a:gd name="T6" fmla="*/ 7 w 22"/>
                <a:gd name="T7" fmla="*/ 0 h 23"/>
                <a:gd name="T8" fmla="*/ 3 w 22"/>
                <a:gd name="T9" fmla="*/ 4 h 23"/>
                <a:gd name="T10" fmla="*/ 0 w 22"/>
                <a:gd name="T11" fmla="*/ 12 h 23"/>
                <a:gd name="T12" fmla="*/ 3 w 22"/>
                <a:gd name="T13" fmla="*/ 19 h 23"/>
                <a:gd name="T14" fmla="*/ 3 w 22"/>
                <a:gd name="T15" fmla="*/ 19 h 23"/>
                <a:gd name="T16" fmla="*/ 7 w 22"/>
                <a:gd name="T17" fmla="*/ 21 h 23"/>
                <a:gd name="T18" fmla="*/ 11 w 22"/>
                <a:gd name="T19" fmla="*/ 23 h 23"/>
                <a:gd name="T20" fmla="*/ 14 w 22"/>
                <a:gd name="T21" fmla="*/ 21 h 23"/>
                <a:gd name="T22" fmla="*/ 18 w 22"/>
                <a:gd name="T23" fmla="*/ 19 h 23"/>
                <a:gd name="T24" fmla="*/ 22 w 22"/>
                <a:gd name="T25" fmla="*/ 12 h 23"/>
                <a:gd name="T26" fmla="*/ 20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0" y="2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2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2" y="1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8" name="Freeform 47"/>
            <p:cNvSpPr>
              <a:spLocks/>
            </p:cNvSpPr>
            <p:nvPr/>
          </p:nvSpPr>
          <p:spPr bwMode="auto">
            <a:xfrm>
              <a:off x="2797" y="2535"/>
              <a:ext cx="22" cy="23"/>
            </a:xfrm>
            <a:custGeom>
              <a:avLst/>
              <a:gdLst>
                <a:gd name="T0" fmla="*/ 21 w 22"/>
                <a:gd name="T1" fmla="*/ 2 h 23"/>
                <a:gd name="T2" fmla="*/ 15 w 22"/>
                <a:gd name="T3" fmla="*/ 0 h 23"/>
                <a:gd name="T4" fmla="*/ 11 w 22"/>
                <a:gd name="T5" fmla="*/ 0 h 23"/>
                <a:gd name="T6" fmla="*/ 8 w 22"/>
                <a:gd name="T7" fmla="*/ 0 h 23"/>
                <a:gd name="T8" fmla="*/ 4 w 22"/>
                <a:gd name="T9" fmla="*/ 4 h 23"/>
                <a:gd name="T10" fmla="*/ 0 w 22"/>
                <a:gd name="T11" fmla="*/ 11 h 23"/>
                <a:gd name="T12" fmla="*/ 4 w 22"/>
                <a:gd name="T13" fmla="*/ 19 h 23"/>
                <a:gd name="T14" fmla="*/ 4 w 22"/>
                <a:gd name="T15" fmla="*/ 19 h 23"/>
                <a:gd name="T16" fmla="*/ 8 w 22"/>
                <a:gd name="T17" fmla="*/ 21 h 23"/>
                <a:gd name="T18" fmla="*/ 11 w 22"/>
                <a:gd name="T19" fmla="*/ 23 h 23"/>
                <a:gd name="T20" fmla="*/ 15 w 22"/>
                <a:gd name="T21" fmla="*/ 21 h 23"/>
                <a:gd name="T22" fmla="*/ 19 w 22"/>
                <a:gd name="T23" fmla="*/ 19 h 23"/>
                <a:gd name="T24" fmla="*/ 22 w 22"/>
                <a:gd name="T25" fmla="*/ 11 h 23"/>
                <a:gd name="T26" fmla="*/ 21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1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2" y="11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49" name="Freeform 48"/>
            <p:cNvSpPr>
              <a:spLocks/>
            </p:cNvSpPr>
            <p:nvPr/>
          </p:nvSpPr>
          <p:spPr bwMode="auto">
            <a:xfrm>
              <a:off x="2829" y="2567"/>
              <a:ext cx="22" cy="22"/>
            </a:xfrm>
            <a:custGeom>
              <a:avLst/>
              <a:gdLst>
                <a:gd name="T0" fmla="*/ 20 w 22"/>
                <a:gd name="T1" fmla="*/ 2 h 22"/>
                <a:gd name="T2" fmla="*/ 15 w 22"/>
                <a:gd name="T3" fmla="*/ 0 h 22"/>
                <a:gd name="T4" fmla="*/ 11 w 22"/>
                <a:gd name="T5" fmla="*/ 0 h 22"/>
                <a:gd name="T6" fmla="*/ 7 w 22"/>
                <a:gd name="T7" fmla="*/ 0 h 22"/>
                <a:gd name="T8" fmla="*/ 3 w 22"/>
                <a:gd name="T9" fmla="*/ 4 h 22"/>
                <a:gd name="T10" fmla="*/ 0 w 22"/>
                <a:gd name="T11" fmla="*/ 11 h 22"/>
                <a:gd name="T12" fmla="*/ 3 w 22"/>
                <a:gd name="T13" fmla="*/ 18 h 22"/>
                <a:gd name="T14" fmla="*/ 3 w 22"/>
                <a:gd name="T15" fmla="*/ 18 h 22"/>
                <a:gd name="T16" fmla="*/ 7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8 w 22"/>
                <a:gd name="T23" fmla="*/ 18 h 22"/>
                <a:gd name="T24" fmla="*/ 22 w 22"/>
                <a:gd name="T25" fmla="*/ 11 h 22"/>
                <a:gd name="T26" fmla="*/ 20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0" y="11"/>
                  </a:lnTo>
                  <a:lnTo>
                    <a:pt x="3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2" y="11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0" name="Freeform 49"/>
            <p:cNvSpPr>
              <a:spLocks/>
            </p:cNvSpPr>
            <p:nvPr/>
          </p:nvSpPr>
          <p:spPr bwMode="auto">
            <a:xfrm>
              <a:off x="2860" y="2599"/>
              <a:ext cx="23" cy="22"/>
            </a:xfrm>
            <a:custGeom>
              <a:avLst/>
              <a:gdLst>
                <a:gd name="T0" fmla="*/ 19 w 23"/>
                <a:gd name="T1" fmla="*/ 1 h 22"/>
                <a:gd name="T2" fmla="*/ 15 w 23"/>
                <a:gd name="T3" fmla="*/ 0 h 22"/>
                <a:gd name="T4" fmla="*/ 12 w 23"/>
                <a:gd name="T5" fmla="*/ 0 h 22"/>
                <a:gd name="T6" fmla="*/ 8 w 23"/>
                <a:gd name="T7" fmla="*/ 0 h 22"/>
                <a:gd name="T8" fmla="*/ 4 w 23"/>
                <a:gd name="T9" fmla="*/ 1 h 22"/>
                <a:gd name="T10" fmla="*/ 0 w 23"/>
                <a:gd name="T11" fmla="*/ 11 h 22"/>
                <a:gd name="T12" fmla="*/ 2 w 23"/>
                <a:gd name="T13" fmla="*/ 18 h 22"/>
                <a:gd name="T14" fmla="*/ 2 w 23"/>
                <a:gd name="T15" fmla="*/ 18 h 22"/>
                <a:gd name="T16" fmla="*/ 8 w 23"/>
                <a:gd name="T17" fmla="*/ 20 h 22"/>
                <a:gd name="T18" fmla="*/ 12 w 23"/>
                <a:gd name="T19" fmla="*/ 22 h 22"/>
                <a:gd name="T20" fmla="*/ 15 w 23"/>
                <a:gd name="T21" fmla="*/ 20 h 22"/>
                <a:gd name="T22" fmla="*/ 19 w 23"/>
                <a:gd name="T23" fmla="*/ 18 h 22"/>
                <a:gd name="T24" fmla="*/ 23 w 23"/>
                <a:gd name="T25" fmla="*/ 11 h 22"/>
                <a:gd name="T26" fmla="*/ 19 w 23"/>
                <a:gd name="T27" fmla="*/ 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19" y="1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5" y="20"/>
                  </a:lnTo>
                  <a:lnTo>
                    <a:pt x="19" y="18"/>
                  </a:lnTo>
                  <a:lnTo>
                    <a:pt x="23" y="11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1" name="Freeform 50"/>
            <p:cNvSpPr>
              <a:spLocks/>
            </p:cNvSpPr>
            <p:nvPr/>
          </p:nvSpPr>
          <p:spPr bwMode="auto">
            <a:xfrm>
              <a:off x="2892" y="2630"/>
              <a:ext cx="22" cy="23"/>
            </a:xfrm>
            <a:custGeom>
              <a:avLst/>
              <a:gdLst>
                <a:gd name="T0" fmla="*/ 19 w 22"/>
                <a:gd name="T1" fmla="*/ 2 h 23"/>
                <a:gd name="T2" fmla="*/ 15 w 22"/>
                <a:gd name="T3" fmla="*/ 0 h 23"/>
                <a:gd name="T4" fmla="*/ 11 w 22"/>
                <a:gd name="T5" fmla="*/ 0 h 23"/>
                <a:gd name="T6" fmla="*/ 7 w 22"/>
                <a:gd name="T7" fmla="*/ 0 h 23"/>
                <a:gd name="T8" fmla="*/ 4 w 22"/>
                <a:gd name="T9" fmla="*/ 2 h 23"/>
                <a:gd name="T10" fmla="*/ 0 w 22"/>
                <a:gd name="T11" fmla="*/ 11 h 23"/>
                <a:gd name="T12" fmla="*/ 2 w 22"/>
                <a:gd name="T13" fmla="*/ 19 h 23"/>
                <a:gd name="T14" fmla="*/ 2 w 22"/>
                <a:gd name="T15" fmla="*/ 19 h 23"/>
                <a:gd name="T16" fmla="*/ 7 w 22"/>
                <a:gd name="T17" fmla="*/ 21 h 23"/>
                <a:gd name="T18" fmla="*/ 11 w 22"/>
                <a:gd name="T19" fmla="*/ 23 h 23"/>
                <a:gd name="T20" fmla="*/ 15 w 22"/>
                <a:gd name="T21" fmla="*/ 21 h 23"/>
                <a:gd name="T22" fmla="*/ 19 w 22"/>
                <a:gd name="T23" fmla="*/ 19 h 23"/>
                <a:gd name="T24" fmla="*/ 22 w 22"/>
                <a:gd name="T25" fmla="*/ 11 h 23"/>
                <a:gd name="T26" fmla="*/ 19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9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2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2" name="Freeform 51"/>
            <p:cNvSpPr>
              <a:spLocks/>
            </p:cNvSpPr>
            <p:nvPr/>
          </p:nvSpPr>
          <p:spPr bwMode="auto">
            <a:xfrm>
              <a:off x="2924" y="2662"/>
              <a:ext cx="22" cy="22"/>
            </a:xfrm>
            <a:custGeom>
              <a:avLst/>
              <a:gdLst>
                <a:gd name="T0" fmla="*/ 18 w 22"/>
                <a:gd name="T1" fmla="*/ 2 h 22"/>
                <a:gd name="T2" fmla="*/ 14 w 22"/>
                <a:gd name="T3" fmla="*/ 0 h 22"/>
                <a:gd name="T4" fmla="*/ 11 w 22"/>
                <a:gd name="T5" fmla="*/ 0 h 22"/>
                <a:gd name="T6" fmla="*/ 5 w 22"/>
                <a:gd name="T7" fmla="*/ 0 h 22"/>
                <a:gd name="T8" fmla="*/ 3 w 22"/>
                <a:gd name="T9" fmla="*/ 2 h 22"/>
                <a:gd name="T10" fmla="*/ 0 w 22"/>
                <a:gd name="T11" fmla="*/ 11 h 22"/>
                <a:gd name="T12" fmla="*/ 1 w 22"/>
                <a:gd name="T13" fmla="*/ 19 h 22"/>
                <a:gd name="T14" fmla="*/ 1 w 22"/>
                <a:gd name="T15" fmla="*/ 19 h 22"/>
                <a:gd name="T16" fmla="*/ 5 w 22"/>
                <a:gd name="T17" fmla="*/ 20 h 22"/>
                <a:gd name="T18" fmla="*/ 11 w 22"/>
                <a:gd name="T19" fmla="*/ 22 h 22"/>
                <a:gd name="T20" fmla="*/ 14 w 22"/>
                <a:gd name="T21" fmla="*/ 20 h 22"/>
                <a:gd name="T22" fmla="*/ 18 w 22"/>
                <a:gd name="T23" fmla="*/ 19 h 22"/>
                <a:gd name="T24" fmla="*/ 22 w 22"/>
                <a:gd name="T25" fmla="*/ 11 h 22"/>
                <a:gd name="T26" fmla="*/ 18 w 22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2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1"/>
                  </a:lnTo>
                  <a:lnTo>
                    <a:pt x="1" y="19"/>
                  </a:lnTo>
                  <a:lnTo>
                    <a:pt x="5" y="20"/>
                  </a:lnTo>
                  <a:lnTo>
                    <a:pt x="11" y="22"/>
                  </a:lnTo>
                  <a:lnTo>
                    <a:pt x="14" y="20"/>
                  </a:lnTo>
                  <a:lnTo>
                    <a:pt x="18" y="19"/>
                  </a:lnTo>
                  <a:lnTo>
                    <a:pt x="22" y="11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3" name="Freeform 52"/>
            <p:cNvSpPr>
              <a:spLocks/>
            </p:cNvSpPr>
            <p:nvPr/>
          </p:nvSpPr>
          <p:spPr bwMode="auto">
            <a:xfrm>
              <a:off x="2955" y="2694"/>
              <a:ext cx="22" cy="22"/>
            </a:xfrm>
            <a:custGeom>
              <a:avLst/>
              <a:gdLst>
                <a:gd name="T0" fmla="*/ 19 w 22"/>
                <a:gd name="T1" fmla="*/ 1 h 22"/>
                <a:gd name="T2" fmla="*/ 15 w 22"/>
                <a:gd name="T3" fmla="*/ 0 h 22"/>
                <a:gd name="T4" fmla="*/ 11 w 22"/>
                <a:gd name="T5" fmla="*/ 0 h 22"/>
                <a:gd name="T6" fmla="*/ 6 w 22"/>
                <a:gd name="T7" fmla="*/ 0 h 22"/>
                <a:gd name="T8" fmla="*/ 4 w 22"/>
                <a:gd name="T9" fmla="*/ 1 h 22"/>
                <a:gd name="T10" fmla="*/ 0 w 22"/>
                <a:gd name="T11" fmla="*/ 11 h 22"/>
                <a:gd name="T12" fmla="*/ 2 w 22"/>
                <a:gd name="T13" fmla="*/ 18 h 22"/>
                <a:gd name="T14" fmla="*/ 2 w 22"/>
                <a:gd name="T15" fmla="*/ 18 h 22"/>
                <a:gd name="T16" fmla="*/ 6 w 22"/>
                <a:gd name="T17" fmla="*/ 20 h 22"/>
                <a:gd name="T18" fmla="*/ 11 w 22"/>
                <a:gd name="T19" fmla="*/ 22 h 22"/>
                <a:gd name="T20" fmla="*/ 15 w 22"/>
                <a:gd name="T21" fmla="*/ 20 h 22"/>
                <a:gd name="T22" fmla="*/ 19 w 22"/>
                <a:gd name="T23" fmla="*/ 18 h 22"/>
                <a:gd name="T24" fmla="*/ 22 w 22"/>
                <a:gd name="T25" fmla="*/ 11 h 22"/>
                <a:gd name="T26" fmla="*/ 19 w 22"/>
                <a:gd name="T27" fmla="*/ 1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9" y="1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9" y="18"/>
                  </a:lnTo>
                  <a:lnTo>
                    <a:pt x="22" y="11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4" name="Freeform 53"/>
            <p:cNvSpPr>
              <a:spLocks/>
            </p:cNvSpPr>
            <p:nvPr/>
          </p:nvSpPr>
          <p:spPr bwMode="auto">
            <a:xfrm>
              <a:off x="2987" y="2725"/>
              <a:ext cx="22" cy="23"/>
            </a:xfrm>
            <a:custGeom>
              <a:avLst/>
              <a:gdLst>
                <a:gd name="T0" fmla="*/ 18 w 22"/>
                <a:gd name="T1" fmla="*/ 2 h 23"/>
                <a:gd name="T2" fmla="*/ 15 w 22"/>
                <a:gd name="T3" fmla="*/ 0 h 23"/>
                <a:gd name="T4" fmla="*/ 11 w 22"/>
                <a:gd name="T5" fmla="*/ 0 h 23"/>
                <a:gd name="T6" fmla="*/ 5 w 22"/>
                <a:gd name="T7" fmla="*/ 0 h 23"/>
                <a:gd name="T8" fmla="*/ 3 w 22"/>
                <a:gd name="T9" fmla="*/ 2 h 23"/>
                <a:gd name="T10" fmla="*/ 0 w 22"/>
                <a:gd name="T11" fmla="*/ 11 h 23"/>
                <a:gd name="T12" fmla="*/ 2 w 22"/>
                <a:gd name="T13" fmla="*/ 19 h 23"/>
                <a:gd name="T14" fmla="*/ 2 w 22"/>
                <a:gd name="T15" fmla="*/ 19 h 23"/>
                <a:gd name="T16" fmla="*/ 5 w 22"/>
                <a:gd name="T17" fmla="*/ 21 h 23"/>
                <a:gd name="T18" fmla="*/ 11 w 22"/>
                <a:gd name="T19" fmla="*/ 23 h 23"/>
                <a:gd name="T20" fmla="*/ 15 w 22"/>
                <a:gd name="T21" fmla="*/ 21 h 23"/>
                <a:gd name="T22" fmla="*/ 18 w 22"/>
                <a:gd name="T23" fmla="*/ 19 h 23"/>
                <a:gd name="T24" fmla="*/ 22 w 22"/>
                <a:gd name="T25" fmla="*/ 11 h 23"/>
                <a:gd name="T26" fmla="*/ 18 w 22"/>
                <a:gd name="T27" fmla="*/ 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8" y="2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8" y="19"/>
                  </a:lnTo>
                  <a:lnTo>
                    <a:pt x="22" y="11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55" name="Freeform 54"/>
            <p:cNvSpPr>
              <a:spLocks/>
            </p:cNvSpPr>
            <p:nvPr/>
          </p:nvSpPr>
          <p:spPr bwMode="auto">
            <a:xfrm>
              <a:off x="3018" y="2757"/>
              <a:ext cx="23" cy="22"/>
            </a:xfrm>
            <a:custGeom>
              <a:avLst/>
              <a:gdLst>
                <a:gd name="T0" fmla="*/ 19 w 23"/>
                <a:gd name="T1" fmla="*/ 2 h 22"/>
                <a:gd name="T2" fmla="*/ 15 w 23"/>
                <a:gd name="T3" fmla="*/ 0 h 22"/>
                <a:gd name="T4" fmla="*/ 12 w 23"/>
                <a:gd name="T5" fmla="*/ 0 h 22"/>
                <a:gd name="T6" fmla="*/ 6 w 23"/>
                <a:gd name="T7" fmla="*/ 0 h 22"/>
                <a:gd name="T8" fmla="*/ 2 w 23"/>
                <a:gd name="T9" fmla="*/ 2 h 22"/>
                <a:gd name="T10" fmla="*/ 0 w 23"/>
                <a:gd name="T11" fmla="*/ 11 h 22"/>
                <a:gd name="T12" fmla="*/ 2 w 23"/>
                <a:gd name="T13" fmla="*/ 19 h 22"/>
                <a:gd name="T14" fmla="*/ 2 w 23"/>
                <a:gd name="T15" fmla="*/ 19 h 22"/>
                <a:gd name="T16" fmla="*/ 6 w 23"/>
                <a:gd name="T17" fmla="*/ 20 h 22"/>
                <a:gd name="T18" fmla="*/ 12 w 23"/>
                <a:gd name="T19" fmla="*/ 22 h 22"/>
                <a:gd name="T20" fmla="*/ 15 w 23"/>
                <a:gd name="T21" fmla="*/ 20 h 22"/>
                <a:gd name="T22" fmla="*/ 19 w 23"/>
                <a:gd name="T23" fmla="*/ 19 h 22"/>
                <a:gd name="T24" fmla="*/ 23 w 23"/>
                <a:gd name="T25" fmla="*/ 11 h 22"/>
                <a:gd name="T26" fmla="*/ 19 w 23"/>
                <a:gd name="T27" fmla="*/ 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19" y="2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5" y="20"/>
                  </a:lnTo>
                  <a:lnTo>
                    <a:pt x="19" y="19"/>
                  </a:lnTo>
                  <a:lnTo>
                    <a:pt x="23" y="1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3" name="Group 84"/>
          <p:cNvGrpSpPr>
            <a:grpSpLocks/>
          </p:cNvGrpSpPr>
          <p:nvPr/>
        </p:nvGrpSpPr>
        <p:grpSpPr bwMode="auto">
          <a:xfrm>
            <a:off x="3481388" y="3019425"/>
            <a:ext cx="1387475" cy="1392238"/>
            <a:chOff x="2193" y="1902"/>
            <a:chExt cx="874" cy="877"/>
          </a:xfrm>
        </p:grpSpPr>
        <p:sp>
          <p:nvSpPr>
            <p:cNvPr id="21300" name="Freeform 56"/>
            <p:cNvSpPr>
              <a:spLocks/>
            </p:cNvSpPr>
            <p:nvPr/>
          </p:nvSpPr>
          <p:spPr bwMode="auto">
            <a:xfrm>
              <a:off x="3044" y="1902"/>
              <a:ext cx="23" cy="22"/>
            </a:xfrm>
            <a:custGeom>
              <a:avLst/>
              <a:gdLst>
                <a:gd name="T0" fmla="*/ 21 w 23"/>
                <a:gd name="T1" fmla="*/ 20 h 22"/>
                <a:gd name="T2" fmla="*/ 23 w 23"/>
                <a:gd name="T3" fmla="*/ 11 h 22"/>
                <a:gd name="T4" fmla="*/ 19 w 23"/>
                <a:gd name="T5" fmla="*/ 3 h 22"/>
                <a:gd name="T6" fmla="*/ 15 w 23"/>
                <a:gd name="T7" fmla="*/ 1 h 22"/>
                <a:gd name="T8" fmla="*/ 12 w 23"/>
                <a:gd name="T9" fmla="*/ 0 h 22"/>
                <a:gd name="T10" fmla="*/ 8 w 23"/>
                <a:gd name="T11" fmla="*/ 1 h 22"/>
                <a:gd name="T12" fmla="*/ 4 w 23"/>
                <a:gd name="T13" fmla="*/ 3 h 22"/>
                <a:gd name="T14" fmla="*/ 2 w 23"/>
                <a:gd name="T15" fmla="*/ 3 h 22"/>
                <a:gd name="T16" fmla="*/ 0 w 23"/>
                <a:gd name="T17" fmla="*/ 11 h 22"/>
                <a:gd name="T18" fmla="*/ 4 w 23"/>
                <a:gd name="T19" fmla="*/ 18 h 22"/>
                <a:gd name="T20" fmla="*/ 8 w 23"/>
                <a:gd name="T21" fmla="*/ 22 h 22"/>
                <a:gd name="T22" fmla="*/ 12 w 23"/>
                <a:gd name="T23" fmla="*/ 22 h 22"/>
                <a:gd name="T24" fmla="*/ 15 w 23"/>
                <a:gd name="T25" fmla="*/ 22 h 22"/>
                <a:gd name="T26" fmla="*/ 19 w 23"/>
                <a:gd name="T27" fmla="*/ 20 h 22"/>
                <a:gd name="T28" fmla="*/ 21 w 23"/>
                <a:gd name="T29" fmla="*/ 20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3"/>
                <a:gd name="T46" fmla="*/ 0 h 22"/>
                <a:gd name="T47" fmla="*/ 23 w 23"/>
                <a:gd name="T48" fmla="*/ 22 h 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3" h="22">
                  <a:moveTo>
                    <a:pt x="21" y="20"/>
                  </a:moveTo>
                  <a:lnTo>
                    <a:pt x="23" y="11"/>
                  </a:lnTo>
                  <a:lnTo>
                    <a:pt x="19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9" y="20"/>
                  </a:lnTo>
                  <a:lnTo>
                    <a:pt x="21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1" name="Freeform 57"/>
            <p:cNvSpPr>
              <a:spLocks/>
            </p:cNvSpPr>
            <p:nvPr/>
          </p:nvSpPr>
          <p:spPr bwMode="auto">
            <a:xfrm>
              <a:off x="3013" y="1933"/>
              <a:ext cx="22" cy="23"/>
            </a:xfrm>
            <a:custGeom>
              <a:avLst/>
              <a:gdLst>
                <a:gd name="T0" fmla="*/ 20 w 22"/>
                <a:gd name="T1" fmla="*/ 19 h 23"/>
                <a:gd name="T2" fmla="*/ 22 w 22"/>
                <a:gd name="T3" fmla="*/ 11 h 23"/>
                <a:gd name="T4" fmla="*/ 18 w 22"/>
                <a:gd name="T5" fmla="*/ 4 h 23"/>
                <a:gd name="T6" fmla="*/ 15 w 22"/>
                <a:gd name="T7" fmla="*/ 0 h 23"/>
                <a:gd name="T8" fmla="*/ 11 w 22"/>
                <a:gd name="T9" fmla="*/ 0 h 23"/>
                <a:gd name="T10" fmla="*/ 7 w 22"/>
                <a:gd name="T11" fmla="*/ 0 h 23"/>
                <a:gd name="T12" fmla="*/ 4 w 22"/>
                <a:gd name="T13" fmla="*/ 2 h 23"/>
                <a:gd name="T14" fmla="*/ 4 w 22"/>
                <a:gd name="T15" fmla="*/ 2 h 23"/>
                <a:gd name="T16" fmla="*/ 0 w 22"/>
                <a:gd name="T17" fmla="*/ 11 h 23"/>
                <a:gd name="T18" fmla="*/ 4 w 22"/>
                <a:gd name="T19" fmla="*/ 19 h 23"/>
                <a:gd name="T20" fmla="*/ 7 w 22"/>
                <a:gd name="T21" fmla="*/ 21 h 23"/>
                <a:gd name="T22" fmla="*/ 11 w 22"/>
                <a:gd name="T23" fmla="*/ 23 h 23"/>
                <a:gd name="T24" fmla="*/ 15 w 22"/>
                <a:gd name="T25" fmla="*/ 21 h 23"/>
                <a:gd name="T26" fmla="*/ 20 w 22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0" y="19"/>
                  </a:moveTo>
                  <a:lnTo>
                    <a:pt x="22" y="11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2" name="Freeform 58"/>
            <p:cNvSpPr>
              <a:spLocks/>
            </p:cNvSpPr>
            <p:nvPr/>
          </p:nvSpPr>
          <p:spPr bwMode="auto">
            <a:xfrm>
              <a:off x="2981" y="1965"/>
              <a:ext cx="23" cy="22"/>
            </a:xfrm>
            <a:custGeom>
              <a:avLst/>
              <a:gdLst>
                <a:gd name="T0" fmla="*/ 21 w 23"/>
                <a:gd name="T1" fmla="*/ 19 h 22"/>
                <a:gd name="T2" fmla="*/ 23 w 23"/>
                <a:gd name="T3" fmla="*/ 11 h 22"/>
                <a:gd name="T4" fmla="*/ 19 w 23"/>
                <a:gd name="T5" fmla="*/ 4 h 22"/>
                <a:gd name="T6" fmla="*/ 15 w 23"/>
                <a:gd name="T7" fmla="*/ 0 h 22"/>
                <a:gd name="T8" fmla="*/ 11 w 23"/>
                <a:gd name="T9" fmla="*/ 0 h 22"/>
                <a:gd name="T10" fmla="*/ 8 w 23"/>
                <a:gd name="T11" fmla="*/ 0 h 22"/>
                <a:gd name="T12" fmla="*/ 4 w 23"/>
                <a:gd name="T13" fmla="*/ 2 h 22"/>
                <a:gd name="T14" fmla="*/ 4 w 23"/>
                <a:gd name="T15" fmla="*/ 2 h 22"/>
                <a:gd name="T16" fmla="*/ 0 w 23"/>
                <a:gd name="T17" fmla="*/ 11 h 22"/>
                <a:gd name="T18" fmla="*/ 4 w 23"/>
                <a:gd name="T19" fmla="*/ 19 h 22"/>
                <a:gd name="T20" fmla="*/ 8 w 23"/>
                <a:gd name="T21" fmla="*/ 20 h 22"/>
                <a:gd name="T22" fmla="*/ 11 w 23"/>
                <a:gd name="T23" fmla="*/ 22 h 22"/>
                <a:gd name="T24" fmla="*/ 15 w 23"/>
                <a:gd name="T25" fmla="*/ 20 h 22"/>
                <a:gd name="T26" fmla="*/ 21 w 23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21" y="19"/>
                  </a:moveTo>
                  <a:lnTo>
                    <a:pt x="23" y="11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3" name="Freeform 59"/>
            <p:cNvSpPr>
              <a:spLocks/>
            </p:cNvSpPr>
            <p:nvPr/>
          </p:nvSpPr>
          <p:spPr bwMode="auto">
            <a:xfrm>
              <a:off x="2950" y="1997"/>
              <a:ext cx="22" cy="22"/>
            </a:xfrm>
            <a:custGeom>
              <a:avLst/>
              <a:gdLst>
                <a:gd name="T0" fmla="*/ 20 w 22"/>
                <a:gd name="T1" fmla="*/ 18 h 22"/>
                <a:gd name="T2" fmla="*/ 22 w 22"/>
                <a:gd name="T3" fmla="*/ 11 h 22"/>
                <a:gd name="T4" fmla="*/ 18 w 22"/>
                <a:gd name="T5" fmla="*/ 3 h 22"/>
                <a:gd name="T6" fmla="*/ 16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3 w 22"/>
                <a:gd name="T13" fmla="*/ 1 h 22"/>
                <a:gd name="T14" fmla="*/ 3 w 22"/>
                <a:gd name="T15" fmla="*/ 1 h 22"/>
                <a:gd name="T16" fmla="*/ 0 w 22"/>
                <a:gd name="T17" fmla="*/ 11 h 22"/>
                <a:gd name="T18" fmla="*/ 3 w 22"/>
                <a:gd name="T19" fmla="*/ 18 h 22"/>
                <a:gd name="T20" fmla="*/ 7 w 22"/>
                <a:gd name="T21" fmla="*/ 20 h 22"/>
                <a:gd name="T22" fmla="*/ 11 w 22"/>
                <a:gd name="T23" fmla="*/ 22 h 22"/>
                <a:gd name="T24" fmla="*/ 16 w 22"/>
                <a:gd name="T25" fmla="*/ 20 h 22"/>
                <a:gd name="T26" fmla="*/ 20 w 22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8"/>
                  </a:moveTo>
                  <a:lnTo>
                    <a:pt x="22" y="11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11"/>
                  </a:lnTo>
                  <a:lnTo>
                    <a:pt x="3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6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4" name="Freeform 60"/>
            <p:cNvSpPr>
              <a:spLocks/>
            </p:cNvSpPr>
            <p:nvPr/>
          </p:nvSpPr>
          <p:spPr bwMode="auto">
            <a:xfrm>
              <a:off x="2918" y="2028"/>
              <a:ext cx="22" cy="23"/>
            </a:xfrm>
            <a:custGeom>
              <a:avLst/>
              <a:gdLst>
                <a:gd name="T0" fmla="*/ 20 w 22"/>
                <a:gd name="T1" fmla="*/ 19 h 23"/>
                <a:gd name="T2" fmla="*/ 22 w 22"/>
                <a:gd name="T3" fmla="*/ 11 h 23"/>
                <a:gd name="T4" fmla="*/ 19 w 22"/>
                <a:gd name="T5" fmla="*/ 4 h 23"/>
                <a:gd name="T6" fmla="*/ 17 w 22"/>
                <a:gd name="T7" fmla="*/ 0 h 23"/>
                <a:gd name="T8" fmla="*/ 11 w 22"/>
                <a:gd name="T9" fmla="*/ 0 h 23"/>
                <a:gd name="T10" fmla="*/ 7 w 22"/>
                <a:gd name="T11" fmla="*/ 0 h 23"/>
                <a:gd name="T12" fmla="*/ 4 w 22"/>
                <a:gd name="T13" fmla="*/ 2 h 23"/>
                <a:gd name="T14" fmla="*/ 4 w 22"/>
                <a:gd name="T15" fmla="*/ 2 h 23"/>
                <a:gd name="T16" fmla="*/ 0 w 22"/>
                <a:gd name="T17" fmla="*/ 11 h 23"/>
                <a:gd name="T18" fmla="*/ 4 w 22"/>
                <a:gd name="T19" fmla="*/ 19 h 23"/>
                <a:gd name="T20" fmla="*/ 7 w 22"/>
                <a:gd name="T21" fmla="*/ 21 h 23"/>
                <a:gd name="T22" fmla="*/ 11 w 22"/>
                <a:gd name="T23" fmla="*/ 23 h 23"/>
                <a:gd name="T24" fmla="*/ 17 w 22"/>
                <a:gd name="T25" fmla="*/ 21 h 23"/>
                <a:gd name="T26" fmla="*/ 20 w 22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0" y="19"/>
                  </a:moveTo>
                  <a:lnTo>
                    <a:pt x="22" y="11"/>
                  </a:lnTo>
                  <a:lnTo>
                    <a:pt x="19" y="4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5" name="Freeform 61"/>
            <p:cNvSpPr>
              <a:spLocks/>
            </p:cNvSpPr>
            <p:nvPr/>
          </p:nvSpPr>
          <p:spPr bwMode="auto">
            <a:xfrm>
              <a:off x="2886" y="2060"/>
              <a:ext cx="23" cy="22"/>
            </a:xfrm>
            <a:custGeom>
              <a:avLst/>
              <a:gdLst>
                <a:gd name="T0" fmla="*/ 21 w 23"/>
                <a:gd name="T1" fmla="*/ 19 h 22"/>
                <a:gd name="T2" fmla="*/ 23 w 23"/>
                <a:gd name="T3" fmla="*/ 11 h 22"/>
                <a:gd name="T4" fmla="*/ 19 w 23"/>
                <a:gd name="T5" fmla="*/ 4 h 22"/>
                <a:gd name="T6" fmla="*/ 17 w 23"/>
                <a:gd name="T7" fmla="*/ 0 h 22"/>
                <a:gd name="T8" fmla="*/ 12 w 23"/>
                <a:gd name="T9" fmla="*/ 0 h 22"/>
                <a:gd name="T10" fmla="*/ 8 w 23"/>
                <a:gd name="T11" fmla="*/ 0 h 22"/>
                <a:gd name="T12" fmla="*/ 4 w 23"/>
                <a:gd name="T13" fmla="*/ 2 h 22"/>
                <a:gd name="T14" fmla="*/ 4 w 23"/>
                <a:gd name="T15" fmla="*/ 2 h 22"/>
                <a:gd name="T16" fmla="*/ 0 w 23"/>
                <a:gd name="T17" fmla="*/ 11 h 22"/>
                <a:gd name="T18" fmla="*/ 4 w 23"/>
                <a:gd name="T19" fmla="*/ 19 h 22"/>
                <a:gd name="T20" fmla="*/ 8 w 23"/>
                <a:gd name="T21" fmla="*/ 20 h 22"/>
                <a:gd name="T22" fmla="*/ 12 w 23"/>
                <a:gd name="T23" fmla="*/ 22 h 22"/>
                <a:gd name="T24" fmla="*/ 17 w 23"/>
                <a:gd name="T25" fmla="*/ 20 h 22"/>
                <a:gd name="T26" fmla="*/ 21 w 23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21" y="19"/>
                  </a:moveTo>
                  <a:lnTo>
                    <a:pt x="23" y="11"/>
                  </a:lnTo>
                  <a:lnTo>
                    <a:pt x="19" y="4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0"/>
                  </a:lnTo>
                  <a:lnTo>
                    <a:pt x="12" y="22"/>
                  </a:lnTo>
                  <a:lnTo>
                    <a:pt x="17" y="20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6" name="Freeform 62"/>
            <p:cNvSpPr>
              <a:spLocks/>
            </p:cNvSpPr>
            <p:nvPr/>
          </p:nvSpPr>
          <p:spPr bwMode="auto">
            <a:xfrm>
              <a:off x="2855" y="2092"/>
              <a:ext cx="22" cy="22"/>
            </a:xfrm>
            <a:custGeom>
              <a:avLst/>
              <a:gdLst>
                <a:gd name="T0" fmla="*/ 20 w 22"/>
                <a:gd name="T1" fmla="*/ 18 h 22"/>
                <a:gd name="T2" fmla="*/ 22 w 22"/>
                <a:gd name="T3" fmla="*/ 11 h 22"/>
                <a:gd name="T4" fmla="*/ 20 w 22"/>
                <a:gd name="T5" fmla="*/ 3 h 22"/>
                <a:gd name="T6" fmla="*/ 17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4 w 22"/>
                <a:gd name="T13" fmla="*/ 1 h 22"/>
                <a:gd name="T14" fmla="*/ 4 w 22"/>
                <a:gd name="T15" fmla="*/ 1 h 22"/>
                <a:gd name="T16" fmla="*/ 0 w 22"/>
                <a:gd name="T17" fmla="*/ 11 h 22"/>
                <a:gd name="T18" fmla="*/ 4 w 22"/>
                <a:gd name="T19" fmla="*/ 18 h 22"/>
                <a:gd name="T20" fmla="*/ 7 w 22"/>
                <a:gd name="T21" fmla="*/ 20 h 22"/>
                <a:gd name="T22" fmla="*/ 11 w 22"/>
                <a:gd name="T23" fmla="*/ 22 h 22"/>
                <a:gd name="T24" fmla="*/ 17 w 22"/>
                <a:gd name="T25" fmla="*/ 20 h 22"/>
                <a:gd name="T26" fmla="*/ 20 w 22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8"/>
                  </a:moveTo>
                  <a:lnTo>
                    <a:pt x="22" y="11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7" name="Freeform 63"/>
            <p:cNvSpPr>
              <a:spLocks/>
            </p:cNvSpPr>
            <p:nvPr/>
          </p:nvSpPr>
          <p:spPr bwMode="auto">
            <a:xfrm>
              <a:off x="2823" y="2123"/>
              <a:ext cx="22" cy="23"/>
            </a:xfrm>
            <a:custGeom>
              <a:avLst/>
              <a:gdLst>
                <a:gd name="T0" fmla="*/ 21 w 22"/>
                <a:gd name="T1" fmla="*/ 19 h 23"/>
                <a:gd name="T2" fmla="*/ 22 w 22"/>
                <a:gd name="T3" fmla="*/ 11 h 23"/>
                <a:gd name="T4" fmla="*/ 21 w 22"/>
                <a:gd name="T5" fmla="*/ 4 h 23"/>
                <a:gd name="T6" fmla="*/ 17 w 22"/>
                <a:gd name="T7" fmla="*/ 0 h 23"/>
                <a:gd name="T8" fmla="*/ 11 w 22"/>
                <a:gd name="T9" fmla="*/ 0 h 23"/>
                <a:gd name="T10" fmla="*/ 8 w 22"/>
                <a:gd name="T11" fmla="*/ 0 h 23"/>
                <a:gd name="T12" fmla="*/ 4 w 22"/>
                <a:gd name="T13" fmla="*/ 2 h 23"/>
                <a:gd name="T14" fmla="*/ 4 w 22"/>
                <a:gd name="T15" fmla="*/ 2 h 23"/>
                <a:gd name="T16" fmla="*/ 0 w 22"/>
                <a:gd name="T17" fmla="*/ 11 h 23"/>
                <a:gd name="T18" fmla="*/ 4 w 22"/>
                <a:gd name="T19" fmla="*/ 19 h 23"/>
                <a:gd name="T20" fmla="*/ 8 w 22"/>
                <a:gd name="T21" fmla="*/ 21 h 23"/>
                <a:gd name="T22" fmla="*/ 11 w 22"/>
                <a:gd name="T23" fmla="*/ 23 h 23"/>
                <a:gd name="T24" fmla="*/ 17 w 22"/>
                <a:gd name="T25" fmla="*/ 21 h 23"/>
                <a:gd name="T26" fmla="*/ 21 w 22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1" y="19"/>
                  </a:moveTo>
                  <a:lnTo>
                    <a:pt x="22" y="11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8" name="Freeform 64"/>
            <p:cNvSpPr>
              <a:spLocks/>
            </p:cNvSpPr>
            <p:nvPr/>
          </p:nvSpPr>
          <p:spPr bwMode="auto">
            <a:xfrm>
              <a:off x="2792" y="2155"/>
              <a:ext cx="22" cy="22"/>
            </a:xfrm>
            <a:custGeom>
              <a:avLst/>
              <a:gdLst>
                <a:gd name="T0" fmla="*/ 20 w 22"/>
                <a:gd name="T1" fmla="*/ 19 h 22"/>
                <a:gd name="T2" fmla="*/ 22 w 22"/>
                <a:gd name="T3" fmla="*/ 11 h 22"/>
                <a:gd name="T4" fmla="*/ 20 w 22"/>
                <a:gd name="T5" fmla="*/ 4 h 22"/>
                <a:gd name="T6" fmla="*/ 16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3 w 22"/>
                <a:gd name="T13" fmla="*/ 2 h 22"/>
                <a:gd name="T14" fmla="*/ 3 w 22"/>
                <a:gd name="T15" fmla="*/ 2 h 22"/>
                <a:gd name="T16" fmla="*/ 0 w 22"/>
                <a:gd name="T17" fmla="*/ 11 h 22"/>
                <a:gd name="T18" fmla="*/ 3 w 22"/>
                <a:gd name="T19" fmla="*/ 19 h 22"/>
                <a:gd name="T20" fmla="*/ 7 w 22"/>
                <a:gd name="T21" fmla="*/ 20 h 22"/>
                <a:gd name="T22" fmla="*/ 11 w 22"/>
                <a:gd name="T23" fmla="*/ 22 h 22"/>
                <a:gd name="T24" fmla="*/ 16 w 22"/>
                <a:gd name="T25" fmla="*/ 20 h 22"/>
                <a:gd name="T26" fmla="*/ 20 w 22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9"/>
                  </a:moveTo>
                  <a:lnTo>
                    <a:pt x="22" y="11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11"/>
                  </a:lnTo>
                  <a:lnTo>
                    <a:pt x="3" y="19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6" y="20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09" name="Freeform 65"/>
            <p:cNvSpPr>
              <a:spLocks/>
            </p:cNvSpPr>
            <p:nvPr/>
          </p:nvSpPr>
          <p:spPr bwMode="auto">
            <a:xfrm>
              <a:off x="2760" y="2187"/>
              <a:ext cx="22" cy="22"/>
            </a:xfrm>
            <a:custGeom>
              <a:avLst/>
              <a:gdLst>
                <a:gd name="T0" fmla="*/ 20 w 22"/>
                <a:gd name="T1" fmla="*/ 18 h 22"/>
                <a:gd name="T2" fmla="*/ 22 w 22"/>
                <a:gd name="T3" fmla="*/ 11 h 22"/>
                <a:gd name="T4" fmla="*/ 20 w 22"/>
                <a:gd name="T5" fmla="*/ 3 h 22"/>
                <a:gd name="T6" fmla="*/ 17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4 w 22"/>
                <a:gd name="T13" fmla="*/ 2 h 22"/>
                <a:gd name="T14" fmla="*/ 4 w 22"/>
                <a:gd name="T15" fmla="*/ 2 h 22"/>
                <a:gd name="T16" fmla="*/ 0 w 22"/>
                <a:gd name="T17" fmla="*/ 11 h 22"/>
                <a:gd name="T18" fmla="*/ 4 w 22"/>
                <a:gd name="T19" fmla="*/ 18 h 22"/>
                <a:gd name="T20" fmla="*/ 7 w 22"/>
                <a:gd name="T21" fmla="*/ 20 h 22"/>
                <a:gd name="T22" fmla="*/ 11 w 22"/>
                <a:gd name="T23" fmla="*/ 22 h 22"/>
                <a:gd name="T24" fmla="*/ 17 w 22"/>
                <a:gd name="T25" fmla="*/ 20 h 22"/>
                <a:gd name="T26" fmla="*/ 20 w 22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8"/>
                  </a:moveTo>
                  <a:lnTo>
                    <a:pt x="22" y="11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0" name="Freeform 66"/>
            <p:cNvSpPr>
              <a:spLocks/>
            </p:cNvSpPr>
            <p:nvPr/>
          </p:nvSpPr>
          <p:spPr bwMode="auto">
            <a:xfrm>
              <a:off x="2728" y="2218"/>
              <a:ext cx="23" cy="23"/>
            </a:xfrm>
            <a:custGeom>
              <a:avLst/>
              <a:gdLst>
                <a:gd name="T0" fmla="*/ 21 w 23"/>
                <a:gd name="T1" fmla="*/ 19 h 23"/>
                <a:gd name="T2" fmla="*/ 23 w 23"/>
                <a:gd name="T3" fmla="*/ 12 h 23"/>
                <a:gd name="T4" fmla="*/ 21 w 23"/>
                <a:gd name="T5" fmla="*/ 4 h 23"/>
                <a:gd name="T6" fmla="*/ 17 w 23"/>
                <a:gd name="T7" fmla="*/ 0 h 23"/>
                <a:gd name="T8" fmla="*/ 12 w 23"/>
                <a:gd name="T9" fmla="*/ 0 h 23"/>
                <a:gd name="T10" fmla="*/ 8 w 23"/>
                <a:gd name="T11" fmla="*/ 0 h 23"/>
                <a:gd name="T12" fmla="*/ 4 w 23"/>
                <a:gd name="T13" fmla="*/ 2 h 23"/>
                <a:gd name="T14" fmla="*/ 4 w 23"/>
                <a:gd name="T15" fmla="*/ 2 h 23"/>
                <a:gd name="T16" fmla="*/ 0 w 23"/>
                <a:gd name="T17" fmla="*/ 12 h 23"/>
                <a:gd name="T18" fmla="*/ 4 w 23"/>
                <a:gd name="T19" fmla="*/ 19 h 23"/>
                <a:gd name="T20" fmla="*/ 8 w 23"/>
                <a:gd name="T21" fmla="*/ 21 h 23"/>
                <a:gd name="T22" fmla="*/ 12 w 23"/>
                <a:gd name="T23" fmla="*/ 23 h 23"/>
                <a:gd name="T24" fmla="*/ 17 w 23"/>
                <a:gd name="T25" fmla="*/ 21 h 23"/>
                <a:gd name="T26" fmla="*/ 21 w 23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21" y="19"/>
                  </a:moveTo>
                  <a:lnTo>
                    <a:pt x="23" y="12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2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7" y="2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1" name="Freeform 67"/>
            <p:cNvSpPr>
              <a:spLocks/>
            </p:cNvSpPr>
            <p:nvPr/>
          </p:nvSpPr>
          <p:spPr bwMode="auto">
            <a:xfrm>
              <a:off x="2699" y="2250"/>
              <a:ext cx="22" cy="22"/>
            </a:xfrm>
            <a:custGeom>
              <a:avLst/>
              <a:gdLst>
                <a:gd name="T0" fmla="*/ 18 w 22"/>
                <a:gd name="T1" fmla="*/ 19 h 22"/>
                <a:gd name="T2" fmla="*/ 22 w 22"/>
                <a:gd name="T3" fmla="*/ 11 h 22"/>
                <a:gd name="T4" fmla="*/ 18 w 22"/>
                <a:gd name="T5" fmla="*/ 4 h 22"/>
                <a:gd name="T6" fmla="*/ 15 w 22"/>
                <a:gd name="T7" fmla="*/ 0 h 22"/>
                <a:gd name="T8" fmla="*/ 11 w 22"/>
                <a:gd name="T9" fmla="*/ 0 h 22"/>
                <a:gd name="T10" fmla="*/ 5 w 22"/>
                <a:gd name="T11" fmla="*/ 0 h 22"/>
                <a:gd name="T12" fmla="*/ 1 w 22"/>
                <a:gd name="T13" fmla="*/ 2 h 22"/>
                <a:gd name="T14" fmla="*/ 1 w 22"/>
                <a:gd name="T15" fmla="*/ 2 h 22"/>
                <a:gd name="T16" fmla="*/ 0 w 22"/>
                <a:gd name="T17" fmla="*/ 11 h 22"/>
                <a:gd name="T18" fmla="*/ 1 w 22"/>
                <a:gd name="T19" fmla="*/ 19 h 22"/>
                <a:gd name="T20" fmla="*/ 5 w 22"/>
                <a:gd name="T21" fmla="*/ 21 h 22"/>
                <a:gd name="T22" fmla="*/ 11 w 22"/>
                <a:gd name="T23" fmla="*/ 22 h 22"/>
                <a:gd name="T24" fmla="*/ 15 w 22"/>
                <a:gd name="T25" fmla="*/ 21 h 22"/>
                <a:gd name="T26" fmla="*/ 18 w 22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19"/>
                  </a:moveTo>
                  <a:lnTo>
                    <a:pt x="22" y="11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11"/>
                  </a:lnTo>
                  <a:lnTo>
                    <a:pt x="1" y="19"/>
                  </a:lnTo>
                  <a:lnTo>
                    <a:pt x="5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2" name="Freeform 68"/>
            <p:cNvSpPr>
              <a:spLocks/>
            </p:cNvSpPr>
            <p:nvPr/>
          </p:nvSpPr>
          <p:spPr bwMode="auto">
            <a:xfrm>
              <a:off x="2667" y="2282"/>
              <a:ext cx="22" cy="22"/>
            </a:xfrm>
            <a:custGeom>
              <a:avLst/>
              <a:gdLst>
                <a:gd name="T0" fmla="*/ 19 w 22"/>
                <a:gd name="T1" fmla="*/ 18 h 22"/>
                <a:gd name="T2" fmla="*/ 22 w 22"/>
                <a:gd name="T3" fmla="*/ 11 h 22"/>
                <a:gd name="T4" fmla="*/ 19 w 22"/>
                <a:gd name="T5" fmla="*/ 3 h 22"/>
                <a:gd name="T6" fmla="*/ 15 w 22"/>
                <a:gd name="T7" fmla="*/ 0 h 22"/>
                <a:gd name="T8" fmla="*/ 11 w 22"/>
                <a:gd name="T9" fmla="*/ 0 h 22"/>
                <a:gd name="T10" fmla="*/ 6 w 22"/>
                <a:gd name="T11" fmla="*/ 0 h 22"/>
                <a:gd name="T12" fmla="*/ 2 w 22"/>
                <a:gd name="T13" fmla="*/ 2 h 22"/>
                <a:gd name="T14" fmla="*/ 2 w 22"/>
                <a:gd name="T15" fmla="*/ 2 h 22"/>
                <a:gd name="T16" fmla="*/ 0 w 22"/>
                <a:gd name="T17" fmla="*/ 11 h 22"/>
                <a:gd name="T18" fmla="*/ 2 w 22"/>
                <a:gd name="T19" fmla="*/ 18 h 22"/>
                <a:gd name="T20" fmla="*/ 6 w 22"/>
                <a:gd name="T21" fmla="*/ 20 h 22"/>
                <a:gd name="T22" fmla="*/ 11 w 22"/>
                <a:gd name="T23" fmla="*/ 22 h 22"/>
                <a:gd name="T24" fmla="*/ 15 w 22"/>
                <a:gd name="T25" fmla="*/ 20 h 22"/>
                <a:gd name="T26" fmla="*/ 19 w 22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9" y="18"/>
                  </a:moveTo>
                  <a:lnTo>
                    <a:pt x="22" y="11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3" name="Freeform 69"/>
            <p:cNvSpPr>
              <a:spLocks/>
            </p:cNvSpPr>
            <p:nvPr/>
          </p:nvSpPr>
          <p:spPr bwMode="auto">
            <a:xfrm>
              <a:off x="2635" y="2313"/>
              <a:ext cx="23" cy="23"/>
            </a:xfrm>
            <a:custGeom>
              <a:avLst/>
              <a:gdLst>
                <a:gd name="T0" fmla="*/ 19 w 23"/>
                <a:gd name="T1" fmla="*/ 19 h 23"/>
                <a:gd name="T2" fmla="*/ 23 w 23"/>
                <a:gd name="T3" fmla="*/ 12 h 23"/>
                <a:gd name="T4" fmla="*/ 19 w 23"/>
                <a:gd name="T5" fmla="*/ 4 h 23"/>
                <a:gd name="T6" fmla="*/ 15 w 23"/>
                <a:gd name="T7" fmla="*/ 0 h 23"/>
                <a:gd name="T8" fmla="*/ 12 w 23"/>
                <a:gd name="T9" fmla="*/ 0 h 23"/>
                <a:gd name="T10" fmla="*/ 6 w 23"/>
                <a:gd name="T11" fmla="*/ 0 h 23"/>
                <a:gd name="T12" fmla="*/ 2 w 23"/>
                <a:gd name="T13" fmla="*/ 2 h 23"/>
                <a:gd name="T14" fmla="*/ 2 w 23"/>
                <a:gd name="T15" fmla="*/ 2 h 23"/>
                <a:gd name="T16" fmla="*/ 0 w 23"/>
                <a:gd name="T17" fmla="*/ 12 h 23"/>
                <a:gd name="T18" fmla="*/ 2 w 23"/>
                <a:gd name="T19" fmla="*/ 19 h 23"/>
                <a:gd name="T20" fmla="*/ 6 w 23"/>
                <a:gd name="T21" fmla="*/ 21 h 23"/>
                <a:gd name="T22" fmla="*/ 12 w 23"/>
                <a:gd name="T23" fmla="*/ 23 h 23"/>
                <a:gd name="T24" fmla="*/ 15 w 23"/>
                <a:gd name="T25" fmla="*/ 21 h 23"/>
                <a:gd name="T26" fmla="*/ 19 w 23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19" y="19"/>
                  </a:moveTo>
                  <a:lnTo>
                    <a:pt x="23" y="12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2" y="23"/>
                  </a:lnTo>
                  <a:lnTo>
                    <a:pt x="15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4" name="Freeform 70"/>
            <p:cNvSpPr>
              <a:spLocks/>
            </p:cNvSpPr>
            <p:nvPr/>
          </p:nvSpPr>
          <p:spPr bwMode="auto">
            <a:xfrm>
              <a:off x="2604" y="2345"/>
              <a:ext cx="22" cy="22"/>
            </a:xfrm>
            <a:custGeom>
              <a:avLst/>
              <a:gdLst>
                <a:gd name="T0" fmla="*/ 18 w 22"/>
                <a:gd name="T1" fmla="*/ 19 h 22"/>
                <a:gd name="T2" fmla="*/ 22 w 22"/>
                <a:gd name="T3" fmla="*/ 11 h 22"/>
                <a:gd name="T4" fmla="*/ 18 w 22"/>
                <a:gd name="T5" fmla="*/ 4 h 22"/>
                <a:gd name="T6" fmla="*/ 15 w 22"/>
                <a:gd name="T7" fmla="*/ 0 h 22"/>
                <a:gd name="T8" fmla="*/ 11 w 22"/>
                <a:gd name="T9" fmla="*/ 0 h 22"/>
                <a:gd name="T10" fmla="*/ 5 w 22"/>
                <a:gd name="T11" fmla="*/ 0 h 22"/>
                <a:gd name="T12" fmla="*/ 2 w 22"/>
                <a:gd name="T13" fmla="*/ 2 h 22"/>
                <a:gd name="T14" fmla="*/ 2 w 22"/>
                <a:gd name="T15" fmla="*/ 2 h 22"/>
                <a:gd name="T16" fmla="*/ 0 w 22"/>
                <a:gd name="T17" fmla="*/ 11 h 22"/>
                <a:gd name="T18" fmla="*/ 2 w 22"/>
                <a:gd name="T19" fmla="*/ 19 h 22"/>
                <a:gd name="T20" fmla="*/ 5 w 22"/>
                <a:gd name="T21" fmla="*/ 21 h 22"/>
                <a:gd name="T22" fmla="*/ 11 w 22"/>
                <a:gd name="T23" fmla="*/ 22 h 22"/>
                <a:gd name="T24" fmla="*/ 15 w 22"/>
                <a:gd name="T25" fmla="*/ 21 h 22"/>
                <a:gd name="T26" fmla="*/ 18 w 22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19"/>
                  </a:moveTo>
                  <a:lnTo>
                    <a:pt x="22" y="11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5" name="Freeform 71"/>
            <p:cNvSpPr>
              <a:spLocks/>
            </p:cNvSpPr>
            <p:nvPr/>
          </p:nvSpPr>
          <p:spPr bwMode="auto">
            <a:xfrm>
              <a:off x="2572" y="2377"/>
              <a:ext cx="23" cy="22"/>
            </a:xfrm>
            <a:custGeom>
              <a:avLst/>
              <a:gdLst>
                <a:gd name="T0" fmla="*/ 19 w 23"/>
                <a:gd name="T1" fmla="*/ 18 h 22"/>
                <a:gd name="T2" fmla="*/ 23 w 23"/>
                <a:gd name="T3" fmla="*/ 11 h 22"/>
                <a:gd name="T4" fmla="*/ 19 w 23"/>
                <a:gd name="T5" fmla="*/ 3 h 22"/>
                <a:gd name="T6" fmla="*/ 15 w 23"/>
                <a:gd name="T7" fmla="*/ 0 h 22"/>
                <a:gd name="T8" fmla="*/ 11 w 23"/>
                <a:gd name="T9" fmla="*/ 0 h 22"/>
                <a:gd name="T10" fmla="*/ 6 w 23"/>
                <a:gd name="T11" fmla="*/ 0 h 22"/>
                <a:gd name="T12" fmla="*/ 2 w 23"/>
                <a:gd name="T13" fmla="*/ 2 h 22"/>
                <a:gd name="T14" fmla="*/ 2 w 23"/>
                <a:gd name="T15" fmla="*/ 2 h 22"/>
                <a:gd name="T16" fmla="*/ 0 w 23"/>
                <a:gd name="T17" fmla="*/ 11 h 22"/>
                <a:gd name="T18" fmla="*/ 2 w 23"/>
                <a:gd name="T19" fmla="*/ 18 h 22"/>
                <a:gd name="T20" fmla="*/ 6 w 23"/>
                <a:gd name="T21" fmla="*/ 20 h 22"/>
                <a:gd name="T22" fmla="*/ 11 w 23"/>
                <a:gd name="T23" fmla="*/ 22 h 22"/>
                <a:gd name="T24" fmla="*/ 15 w 23"/>
                <a:gd name="T25" fmla="*/ 20 h 22"/>
                <a:gd name="T26" fmla="*/ 19 w 23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19" y="18"/>
                  </a:moveTo>
                  <a:lnTo>
                    <a:pt x="23" y="11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6" name="Freeform 72"/>
            <p:cNvSpPr>
              <a:spLocks/>
            </p:cNvSpPr>
            <p:nvPr/>
          </p:nvSpPr>
          <p:spPr bwMode="auto">
            <a:xfrm>
              <a:off x="2541" y="2408"/>
              <a:ext cx="22" cy="23"/>
            </a:xfrm>
            <a:custGeom>
              <a:avLst/>
              <a:gdLst>
                <a:gd name="T0" fmla="*/ 18 w 22"/>
                <a:gd name="T1" fmla="*/ 19 h 23"/>
                <a:gd name="T2" fmla="*/ 22 w 22"/>
                <a:gd name="T3" fmla="*/ 12 h 23"/>
                <a:gd name="T4" fmla="*/ 18 w 22"/>
                <a:gd name="T5" fmla="*/ 4 h 23"/>
                <a:gd name="T6" fmla="*/ 14 w 22"/>
                <a:gd name="T7" fmla="*/ 0 h 23"/>
                <a:gd name="T8" fmla="*/ 11 w 22"/>
                <a:gd name="T9" fmla="*/ 0 h 23"/>
                <a:gd name="T10" fmla="*/ 5 w 22"/>
                <a:gd name="T11" fmla="*/ 0 h 23"/>
                <a:gd name="T12" fmla="*/ 1 w 22"/>
                <a:gd name="T13" fmla="*/ 2 h 23"/>
                <a:gd name="T14" fmla="*/ 1 w 22"/>
                <a:gd name="T15" fmla="*/ 2 h 23"/>
                <a:gd name="T16" fmla="*/ 0 w 22"/>
                <a:gd name="T17" fmla="*/ 12 h 23"/>
                <a:gd name="T18" fmla="*/ 3 w 22"/>
                <a:gd name="T19" fmla="*/ 19 h 23"/>
                <a:gd name="T20" fmla="*/ 5 w 22"/>
                <a:gd name="T21" fmla="*/ 21 h 23"/>
                <a:gd name="T22" fmla="*/ 11 w 22"/>
                <a:gd name="T23" fmla="*/ 23 h 23"/>
                <a:gd name="T24" fmla="*/ 14 w 22"/>
                <a:gd name="T25" fmla="*/ 21 h 23"/>
                <a:gd name="T26" fmla="*/ 18 w 22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8" y="19"/>
                  </a:moveTo>
                  <a:lnTo>
                    <a:pt x="22" y="12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12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11" y="23"/>
                  </a:lnTo>
                  <a:lnTo>
                    <a:pt x="14" y="21"/>
                  </a:lnTo>
                  <a:lnTo>
                    <a:pt x="1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7" name="Freeform 73"/>
            <p:cNvSpPr>
              <a:spLocks/>
            </p:cNvSpPr>
            <p:nvPr/>
          </p:nvSpPr>
          <p:spPr bwMode="auto">
            <a:xfrm>
              <a:off x="2509" y="2440"/>
              <a:ext cx="22" cy="22"/>
            </a:xfrm>
            <a:custGeom>
              <a:avLst/>
              <a:gdLst>
                <a:gd name="T0" fmla="*/ 19 w 22"/>
                <a:gd name="T1" fmla="*/ 19 h 22"/>
                <a:gd name="T2" fmla="*/ 22 w 22"/>
                <a:gd name="T3" fmla="*/ 11 h 22"/>
                <a:gd name="T4" fmla="*/ 19 w 22"/>
                <a:gd name="T5" fmla="*/ 4 h 22"/>
                <a:gd name="T6" fmla="*/ 15 w 22"/>
                <a:gd name="T7" fmla="*/ 0 h 22"/>
                <a:gd name="T8" fmla="*/ 11 w 22"/>
                <a:gd name="T9" fmla="*/ 0 h 22"/>
                <a:gd name="T10" fmla="*/ 6 w 22"/>
                <a:gd name="T11" fmla="*/ 0 h 22"/>
                <a:gd name="T12" fmla="*/ 2 w 22"/>
                <a:gd name="T13" fmla="*/ 2 h 22"/>
                <a:gd name="T14" fmla="*/ 2 w 22"/>
                <a:gd name="T15" fmla="*/ 2 h 22"/>
                <a:gd name="T16" fmla="*/ 0 w 22"/>
                <a:gd name="T17" fmla="*/ 11 h 22"/>
                <a:gd name="T18" fmla="*/ 4 w 22"/>
                <a:gd name="T19" fmla="*/ 19 h 22"/>
                <a:gd name="T20" fmla="*/ 6 w 22"/>
                <a:gd name="T21" fmla="*/ 21 h 22"/>
                <a:gd name="T22" fmla="*/ 11 w 22"/>
                <a:gd name="T23" fmla="*/ 22 h 22"/>
                <a:gd name="T24" fmla="*/ 15 w 22"/>
                <a:gd name="T25" fmla="*/ 21 h 22"/>
                <a:gd name="T26" fmla="*/ 19 w 22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9" y="19"/>
                  </a:moveTo>
                  <a:lnTo>
                    <a:pt x="22" y="11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8" name="Freeform 74"/>
            <p:cNvSpPr>
              <a:spLocks/>
            </p:cNvSpPr>
            <p:nvPr/>
          </p:nvSpPr>
          <p:spPr bwMode="auto">
            <a:xfrm>
              <a:off x="2477" y="2472"/>
              <a:ext cx="23" cy="22"/>
            </a:xfrm>
            <a:custGeom>
              <a:avLst/>
              <a:gdLst>
                <a:gd name="T0" fmla="*/ 19 w 23"/>
                <a:gd name="T1" fmla="*/ 18 h 22"/>
                <a:gd name="T2" fmla="*/ 23 w 23"/>
                <a:gd name="T3" fmla="*/ 11 h 22"/>
                <a:gd name="T4" fmla="*/ 19 w 23"/>
                <a:gd name="T5" fmla="*/ 4 h 22"/>
                <a:gd name="T6" fmla="*/ 15 w 23"/>
                <a:gd name="T7" fmla="*/ 0 h 22"/>
                <a:gd name="T8" fmla="*/ 12 w 23"/>
                <a:gd name="T9" fmla="*/ 0 h 22"/>
                <a:gd name="T10" fmla="*/ 6 w 23"/>
                <a:gd name="T11" fmla="*/ 0 h 22"/>
                <a:gd name="T12" fmla="*/ 2 w 23"/>
                <a:gd name="T13" fmla="*/ 2 h 22"/>
                <a:gd name="T14" fmla="*/ 2 w 23"/>
                <a:gd name="T15" fmla="*/ 2 h 22"/>
                <a:gd name="T16" fmla="*/ 0 w 23"/>
                <a:gd name="T17" fmla="*/ 11 h 22"/>
                <a:gd name="T18" fmla="*/ 4 w 23"/>
                <a:gd name="T19" fmla="*/ 18 h 22"/>
                <a:gd name="T20" fmla="*/ 6 w 23"/>
                <a:gd name="T21" fmla="*/ 20 h 22"/>
                <a:gd name="T22" fmla="*/ 12 w 23"/>
                <a:gd name="T23" fmla="*/ 22 h 22"/>
                <a:gd name="T24" fmla="*/ 15 w 23"/>
                <a:gd name="T25" fmla="*/ 20 h 22"/>
                <a:gd name="T26" fmla="*/ 19 w 23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19" y="18"/>
                  </a:moveTo>
                  <a:lnTo>
                    <a:pt x="23" y="11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12" y="22"/>
                  </a:lnTo>
                  <a:lnTo>
                    <a:pt x="15" y="20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19" name="Freeform 75"/>
            <p:cNvSpPr>
              <a:spLocks/>
            </p:cNvSpPr>
            <p:nvPr/>
          </p:nvSpPr>
          <p:spPr bwMode="auto">
            <a:xfrm>
              <a:off x="2446" y="2503"/>
              <a:ext cx="22" cy="23"/>
            </a:xfrm>
            <a:custGeom>
              <a:avLst/>
              <a:gdLst>
                <a:gd name="T0" fmla="*/ 18 w 22"/>
                <a:gd name="T1" fmla="*/ 19 h 23"/>
                <a:gd name="T2" fmla="*/ 22 w 22"/>
                <a:gd name="T3" fmla="*/ 12 h 23"/>
                <a:gd name="T4" fmla="*/ 18 w 22"/>
                <a:gd name="T5" fmla="*/ 4 h 23"/>
                <a:gd name="T6" fmla="*/ 15 w 22"/>
                <a:gd name="T7" fmla="*/ 0 h 23"/>
                <a:gd name="T8" fmla="*/ 11 w 22"/>
                <a:gd name="T9" fmla="*/ 0 h 23"/>
                <a:gd name="T10" fmla="*/ 7 w 22"/>
                <a:gd name="T11" fmla="*/ 0 h 23"/>
                <a:gd name="T12" fmla="*/ 2 w 22"/>
                <a:gd name="T13" fmla="*/ 2 h 23"/>
                <a:gd name="T14" fmla="*/ 2 w 22"/>
                <a:gd name="T15" fmla="*/ 2 h 23"/>
                <a:gd name="T16" fmla="*/ 0 w 22"/>
                <a:gd name="T17" fmla="*/ 12 h 23"/>
                <a:gd name="T18" fmla="*/ 4 w 22"/>
                <a:gd name="T19" fmla="*/ 19 h 23"/>
                <a:gd name="T20" fmla="*/ 7 w 22"/>
                <a:gd name="T21" fmla="*/ 21 h 23"/>
                <a:gd name="T22" fmla="*/ 11 w 22"/>
                <a:gd name="T23" fmla="*/ 23 h 23"/>
                <a:gd name="T24" fmla="*/ 15 w 22"/>
                <a:gd name="T25" fmla="*/ 21 h 23"/>
                <a:gd name="T26" fmla="*/ 18 w 22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18" y="19"/>
                  </a:moveTo>
                  <a:lnTo>
                    <a:pt x="22" y="12"/>
                  </a:lnTo>
                  <a:lnTo>
                    <a:pt x="18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12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8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0" name="Freeform 76"/>
            <p:cNvSpPr>
              <a:spLocks/>
            </p:cNvSpPr>
            <p:nvPr/>
          </p:nvSpPr>
          <p:spPr bwMode="auto">
            <a:xfrm>
              <a:off x="2414" y="2535"/>
              <a:ext cx="23" cy="23"/>
            </a:xfrm>
            <a:custGeom>
              <a:avLst/>
              <a:gdLst>
                <a:gd name="T0" fmla="*/ 19 w 23"/>
                <a:gd name="T1" fmla="*/ 19 h 23"/>
                <a:gd name="T2" fmla="*/ 23 w 23"/>
                <a:gd name="T3" fmla="*/ 11 h 23"/>
                <a:gd name="T4" fmla="*/ 19 w 23"/>
                <a:gd name="T5" fmla="*/ 4 h 23"/>
                <a:gd name="T6" fmla="*/ 15 w 23"/>
                <a:gd name="T7" fmla="*/ 0 h 23"/>
                <a:gd name="T8" fmla="*/ 11 w 23"/>
                <a:gd name="T9" fmla="*/ 0 h 23"/>
                <a:gd name="T10" fmla="*/ 8 w 23"/>
                <a:gd name="T11" fmla="*/ 0 h 23"/>
                <a:gd name="T12" fmla="*/ 2 w 23"/>
                <a:gd name="T13" fmla="*/ 2 h 23"/>
                <a:gd name="T14" fmla="*/ 2 w 23"/>
                <a:gd name="T15" fmla="*/ 2 h 23"/>
                <a:gd name="T16" fmla="*/ 0 w 23"/>
                <a:gd name="T17" fmla="*/ 11 h 23"/>
                <a:gd name="T18" fmla="*/ 4 w 23"/>
                <a:gd name="T19" fmla="*/ 19 h 23"/>
                <a:gd name="T20" fmla="*/ 8 w 23"/>
                <a:gd name="T21" fmla="*/ 21 h 23"/>
                <a:gd name="T22" fmla="*/ 11 w 23"/>
                <a:gd name="T23" fmla="*/ 23 h 23"/>
                <a:gd name="T24" fmla="*/ 15 w 23"/>
                <a:gd name="T25" fmla="*/ 21 h 23"/>
                <a:gd name="T26" fmla="*/ 19 w 23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19" y="19"/>
                  </a:moveTo>
                  <a:lnTo>
                    <a:pt x="23" y="11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5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1" name="Freeform 77"/>
            <p:cNvSpPr>
              <a:spLocks/>
            </p:cNvSpPr>
            <p:nvPr/>
          </p:nvSpPr>
          <p:spPr bwMode="auto">
            <a:xfrm>
              <a:off x="2383" y="2567"/>
              <a:ext cx="22" cy="22"/>
            </a:xfrm>
            <a:custGeom>
              <a:avLst/>
              <a:gdLst>
                <a:gd name="T0" fmla="*/ 18 w 22"/>
                <a:gd name="T1" fmla="*/ 18 h 22"/>
                <a:gd name="T2" fmla="*/ 22 w 22"/>
                <a:gd name="T3" fmla="*/ 11 h 22"/>
                <a:gd name="T4" fmla="*/ 18 w 22"/>
                <a:gd name="T5" fmla="*/ 4 h 22"/>
                <a:gd name="T6" fmla="*/ 14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1 w 22"/>
                <a:gd name="T13" fmla="*/ 2 h 22"/>
                <a:gd name="T14" fmla="*/ 1 w 22"/>
                <a:gd name="T15" fmla="*/ 2 h 22"/>
                <a:gd name="T16" fmla="*/ 0 w 22"/>
                <a:gd name="T17" fmla="*/ 11 h 22"/>
                <a:gd name="T18" fmla="*/ 3 w 22"/>
                <a:gd name="T19" fmla="*/ 18 h 22"/>
                <a:gd name="T20" fmla="*/ 7 w 22"/>
                <a:gd name="T21" fmla="*/ 20 h 22"/>
                <a:gd name="T22" fmla="*/ 11 w 22"/>
                <a:gd name="T23" fmla="*/ 22 h 22"/>
                <a:gd name="T24" fmla="*/ 14 w 22"/>
                <a:gd name="T25" fmla="*/ 20 h 22"/>
                <a:gd name="T26" fmla="*/ 18 w 22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18" y="18"/>
                  </a:moveTo>
                  <a:lnTo>
                    <a:pt x="22" y="11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1" y="2"/>
                  </a:lnTo>
                  <a:lnTo>
                    <a:pt x="0" y="11"/>
                  </a:lnTo>
                  <a:lnTo>
                    <a:pt x="3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4" y="20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2" name="Freeform 78"/>
            <p:cNvSpPr>
              <a:spLocks/>
            </p:cNvSpPr>
            <p:nvPr/>
          </p:nvSpPr>
          <p:spPr bwMode="auto">
            <a:xfrm>
              <a:off x="2351" y="2599"/>
              <a:ext cx="22" cy="22"/>
            </a:xfrm>
            <a:custGeom>
              <a:avLst/>
              <a:gdLst>
                <a:gd name="T0" fmla="*/ 20 w 22"/>
                <a:gd name="T1" fmla="*/ 18 h 22"/>
                <a:gd name="T2" fmla="*/ 22 w 22"/>
                <a:gd name="T3" fmla="*/ 11 h 22"/>
                <a:gd name="T4" fmla="*/ 19 w 22"/>
                <a:gd name="T5" fmla="*/ 1 h 22"/>
                <a:gd name="T6" fmla="*/ 15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4 w 22"/>
                <a:gd name="T13" fmla="*/ 1 h 22"/>
                <a:gd name="T14" fmla="*/ 4 w 22"/>
                <a:gd name="T15" fmla="*/ 1 h 22"/>
                <a:gd name="T16" fmla="*/ 0 w 22"/>
                <a:gd name="T17" fmla="*/ 11 h 22"/>
                <a:gd name="T18" fmla="*/ 4 w 22"/>
                <a:gd name="T19" fmla="*/ 18 h 22"/>
                <a:gd name="T20" fmla="*/ 7 w 22"/>
                <a:gd name="T21" fmla="*/ 20 h 22"/>
                <a:gd name="T22" fmla="*/ 11 w 22"/>
                <a:gd name="T23" fmla="*/ 22 h 22"/>
                <a:gd name="T24" fmla="*/ 15 w 22"/>
                <a:gd name="T25" fmla="*/ 20 h 22"/>
                <a:gd name="T26" fmla="*/ 20 w 22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8"/>
                  </a:moveTo>
                  <a:lnTo>
                    <a:pt x="22" y="11"/>
                  </a:lnTo>
                  <a:lnTo>
                    <a:pt x="19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5" y="20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3" name="Freeform 79"/>
            <p:cNvSpPr>
              <a:spLocks/>
            </p:cNvSpPr>
            <p:nvPr/>
          </p:nvSpPr>
          <p:spPr bwMode="auto">
            <a:xfrm>
              <a:off x="2319" y="2630"/>
              <a:ext cx="23" cy="23"/>
            </a:xfrm>
            <a:custGeom>
              <a:avLst/>
              <a:gdLst>
                <a:gd name="T0" fmla="*/ 21 w 23"/>
                <a:gd name="T1" fmla="*/ 19 h 23"/>
                <a:gd name="T2" fmla="*/ 23 w 23"/>
                <a:gd name="T3" fmla="*/ 11 h 23"/>
                <a:gd name="T4" fmla="*/ 19 w 23"/>
                <a:gd name="T5" fmla="*/ 2 h 23"/>
                <a:gd name="T6" fmla="*/ 15 w 23"/>
                <a:gd name="T7" fmla="*/ 0 h 23"/>
                <a:gd name="T8" fmla="*/ 12 w 23"/>
                <a:gd name="T9" fmla="*/ 0 h 23"/>
                <a:gd name="T10" fmla="*/ 8 w 23"/>
                <a:gd name="T11" fmla="*/ 0 h 23"/>
                <a:gd name="T12" fmla="*/ 4 w 23"/>
                <a:gd name="T13" fmla="*/ 2 h 23"/>
                <a:gd name="T14" fmla="*/ 4 w 23"/>
                <a:gd name="T15" fmla="*/ 2 h 23"/>
                <a:gd name="T16" fmla="*/ 0 w 23"/>
                <a:gd name="T17" fmla="*/ 11 h 23"/>
                <a:gd name="T18" fmla="*/ 4 w 23"/>
                <a:gd name="T19" fmla="*/ 19 h 23"/>
                <a:gd name="T20" fmla="*/ 8 w 23"/>
                <a:gd name="T21" fmla="*/ 21 h 23"/>
                <a:gd name="T22" fmla="*/ 12 w 23"/>
                <a:gd name="T23" fmla="*/ 23 h 23"/>
                <a:gd name="T24" fmla="*/ 15 w 23"/>
                <a:gd name="T25" fmla="*/ 21 h 23"/>
                <a:gd name="T26" fmla="*/ 21 w 23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3"/>
                <a:gd name="T44" fmla="*/ 23 w 23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3">
                  <a:moveTo>
                    <a:pt x="21" y="19"/>
                  </a:moveTo>
                  <a:lnTo>
                    <a:pt x="23" y="11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5" y="21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4" name="Freeform 80"/>
            <p:cNvSpPr>
              <a:spLocks/>
            </p:cNvSpPr>
            <p:nvPr/>
          </p:nvSpPr>
          <p:spPr bwMode="auto">
            <a:xfrm>
              <a:off x="2288" y="2662"/>
              <a:ext cx="22" cy="22"/>
            </a:xfrm>
            <a:custGeom>
              <a:avLst/>
              <a:gdLst>
                <a:gd name="T0" fmla="*/ 20 w 22"/>
                <a:gd name="T1" fmla="*/ 19 h 22"/>
                <a:gd name="T2" fmla="*/ 22 w 22"/>
                <a:gd name="T3" fmla="*/ 11 h 22"/>
                <a:gd name="T4" fmla="*/ 18 w 22"/>
                <a:gd name="T5" fmla="*/ 2 h 22"/>
                <a:gd name="T6" fmla="*/ 17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4 w 22"/>
                <a:gd name="T13" fmla="*/ 2 h 22"/>
                <a:gd name="T14" fmla="*/ 4 w 22"/>
                <a:gd name="T15" fmla="*/ 2 h 22"/>
                <a:gd name="T16" fmla="*/ 0 w 22"/>
                <a:gd name="T17" fmla="*/ 11 h 22"/>
                <a:gd name="T18" fmla="*/ 4 w 22"/>
                <a:gd name="T19" fmla="*/ 19 h 22"/>
                <a:gd name="T20" fmla="*/ 7 w 22"/>
                <a:gd name="T21" fmla="*/ 20 h 22"/>
                <a:gd name="T22" fmla="*/ 11 w 22"/>
                <a:gd name="T23" fmla="*/ 22 h 22"/>
                <a:gd name="T24" fmla="*/ 17 w 22"/>
                <a:gd name="T25" fmla="*/ 20 h 22"/>
                <a:gd name="T26" fmla="*/ 20 w 22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9"/>
                  </a:moveTo>
                  <a:lnTo>
                    <a:pt x="22" y="11"/>
                  </a:lnTo>
                  <a:lnTo>
                    <a:pt x="18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5" name="Freeform 81"/>
            <p:cNvSpPr>
              <a:spLocks/>
            </p:cNvSpPr>
            <p:nvPr/>
          </p:nvSpPr>
          <p:spPr bwMode="auto">
            <a:xfrm>
              <a:off x="2256" y="2694"/>
              <a:ext cx="23" cy="22"/>
            </a:xfrm>
            <a:custGeom>
              <a:avLst/>
              <a:gdLst>
                <a:gd name="T0" fmla="*/ 21 w 23"/>
                <a:gd name="T1" fmla="*/ 18 h 22"/>
                <a:gd name="T2" fmla="*/ 23 w 23"/>
                <a:gd name="T3" fmla="*/ 11 h 22"/>
                <a:gd name="T4" fmla="*/ 19 w 23"/>
                <a:gd name="T5" fmla="*/ 1 h 22"/>
                <a:gd name="T6" fmla="*/ 17 w 23"/>
                <a:gd name="T7" fmla="*/ 0 h 22"/>
                <a:gd name="T8" fmla="*/ 11 w 23"/>
                <a:gd name="T9" fmla="*/ 0 h 22"/>
                <a:gd name="T10" fmla="*/ 8 w 23"/>
                <a:gd name="T11" fmla="*/ 0 h 22"/>
                <a:gd name="T12" fmla="*/ 4 w 23"/>
                <a:gd name="T13" fmla="*/ 1 h 22"/>
                <a:gd name="T14" fmla="*/ 4 w 23"/>
                <a:gd name="T15" fmla="*/ 1 h 22"/>
                <a:gd name="T16" fmla="*/ 0 w 23"/>
                <a:gd name="T17" fmla="*/ 11 h 22"/>
                <a:gd name="T18" fmla="*/ 4 w 23"/>
                <a:gd name="T19" fmla="*/ 18 h 22"/>
                <a:gd name="T20" fmla="*/ 8 w 23"/>
                <a:gd name="T21" fmla="*/ 20 h 22"/>
                <a:gd name="T22" fmla="*/ 11 w 23"/>
                <a:gd name="T23" fmla="*/ 22 h 22"/>
                <a:gd name="T24" fmla="*/ 17 w 23"/>
                <a:gd name="T25" fmla="*/ 20 h 22"/>
                <a:gd name="T26" fmla="*/ 21 w 23"/>
                <a:gd name="T27" fmla="*/ 18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"/>
                <a:gd name="T43" fmla="*/ 0 h 22"/>
                <a:gd name="T44" fmla="*/ 23 w 23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" h="22">
                  <a:moveTo>
                    <a:pt x="21" y="18"/>
                  </a:moveTo>
                  <a:lnTo>
                    <a:pt x="23" y="1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11"/>
                  </a:lnTo>
                  <a:lnTo>
                    <a:pt x="4" y="18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1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6" name="Freeform 82"/>
            <p:cNvSpPr>
              <a:spLocks/>
            </p:cNvSpPr>
            <p:nvPr/>
          </p:nvSpPr>
          <p:spPr bwMode="auto">
            <a:xfrm>
              <a:off x="2225" y="2725"/>
              <a:ext cx="22" cy="23"/>
            </a:xfrm>
            <a:custGeom>
              <a:avLst/>
              <a:gdLst>
                <a:gd name="T0" fmla="*/ 20 w 22"/>
                <a:gd name="T1" fmla="*/ 19 h 23"/>
                <a:gd name="T2" fmla="*/ 22 w 22"/>
                <a:gd name="T3" fmla="*/ 11 h 23"/>
                <a:gd name="T4" fmla="*/ 18 w 22"/>
                <a:gd name="T5" fmla="*/ 2 h 23"/>
                <a:gd name="T6" fmla="*/ 16 w 22"/>
                <a:gd name="T7" fmla="*/ 0 h 23"/>
                <a:gd name="T8" fmla="*/ 11 w 22"/>
                <a:gd name="T9" fmla="*/ 0 h 23"/>
                <a:gd name="T10" fmla="*/ 7 w 22"/>
                <a:gd name="T11" fmla="*/ 0 h 23"/>
                <a:gd name="T12" fmla="*/ 3 w 22"/>
                <a:gd name="T13" fmla="*/ 2 h 23"/>
                <a:gd name="T14" fmla="*/ 3 w 22"/>
                <a:gd name="T15" fmla="*/ 2 h 23"/>
                <a:gd name="T16" fmla="*/ 0 w 22"/>
                <a:gd name="T17" fmla="*/ 11 h 23"/>
                <a:gd name="T18" fmla="*/ 3 w 22"/>
                <a:gd name="T19" fmla="*/ 19 h 23"/>
                <a:gd name="T20" fmla="*/ 7 w 22"/>
                <a:gd name="T21" fmla="*/ 21 h 23"/>
                <a:gd name="T22" fmla="*/ 11 w 22"/>
                <a:gd name="T23" fmla="*/ 23 h 23"/>
                <a:gd name="T24" fmla="*/ 16 w 22"/>
                <a:gd name="T25" fmla="*/ 21 h 23"/>
                <a:gd name="T26" fmla="*/ 20 w 22"/>
                <a:gd name="T27" fmla="*/ 19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3"/>
                <a:gd name="T44" fmla="*/ 22 w 22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3">
                  <a:moveTo>
                    <a:pt x="20" y="19"/>
                  </a:moveTo>
                  <a:lnTo>
                    <a:pt x="22" y="11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11"/>
                  </a:lnTo>
                  <a:lnTo>
                    <a:pt x="3" y="19"/>
                  </a:lnTo>
                  <a:lnTo>
                    <a:pt x="7" y="21"/>
                  </a:lnTo>
                  <a:lnTo>
                    <a:pt x="11" y="23"/>
                  </a:lnTo>
                  <a:lnTo>
                    <a:pt x="16" y="21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327" name="Freeform 83"/>
            <p:cNvSpPr>
              <a:spLocks/>
            </p:cNvSpPr>
            <p:nvPr/>
          </p:nvSpPr>
          <p:spPr bwMode="auto">
            <a:xfrm>
              <a:off x="2193" y="2757"/>
              <a:ext cx="22" cy="22"/>
            </a:xfrm>
            <a:custGeom>
              <a:avLst/>
              <a:gdLst>
                <a:gd name="T0" fmla="*/ 20 w 22"/>
                <a:gd name="T1" fmla="*/ 19 h 22"/>
                <a:gd name="T2" fmla="*/ 22 w 22"/>
                <a:gd name="T3" fmla="*/ 11 h 22"/>
                <a:gd name="T4" fmla="*/ 20 w 22"/>
                <a:gd name="T5" fmla="*/ 2 h 22"/>
                <a:gd name="T6" fmla="*/ 17 w 22"/>
                <a:gd name="T7" fmla="*/ 0 h 22"/>
                <a:gd name="T8" fmla="*/ 11 w 22"/>
                <a:gd name="T9" fmla="*/ 0 h 22"/>
                <a:gd name="T10" fmla="*/ 7 w 22"/>
                <a:gd name="T11" fmla="*/ 0 h 22"/>
                <a:gd name="T12" fmla="*/ 4 w 22"/>
                <a:gd name="T13" fmla="*/ 2 h 22"/>
                <a:gd name="T14" fmla="*/ 4 w 22"/>
                <a:gd name="T15" fmla="*/ 2 h 22"/>
                <a:gd name="T16" fmla="*/ 0 w 22"/>
                <a:gd name="T17" fmla="*/ 11 h 22"/>
                <a:gd name="T18" fmla="*/ 4 w 22"/>
                <a:gd name="T19" fmla="*/ 19 h 22"/>
                <a:gd name="T20" fmla="*/ 7 w 22"/>
                <a:gd name="T21" fmla="*/ 20 h 22"/>
                <a:gd name="T22" fmla="*/ 11 w 22"/>
                <a:gd name="T23" fmla="*/ 22 h 22"/>
                <a:gd name="T24" fmla="*/ 17 w 22"/>
                <a:gd name="T25" fmla="*/ 20 h 22"/>
                <a:gd name="T26" fmla="*/ 20 w 22"/>
                <a:gd name="T27" fmla="*/ 19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2"/>
                <a:gd name="T43" fmla="*/ 0 h 22"/>
                <a:gd name="T44" fmla="*/ 22 w 2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2" h="22">
                  <a:moveTo>
                    <a:pt x="20" y="19"/>
                  </a:moveTo>
                  <a:lnTo>
                    <a:pt x="22" y="11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0" y="11"/>
                  </a:lnTo>
                  <a:lnTo>
                    <a:pt x="4" y="19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7" y="20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4" name="Group 243"/>
          <p:cNvGrpSpPr>
            <a:grpSpLocks/>
          </p:cNvGrpSpPr>
          <p:nvPr/>
        </p:nvGrpSpPr>
        <p:grpSpPr bwMode="auto">
          <a:xfrm>
            <a:off x="4140200" y="3019425"/>
            <a:ext cx="1412875" cy="1416050"/>
            <a:chOff x="2608" y="1902"/>
            <a:chExt cx="890" cy="892"/>
          </a:xfrm>
        </p:grpSpPr>
        <p:sp>
          <p:nvSpPr>
            <p:cNvPr id="21142" name="Freeform 85"/>
            <p:cNvSpPr>
              <a:spLocks/>
            </p:cNvSpPr>
            <p:nvPr/>
          </p:nvSpPr>
          <p:spPr bwMode="auto">
            <a:xfrm>
              <a:off x="2608" y="190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5 h 11"/>
                <a:gd name="T4" fmla="*/ 9 w 11"/>
                <a:gd name="T5" fmla="*/ 3 h 11"/>
                <a:gd name="T6" fmla="*/ 7 w 11"/>
                <a:gd name="T7" fmla="*/ 1 h 11"/>
                <a:gd name="T8" fmla="*/ 5 w 11"/>
                <a:gd name="T9" fmla="*/ 0 h 11"/>
                <a:gd name="T10" fmla="*/ 5 w 11"/>
                <a:gd name="T11" fmla="*/ 0 h 11"/>
                <a:gd name="T12" fmla="*/ 3 w 11"/>
                <a:gd name="T13" fmla="*/ 1 h 11"/>
                <a:gd name="T14" fmla="*/ 1 w 11"/>
                <a:gd name="T15" fmla="*/ 3 h 11"/>
                <a:gd name="T16" fmla="*/ 0 w 11"/>
                <a:gd name="T17" fmla="*/ 5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3" name="Freeform 86"/>
            <p:cNvSpPr>
              <a:spLocks/>
            </p:cNvSpPr>
            <p:nvPr/>
          </p:nvSpPr>
          <p:spPr bwMode="auto">
            <a:xfrm>
              <a:off x="2608" y="192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4" name="Freeform 87"/>
            <p:cNvSpPr>
              <a:spLocks/>
            </p:cNvSpPr>
            <p:nvPr/>
          </p:nvSpPr>
          <p:spPr bwMode="auto">
            <a:xfrm>
              <a:off x="2608" y="194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5" name="Freeform 88"/>
            <p:cNvSpPr>
              <a:spLocks/>
            </p:cNvSpPr>
            <p:nvPr/>
          </p:nvSpPr>
          <p:spPr bwMode="auto">
            <a:xfrm>
              <a:off x="2608" y="196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6" name="Freeform 89"/>
            <p:cNvSpPr>
              <a:spLocks/>
            </p:cNvSpPr>
            <p:nvPr/>
          </p:nvSpPr>
          <p:spPr bwMode="auto">
            <a:xfrm>
              <a:off x="2608" y="199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7" name="Freeform 90"/>
            <p:cNvSpPr>
              <a:spLocks/>
            </p:cNvSpPr>
            <p:nvPr/>
          </p:nvSpPr>
          <p:spPr bwMode="auto">
            <a:xfrm>
              <a:off x="2608" y="201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8" name="Freeform 91"/>
            <p:cNvSpPr>
              <a:spLocks/>
            </p:cNvSpPr>
            <p:nvPr/>
          </p:nvSpPr>
          <p:spPr bwMode="auto">
            <a:xfrm>
              <a:off x="2608" y="203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9" name="Freeform 92"/>
            <p:cNvSpPr>
              <a:spLocks/>
            </p:cNvSpPr>
            <p:nvPr/>
          </p:nvSpPr>
          <p:spPr bwMode="auto">
            <a:xfrm>
              <a:off x="2608" y="205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0" name="Freeform 93"/>
            <p:cNvSpPr>
              <a:spLocks/>
            </p:cNvSpPr>
            <p:nvPr/>
          </p:nvSpPr>
          <p:spPr bwMode="auto">
            <a:xfrm>
              <a:off x="2608" y="2080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1" name="Freeform 94"/>
            <p:cNvSpPr>
              <a:spLocks/>
            </p:cNvSpPr>
            <p:nvPr/>
          </p:nvSpPr>
          <p:spPr bwMode="auto">
            <a:xfrm>
              <a:off x="2608" y="210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2" name="Freeform 95"/>
            <p:cNvSpPr>
              <a:spLocks/>
            </p:cNvSpPr>
            <p:nvPr/>
          </p:nvSpPr>
          <p:spPr bwMode="auto">
            <a:xfrm>
              <a:off x="2608" y="212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3" name="Freeform 96"/>
            <p:cNvSpPr>
              <a:spLocks/>
            </p:cNvSpPr>
            <p:nvPr/>
          </p:nvSpPr>
          <p:spPr bwMode="auto">
            <a:xfrm>
              <a:off x="2608" y="214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4" name="Freeform 97"/>
            <p:cNvSpPr>
              <a:spLocks/>
            </p:cNvSpPr>
            <p:nvPr/>
          </p:nvSpPr>
          <p:spPr bwMode="auto">
            <a:xfrm>
              <a:off x="2608" y="217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5" name="Freeform 98"/>
            <p:cNvSpPr>
              <a:spLocks/>
            </p:cNvSpPr>
            <p:nvPr/>
          </p:nvSpPr>
          <p:spPr bwMode="auto">
            <a:xfrm>
              <a:off x="2608" y="219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6" name="Freeform 99"/>
            <p:cNvSpPr>
              <a:spLocks/>
            </p:cNvSpPr>
            <p:nvPr/>
          </p:nvSpPr>
          <p:spPr bwMode="auto">
            <a:xfrm>
              <a:off x="2608" y="221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7" name="Freeform 100"/>
            <p:cNvSpPr>
              <a:spLocks/>
            </p:cNvSpPr>
            <p:nvPr/>
          </p:nvSpPr>
          <p:spPr bwMode="auto">
            <a:xfrm>
              <a:off x="2608" y="223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8" name="Freeform 101"/>
            <p:cNvSpPr>
              <a:spLocks/>
            </p:cNvSpPr>
            <p:nvPr/>
          </p:nvSpPr>
          <p:spPr bwMode="auto">
            <a:xfrm>
              <a:off x="2608" y="225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59" name="Freeform 102"/>
            <p:cNvSpPr>
              <a:spLocks/>
            </p:cNvSpPr>
            <p:nvPr/>
          </p:nvSpPr>
          <p:spPr bwMode="auto">
            <a:xfrm>
              <a:off x="2608" y="228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0" name="Freeform 103"/>
            <p:cNvSpPr>
              <a:spLocks/>
            </p:cNvSpPr>
            <p:nvPr/>
          </p:nvSpPr>
          <p:spPr bwMode="auto">
            <a:xfrm>
              <a:off x="2608" y="230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1" name="Freeform 104"/>
            <p:cNvSpPr>
              <a:spLocks/>
            </p:cNvSpPr>
            <p:nvPr/>
          </p:nvSpPr>
          <p:spPr bwMode="auto">
            <a:xfrm>
              <a:off x="2608" y="232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2" name="Freeform 105"/>
            <p:cNvSpPr>
              <a:spLocks/>
            </p:cNvSpPr>
            <p:nvPr/>
          </p:nvSpPr>
          <p:spPr bwMode="auto">
            <a:xfrm>
              <a:off x="2608" y="234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3" name="Freeform 106"/>
            <p:cNvSpPr>
              <a:spLocks/>
            </p:cNvSpPr>
            <p:nvPr/>
          </p:nvSpPr>
          <p:spPr bwMode="auto">
            <a:xfrm>
              <a:off x="2608" y="237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4" name="Freeform 107"/>
            <p:cNvSpPr>
              <a:spLocks/>
            </p:cNvSpPr>
            <p:nvPr/>
          </p:nvSpPr>
          <p:spPr bwMode="auto">
            <a:xfrm>
              <a:off x="2608" y="239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5" name="Freeform 108"/>
            <p:cNvSpPr>
              <a:spLocks/>
            </p:cNvSpPr>
            <p:nvPr/>
          </p:nvSpPr>
          <p:spPr bwMode="auto">
            <a:xfrm>
              <a:off x="2608" y="241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6" name="Freeform 109"/>
            <p:cNvSpPr>
              <a:spLocks/>
            </p:cNvSpPr>
            <p:nvPr/>
          </p:nvSpPr>
          <p:spPr bwMode="auto">
            <a:xfrm>
              <a:off x="2608" y="243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7" name="Freeform 110"/>
            <p:cNvSpPr>
              <a:spLocks/>
            </p:cNvSpPr>
            <p:nvPr/>
          </p:nvSpPr>
          <p:spPr bwMode="auto">
            <a:xfrm>
              <a:off x="2608" y="246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8" name="Freeform 111"/>
            <p:cNvSpPr>
              <a:spLocks/>
            </p:cNvSpPr>
            <p:nvPr/>
          </p:nvSpPr>
          <p:spPr bwMode="auto">
            <a:xfrm>
              <a:off x="2608" y="248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69" name="Freeform 112"/>
            <p:cNvSpPr>
              <a:spLocks/>
            </p:cNvSpPr>
            <p:nvPr/>
          </p:nvSpPr>
          <p:spPr bwMode="auto">
            <a:xfrm>
              <a:off x="2608" y="250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0" name="Freeform 113"/>
            <p:cNvSpPr>
              <a:spLocks/>
            </p:cNvSpPr>
            <p:nvPr/>
          </p:nvSpPr>
          <p:spPr bwMode="auto">
            <a:xfrm>
              <a:off x="2608" y="252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1" name="Freeform 114"/>
            <p:cNvSpPr>
              <a:spLocks/>
            </p:cNvSpPr>
            <p:nvPr/>
          </p:nvSpPr>
          <p:spPr bwMode="auto">
            <a:xfrm>
              <a:off x="2608" y="255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2" name="Freeform 115"/>
            <p:cNvSpPr>
              <a:spLocks/>
            </p:cNvSpPr>
            <p:nvPr/>
          </p:nvSpPr>
          <p:spPr bwMode="auto">
            <a:xfrm>
              <a:off x="2608" y="257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3" name="Freeform 116"/>
            <p:cNvSpPr>
              <a:spLocks/>
            </p:cNvSpPr>
            <p:nvPr/>
          </p:nvSpPr>
          <p:spPr bwMode="auto">
            <a:xfrm>
              <a:off x="2608" y="259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4" name="Freeform 117"/>
            <p:cNvSpPr>
              <a:spLocks/>
            </p:cNvSpPr>
            <p:nvPr/>
          </p:nvSpPr>
          <p:spPr bwMode="auto">
            <a:xfrm>
              <a:off x="2608" y="261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5" name="Freeform 118"/>
            <p:cNvSpPr>
              <a:spLocks/>
            </p:cNvSpPr>
            <p:nvPr/>
          </p:nvSpPr>
          <p:spPr bwMode="auto">
            <a:xfrm>
              <a:off x="2608" y="264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6" name="Freeform 119"/>
            <p:cNvSpPr>
              <a:spLocks/>
            </p:cNvSpPr>
            <p:nvPr/>
          </p:nvSpPr>
          <p:spPr bwMode="auto">
            <a:xfrm>
              <a:off x="2608" y="266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7" name="Freeform 120"/>
            <p:cNvSpPr>
              <a:spLocks/>
            </p:cNvSpPr>
            <p:nvPr/>
          </p:nvSpPr>
          <p:spPr bwMode="auto">
            <a:xfrm>
              <a:off x="2608" y="268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8" name="Freeform 121"/>
            <p:cNvSpPr>
              <a:spLocks/>
            </p:cNvSpPr>
            <p:nvPr/>
          </p:nvSpPr>
          <p:spPr bwMode="auto">
            <a:xfrm>
              <a:off x="2608" y="270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79" name="Freeform 122"/>
            <p:cNvSpPr>
              <a:spLocks/>
            </p:cNvSpPr>
            <p:nvPr/>
          </p:nvSpPr>
          <p:spPr bwMode="auto">
            <a:xfrm>
              <a:off x="2608" y="272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0" name="Freeform 123"/>
            <p:cNvSpPr>
              <a:spLocks/>
            </p:cNvSpPr>
            <p:nvPr/>
          </p:nvSpPr>
          <p:spPr bwMode="auto">
            <a:xfrm>
              <a:off x="2608" y="2751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1" name="Freeform 124"/>
            <p:cNvSpPr>
              <a:spLocks/>
            </p:cNvSpPr>
            <p:nvPr/>
          </p:nvSpPr>
          <p:spPr bwMode="auto">
            <a:xfrm>
              <a:off x="2608" y="277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2" name="Freeform 125"/>
            <p:cNvSpPr>
              <a:spLocks/>
            </p:cNvSpPr>
            <p:nvPr/>
          </p:nvSpPr>
          <p:spPr bwMode="auto">
            <a:xfrm>
              <a:off x="2621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3" name="Freeform 126"/>
            <p:cNvSpPr>
              <a:spLocks/>
            </p:cNvSpPr>
            <p:nvPr/>
          </p:nvSpPr>
          <p:spPr bwMode="auto">
            <a:xfrm>
              <a:off x="2643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4" name="Freeform 127"/>
            <p:cNvSpPr>
              <a:spLocks/>
            </p:cNvSpPr>
            <p:nvPr/>
          </p:nvSpPr>
          <p:spPr bwMode="auto">
            <a:xfrm>
              <a:off x="266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5" name="Freeform 128"/>
            <p:cNvSpPr>
              <a:spLocks/>
            </p:cNvSpPr>
            <p:nvPr/>
          </p:nvSpPr>
          <p:spPr bwMode="auto">
            <a:xfrm>
              <a:off x="2687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6" name="Freeform 129"/>
            <p:cNvSpPr>
              <a:spLocks/>
            </p:cNvSpPr>
            <p:nvPr/>
          </p:nvSpPr>
          <p:spPr bwMode="auto">
            <a:xfrm>
              <a:off x="2710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7" name="Freeform 130"/>
            <p:cNvSpPr>
              <a:spLocks/>
            </p:cNvSpPr>
            <p:nvPr/>
          </p:nvSpPr>
          <p:spPr bwMode="auto">
            <a:xfrm>
              <a:off x="2732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8" name="Freeform 131"/>
            <p:cNvSpPr>
              <a:spLocks/>
            </p:cNvSpPr>
            <p:nvPr/>
          </p:nvSpPr>
          <p:spPr bwMode="auto">
            <a:xfrm>
              <a:off x="2754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89" name="Freeform 132"/>
            <p:cNvSpPr>
              <a:spLocks/>
            </p:cNvSpPr>
            <p:nvPr/>
          </p:nvSpPr>
          <p:spPr bwMode="auto">
            <a:xfrm>
              <a:off x="277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0" name="Freeform 133"/>
            <p:cNvSpPr>
              <a:spLocks/>
            </p:cNvSpPr>
            <p:nvPr/>
          </p:nvSpPr>
          <p:spPr bwMode="auto">
            <a:xfrm>
              <a:off x="2799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1" name="Freeform 134"/>
            <p:cNvSpPr>
              <a:spLocks/>
            </p:cNvSpPr>
            <p:nvPr/>
          </p:nvSpPr>
          <p:spPr bwMode="auto">
            <a:xfrm>
              <a:off x="2821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2" name="Freeform 135"/>
            <p:cNvSpPr>
              <a:spLocks/>
            </p:cNvSpPr>
            <p:nvPr/>
          </p:nvSpPr>
          <p:spPr bwMode="auto">
            <a:xfrm>
              <a:off x="2844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3" name="Freeform 136"/>
            <p:cNvSpPr>
              <a:spLocks/>
            </p:cNvSpPr>
            <p:nvPr/>
          </p:nvSpPr>
          <p:spPr bwMode="auto">
            <a:xfrm>
              <a:off x="2866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4" name="Freeform 137"/>
            <p:cNvSpPr>
              <a:spLocks/>
            </p:cNvSpPr>
            <p:nvPr/>
          </p:nvSpPr>
          <p:spPr bwMode="auto">
            <a:xfrm>
              <a:off x="2888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5" name="Freeform 138"/>
            <p:cNvSpPr>
              <a:spLocks/>
            </p:cNvSpPr>
            <p:nvPr/>
          </p:nvSpPr>
          <p:spPr bwMode="auto">
            <a:xfrm>
              <a:off x="2911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6" name="Freeform 139"/>
            <p:cNvSpPr>
              <a:spLocks/>
            </p:cNvSpPr>
            <p:nvPr/>
          </p:nvSpPr>
          <p:spPr bwMode="auto">
            <a:xfrm>
              <a:off x="2933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7" name="Freeform 140"/>
            <p:cNvSpPr>
              <a:spLocks/>
            </p:cNvSpPr>
            <p:nvPr/>
          </p:nvSpPr>
          <p:spPr bwMode="auto">
            <a:xfrm>
              <a:off x="295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8" name="Freeform 141"/>
            <p:cNvSpPr>
              <a:spLocks/>
            </p:cNvSpPr>
            <p:nvPr/>
          </p:nvSpPr>
          <p:spPr bwMode="auto">
            <a:xfrm>
              <a:off x="2977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99" name="Freeform 142"/>
            <p:cNvSpPr>
              <a:spLocks/>
            </p:cNvSpPr>
            <p:nvPr/>
          </p:nvSpPr>
          <p:spPr bwMode="auto">
            <a:xfrm>
              <a:off x="3000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0" name="Freeform 143"/>
            <p:cNvSpPr>
              <a:spLocks/>
            </p:cNvSpPr>
            <p:nvPr/>
          </p:nvSpPr>
          <p:spPr bwMode="auto">
            <a:xfrm>
              <a:off x="3022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1" name="Freeform 144"/>
            <p:cNvSpPr>
              <a:spLocks/>
            </p:cNvSpPr>
            <p:nvPr/>
          </p:nvSpPr>
          <p:spPr bwMode="auto">
            <a:xfrm>
              <a:off x="3044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2" name="Freeform 145"/>
            <p:cNvSpPr>
              <a:spLocks/>
            </p:cNvSpPr>
            <p:nvPr/>
          </p:nvSpPr>
          <p:spPr bwMode="auto">
            <a:xfrm>
              <a:off x="306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3" name="Freeform 146"/>
            <p:cNvSpPr>
              <a:spLocks/>
            </p:cNvSpPr>
            <p:nvPr/>
          </p:nvSpPr>
          <p:spPr bwMode="auto">
            <a:xfrm>
              <a:off x="3089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4" name="Freeform 147"/>
            <p:cNvSpPr>
              <a:spLocks/>
            </p:cNvSpPr>
            <p:nvPr/>
          </p:nvSpPr>
          <p:spPr bwMode="auto">
            <a:xfrm>
              <a:off x="3111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5" name="Freeform 148"/>
            <p:cNvSpPr>
              <a:spLocks/>
            </p:cNvSpPr>
            <p:nvPr/>
          </p:nvSpPr>
          <p:spPr bwMode="auto">
            <a:xfrm>
              <a:off x="3134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6" name="Freeform 149"/>
            <p:cNvSpPr>
              <a:spLocks/>
            </p:cNvSpPr>
            <p:nvPr/>
          </p:nvSpPr>
          <p:spPr bwMode="auto">
            <a:xfrm>
              <a:off x="3156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7" name="Freeform 150"/>
            <p:cNvSpPr>
              <a:spLocks/>
            </p:cNvSpPr>
            <p:nvPr/>
          </p:nvSpPr>
          <p:spPr bwMode="auto">
            <a:xfrm>
              <a:off x="3178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8" name="Freeform 151"/>
            <p:cNvSpPr>
              <a:spLocks/>
            </p:cNvSpPr>
            <p:nvPr/>
          </p:nvSpPr>
          <p:spPr bwMode="auto">
            <a:xfrm>
              <a:off x="3201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09" name="Freeform 152"/>
            <p:cNvSpPr>
              <a:spLocks/>
            </p:cNvSpPr>
            <p:nvPr/>
          </p:nvSpPr>
          <p:spPr bwMode="auto">
            <a:xfrm>
              <a:off x="3223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0" name="Freeform 153"/>
            <p:cNvSpPr>
              <a:spLocks/>
            </p:cNvSpPr>
            <p:nvPr/>
          </p:nvSpPr>
          <p:spPr bwMode="auto">
            <a:xfrm>
              <a:off x="324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1" name="Freeform 154"/>
            <p:cNvSpPr>
              <a:spLocks/>
            </p:cNvSpPr>
            <p:nvPr/>
          </p:nvSpPr>
          <p:spPr bwMode="auto">
            <a:xfrm>
              <a:off x="3267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2" name="Freeform 155"/>
            <p:cNvSpPr>
              <a:spLocks/>
            </p:cNvSpPr>
            <p:nvPr/>
          </p:nvSpPr>
          <p:spPr bwMode="auto">
            <a:xfrm>
              <a:off x="3290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3" name="Freeform 156"/>
            <p:cNvSpPr>
              <a:spLocks/>
            </p:cNvSpPr>
            <p:nvPr/>
          </p:nvSpPr>
          <p:spPr bwMode="auto">
            <a:xfrm>
              <a:off x="3312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4" name="Freeform 157"/>
            <p:cNvSpPr>
              <a:spLocks/>
            </p:cNvSpPr>
            <p:nvPr/>
          </p:nvSpPr>
          <p:spPr bwMode="auto">
            <a:xfrm>
              <a:off x="3334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0 h 11"/>
                <a:gd name="T4" fmla="*/ 2 w 12"/>
                <a:gd name="T5" fmla="*/ 2 h 11"/>
                <a:gd name="T6" fmla="*/ 0 w 12"/>
                <a:gd name="T7" fmla="*/ 4 h 11"/>
                <a:gd name="T8" fmla="*/ 0 w 12"/>
                <a:gd name="T9" fmla="*/ 6 h 11"/>
                <a:gd name="T10" fmla="*/ 0 w 12"/>
                <a:gd name="T11" fmla="*/ 7 h 11"/>
                <a:gd name="T12" fmla="*/ 0 w 12"/>
                <a:gd name="T13" fmla="*/ 9 h 11"/>
                <a:gd name="T14" fmla="*/ 2 w 12"/>
                <a:gd name="T15" fmla="*/ 11 h 11"/>
                <a:gd name="T16" fmla="*/ 4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5" name="Freeform 158"/>
            <p:cNvSpPr>
              <a:spLocks/>
            </p:cNvSpPr>
            <p:nvPr/>
          </p:nvSpPr>
          <p:spPr bwMode="auto">
            <a:xfrm>
              <a:off x="335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6" name="Freeform 159"/>
            <p:cNvSpPr>
              <a:spLocks/>
            </p:cNvSpPr>
            <p:nvPr/>
          </p:nvSpPr>
          <p:spPr bwMode="auto">
            <a:xfrm>
              <a:off x="3379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7" name="Freeform 160"/>
            <p:cNvSpPr>
              <a:spLocks/>
            </p:cNvSpPr>
            <p:nvPr/>
          </p:nvSpPr>
          <p:spPr bwMode="auto">
            <a:xfrm>
              <a:off x="3401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8" name="Freeform 161"/>
            <p:cNvSpPr>
              <a:spLocks/>
            </p:cNvSpPr>
            <p:nvPr/>
          </p:nvSpPr>
          <p:spPr bwMode="auto">
            <a:xfrm>
              <a:off x="3424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19" name="Freeform 162"/>
            <p:cNvSpPr>
              <a:spLocks/>
            </p:cNvSpPr>
            <p:nvPr/>
          </p:nvSpPr>
          <p:spPr bwMode="auto">
            <a:xfrm>
              <a:off x="3446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0" name="Freeform 163"/>
            <p:cNvSpPr>
              <a:spLocks/>
            </p:cNvSpPr>
            <p:nvPr/>
          </p:nvSpPr>
          <p:spPr bwMode="auto">
            <a:xfrm>
              <a:off x="3468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1" name="Freeform 164"/>
            <p:cNvSpPr>
              <a:spLocks/>
            </p:cNvSpPr>
            <p:nvPr/>
          </p:nvSpPr>
          <p:spPr bwMode="auto">
            <a:xfrm>
              <a:off x="3487" y="277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2" name="Freeform 165"/>
            <p:cNvSpPr>
              <a:spLocks/>
            </p:cNvSpPr>
            <p:nvPr/>
          </p:nvSpPr>
          <p:spPr bwMode="auto">
            <a:xfrm>
              <a:off x="3487" y="275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3" name="Freeform 166"/>
            <p:cNvSpPr>
              <a:spLocks/>
            </p:cNvSpPr>
            <p:nvPr/>
          </p:nvSpPr>
          <p:spPr bwMode="auto">
            <a:xfrm>
              <a:off x="3487" y="273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4" name="Freeform 167"/>
            <p:cNvSpPr>
              <a:spLocks/>
            </p:cNvSpPr>
            <p:nvPr/>
          </p:nvSpPr>
          <p:spPr bwMode="auto">
            <a:xfrm>
              <a:off x="3487" y="271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5" name="Freeform 168"/>
            <p:cNvSpPr>
              <a:spLocks/>
            </p:cNvSpPr>
            <p:nvPr/>
          </p:nvSpPr>
          <p:spPr bwMode="auto">
            <a:xfrm>
              <a:off x="3487" y="269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6" name="Freeform 169"/>
            <p:cNvSpPr>
              <a:spLocks/>
            </p:cNvSpPr>
            <p:nvPr/>
          </p:nvSpPr>
          <p:spPr bwMode="auto">
            <a:xfrm>
              <a:off x="3487" y="2667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7" name="Freeform 170"/>
            <p:cNvSpPr>
              <a:spLocks/>
            </p:cNvSpPr>
            <p:nvPr/>
          </p:nvSpPr>
          <p:spPr bwMode="auto">
            <a:xfrm>
              <a:off x="3487" y="264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8" name="Freeform 171"/>
            <p:cNvSpPr>
              <a:spLocks/>
            </p:cNvSpPr>
            <p:nvPr/>
          </p:nvSpPr>
          <p:spPr bwMode="auto">
            <a:xfrm>
              <a:off x="3487" y="262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29" name="Freeform 172"/>
            <p:cNvSpPr>
              <a:spLocks/>
            </p:cNvSpPr>
            <p:nvPr/>
          </p:nvSpPr>
          <p:spPr bwMode="auto">
            <a:xfrm>
              <a:off x="3487" y="2600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0" name="Freeform 173"/>
            <p:cNvSpPr>
              <a:spLocks/>
            </p:cNvSpPr>
            <p:nvPr/>
          </p:nvSpPr>
          <p:spPr bwMode="auto">
            <a:xfrm>
              <a:off x="3487" y="257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1" name="Freeform 174"/>
            <p:cNvSpPr>
              <a:spLocks/>
            </p:cNvSpPr>
            <p:nvPr/>
          </p:nvSpPr>
          <p:spPr bwMode="auto">
            <a:xfrm>
              <a:off x="3487" y="255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2" name="Freeform 175"/>
            <p:cNvSpPr>
              <a:spLocks/>
            </p:cNvSpPr>
            <p:nvPr/>
          </p:nvSpPr>
          <p:spPr bwMode="auto">
            <a:xfrm>
              <a:off x="3487" y="253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3" name="Freeform 176"/>
            <p:cNvSpPr>
              <a:spLocks/>
            </p:cNvSpPr>
            <p:nvPr/>
          </p:nvSpPr>
          <p:spPr bwMode="auto">
            <a:xfrm>
              <a:off x="3487" y="251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4" name="Freeform 177"/>
            <p:cNvSpPr>
              <a:spLocks/>
            </p:cNvSpPr>
            <p:nvPr/>
          </p:nvSpPr>
          <p:spPr bwMode="auto">
            <a:xfrm>
              <a:off x="3487" y="248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5" name="Freeform 178"/>
            <p:cNvSpPr>
              <a:spLocks/>
            </p:cNvSpPr>
            <p:nvPr/>
          </p:nvSpPr>
          <p:spPr bwMode="auto">
            <a:xfrm>
              <a:off x="3487" y="246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6" name="Freeform 179"/>
            <p:cNvSpPr>
              <a:spLocks/>
            </p:cNvSpPr>
            <p:nvPr/>
          </p:nvSpPr>
          <p:spPr bwMode="auto">
            <a:xfrm>
              <a:off x="3487" y="244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7" name="Freeform 180"/>
            <p:cNvSpPr>
              <a:spLocks/>
            </p:cNvSpPr>
            <p:nvPr/>
          </p:nvSpPr>
          <p:spPr bwMode="auto">
            <a:xfrm>
              <a:off x="3487" y="2421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8" name="Freeform 181"/>
            <p:cNvSpPr>
              <a:spLocks/>
            </p:cNvSpPr>
            <p:nvPr/>
          </p:nvSpPr>
          <p:spPr bwMode="auto">
            <a:xfrm>
              <a:off x="3487" y="239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39" name="Freeform 182"/>
            <p:cNvSpPr>
              <a:spLocks/>
            </p:cNvSpPr>
            <p:nvPr/>
          </p:nvSpPr>
          <p:spPr bwMode="auto">
            <a:xfrm>
              <a:off x="3487" y="237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0" name="Freeform 183"/>
            <p:cNvSpPr>
              <a:spLocks/>
            </p:cNvSpPr>
            <p:nvPr/>
          </p:nvSpPr>
          <p:spPr bwMode="auto">
            <a:xfrm>
              <a:off x="3487" y="2354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1" name="Freeform 184"/>
            <p:cNvSpPr>
              <a:spLocks/>
            </p:cNvSpPr>
            <p:nvPr/>
          </p:nvSpPr>
          <p:spPr bwMode="auto">
            <a:xfrm>
              <a:off x="3487" y="233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2" name="Freeform 185"/>
            <p:cNvSpPr>
              <a:spLocks/>
            </p:cNvSpPr>
            <p:nvPr/>
          </p:nvSpPr>
          <p:spPr bwMode="auto">
            <a:xfrm>
              <a:off x="3487" y="231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3" name="Freeform 186"/>
            <p:cNvSpPr>
              <a:spLocks/>
            </p:cNvSpPr>
            <p:nvPr/>
          </p:nvSpPr>
          <p:spPr bwMode="auto">
            <a:xfrm>
              <a:off x="3487" y="228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4" name="Freeform 187"/>
            <p:cNvSpPr>
              <a:spLocks/>
            </p:cNvSpPr>
            <p:nvPr/>
          </p:nvSpPr>
          <p:spPr bwMode="auto">
            <a:xfrm>
              <a:off x="3487" y="226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5" name="Freeform 188"/>
            <p:cNvSpPr>
              <a:spLocks/>
            </p:cNvSpPr>
            <p:nvPr/>
          </p:nvSpPr>
          <p:spPr bwMode="auto">
            <a:xfrm>
              <a:off x="3487" y="224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6" name="Freeform 189"/>
            <p:cNvSpPr>
              <a:spLocks/>
            </p:cNvSpPr>
            <p:nvPr/>
          </p:nvSpPr>
          <p:spPr bwMode="auto">
            <a:xfrm>
              <a:off x="3487" y="222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7" name="Freeform 190"/>
            <p:cNvSpPr>
              <a:spLocks/>
            </p:cNvSpPr>
            <p:nvPr/>
          </p:nvSpPr>
          <p:spPr bwMode="auto">
            <a:xfrm>
              <a:off x="3487" y="219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8" name="Freeform 191"/>
            <p:cNvSpPr>
              <a:spLocks/>
            </p:cNvSpPr>
            <p:nvPr/>
          </p:nvSpPr>
          <p:spPr bwMode="auto">
            <a:xfrm>
              <a:off x="3487" y="217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49" name="Freeform 192"/>
            <p:cNvSpPr>
              <a:spLocks/>
            </p:cNvSpPr>
            <p:nvPr/>
          </p:nvSpPr>
          <p:spPr bwMode="auto">
            <a:xfrm>
              <a:off x="3487" y="215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0" name="Freeform 193"/>
            <p:cNvSpPr>
              <a:spLocks/>
            </p:cNvSpPr>
            <p:nvPr/>
          </p:nvSpPr>
          <p:spPr bwMode="auto">
            <a:xfrm>
              <a:off x="3487" y="213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1" name="Freeform 194"/>
            <p:cNvSpPr>
              <a:spLocks/>
            </p:cNvSpPr>
            <p:nvPr/>
          </p:nvSpPr>
          <p:spPr bwMode="auto">
            <a:xfrm>
              <a:off x="3487" y="2108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2" name="Freeform 195"/>
            <p:cNvSpPr>
              <a:spLocks/>
            </p:cNvSpPr>
            <p:nvPr/>
          </p:nvSpPr>
          <p:spPr bwMode="auto">
            <a:xfrm>
              <a:off x="3487" y="208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3" name="Freeform 196"/>
            <p:cNvSpPr>
              <a:spLocks/>
            </p:cNvSpPr>
            <p:nvPr/>
          </p:nvSpPr>
          <p:spPr bwMode="auto">
            <a:xfrm>
              <a:off x="3487" y="206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4" name="Freeform 197"/>
            <p:cNvSpPr>
              <a:spLocks/>
            </p:cNvSpPr>
            <p:nvPr/>
          </p:nvSpPr>
          <p:spPr bwMode="auto">
            <a:xfrm>
              <a:off x="3487" y="204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5" name="Freeform 198"/>
            <p:cNvSpPr>
              <a:spLocks/>
            </p:cNvSpPr>
            <p:nvPr/>
          </p:nvSpPr>
          <p:spPr bwMode="auto">
            <a:xfrm>
              <a:off x="3487" y="201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6" name="Freeform 199"/>
            <p:cNvSpPr>
              <a:spLocks/>
            </p:cNvSpPr>
            <p:nvPr/>
          </p:nvSpPr>
          <p:spPr bwMode="auto">
            <a:xfrm>
              <a:off x="3487" y="199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7" name="Freeform 200"/>
            <p:cNvSpPr>
              <a:spLocks/>
            </p:cNvSpPr>
            <p:nvPr/>
          </p:nvSpPr>
          <p:spPr bwMode="auto">
            <a:xfrm>
              <a:off x="3487" y="197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8" name="Freeform 201"/>
            <p:cNvSpPr>
              <a:spLocks/>
            </p:cNvSpPr>
            <p:nvPr/>
          </p:nvSpPr>
          <p:spPr bwMode="auto">
            <a:xfrm>
              <a:off x="3487" y="195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59" name="Freeform 202"/>
            <p:cNvSpPr>
              <a:spLocks/>
            </p:cNvSpPr>
            <p:nvPr/>
          </p:nvSpPr>
          <p:spPr bwMode="auto">
            <a:xfrm>
              <a:off x="3487" y="192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0" name="Freeform 203"/>
            <p:cNvSpPr>
              <a:spLocks/>
            </p:cNvSpPr>
            <p:nvPr/>
          </p:nvSpPr>
          <p:spPr bwMode="auto">
            <a:xfrm>
              <a:off x="3487" y="190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1" name="Freeform 204"/>
            <p:cNvSpPr>
              <a:spLocks/>
            </p:cNvSpPr>
            <p:nvPr/>
          </p:nvSpPr>
          <p:spPr bwMode="auto">
            <a:xfrm>
              <a:off x="3470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2" name="Freeform 205"/>
            <p:cNvSpPr>
              <a:spLocks/>
            </p:cNvSpPr>
            <p:nvPr/>
          </p:nvSpPr>
          <p:spPr bwMode="auto">
            <a:xfrm>
              <a:off x="3448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3" name="Freeform 206"/>
            <p:cNvSpPr>
              <a:spLocks/>
            </p:cNvSpPr>
            <p:nvPr/>
          </p:nvSpPr>
          <p:spPr bwMode="auto">
            <a:xfrm>
              <a:off x="3425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4" name="Freeform 207"/>
            <p:cNvSpPr>
              <a:spLocks/>
            </p:cNvSpPr>
            <p:nvPr/>
          </p:nvSpPr>
          <p:spPr bwMode="auto">
            <a:xfrm>
              <a:off x="3403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5" name="Freeform 208"/>
            <p:cNvSpPr>
              <a:spLocks/>
            </p:cNvSpPr>
            <p:nvPr/>
          </p:nvSpPr>
          <p:spPr bwMode="auto">
            <a:xfrm>
              <a:off x="3381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6" name="Freeform 209"/>
            <p:cNvSpPr>
              <a:spLocks/>
            </p:cNvSpPr>
            <p:nvPr/>
          </p:nvSpPr>
          <p:spPr bwMode="auto">
            <a:xfrm>
              <a:off x="3359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7" name="Freeform 210"/>
            <p:cNvSpPr>
              <a:spLocks/>
            </p:cNvSpPr>
            <p:nvPr/>
          </p:nvSpPr>
          <p:spPr bwMode="auto">
            <a:xfrm>
              <a:off x="3336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8" name="Freeform 211"/>
            <p:cNvSpPr>
              <a:spLocks/>
            </p:cNvSpPr>
            <p:nvPr/>
          </p:nvSpPr>
          <p:spPr bwMode="auto">
            <a:xfrm>
              <a:off x="3314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69" name="Freeform 212"/>
            <p:cNvSpPr>
              <a:spLocks/>
            </p:cNvSpPr>
            <p:nvPr/>
          </p:nvSpPr>
          <p:spPr bwMode="auto">
            <a:xfrm>
              <a:off x="3292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0" name="Freeform 213"/>
            <p:cNvSpPr>
              <a:spLocks/>
            </p:cNvSpPr>
            <p:nvPr/>
          </p:nvSpPr>
          <p:spPr bwMode="auto">
            <a:xfrm>
              <a:off x="3269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1" name="Freeform 214"/>
            <p:cNvSpPr>
              <a:spLocks/>
            </p:cNvSpPr>
            <p:nvPr/>
          </p:nvSpPr>
          <p:spPr bwMode="auto">
            <a:xfrm>
              <a:off x="3247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2" name="Freeform 215"/>
            <p:cNvSpPr>
              <a:spLocks/>
            </p:cNvSpPr>
            <p:nvPr/>
          </p:nvSpPr>
          <p:spPr bwMode="auto">
            <a:xfrm>
              <a:off x="3225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3" name="Freeform 216"/>
            <p:cNvSpPr>
              <a:spLocks/>
            </p:cNvSpPr>
            <p:nvPr/>
          </p:nvSpPr>
          <p:spPr bwMode="auto">
            <a:xfrm>
              <a:off x="3202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4" name="Freeform 217"/>
            <p:cNvSpPr>
              <a:spLocks/>
            </p:cNvSpPr>
            <p:nvPr/>
          </p:nvSpPr>
          <p:spPr bwMode="auto">
            <a:xfrm>
              <a:off x="3180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5" name="Freeform 218"/>
            <p:cNvSpPr>
              <a:spLocks/>
            </p:cNvSpPr>
            <p:nvPr/>
          </p:nvSpPr>
          <p:spPr bwMode="auto">
            <a:xfrm>
              <a:off x="3158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6" name="Freeform 219"/>
            <p:cNvSpPr>
              <a:spLocks/>
            </p:cNvSpPr>
            <p:nvPr/>
          </p:nvSpPr>
          <p:spPr bwMode="auto">
            <a:xfrm>
              <a:off x="3135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7" name="Freeform 220"/>
            <p:cNvSpPr>
              <a:spLocks/>
            </p:cNvSpPr>
            <p:nvPr/>
          </p:nvSpPr>
          <p:spPr bwMode="auto">
            <a:xfrm>
              <a:off x="3113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8" name="Freeform 221"/>
            <p:cNvSpPr>
              <a:spLocks/>
            </p:cNvSpPr>
            <p:nvPr/>
          </p:nvSpPr>
          <p:spPr bwMode="auto">
            <a:xfrm>
              <a:off x="3091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79" name="Freeform 222"/>
            <p:cNvSpPr>
              <a:spLocks/>
            </p:cNvSpPr>
            <p:nvPr/>
          </p:nvSpPr>
          <p:spPr bwMode="auto">
            <a:xfrm>
              <a:off x="3069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0" name="Freeform 223"/>
            <p:cNvSpPr>
              <a:spLocks/>
            </p:cNvSpPr>
            <p:nvPr/>
          </p:nvSpPr>
          <p:spPr bwMode="auto">
            <a:xfrm>
              <a:off x="3046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1" name="Freeform 224"/>
            <p:cNvSpPr>
              <a:spLocks/>
            </p:cNvSpPr>
            <p:nvPr/>
          </p:nvSpPr>
          <p:spPr bwMode="auto">
            <a:xfrm>
              <a:off x="3024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2" name="Freeform 225"/>
            <p:cNvSpPr>
              <a:spLocks/>
            </p:cNvSpPr>
            <p:nvPr/>
          </p:nvSpPr>
          <p:spPr bwMode="auto">
            <a:xfrm>
              <a:off x="3002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3" name="Freeform 226"/>
            <p:cNvSpPr>
              <a:spLocks/>
            </p:cNvSpPr>
            <p:nvPr/>
          </p:nvSpPr>
          <p:spPr bwMode="auto">
            <a:xfrm>
              <a:off x="2979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4" name="Freeform 227"/>
            <p:cNvSpPr>
              <a:spLocks/>
            </p:cNvSpPr>
            <p:nvPr/>
          </p:nvSpPr>
          <p:spPr bwMode="auto">
            <a:xfrm>
              <a:off x="2957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5" name="Freeform 228"/>
            <p:cNvSpPr>
              <a:spLocks/>
            </p:cNvSpPr>
            <p:nvPr/>
          </p:nvSpPr>
          <p:spPr bwMode="auto">
            <a:xfrm>
              <a:off x="2935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6" name="Freeform 229"/>
            <p:cNvSpPr>
              <a:spLocks/>
            </p:cNvSpPr>
            <p:nvPr/>
          </p:nvSpPr>
          <p:spPr bwMode="auto">
            <a:xfrm>
              <a:off x="2912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7" name="Freeform 230"/>
            <p:cNvSpPr>
              <a:spLocks/>
            </p:cNvSpPr>
            <p:nvPr/>
          </p:nvSpPr>
          <p:spPr bwMode="auto">
            <a:xfrm>
              <a:off x="2890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8" name="Freeform 231"/>
            <p:cNvSpPr>
              <a:spLocks/>
            </p:cNvSpPr>
            <p:nvPr/>
          </p:nvSpPr>
          <p:spPr bwMode="auto">
            <a:xfrm>
              <a:off x="2868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89" name="Freeform 232"/>
            <p:cNvSpPr>
              <a:spLocks/>
            </p:cNvSpPr>
            <p:nvPr/>
          </p:nvSpPr>
          <p:spPr bwMode="auto">
            <a:xfrm>
              <a:off x="2845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0" name="Freeform 233"/>
            <p:cNvSpPr>
              <a:spLocks/>
            </p:cNvSpPr>
            <p:nvPr/>
          </p:nvSpPr>
          <p:spPr bwMode="auto">
            <a:xfrm>
              <a:off x="2823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1" name="Freeform 234"/>
            <p:cNvSpPr>
              <a:spLocks/>
            </p:cNvSpPr>
            <p:nvPr/>
          </p:nvSpPr>
          <p:spPr bwMode="auto">
            <a:xfrm>
              <a:off x="2801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2" name="Freeform 235"/>
            <p:cNvSpPr>
              <a:spLocks/>
            </p:cNvSpPr>
            <p:nvPr/>
          </p:nvSpPr>
          <p:spPr bwMode="auto">
            <a:xfrm>
              <a:off x="2779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3" name="Freeform 236"/>
            <p:cNvSpPr>
              <a:spLocks/>
            </p:cNvSpPr>
            <p:nvPr/>
          </p:nvSpPr>
          <p:spPr bwMode="auto">
            <a:xfrm>
              <a:off x="2756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4" name="Freeform 237"/>
            <p:cNvSpPr>
              <a:spLocks/>
            </p:cNvSpPr>
            <p:nvPr/>
          </p:nvSpPr>
          <p:spPr bwMode="auto">
            <a:xfrm>
              <a:off x="2734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5" name="Freeform 238"/>
            <p:cNvSpPr>
              <a:spLocks/>
            </p:cNvSpPr>
            <p:nvPr/>
          </p:nvSpPr>
          <p:spPr bwMode="auto">
            <a:xfrm>
              <a:off x="2712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6" name="Freeform 239"/>
            <p:cNvSpPr>
              <a:spLocks/>
            </p:cNvSpPr>
            <p:nvPr/>
          </p:nvSpPr>
          <p:spPr bwMode="auto">
            <a:xfrm>
              <a:off x="2689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7" name="Freeform 240"/>
            <p:cNvSpPr>
              <a:spLocks/>
            </p:cNvSpPr>
            <p:nvPr/>
          </p:nvSpPr>
          <p:spPr bwMode="auto">
            <a:xfrm>
              <a:off x="2667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8" name="Freeform 241"/>
            <p:cNvSpPr>
              <a:spLocks/>
            </p:cNvSpPr>
            <p:nvPr/>
          </p:nvSpPr>
          <p:spPr bwMode="auto">
            <a:xfrm>
              <a:off x="2645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299" name="Freeform 242"/>
            <p:cNvSpPr>
              <a:spLocks/>
            </p:cNvSpPr>
            <p:nvPr/>
          </p:nvSpPr>
          <p:spPr bwMode="auto">
            <a:xfrm>
              <a:off x="2622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5" name="Group 255"/>
          <p:cNvGrpSpPr>
            <a:grpSpLocks/>
          </p:cNvGrpSpPr>
          <p:nvPr/>
        </p:nvGrpSpPr>
        <p:grpSpPr bwMode="auto">
          <a:xfrm>
            <a:off x="4776788" y="3681413"/>
            <a:ext cx="115887" cy="119062"/>
            <a:chOff x="3009" y="2319"/>
            <a:chExt cx="73" cy="75"/>
          </a:xfrm>
        </p:grpSpPr>
        <p:sp>
          <p:nvSpPr>
            <p:cNvPr id="21131" name="Oval 244"/>
            <p:cNvSpPr>
              <a:spLocks noChangeArrowheads="1"/>
            </p:cNvSpPr>
            <p:nvPr/>
          </p:nvSpPr>
          <p:spPr bwMode="auto">
            <a:xfrm>
              <a:off x="3013" y="2325"/>
              <a:ext cx="67" cy="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2" name="Freeform 245"/>
            <p:cNvSpPr>
              <a:spLocks/>
            </p:cNvSpPr>
            <p:nvPr/>
          </p:nvSpPr>
          <p:spPr bwMode="auto">
            <a:xfrm>
              <a:off x="3039" y="2319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7 w 11"/>
                <a:gd name="T3" fmla="*/ 9 h 11"/>
                <a:gd name="T4" fmla="*/ 9 w 11"/>
                <a:gd name="T5" fmla="*/ 7 h 11"/>
                <a:gd name="T6" fmla="*/ 11 w 11"/>
                <a:gd name="T7" fmla="*/ 6 h 11"/>
                <a:gd name="T8" fmla="*/ 11 w 11"/>
                <a:gd name="T9" fmla="*/ 6 h 11"/>
                <a:gd name="T10" fmla="*/ 9 w 11"/>
                <a:gd name="T11" fmla="*/ 4 h 11"/>
                <a:gd name="T12" fmla="*/ 7 w 11"/>
                <a:gd name="T13" fmla="*/ 2 h 11"/>
                <a:gd name="T14" fmla="*/ 5 w 11"/>
                <a:gd name="T15" fmla="*/ 0 h 11"/>
                <a:gd name="T16" fmla="*/ 5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7 h 11"/>
                <a:gd name="T28" fmla="*/ 0 w 11"/>
                <a:gd name="T29" fmla="*/ 9 h 11"/>
                <a:gd name="T30" fmla="*/ 2 w 11"/>
                <a:gd name="T31" fmla="*/ 11 h 11"/>
                <a:gd name="T32" fmla="*/ 4 w 11"/>
                <a:gd name="T33" fmla="*/ 11 h 11"/>
                <a:gd name="T34" fmla="*/ 5 w 11"/>
                <a:gd name="T35" fmla="*/ 11 h 11"/>
                <a:gd name="T36" fmla="*/ 7 w 11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7" y="11"/>
                  </a:move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3" name="Freeform 246"/>
            <p:cNvSpPr>
              <a:spLocks/>
            </p:cNvSpPr>
            <p:nvPr/>
          </p:nvSpPr>
          <p:spPr bwMode="auto">
            <a:xfrm>
              <a:off x="3018" y="2328"/>
              <a:ext cx="12" cy="11"/>
            </a:xfrm>
            <a:custGeom>
              <a:avLst/>
              <a:gdLst>
                <a:gd name="T0" fmla="*/ 10 w 12"/>
                <a:gd name="T1" fmla="*/ 10 h 11"/>
                <a:gd name="T2" fmla="*/ 12 w 12"/>
                <a:gd name="T3" fmla="*/ 8 h 11"/>
                <a:gd name="T4" fmla="*/ 12 w 12"/>
                <a:gd name="T5" fmla="*/ 6 h 11"/>
                <a:gd name="T6" fmla="*/ 12 w 12"/>
                <a:gd name="T7" fmla="*/ 4 h 11"/>
                <a:gd name="T8" fmla="*/ 12 w 12"/>
                <a:gd name="T9" fmla="*/ 2 h 11"/>
                <a:gd name="T10" fmla="*/ 10 w 12"/>
                <a:gd name="T11" fmla="*/ 0 h 11"/>
                <a:gd name="T12" fmla="*/ 8 w 12"/>
                <a:gd name="T13" fmla="*/ 0 h 11"/>
                <a:gd name="T14" fmla="*/ 6 w 12"/>
                <a:gd name="T15" fmla="*/ 0 h 11"/>
                <a:gd name="T16" fmla="*/ 4 w 12"/>
                <a:gd name="T17" fmla="*/ 0 h 11"/>
                <a:gd name="T18" fmla="*/ 4 w 12"/>
                <a:gd name="T19" fmla="*/ 0 h 11"/>
                <a:gd name="T20" fmla="*/ 2 w 12"/>
                <a:gd name="T21" fmla="*/ 2 h 11"/>
                <a:gd name="T22" fmla="*/ 0 w 12"/>
                <a:gd name="T23" fmla="*/ 4 h 11"/>
                <a:gd name="T24" fmla="*/ 0 w 12"/>
                <a:gd name="T25" fmla="*/ 6 h 11"/>
                <a:gd name="T26" fmla="*/ 2 w 12"/>
                <a:gd name="T27" fmla="*/ 8 h 11"/>
                <a:gd name="T28" fmla="*/ 4 w 12"/>
                <a:gd name="T29" fmla="*/ 10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4" name="Freeform 247"/>
            <p:cNvSpPr>
              <a:spLocks/>
            </p:cNvSpPr>
            <p:nvPr/>
          </p:nvSpPr>
          <p:spPr bwMode="auto">
            <a:xfrm>
              <a:off x="3009" y="234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9 w 11"/>
                <a:gd name="T5" fmla="*/ 2 h 11"/>
                <a:gd name="T6" fmla="*/ 8 w 11"/>
                <a:gd name="T7" fmla="*/ 0 h 11"/>
                <a:gd name="T8" fmla="*/ 6 w 11"/>
                <a:gd name="T9" fmla="*/ 0 h 11"/>
                <a:gd name="T10" fmla="*/ 4 w 11"/>
                <a:gd name="T11" fmla="*/ 0 h 11"/>
                <a:gd name="T12" fmla="*/ 2 w 11"/>
                <a:gd name="T13" fmla="*/ 0 h 11"/>
                <a:gd name="T14" fmla="*/ 0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2 w 11"/>
                <a:gd name="T25" fmla="*/ 9 h 11"/>
                <a:gd name="T26" fmla="*/ 4 w 11"/>
                <a:gd name="T27" fmla="*/ 11 h 11"/>
                <a:gd name="T28" fmla="*/ 6 w 11"/>
                <a:gd name="T29" fmla="*/ 11 h 11"/>
                <a:gd name="T30" fmla="*/ 8 w 11"/>
                <a:gd name="T31" fmla="*/ 9 h 11"/>
                <a:gd name="T32" fmla="*/ 9 w 11"/>
                <a:gd name="T33" fmla="*/ 7 h 11"/>
                <a:gd name="T34" fmla="*/ 11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5" name="Freeform 248"/>
            <p:cNvSpPr>
              <a:spLocks/>
            </p:cNvSpPr>
            <p:nvPr/>
          </p:nvSpPr>
          <p:spPr bwMode="auto">
            <a:xfrm>
              <a:off x="3011" y="2367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6" name="Freeform 249"/>
            <p:cNvSpPr>
              <a:spLocks/>
            </p:cNvSpPr>
            <p:nvPr/>
          </p:nvSpPr>
          <p:spPr bwMode="auto">
            <a:xfrm>
              <a:off x="3028" y="2382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5 w 11"/>
                <a:gd name="T3" fmla="*/ 0 h 12"/>
                <a:gd name="T4" fmla="*/ 3 w 11"/>
                <a:gd name="T5" fmla="*/ 0 h 12"/>
                <a:gd name="T6" fmla="*/ 2 w 11"/>
                <a:gd name="T7" fmla="*/ 2 h 12"/>
                <a:gd name="T8" fmla="*/ 0 w 11"/>
                <a:gd name="T9" fmla="*/ 4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7 w 11"/>
                <a:gd name="T21" fmla="*/ 12 h 12"/>
                <a:gd name="T22" fmla="*/ 9 w 11"/>
                <a:gd name="T23" fmla="*/ 10 h 12"/>
                <a:gd name="T24" fmla="*/ 11 w 11"/>
                <a:gd name="T25" fmla="*/ 8 h 12"/>
                <a:gd name="T26" fmla="*/ 11 w 11"/>
                <a:gd name="T27" fmla="*/ 6 h 12"/>
                <a:gd name="T28" fmla="*/ 11 w 11"/>
                <a:gd name="T29" fmla="*/ 4 h 12"/>
                <a:gd name="T30" fmla="*/ 11 w 11"/>
                <a:gd name="T31" fmla="*/ 2 h 12"/>
                <a:gd name="T32" fmla="*/ 9 w 11"/>
                <a:gd name="T33" fmla="*/ 0 h 12"/>
                <a:gd name="T34" fmla="*/ 7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7" name="Freeform 250"/>
            <p:cNvSpPr>
              <a:spLocks/>
            </p:cNvSpPr>
            <p:nvPr/>
          </p:nvSpPr>
          <p:spPr bwMode="auto">
            <a:xfrm>
              <a:off x="3050" y="2382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6 w 11"/>
                <a:gd name="T3" fmla="*/ 0 h 12"/>
                <a:gd name="T4" fmla="*/ 4 w 11"/>
                <a:gd name="T5" fmla="*/ 0 h 12"/>
                <a:gd name="T6" fmla="*/ 2 w 11"/>
                <a:gd name="T7" fmla="*/ 2 h 12"/>
                <a:gd name="T8" fmla="*/ 0 w 11"/>
                <a:gd name="T9" fmla="*/ 4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7 w 11"/>
                <a:gd name="T21" fmla="*/ 12 h 12"/>
                <a:gd name="T22" fmla="*/ 9 w 11"/>
                <a:gd name="T23" fmla="*/ 10 h 12"/>
                <a:gd name="T24" fmla="*/ 11 w 11"/>
                <a:gd name="T25" fmla="*/ 8 h 12"/>
                <a:gd name="T26" fmla="*/ 11 w 11"/>
                <a:gd name="T27" fmla="*/ 6 h 12"/>
                <a:gd name="T28" fmla="*/ 11 w 11"/>
                <a:gd name="T29" fmla="*/ 4 h 12"/>
                <a:gd name="T30" fmla="*/ 11 w 11"/>
                <a:gd name="T31" fmla="*/ 2 h 12"/>
                <a:gd name="T32" fmla="*/ 9 w 11"/>
                <a:gd name="T33" fmla="*/ 0 h 12"/>
                <a:gd name="T34" fmla="*/ 7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8" name="Freeform 251"/>
            <p:cNvSpPr>
              <a:spLocks/>
            </p:cNvSpPr>
            <p:nvPr/>
          </p:nvSpPr>
          <p:spPr bwMode="auto">
            <a:xfrm>
              <a:off x="3067" y="2369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8 h 11"/>
                <a:gd name="T8" fmla="*/ 3 w 11"/>
                <a:gd name="T9" fmla="*/ 10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10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9" name="Freeform 252"/>
            <p:cNvSpPr>
              <a:spLocks/>
            </p:cNvSpPr>
            <p:nvPr/>
          </p:nvSpPr>
          <p:spPr bwMode="auto">
            <a:xfrm>
              <a:off x="3070" y="2347"/>
              <a:ext cx="12" cy="11"/>
            </a:xfrm>
            <a:custGeom>
              <a:avLst/>
              <a:gdLst>
                <a:gd name="T0" fmla="*/ 0 w 12"/>
                <a:gd name="T1" fmla="*/ 7 h 11"/>
                <a:gd name="T2" fmla="*/ 2 w 12"/>
                <a:gd name="T3" fmla="*/ 9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11 h 11"/>
                <a:gd name="T10" fmla="*/ 10 w 12"/>
                <a:gd name="T11" fmla="*/ 11 h 11"/>
                <a:gd name="T12" fmla="*/ 12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4 h 11"/>
                <a:gd name="T22" fmla="*/ 10 w 12"/>
                <a:gd name="T23" fmla="*/ 2 h 11"/>
                <a:gd name="T24" fmla="*/ 8 w 12"/>
                <a:gd name="T25" fmla="*/ 0 h 11"/>
                <a:gd name="T26" fmla="*/ 6 w 12"/>
                <a:gd name="T27" fmla="*/ 0 h 11"/>
                <a:gd name="T28" fmla="*/ 4 w 12"/>
                <a:gd name="T29" fmla="*/ 2 h 11"/>
                <a:gd name="T30" fmla="*/ 2 w 12"/>
                <a:gd name="T31" fmla="*/ 4 h 11"/>
                <a:gd name="T32" fmla="*/ 0 w 12"/>
                <a:gd name="T33" fmla="*/ 6 h 11"/>
                <a:gd name="T34" fmla="*/ 0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0" name="Freeform 253"/>
            <p:cNvSpPr>
              <a:spLocks/>
            </p:cNvSpPr>
            <p:nvPr/>
          </p:nvSpPr>
          <p:spPr bwMode="auto">
            <a:xfrm>
              <a:off x="3061" y="2328"/>
              <a:ext cx="11" cy="11"/>
            </a:xfrm>
            <a:custGeom>
              <a:avLst/>
              <a:gdLst>
                <a:gd name="T0" fmla="*/ 4 w 11"/>
                <a:gd name="T1" fmla="*/ 10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1 w 11"/>
                <a:gd name="T13" fmla="*/ 4 h 11"/>
                <a:gd name="T14" fmla="*/ 11 w 11"/>
                <a:gd name="T15" fmla="*/ 2 h 11"/>
                <a:gd name="T16" fmla="*/ 9 w 11"/>
                <a:gd name="T17" fmla="*/ 0 h 11"/>
                <a:gd name="T18" fmla="*/ 9 w 11"/>
                <a:gd name="T19" fmla="*/ 0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2 w 11"/>
                <a:gd name="T33" fmla="*/ 8 h 11"/>
                <a:gd name="T34" fmla="*/ 4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4" y="10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41" name="Freeform 254"/>
            <p:cNvSpPr>
              <a:spLocks/>
            </p:cNvSpPr>
            <p:nvPr/>
          </p:nvSpPr>
          <p:spPr bwMode="auto">
            <a:xfrm>
              <a:off x="3041" y="2319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11 h 11"/>
                <a:gd name="T4" fmla="*/ 11 w 11"/>
                <a:gd name="T5" fmla="*/ 9 h 11"/>
                <a:gd name="T6" fmla="*/ 11 w 11"/>
                <a:gd name="T7" fmla="*/ 7 h 11"/>
                <a:gd name="T8" fmla="*/ 11 w 11"/>
                <a:gd name="T9" fmla="*/ 6 h 11"/>
                <a:gd name="T10" fmla="*/ 11 w 11"/>
                <a:gd name="T11" fmla="*/ 4 h 11"/>
                <a:gd name="T12" fmla="*/ 9 w 11"/>
                <a:gd name="T13" fmla="*/ 2 h 11"/>
                <a:gd name="T14" fmla="*/ 7 w 11"/>
                <a:gd name="T15" fmla="*/ 0 h 11"/>
                <a:gd name="T16" fmla="*/ 5 w 11"/>
                <a:gd name="T17" fmla="*/ 0 h 11"/>
                <a:gd name="T18" fmla="*/ 5 w 11"/>
                <a:gd name="T19" fmla="*/ 0 h 11"/>
                <a:gd name="T20" fmla="*/ 3 w 11"/>
                <a:gd name="T21" fmla="*/ 2 h 11"/>
                <a:gd name="T22" fmla="*/ 2 w 11"/>
                <a:gd name="T23" fmla="*/ 4 h 11"/>
                <a:gd name="T24" fmla="*/ 0 w 11"/>
                <a:gd name="T25" fmla="*/ 6 h 11"/>
                <a:gd name="T26" fmla="*/ 0 w 11"/>
                <a:gd name="T27" fmla="*/ 7 h 11"/>
                <a:gd name="T28" fmla="*/ 2 w 11"/>
                <a:gd name="T29" fmla="*/ 9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6" name="Group 312"/>
          <p:cNvGrpSpPr>
            <a:grpSpLocks/>
          </p:cNvGrpSpPr>
          <p:nvPr/>
        </p:nvGrpSpPr>
        <p:grpSpPr bwMode="auto">
          <a:xfrm>
            <a:off x="4140200" y="3019425"/>
            <a:ext cx="1395413" cy="1398588"/>
            <a:chOff x="2608" y="1902"/>
            <a:chExt cx="879" cy="881"/>
          </a:xfrm>
        </p:grpSpPr>
        <p:sp>
          <p:nvSpPr>
            <p:cNvPr id="21075" name="Freeform 256"/>
            <p:cNvSpPr>
              <a:spLocks/>
            </p:cNvSpPr>
            <p:nvPr/>
          </p:nvSpPr>
          <p:spPr bwMode="auto">
            <a:xfrm>
              <a:off x="2608" y="190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1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6" name="Freeform 257"/>
            <p:cNvSpPr>
              <a:spLocks/>
            </p:cNvSpPr>
            <p:nvPr/>
          </p:nvSpPr>
          <p:spPr bwMode="auto">
            <a:xfrm>
              <a:off x="2622" y="1916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7" name="Freeform 258"/>
            <p:cNvSpPr>
              <a:spLocks/>
            </p:cNvSpPr>
            <p:nvPr/>
          </p:nvSpPr>
          <p:spPr bwMode="auto">
            <a:xfrm>
              <a:off x="2639" y="193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8" name="Freeform 259"/>
            <p:cNvSpPr>
              <a:spLocks/>
            </p:cNvSpPr>
            <p:nvPr/>
          </p:nvSpPr>
          <p:spPr bwMode="auto">
            <a:xfrm>
              <a:off x="2654" y="194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9" name="Freeform 260"/>
            <p:cNvSpPr>
              <a:spLocks/>
            </p:cNvSpPr>
            <p:nvPr/>
          </p:nvSpPr>
          <p:spPr bwMode="auto">
            <a:xfrm>
              <a:off x="2671" y="196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0" name="Freeform 261"/>
            <p:cNvSpPr>
              <a:spLocks/>
            </p:cNvSpPr>
            <p:nvPr/>
          </p:nvSpPr>
          <p:spPr bwMode="auto">
            <a:xfrm>
              <a:off x="2686" y="198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1" name="Freeform 262"/>
            <p:cNvSpPr>
              <a:spLocks/>
            </p:cNvSpPr>
            <p:nvPr/>
          </p:nvSpPr>
          <p:spPr bwMode="auto">
            <a:xfrm>
              <a:off x="2702" y="1997"/>
              <a:ext cx="12" cy="11"/>
            </a:xfrm>
            <a:custGeom>
              <a:avLst/>
              <a:gdLst>
                <a:gd name="T0" fmla="*/ 10 w 12"/>
                <a:gd name="T1" fmla="*/ 1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1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2" name="Freeform 263"/>
            <p:cNvSpPr>
              <a:spLocks/>
            </p:cNvSpPr>
            <p:nvPr/>
          </p:nvSpPr>
          <p:spPr bwMode="auto">
            <a:xfrm>
              <a:off x="2717" y="2011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10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10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3" name="Freeform 264"/>
            <p:cNvSpPr>
              <a:spLocks/>
            </p:cNvSpPr>
            <p:nvPr/>
          </p:nvSpPr>
          <p:spPr bwMode="auto">
            <a:xfrm>
              <a:off x="2734" y="202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4" name="Freeform 265"/>
            <p:cNvSpPr>
              <a:spLocks/>
            </p:cNvSpPr>
            <p:nvPr/>
          </p:nvSpPr>
          <p:spPr bwMode="auto">
            <a:xfrm>
              <a:off x="2749" y="204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5" name="Freeform 266"/>
            <p:cNvSpPr>
              <a:spLocks/>
            </p:cNvSpPr>
            <p:nvPr/>
          </p:nvSpPr>
          <p:spPr bwMode="auto">
            <a:xfrm>
              <a:off x="2766" y="206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6" name="Freeform 267"/>
            <p:cNvSpPr>
              <a:spLocks/>
            </p:cNvSpPr>
            <p:nvPr/>
          </p:nvSpPr>
          <p:spPr bwMode="auto">
            <a:xfrm>
              <a:off x="2780" y="2075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7" name="Freeform 268"/>
            <p:cNvSpPr>
              <a:spLocks/>
            </p:cNvSpPr>
            <p:nvPr/>
          </p:nvSpPr>
          <p:spPr bwMode="auto">
            <a:xfrm>
              <a:off x="2797" y="2092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8" name="Freeform 269"/>
            <p:cNvSpPr>
              <a:spLocks/>
            </p:cNvSpPr>
            <p:nvPr/>
          </p:nvSpPr>
          <p:spPr bwMode="auto">
            <a:xfrm>
              <a:off x="2812" y="210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89" name="Freeform 270"/>
            <p:cNvSpPr>
              <a:spLocks/>
            </p:cNvSpPr>
            <p:nvPr/>
          </p:nvSpPr>
          <p:spPr bwMode="auto">
            <a:xfrm>
              <a:off x="2829" y="212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0" name="Freeform 271"/>
            <p:cNvSpPr>
              <a:spLocks/>
            </p:cNvSpPr>
            <p:nvPr/>
          </p:nvSpPr>
          <p:spPr bwMode="auto">
            <a:xfrm>
              <a:off x="2844" y="213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10 h 11"/>
                <a:gd name="T18" fmla="*/ 1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1" name="Freeform 272"/>
            <p:cNvSpPr>
              <a:spLocks/>
            </p:cNvSpPr>
            <p:nvPr/>
          </p:nvSpPr>
          <p:spPr bwMode="auto">
            <a:xfrm>
              <a:off x="2860" y="2155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2" name="Freeform 273"/>
            <p:cNvSpPr>
              <a:spLocks/>
            </p:cNvSpPr>
            <p:nvPr/>
          </p:nvSpPr>
          <p:spPr bwMode="auto">
            <a:xfrm>
              <a:off x="2875" y="217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3" name="Freeform 274"/>
            <p:cNvSpPr>
              <a:spLocks/>
            </p:cNvSpPr>
            <p:nvPr/>
          </p:nvSpPr>
          <p:spPr bwMode="auto">
            <a:xfrm>
              <a:off x="2892" y="218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4" name="Freeform 275"/>
            <p:cNvSpPr>
              <a:spLocks/>
            </p:cNvSpPr>
            <p:nvPr/>
          </p:nvSpPr>
          <p:spPr bwMode="auto">
            <a:xfrm>
              <a:off x="2907" y="220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5" name="Freeform 276"/>
            <p:cNvSpPr>
              <a:spLocks/>
            </p:cNvSpPr>
            <p:nvPr/>
          </p:nvSpPr>
          <p:spPr bwMode="auto">
            <a:xfrm>
              <a:off x="2924" y="221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6" name="Freeform 277"/>
            <p:cNvSpPr>
              <a:spLocks/>
            </p:cNvSpPr>
            <p:nvPr/>
          </p:nvSpPr>
          <p:spPr bwMode="auto">
            <a:xfrm>
              <a:off x="2938" y="2233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10 h 11"/>
                <a:gd name="T18" fmla="*/ 2 w 12"/>
                <a:gd name="T19" fmla="*/ 10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10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7" name="Freeform 278"/>
            <p:cNvSpPr>
              <a:spLocks/>
            </p:cNvSpPr>
            <p:nvPr/>
          </p:nvSpPr>
          <p:spPr bwMode="auto">
            <a:xfrm>
              <a:off x="2955" y="225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8" name="Freeform 279"/>
            <p:cNvSpPr>
              <a:spLocks/>
            </p:cNvSpPr>
            <p:nvPr/>
          </p:nvSpPr>
          <p:spPr bwMode="auto">
            <a:xfrm>
              <a:off x="2970" y="226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99" name="Freeform 280"/>
            <p:cNvSpPr>
              <a:spLocks/>
            </p:cNvSpPr>
            <p:nvPr/>
          </p:nvSpPr>
          <p:spPr bwMode="auto">
            <a:xfrm>
              <a:off x="2987" y="228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0" name="Freeform 281"/>
            <p:cNvSpPr>
              <a:spLocks/>
            </p:cNvSpPr>
            <p:nvPr/>
          </p:nvSpPr>
          <p:spPr bwMode="auto">
            <a:xfrm>
              <a:off x="3002" y="22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1" name="Freeform 282"/>
            <p:cNvSpPr>
              <a:spLocks/>
            </p:cNvSpPr>
            <p:nvPr/>
          </p:nvSpPr>
          <p:spPr bwMode="auto">
            <a:xfrm>
              <a:off x="3018" y="2313"/>
              <a:ext cx="12" cy="12"/>
            </a:xfrm>
            <a:custGeom>
              <a:avLst/>
              <a:gdLst>
                <a:gd name="T0" fmla="*/ 10 w 12"/>
                <a:gd name="T1" fmla="*/ 2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0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8 h 12"/>
                <a:gd name="T20" fmla="*/ 2 w 12"/>
                <a:gd name="T21" fmla="*/ 10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0 h 12"/>
                <a:gd name="T28" fmla="*/ 10 w 12"/>
                <a:gd name="T29" fmla="*/ 8 h 12"/>
                <a:gd name="T30" fmla="*/ 12 w 12"/>
                <a:gd name="T31" fmla="*/ 6 h 12"/>
                <a:gd name="T32" fmla="*/ 12 w 12"/>
                <a:gd name="T33" fmla="*/ 4 h 12"/>
                <a:gd name="T34" fmla="*/ 1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2" name="Freeform 283"/>
            <p:cNvSpPr>
              <a:spLocks/>
            </p:cNvSpPr>
            <p:nvPr/>
          </p:nvSpPr>
          <p:spPr bwMode="auto">
            <a:xfrm>
              <a:off x="3033" y="23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3" name="Freeform 284"/>
            <p:cNvSpPr>
              <a:spLocks/>
            </p:cNvSpPr>
            <p:nvPr/>
          </p:nvSpPr>
          <p:spPr bwMode="auto">
            <a:xfrm>
              <a:off x="3050" y="234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4" name="Freeform 285"/>
            <p:cNvSpPr>
              <a:spLocks/>
            </p:cNvSpPr>
            <p:nvPr/>
          </p:nvSpPr>
          <p:spPr bwMode="auto">
            <a:xfrm>
              <a:off x="3065" y="23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5" name="Freeform 286"/>
            <p:cNvSpPr>
              <a:spLocks/>
            </p:cNvSpPr>
            <p:nvPr/>
          </p:nvSpPr>
          <p:spPr bwMode="auto">
            <a:xfrm>
              <a:off x="3082" y="23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6" name="Freeform 287"/>
            <p:cNvSpPr>
              <a:spLocks/>
            </p:cNvSpPr>
            <p:nvPr/>
          </p:nvSpPr>
          <p:spPr bwMode="auto">
            <a:xfrm>
              <a:off x="3096" y="2392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8 w 12"/>
                <a:gd name="T3" fmla="*/ 2 h 11"/>
                <a:gd name="T4" fmla="*/ 6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5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9 h 11"/>
                <a:gd name="T22" fmla="*/ 6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7" name="Freeform 288"/>
            <p:cNvSpPr>
              <a:spLocks/>
            </p:cNvSpPr>
            <p:nvPr/>
          </p:nvSpPr>
          <p:spPr bwMode="auto">
            <a:xfrm>
              <a:off x="3113" y="24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8" name="Freeform 289"/>
            <p:cNvSpPr>
              <a:spLocks/>
            </p:cNvSpPr>
            <p:nvPr/>
          </p:nvSpPr>
          <p:spPr bwMode="auto">
            <a:xfrm>
              <a:off x="3128" y="242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7 w 11"/>
                <a:gd name="T3" fmla="*/ 2 h 12"/>
                <a:gd name="T4" fmla="*/ 6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6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0 h 12"/>
                <a:gd name="T22" fmla="*/ 6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09" name="Freeform 290"/>
            <p:cNvSpPr>
              <a:spLocks/>
            </p:cNvSpPr>
            <p:nvPr/>
          </p:nvSpPr>
          <p:spPr bwMode="auto">
            <a:xfrm>
              <a:off x="3143" y="2438"/>
              <a:ext cx="13" cy="13"/>
            </a:xfrm>
            <a:custGeom>
              <a:avLst/>
              <a:gdLst>
                <a:gd name="T0" fmla="*/ 11 w 13"/>
                <a:gd name="T1" fmla="*/ 4 h 13"/>
                <a:gd name="T2" fmla="*/ 9 w 13"/>
                <a:gd name="T3" fmla="*/ 2 h 13"/>
                <a:gd name="T4" fmla="*/ 7 w 13"/>
                <a:gd name="T5" fmla="*/ 0 h 13"/>
                <a:gd name="T6" fmla="*/ 5 w 13"/>
                <a:gd name="T7" fmla="*/ 0 h 13"/>
                <a:gd name="T8" fmla="*/ 4 w 13"/>
                <a:gd name="T9" fmla="*/ 2 h 13"/>
                <a:gd name="T10" fmla="*/ 2 w 13"/>
                <a:gd name="T11" fmla="*/ 4 h 13"/>
                <a:gd name="T12" fmla="*/ 0 w 13"/>
                <a:gd name="T13" fmla="*/ 6 h 13"/>
                <a:gd name="T14" fmla="*/ 0 w 13"/>
                <a:gd name="T15" fmla="*/ 8 h 13"/>
                <a:gd name="T16" fmla="*/ 2 w 13"/>
                <a:gd name="T17" fmla="*/ 10 h 13"/>
                <a:gd name="T18" fmla="*/ 2 w 13"/>
                <a:gd name="T19" fmla="*/ 10 h 13"/>
                <a:gd name="T20" fmla="*/ 4 w 13"/>
                <a:gd name="T21" fmla="*/ 11 h 13"/>
                <a:gd name="T22" fmla="*/ 5 w 13"/>
                <a:gd name="T23" fmla="*/ 13 h 13"/>
                <a:gd name="T24" fmla="*/ 7 w 13"/>
                <a:gd name="T25" fmla="*/ 13 h 13"/>
                <a:gd name="T26" fmla="*/ 9 w 13"/>
                <a:gd name="T27" fmla="*/ 11 h 13"/>
                <a:gd name="T28" fmla="*/ 11 w 13"/>
                <a:gd name="T29" fmla="*/ 10 h 13"/>
                <a:gd name="T30" fmla="*/ 13 w 13"/>
                <a:gd name="T31" fmla="*/ 8 h 13"/>
                <a:gd name="T32" fmla="*/ 13 w 13"/>
                <a:gd name="T33" fmla="*/ 6 h 13"/>
                <a:gd name="T34" fmla="*/ 11 w 13"/>
                <a:gd name="T35" fmla="*/ 4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0" name="Freeform 291"/>
            <p:cNvSpPr>
              <a:spLocks/>
            </p:cNvSpPr>
            <p:nvPr/>
          </p:nvSpPr>
          <p:spPr bwMode="auto">
            <a:xfrm>
              <a:off x="3160" y="245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1" name="Freeform 292"/>
            <p:cNvSpPr>
              <a:spLocks/>
            </p:cNvSpPr>
            <p:nvPr/>
          </p:nvSpPr>
          <p:spPr bwMode="auto">
            <a:xfrm>
              <a:off x="3175" y="247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2" name="Freeform 293"/>
            <p:cNvSpPr>
              <a:spLocks/>
            </p:cNvSpPr>
            <p:nvPr/>
          </p:nvSpPr>
          <p:spPr bwMode="auto">
            <a:xfrm>
              <a:off x="3191" y="2487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3" name="Freeform 294"/>
            <p:cNvSpPr>
              <a:spLocks/>
            </p:cNvSpPr>
            <p:nvPr/>
          </p:nvSpPr>
          <p:spPr bwMode="auto">
            <a:xfrm>
              <a:off x="3206" y="250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4" name="Freeform 295"/>
            <p:cNvSpPr>
              <a:spLocks/>
            </p:cNvSpPr>
            <p:nvPr/>
          </p:nvSpPr>
          <p:spPr bwMode="auto">
            <a:xfrm>
              <a:off x="3223" y="251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5" name="Freeform 296"/>
            <p:cNvSpPr>
              <a:spLocks/>
            </p:cNvSpPr>
            <p:nvPr/>
          </p:nvSpPr>
          <p:spPr bwMode="auto">
            <a:xfrm>
              <a:off x="3238" y="253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6" name="Freeform 297"/>
            <p:cNvSpPr>
              <a:spLocks/>
            </p:cNvSpPr>
            <p:nvPr/>
          </p:nvSpPr>
          <p:spPr bwMode="auto">
            <a:xfrm>
              <a:off x="3254" y="2550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8 h 11"/>
                <a:gd name="T18" fmla="*/ 0 w 12"/>
                <a:gd name="T19" fmla="*/ 8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7" name="Freeform 298"/>
            <p:cNvSpPr>
              <a:spLocks/>
            </p:cNvSpPr>
            <p:nvPr/>
          </p:nvSpPr>
          <p:spPr bwMode="auto">
            <a:xfrm>
              <a:off x="3269" y="256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8" name="Freeform 299"/>
            <p:cNvSpPr>
              <a:spLocks/>
            </p:cNvSpPr>
            <p:nvPr/>
          </p:nvSpPr>
          <p:spPr bwMode="auto">
            <a:xfrm>
              <a:off x="3286" y="258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19" name="Freeform 300"/>
            <p:cNvSpPr>
              <a:spLocks/>
            </p:cNvSpPr>
            <p:nvPr/>
          </p:nvSpPr>
          <p:spPr bwMode="auto">
            <a:xfrm>
              <a:off x="3301" y="25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0" name="Freeform 301"/>
            <p:cNvSpPr>
              <a:spLocks/>
            </p:cNvSpPr>
            <p:nvPr/>
          </p:nvSpPr>
          <p:spPr bwMode="auto">
            <a:xfrm>
              <a:off x="3318" y="261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1" name="Freeform 302"/>
            <p:cNvSpPr>
              <a:spLocks/>
            </p:cNvSpPr>
            <p:nvPr/>
          </p:nvSpPr>
          <p:spPr bwMode="auto">
            <a:xfrm>
              <a:off x="3333" y="262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2" name="Freeform 303"/>
            <p:cNvSpPr>
              <a:spLocks/>
            </p:cNvSpPr>
            <p:nvPr/>
          </p:nvSpPr>
          <p:spPr bwMode="auto">
            <a:xfrm>
              <a:off x="3349" y="2645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3" name="Freeform 304"/>
            <p:cNvSpPr>
              <a:spLocks/>
            </p:cNvSpPr>
            <p:nvPr/>
          </p:nvSpPr>
          <p:spPr bwMode="auto">
            <a:xfrm>
              <a:off x="3364" y="26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4" name="Freeform 305"/>
            <p:cNvSpPr>
              <a:spLocks/>
            </p:cNvSpPr>
            <p:nvPr/>
          </p:nvSpPr>
          <p:spPr bwMode="auto">
            <a:xfrm>
              <a:off x="3381" y="26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5" name="Freeform 306"/>
            <p:cNvSpPr>
              <a:spLocks/>
            </p:cNvSpPr>
            <p:nvPr/>
          </p:nvSpPr>
          <p:spPr bwMode="auto">
            <a:xfrm>
              <a:off x="3396" y="26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6" name="Freeform 307"/>
            <p:cNvSpPr>
              <a:spLocks/>
            </p:cNvSpPr>
            <p:nvPr/>
          </p:nvSpPr>
          <p:spPr bwMode="auto">
            <a:xfrm>
              <a:off x="3412" y="2708"/>
              <a:ext cx="12" cy="12"/>
            </a:xfrm>
            <a:custGeom>
              <a:avLst/>
              <a:gdLst>
                <a:gd name="T0" fmla="*/ 10 w 12"/>
                <a:gd name="T1" fmla="*/ 2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0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8 h 12"/>
                <a:gd name="T20" fmla="*/ 2 w 12"/>
                <a:gd name="T21" fmla="*/ 10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0 h 12"/>
                <a:gd name="T28" fmla="*/ 10 w 12"/>
                <a:gd name="T29" fmla="*/ 8 h 12"/>
                <a:gd name="T30" fmla="*/ 12 w 12"/>
                <a:gd name="T31" fmla="*/ 6 h 12"/>
                <a:gd name="T32" fmla="*/ 12 w 12"/>
                <a:gd name="T33" fmla="*/ 4 h 12"/>
                <a:gd name="T34" fmla="*/ 1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7" name="Freeform 308"/>
            <p:cNvSpPr>
              <a:spLocks/>
            </p:cNvSpPr>
            <p:nvPr/>
          </p:nvSpPr>
          <p:spPr bwMode="auto">
            <a:xfrm>
              <a:off x="3427" y="272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10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10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8" name="Freeform 309"/>
            <p:cNvSpPr>
              <a:spLocks/>
            </p:cNvSpPr>
            <p:nvPr/>
          </p:nvSpPr>
          <p:spPr bwMode="auto">
            <a:xfrm>
              <a:off x="3444" y="274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29" name="Freeform 310"/>
            <p:cNvSpPr>
              <a:spLocks/>
            </p:cNvSpPr>
            <p:nvPr/>
          </p:nvSpPr>
          <p:spPr bwMode="auto">
            <a:xfrm>
              <a:off x="3459" y="27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130" name="Freeform 311"/>
            <p:cNvSpPr>
              <a:spLocks/>
            </p:cNvSpPr>
            <p:nvPr/>
          </p:nvSpPr>
          <p:spPr bwMode="auto">
            <a:xfrm>
              <a:off x="3476" y="277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7" name="Group 369"/>
          <p:cNvGrpSpPr>
            <a:grpSpLocks/>
          </p:cNvGrpSpPr>
          <p:nvPr/>
        </p:nvGrpSpPr>
        <p:grpSpPr bwMode="auto">
          <a:xfrm>
            <a:off x="4157663" y="3019425"/>
            <a:ext cx="1395412" cy="1398588"/>
            <a:chOff x="2619" y="1902"/>
            <a:chExt cx="879" cy="881"/>
          </a:xfrm>
        </p:grpSpPr>
        <p:sp>
          <p:nvSpPr>
            <p:cNvPr id="21019" name="Freeform 313"/>
            <p:cNvSpPr>
              <a:spLocks/>
            </p:cNvSpPr>
            <p:nvPr/>
          </p:nvSpPr>
          <p:spPr bwMode="auto">
            <a:xfrm>
              <a:off x="3487" y="1902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5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5 w 11"/>
                <a:gd name="T13" fmla="*/ 0 h 11"/>
                <a:gd name="T14" fmla="*/ 4 w 11"/>
                <a:gd name="T15" fmla="*/ 1 h 11"/>
                <a:gd name="T16" fmla="*/ 2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11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1" y="9"/>
                  </a:move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0" name="Freeform 314"/>
            <p:cNvSpPr>
              <a:spLocks/>
            </p:cNvSpPr>
            <p:nvPr/>
          </p:nvSpPr>
          <p:spPr bwMode="auto">
            <a:xfrm>
              <a:off x="3472" y="1916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1" name="Freeform 315"/>
            <p:cNvSpPr>
              <a:spLocks/>
            </p:cNvSpPr>
            <p:nvPr/>
          </p:nvSpPr>
          <p:spPr bwMode="auto">
            <a:xfrm>
              <a:off x="3455" y="193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2" name="Freeform 316"/>
            <p:cNvSpPr>
              <a:spLocks/>
            </p:cNvSpPr>
            <p:nvPr/>
          </p:nvSpPr>
          <p:spPr bwMode="auto">
            <a:xfrm>
              <a:off x="3440" y="1948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3" name="Freeform 317"/>
            <p:cNvSpPr>
              <a:spLocks/>
            </p:cNvSpPr>
            <p:nvPr/>
          </p:nvSpPr>
          <p:spPr bwMode="auto">
            <a:xfrm>
              <a:off x="3424" y="196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4" name="Freeform 318"/>
            <p:cNvSpPr>
              <a:spLocks/>
            </p:cNvSpPr>
            <p:nvPr/>
          </p:nvSpPr>
          <p:spPr bwMode="auto">
            <a:xfrm>
              <a:off x="3409" y="198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5" name="Freeform 319"/>
            <p:cNvSpPr>
              <a:spLocks/>
            </p:cNvSpPr>
            <p:nvPr/>
          </p:nvSpPr>
          <p:spPr bwMode="auto">
            <a:xfrm>
              <a:off x="3392" y="199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6" name="Freeform 320"/>
            <p:cNvSpPr>
              <a:spLocks/>
            </p:cNvSpPr>
            <p:nvPr/>
          </p:nvSpPr>
          <p:spPr bwMode="auto">
            <a:xfrm>
              <a:off x="3377" y="2011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7" name="Freeform 321"/>
            <p:cNvSpPr>
              <a:spLocks/>
            </p:cNvSpPr>
            <p:nvPr/>
          </p:nvSpPr>
          <p:spPr bwMode="auto">
            <a:xfrm>
              <a:off x="3360" y="2028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10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0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8" name="Freeform 322"/>
            <p:cNvSpPr>
              <a:spLocks/>
            </p:cNvSpPr>
            <p:nvPr/>
          </p:nvSpPr>
          <p:spPr bwMode="auto">
            <a:xfrm>
              <a:off x="3346" y="204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29" name="Freeform 323"/>
            <p:cNvSpPr>
              <a:spLocks/>
            </p:cNvSpPr>
            <p:nvPr/>
          </p:nvSpPr>
          <p:spPr bwMode="auto">
            <a:xfrm>
              <a:off x="3329" y="206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0" name="Freeform 324"/>
            <p:cNvSpPr>
              <a:spLocks/>
            </p:cNvSpPr>
            <p:nvPr/>
          </p:nvSpPr>
          <p:spPr bwMode="auto">
            <a:xfrm>
              <a:off x="3314" y="207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1" name="Freeform 325"/>
            <p:cNvSpPr>
              <a:spLocks/>
            </p:cNvSpPr>
            <p:nvPr/>
          </p:nvSpPr>
          <p:spPr bwMode="auto">
            <a:xfrm>
              <a:off x="3297" y="209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2" name="Freeform 326"/>
            <p:cNvSpPr>
              <a:spLocks/>
            </p:cNvSpPr>
            <p:nvPr/>
          </p:nvSpPr>
          <p:spPr bwMode="auto">
            <a:xfrm>
              <a:off x="3282" y="2107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3" name="Freeform 327"/>
            <p:cNvSpPr>
              <a:spLocks/>
            </p:cNvSpPr>
            <p:nvPr/>
          </p:nvSpPr>
          <p:spPr bwMode="auto">
            <a:xfrm>
              <a:off x="3266" y="212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4" name="Freeform 328"/>
            <p:cNvSpPr>
              <a:spLocks/>
            </p:cNvSpPr>
            <p:nvPr/>
          </p:nvSpPr>
          <p:spPr bwMode="auto">
            <a:xfrm>
              <a:off x="3251" y="213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5" name="Freeform 329"/>
            <p:cNvSpPr>
              <a:spLocks/>
            </p:cNvSpPr>
            <p:nvPr/>
          </p:nvSpPr>
          <p:spPr bwMode="auto">
            <a:xfrm>
              <a:off x="3234" y="21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6" name="Freeform 330"/>
            <p:cNvSpPr>
              <a:spLocks/>
            </p:cNvSpPr>
            <p:nvPr/>
          </p:nvSpPr>
          <p:spPr bwMode="auto">
            <a:xfrm>
              <a:off x="3219" y="217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7" name="Freeform 331"/>
            <p:cNvSpPr>
              <a:spLocks/>
            </p:cNvSpPr>
            <p:nvPr/>
          </p:nvSpPr>
          <p:spPr bwMode="auto">
            <a:xfrm>
              <a:off x="3202" y="2187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8" name="Freeform 332"/>
            <p:cNvSpPr>
              <a:spLocks/>
            </p:cNvSpPr>
            <p:nvPr/>
          </p:nvSpPr>
          <p:spPr bwMode="auto">
            <a:xfrm>
              <a:off x="3188" y="220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39" name="Freeform 333"/>
            <p:cNvSpPr>
              <a:spLocks/>
            </p:cNvSpPr>
            <p:nvPr/>
          </p:nvSpPr>
          <p:spPr bwMode="auto">
            <a:xfrm>
              <a:off x="3171" y="221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0" name="Freeform 334"/>
            <p:cNvSpPr>
              <a:spLocks/>
            </p:cNvSpPr>
            <p:nvPr/>
          </p:nvSpPr>
          <p:spPr bwMode="auto">
            <a:xfrm>
              <a:off x="3156" y="223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1" name="Freeform 335"/>
            <p:cNvSpPr>
              <a:spLocks/>
            </p:cNvSpPr>
            <p:nvPr/>
          </p:nvSpPr>
          <p:spPr bwMode="auto">
            <a:xfrm>
              <a:off x="3139" y="225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2" name="Freeform 336"/>
            <p:cNvSpPr>
              <a:spLocks/>
            </p:cNvSpPr>
            <p:nvPr/>
          </p:nvSpPr>
          <p:spPr bwMode="auto">
            <a:xfrm>
              <a:off x="3124" y="2265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3" name="Freeform 337"/>
            <p:cNvSpPr>
              <a:spLocks/>
            </p:cNvSpPr>
            <p:nvPr/>
          </p:nvSpPr>
          <p:spPr bwMode="auto">
            <a:xfrm>
              <a:off x="3108" y="228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4" name="Freeform 338"/>
            <p:cNvSpPr>
              <a:spLocks/>
            </p:cNvSpPr>
            <p:nvPr/>
          </p:nvSpPr>
          <p:spPr bwMode="auto">
            <a:xfrm>
              <a:off x="3093" y="229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5" name="Freeform 339"/>
            <p:cNvSpPr>
              <a:spLocks/>
            </p:cNvSpPr>
            <p:nvPr/>
          </p:nvSpPr>
          <p:spPr bwMode="auto">
            <a:xfrm>
              <a:off x="3076" y="231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6" name="Freeform 340"/>
            <p:cNvSpPr>
              <a:spLocks/>
            </p:cNvSpPr>
            <p:nvPr/>
          </p:nvSpPr>
          <p:spPr bwMode="auto">
            <a:xfrm>
              <a:off x="3061" y="232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7" name="Freeform 341"/>
            <p:cNvSpPr>
              <a:spLocks/>
            </p:cNvSpPr>
            <p:nvPr/>
          </p:nvSpPr>
          <p:spPr bwMode="auto">
            <a:xfrm>
              <a:off x="3044" y="2345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8" name="Freeform 342"/>
            <p:cNvSpPr>
              <a:spLocks/>
            </p:cNvSpPr>
            <p:nvPr/>
          </p:nvSpPr>
          <p:spPr bwMode="auto">
            <a:xfrm>
              <a:off x="3030" y="236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49" name="Freeform 343"/>
            <p:cNvSpPr>
              <a:spLocks/>
            </p:cNvSpPr>
            <p:nvPr/>
          </p:nvSpPr>
          <p:spPr bwMode="auto">
            <a:xfrm>
              <a:off x="3013" y="23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0" name="Freeform 344"/>
            <p:cNvSpPr>
              <a:spLocks/>
            </p:cNvSpPr>
            <p:nvPr/>
          </p:nvSpPr>
          <p:spPr bwMode="auto">
            <a:xfrm>
              <a:off x="2998" y="23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1" name="Freeform 345"/>
            <p:cNvSpPr>
              <a:spLocks/>
            </p:cNvSpPr>
            <p:nvPr/>
          </p:nvSpPr>
          <p:spPr bwMode="auto">
            <a:xfrm>
              <a:off x="2981" y="24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2" name="Freeform 346"/>
            <p:cNvSpPr>
              <a:spLocks/>
            </p:cNvSpPr>
            <p:nvPr/>
          </p:nvSpPr>
          <p:spPr bwMode="auto">
            <a:xfrm>
              <a:off x="2966" y="2423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3" name="Freeform 347"/>
            <p:cNvSpPr>
              <a:spLocks/>
            </p:cNvSpPr>
            <p:nvPr/>
          </p:nvSpPr>
          <p:spPr bwMode="auto">
            <a:xfrm>
              <a:off x="2950" y="2438"/>
              <a:ext cx="13" cy="13"/>
            </a:xfrm>
            <a:custGeom>
              <a:avLst/>
              <a:gdLst>
                <a:gd name="T0" fmla="*/ 11 w 13"/>
                <a:gd name="T1" fmla="*/ 10 h 13"/>
                <a:gd name="T2" fmla="*/ 13 w 13"/>
                <a:gd name="T3" fmla="*/ 8 h 13"/>
                <a:gd name="T4" fmla="*/ 13 w 13"/>
                <a:gd name="T5" fmla="*/ 6 h 13"/>
                <a:gd name="T6" fmla="*/ 11 w 13"/>
                <a:gd name="T7" fmla="*/ 4 h 13"/>
                <a:gd name="T8" fmla="*/ 9 w 13"/>
                <a:gd name="T9" fmla="*/ 2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2 h 13"/>
                <a:gd name="T16" fmla="*/ 1 w 13"/>
                <a:gd name="T17" fmla="*/ 4 h 13"/>
                <a:gd name="T18" fmla="*/ 1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1 w 13"/>
                <a:gd name="T25" fmla="*/ 10 h 13"/>
                <a:gd name="T26" fmla="*/ 3 w 13"/>
                <a:gd name="T27" fmla="*/ 11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1 h 13"/>
                <a:gd name="T34" fmla="*/ 11 w 13"/>
                <a:gd name="T35" fmla="*/ 1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10"/>
                  </a:move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4" name="Freeform 348"/>
            <p:cNvSpPr>
              <a:spLocks/>
            </p:cNvSpPr>
            <p:nvPr/>
          </p:nvSpPr>
          <p:spPr bwMode="auto">
            <a:xfrm>
              <a:off x="2935" y="24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5" name="Freeform 349"/>
            <p:cNvSpPr>
              <a:spLocks/>
            </p:cNvSpPr>
            <p:nvPr/>
          </p:nvSpPr>
          <p:spPr bwMode="auto">
            <a:xfrm>
              <a:off x="2920" y="247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6" name="Freeform 350"/>
            <p:cNvSpPr>
              <a:spLocks/>
            </p:cNvSpPr>
            <p:nvPr/>
          </p:nvSpPr>
          <p:spPr bwMode="auto">
            <a:xfrm>
              <a:off x="2903" y="248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7" name="Freeform 351"/>
            <p:cNvSpPr>
              <a:spLocks/>
            </p:cNvSpPr>
            <p:nvPr/>
          </p:nvSpPr>
          <p:spPr bwMode="auto">
            <a:xfrm>
              <a:off x="2888" y="2502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8" name="Freeform 352"/>
            <p:cNvSpPr>
              <a:spLocks/>
            </p:cNvSpPr>
            <p:nvPr/>
          </p:nvSpPr>
          <p:spPr bwMode="auto">
            <a:xfrm>
              <a:off x="2872" y="251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1 w 11"/>
                <a:gd name="T17" fmla="*/ 2 h 12"/>
                <a:gd name="T18" fmla="*/ 1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59" name="Freeform 353"/>
            <p:cNvSpPr>
              <a:spLocks/>
            </p:cNvSpPr>
            <p:nvPr/>
          </p:nvSpPr>
          <p:spPr bwMode="auto">
            <a:xfrm>
              <a:off x="2857" y="253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0" name="Freeform 354"/>
            <p:cNvSpPr>
              <a:spLocks/>
            </p:cNvSpPr>
            <p:nvPr/>
          </p:nvSpPr>
          <p:spPr bwMode="auto">
            <a:xfrm>
              <a:off x="2840" y="255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1" name="Freeform 355"/>
            <p:cNvSpPr>
              <a:spLocks/>
            </p:cNvSpPr>
            <p:nvPr/>
          </p:nvSpPr>
          <p:spPr bwMode="auto">
            <a:xfrm>
              <a:off x="2825" y="256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2" name="Freeform 356"/>
            <p:cNvSpPr>
              <a:spLocks/>
            </p:cNvSpPr>
            <p:nvPr/>
          </p:nvSpPr>
          <p:spPr bwMode="auto">
            <a:xfrm>
              <a:off x="2808" y="258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3" name="Freeform 357"/>
            <p:cNvSpPr>
              <a:spLocks/>
            </p:cNvSpPr>
            <p:nvPr/>
          </p:nvSpPr>
          <p:spPr bwMode="auto">
            <a:xfrm>
              <a:off x="2793" y="2597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4" name="Freeform 358"/>
            <p:cNvSpPr>
              <a:spLocks/>
            </p:cNvSpPr>
            <p:nvPr/>
          </p:nvSpPr>
          <p:spPr bwMode="auto">
            <a:xfrm>
              <a:off x="2777" y="261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5" name="Freeform 359"/>
            <p:cNvSpPr>
              <a:spLocks/>
            </p:cNvSpPr>
            <p:nvPr/>
          </p:nvSpPr>
          <p:spPr bwMode="auto">
            <a:xfrm>
              <a:off x="2762" y="2628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6" name="Freeform 360"/>
            <p:cNvSpPr>
              <a:spLocks/>
            </p:cNvSpPr>
            <p:nvPr/>
          </p:nvSpPr>
          <p:spPr bwMode="auto">
            <a:xfrm>
              <a:off x="2745" y="264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7" name="Freeform 361"/>
            <p:cNvSpPr>
              <a:spLocks/>
            </p:cNvSpPr>
            <p:nvPr/>
          </p:nvSpPr>
          <p:spPr bwMode="auto">
            <a:xfrm>
              <a:off x="2730" y="2660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8" name="Freeform 362"/>
            <p:cNvSpPr>
              <a:spLocks/>
            </p:cNvSpPr>
            <p:nvPr/>
          </p:nvSpPr>
          <p:spPr bwMode="auto">
            <a:xfrm>
              <a:off x="2714" y="26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69" name="Freeform 363"/>
            <p:cNvSpPr>
              <a:spLocks/>
            </p:cNvSpPr>
            <p:nvPr/>
          </p:nvSpPr>
          <p:spPr bwMode="auto">
            <a:xfrm>
              <a:off x="2699" y="26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0" name="Freeform 364"/>
            <p:cNvSpPr>
              <a:spLocks/>
            </p:cNvSpPr>
            <p:nvPr/>
          </p:nvSpPr>
          <p:spPr bwMode="auto">
            <a:xfrm>
              <a:off x="2682" y="27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1" name="Freeform 365"/>
            <p:cNvSpPr>
              <a:spLocks/>
            </p:cNvSpPr>
            <p:nvPr/>
          </p:nvSpPr>
          <p:spPr bwMode="auto">
            <a:xfrm>
              <a:off x="2667" y="272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2" name="Freeform 366"/>
            <p:cNvSpPr>
              <a:spLocks/>
            </p:cNvSpPr>
            <p:nvPr/>
          </p:nvSpPr>
          <p:spPr bwMode="auto">
            <a:xfrm>
              <a:off x="2650" y="274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3" name="Freeform 367"/>
            <p:cNvSpPr>
              <a:spLocks/>
            </p:cNvSpPr>
            <p:nvPr/>
          </p:nvSpPr>
          <p:spPr bwMode="auto">
            <a:xfrm>
              <a:off x="2635" y="2755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74" name="Freeform 368"/>
            <p:cNvSpPr>
              <a:spLocks/>
            </p:cNvSpPr>
            <p:nvPr/>
          </p:nvSpPr>
          <p:spPr bwMode="auto">
            <a:xfrm>
              <a:off x="2619" y="27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8" name="Group 528"/>
          <p:cNvGrpSpPr>
            <a:grpSpLocks/>
          </p:cNvGrpSpPr>
          <p:nvPr/>
        </p:nvGrpSpPr>
        <p:grpSpPr bwMode="auto">
          <a:xfrm>
            <a:off x="2746375" y="3021013"/>
            <a:ext cx="1411288" cy="1414462"/>
            <a:chOff x="1730" y="1903"/>
            <a:chExt cx="889" cy="891"/>
          </a:xfrm>
        </p:grpSpPr>
        <p:sp>
          <p:nvSpPr>
            <p:cNvPr id="20861" name="Freeform 370"/>
            <p:cNvSpPr>
              <a:spLocks/>
            </p:cNvSpPr>
            <p:nvPr/>
          </p:nvSpPr>
          <p:spPr bwMode="auto">
            <a:xfrm>
              <a:off x="1730" y="190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6 h 12"/>
                <a:gd name="T4" fmla="*/ 9 w 11"/>
                <a:gd name="T5" fmla="*/ 4 h 12"/>
                <a:gd name="T6" fmla="*/ 8 w 11"/>
                <a:gd name="T7" fmla="*/ 2 h 12"/>
                <a:gd name="T8" fmla="*/ 6 w 11"/>
                <a:gd name="T9" fmla="*/ 0 h 12"/>
                <a:gd name="T10" fmla="*/ 6 w 11"/>
                <a:gd name="T11" fmla="*/ 0 h 12"/>
                <a:gd name="T12" fmla="*/ 4 w 11"/>
                <a:gd name="T13" fmla="*/ 2 h 12"/>
                <a:gd name="T14" fmla="*/ 2 w 11"/>
                <a:gd name="T15" fmla="*/ 4 h 12"/>
                <a:gd name="T16" fmla="*/ 0 w 11"/>
                <a:gd name="T17" fmla="*/ 6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2" name="Freeform 371"/>
            <p:cNvSpPr>
              <a:spLocks/>
            </p:cNvSpPr>
            <p:nvPr/>
          </p:nvSpPr>
          <p:spPr bwMode="auto">
            <a:xfrm>
              <a:off x="1730" y="192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3" name="Freeform 372"/>
            <p:cNvSpPr>
              <a:spLocks/>
            </p:cNvSpPr>
            <p:nvPr/>
          </p:nvSpPr>
          <p:spPr bwMode="auto">
            <a:xfrm>
              <a:off x="1730" y="194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4" name="Freeform 373"/>
            <p:cNvSpPr>
              <a:spLocks/>
            </p:cNvSpPr>
            <p:nvPr/>
          </p:nvSpPr>
          <p:spPr bwMode="auto">
            <a:xfrm>
              <a:off x="1730" y="1970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5" name="Freeform 374"/>
            <p:cNvSpPr>
              <a:spLocks/>
            </p:cNvSpPr>
            <p:nvPr/>
          </p:nvSpPr>
          <p:spPr bwMode="auto">
            <a:xfrm>
              <a:off x="1730" y="199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6" name="Freeform 375"/>
            <p:cNvSpPr>
              <a:spLocks/>
            </p:cNvSpPr>
            <p:nvPr/>
          </p:nvSpPr>
          <p:spPr bwMode="auto">
            <a:xfrm>
              <a:off x="1730" y="201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7" name="Freeform 376"/>
            <p:cNvSpPr>
              <a:spLocks/>
            </p:cNvSpPr>
            <p:nvPr/>
          </p:nvSpPr>
          <p:spPr bwMode="auto">
            <a:xfrm>
              <a:off x="1730" y="203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8" name="Freeform 377"/>
            <p:cNvSpPr>
              <a:spLocks/>
            </p:cNvSpPr>
            <p:nvPr/>
          </p:nvSpPr>
          <p:spPr bwMode="auto">
            <a:xfrm>
              <a:off x="1730" y="206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9" name="Freeform 378"/>
            <p:cNvSpPr>
              <a:spLocks/>
            </p:cNvSpPr>
            <p:nvPr/>
          </p:nvSpPr>
          <p:spPr bwMode="auto">
            <a:xfrm>
              <a:off x="1730" y="208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0" name="Freeform 379"/>
            <p:cNvSpPr>
              <a:spLocks/>
            </p:cNvSpPr>
            <p:nvPr/>
          </p:nvSpPr>
          <p:spPr bwMode="auto">
            <a:xfrm>
              <a:off x="1730" y="210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1" name="Freeform 380"/>
            <p:cNvSpPr>
              <a:spLocks/>
            </p:cNvSpPr>
            <p:nvPr/>
          </p:nvSpPr>
          <p:spPr bwMode="auto">
            <a:xfrm>
              <a:off x="1730" y="212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2" name="Freeform 381"/>
            <p:cNvSpPr>
              <a:spLocks/>
            </p:cNvSpPr>
            <p:nvPr/>
          </p:nvSpPr>
          <p:spPr bwMode="auto">
            <a:xfrm>
              <a:off x="1730" y="214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3" name="Freeform 382"/>
            <p:cNvSpPr>
              <a:spLocks/>
            </p:cNvSpPr>
            <p:nvPr/>
          </p:nvSpPr>
          <p:spPr bwMode="auto">
            <a:xfrm>
              <a:off x="1730" y="217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4" name="Freeform 383"/>
            <p:cNvSpPr>
              <a:spLocks/>
            </p:cNvSpPr>
            <p:nvPr/>
          </p:nvSpPr>
          <p:spPr bwMode="auto">
            <a:xfrm>
              <a:off x="1730" y="219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5" name="Freeform 384"/>
            <p:cNvSpPr>
              <a:spLocks/>
            </p:cNvSpPr>
            <p:nvPr/>
          </p:nvSpPr>
          <p:spPr bwMode="auto">
            <a:xfrm>
              <a:off x="1730" y="221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6" name="Freeform 385"/>
            <p:cNvSpPr>
              <a:spLocks/>
            </p:cNvSpPr>
            <p:nvPr/>
          </p:nvSpPr>
          <p:spPr bwMode="auto">
            <a:xfrm>
              <a:off x="1730" y="223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7" name="Freeform 386"/>
            <p:cNvSpPr>
              <a:spLocks/>
            </p:cNvSpPr>
            <p:nvPr/>
          </p:nvSpPr>
          <p:spPr bwMode="auto">
            <a:xfrm>
              <a:off x="1730" y="226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8" name="Freeform 387"/>
            <p:cNvSpPr>
              <a:spLocks/>
            </p:cNvSpPr>
            <p:nvPr/>
          </p:nvSpPr>
          <p:spPr bwMode="auto">
            <a:xfrm>
              <a:off x="1730" y="228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79" name="Freeform 388"/>
            <p:cNvSpPr>
              <a:spLocks/>
            </p:cNvSpPr>
            <p:nvPr/>
          </p:nvSpPr>
          <p:spPr bwMode="auto">
            <a:xfrm>
              <a:off x="1730" y="230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0" name="Freeform 389"/>
            <p:cNvSpPr>
              <a:spLocks/>
            </p:cNvSpPr>
            <p:nvPr/>
          </p:nvSpPr>
          <p:spPr bwMode="auto">
            <a:xfrm>
              <a:off x="1730" y="232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1" name="Freeform 390"/>
            <p:cNvSpPr>
              <a:spLocks/>
            </p:cNvSpPr>
            <p:nvPr/>
          </p:nvSpPr>
          <p:spPr bwMode="auto">
            <a:xfrm>
              <a:off x="1730" y="235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2" name="Freeform 391"/>
            <p:cNvSpPr>
              <a:spLocks/>
            </p:cNvSpPr>
            <p:nvPr/>
          </p:nvSpPr>
          <p:spPr bwMode="auto">
            <a:xfrm>
              <a:off x="1730" y="237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3" name="Freeform 392"/>
            <p:cNvSpPr>
              <a:spLocks/>
            </p:cNvSpPr>
            <p:nvPr/>
          </p:nvSpPr>
          <p:spPr bwMode="auto">
            <a:xfrm>
              <a:off x="1730" y="239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4" name="Freeform 393"/>
            <p:cNvSpPr>
              <a:spLocks/>
            </p:cNvSpPr>
            <p:nvPr/>
          </p:nvSpPr>
          <p:spPr bwMode="auto">
            <a:xfrm>
              <a:off x="1730" y="241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5" name="Freeform 394"/>
            <p:cNvSpPr>
              <a:spLocks/>
            </p:cNvSpPr>
            <p:nvPr/>
          </p:nvSpPr>
          <p:spPr bwMode="auto">
            <a:xfrm>
              <a:off x="1730" y="244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6" name="Freeform 395"/>
            <p:cNvSpPr>
              <a:spLocks/>
            </p:cNvSpPr>
            <p:nvPr/>
          </p:nvSpPr>
          <p:spPr bwMode="auto">
            <a:xfrm>
              <a:off x="1730" y="246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7" name="Freeform 396"/>
            <p:cNvSpPr>
              <a:spLocks/>
            </p:cNvSpPr>
            <p:nvPr/>
          </p:nvSpPr>
          <p:spPr bwMode="auto">
            <a:xfrm>
              <a:off x="1730" y="248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8" name="Freeform 397"/>
            <p:cNvSpPr>
              <a:spLocks/>
            </p:cNvSpPr>
            <p:nvPr/>
          </p:nvSpPr>
          <p:spPr bwMode="auto">
            <a:xfrm>
              <a:off x="1730" y="250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89" name="Freeform 398"/>
            <p:cNvSpPr>
              <a:spLocks/>
            </p:cNvSpPr>
            <p:nvPr/>
          </p:nvSpPr>
          <p:spPr bwMode="auto">
            <a:xfrm>
              <a:off x="1730" y="253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0" name="Freeform 399"/>
            <p:cNvSpPr>
              <a:spLocks/>
            </p:cNvSpPr>
            <p:nvPr/>
          </p:nvSpPr>
          <p:spPr bwMode="auto">
            <a:xfrm>
              <a:off x="1730" y="255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1" name="Freeform 400"/>
            <p:cNvSpPr>
              <a:spLocks/>
            </p:cNvSpPr>
            <p:nvPr/>
          </p:nvSpPr>
          <p:spPr bwMode="auto">
            <a:xfrm>
              <a:off x="1730" y="257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2" name="Freeform 401"/>
            <p:cNvSpPr>
              <a:spLocks/>
            </p:cNvSpPr>
            <p:nvPr/>
          </p:nvSpPr>
          <p:spPr bwMode="auto">
            <a:xfrm>
              <a:off x="1730" y="259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3" name="Freeform 402"/>
            <p:cNvSpPr>
              <a:spLocks/>
            </p:cNvSpPr>
            <p:nvPr/>
          </p:nvSpPr>
          <p:spPr bwMode="auto">
            <a:xfrm>
              <a:off x="1730" y="261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4" name="Freeform 403"/>
            <p:cNvSpPr>
              <a:spLocks/>
            </p:cNvSpPr>
            <p:nvPr/>
          </p:nvSpPr>
          <p:spPr bwMode="auto">
            <a:xfrm>
              <a:off x="1730" y="2641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5" name="Freeform 404"/>
            <p:cNvSpPr>
              <a:spLocks/>
            </p:cNvSpPr>
            <p:nvPr/>
          </p:nvSpPr>
          <p:spPr bwMode="auto">
            <a:xfrm>
              <a:off x="1730" y="266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6" name="Freeform 405"/>
            <p:cNvSpPr>
              <a:spLocks/>
            </p:cNvSpPr>
            <p:nvPr/>
          </p:nvSpPr>
          <p:spPr bwMode="auto">
            <a:xfrm>
              <a:off x="1730" y="268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7" name="Freeform 406"/>
            <p:cNvSpPr>
              <a:spLocks/>
            </p:cNvSpPr>
            <p:nvPr/>
          </p:nvSpPr>
          <p:spPr bwMode="auto">
            <a:xfrm>
              <a:off x="1730" y="2708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8" name="Freeform 407"/>
            <p:cNvSpPr>
              <a:spLocks/>
            </p:cNvSpPr>
            <p:nvPr/>
          </p:nvSpPr>
          <p:spPr bwMode="auto">
            <a:xfrm>
              <a:off x="1730" y="273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99" name="Freeform 408"/>
            <p:cNvSpPr>
              <a:spLocks/>
            </p:cNvSpPr>
            <p:nvPr/>
          </p:nvSpPr>
          <p:spPr bwMode="auto">
            <a:xfrm>
              <a:off x="1730" y="275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0" name="Freeform 409"/>
            <p:cNvSpPr>
              <a:spLocks/>
            </p:cNvSpPr>
            <p:nvPr/>
          </p:nvSpPr>
          <p:spPr bwMode="auto">
            <a:xfrm>
              <a:off x="1730" y="277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1" name="Freeform 410"/>
            <p:cNvSpPr>
              <a:spLocks/>
            </p:cNvSpPr>
            <p:nvPr/>
          </p:nvSpPr>
          <p:spPr bwMode="auto">
            <a:xfrm>
              <a:off x="174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2" name="Freeform 411"/>
            <p:cNvSpPr>
              <a:spLocks/>
            </p:cNvSpPr>
            <p:nvPr/>
          </p:nvSpPr>
          <p:spPr bwMode="auto">
            <a:xfrm>
              <a:off x="1767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3" name="Freeform 412"/>
            <p:cNvSpPr>
              <a:spLocks/>
            </p:cNvSpPr>
            <p:nvPr/>
          </p:nvSpPr>
          <p:spPr bwMode="auto">
            <a:xfrm>
              <a:off x="1790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4" name="Freeform 413"/>
            <p:cNvSpPr>
              <a:spLocks/>
            </p:cNvSpPr>
            <p:nvPr/>
          </p:nvSpPr>
          <p:spPr bwMode="auto">
            <a:xfrm>
              <a:off x="1812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5" name="Freeform 414"/>
            <p:cNvSpPr>
              <a:spLocks/>
            </p:cNvSpPr>
            <p:nvPr/>
          </p:nvSpPr>
          <p:spPr bwMode="auto">
            <a:xfrm>
              <a:off x="1834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6" name="Freeform 415"/>
            <p:cNvSpPr>
              <a:spLocks/>
            </p:cNvSpPr>
            <p:nvPr/>
          </p:nvSpPr>
          <p:spPr bwMode="auto">
            <a:xfrm>
              <a:off x="185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7" name="Freeform 416"/>
            <p:cNvSpPr>
              <a:spLocks/>
            </p:cNvSpPr>
            <p:nvPr/>
          </p:nvSpPr>
          <p:spPr bwMode="auto">
            <a:xfrm>
              <a:off x="1879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8" name="Freeform 417"/>
            <p:cNvSpPr>
              <a:spLocks/>
            </p:cNvSpPr>
            <p:nvPr/>
          </p:nvSpPr>
          <p:spPr bwMode="auto">
            <a:xfrm>
              <a:off x="1901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09" name="Freeform 418"/>
            <p:cNvSpPr>
              <a:spLocks/>
            </p:cNvSpPr>
            <p:nvPr/>
          </p:nvSpPr>
          <p:spPr bwMode="auto">
            <a:xfrm>
              <a:off x="1923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0" name="Freeform 419"/>
            <p:cNvSpPr>
              <a:spLocks/>
            </p:cNvSpPr>
            <p:nvPr/>
          </p:nvSpPr>
          <p:spPr bwMode="auto">
            <a:xfrm>
              <a:off x="1946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1" name="Freeform 420"/>
            <p:cNvSpPr>
              <a:spLocks/>
            </p:cNvSpPr>
            <p:nvPr/>
          </p:nvSpPr>
          <p:spPr bwMode="auto">
            <a:xfrm>
              <a:off x="1968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2" name="Freeform 421"/>
            <p:cNvSpPr>
              <a:spLocks/>
            </p:cNvSpPr>
            <p:nvPr/>
          </p:nvSpPr>
          <p:spPr bwMode="auto">
            <a:xfrm>
              <a:off x="1990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3" name="Freeform 422"/>
            <p:cNvSpPr>
              <a:spLocks/>
            </p:cNvSpPr>
            <p:nvPr/>
          </p:nvSpPr>
          <p:spPr bwMode="auto">
            <a:xfrm>
              <a:off x="2013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4" name="Freeform 423"/>
            <p:cNvSpPr>
              <a:spLocks/>
            </p:cNvSpPr>
            <p:nvPr/>
          </p:nvSpPr>
          <p:spPr bwMode="auto">
            <a:xfrm>
              <a:off x="203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5" name="Freeform 424"/>
            <p:cNvSpPr>
              <a:spLocks/>
            </p:cNvSpPr>
            <p:nvPr/>
          </p:nvSpPr>
          <p:spPr bwMode="auto">
            <a:xfrm>
              <a:off x="2057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6" name="Freeform 425"/>
            <p:cNvSpPr>
              <a:spLocks/>
            </p:cNvSpPr>
            <p:nvPr/>
          </p:nvSpPr>
          <p:spPr bwMode="auto">
            <a:xfrm>
              <a:off x="2080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7" name="Freeform 426"/>
            <p:cNvSpPr>
              <a:spLocks/>
            </p:cNvSpPr>
            <p:nvPr/>
          </p:nvSpPr>
          <p:spPr bwMode="auto">
            <a:xfrm>
              <a:off x="2102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8" name="Freeform 427"/>
            <p:cNvSpPr>
              <a:spLocks/>
            </p:cNvSpPr>
            <p:nvPr/>
          </p:nvSpPr>
          <p:spPr bwMode="auto">
            <a:xfrm>
              <a:off x="2124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19" name="Freeform 428"/>
            <p:cNvSpPr>
              <a:spLocks/>
            </p:cNvSpPr>
            <p:nvPr/>
          </p:nvSpPr>
          <p:spPr bwMode="auto">
            <a:xfrm>
              <a:off x="214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0" name="Freeform 429"/>
            <p:cNvSpPr>
              <a:spLocks/>
            </p:cNvSpPr>
            <p:nvPr/>
          </p:nvSpPr>
          <p:spPr bwMode="auto">
            <a:xfrm>
              <a:off x="2169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1" name="Freeform 430"/>
            <p:cNvSpPr>
              <a:spLocks/>
            </p:cNvSpPr>
            <p:nvPr/>
          </p:nvSpPr>
          <p:spPr bwMode="auto">
            <a:xfrm>
              <a:off x="2191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2" name="Freeform 431"/>
            <p:cNvSpPr>
              <a:spLocks/>
            </p:cNvSpPr>
            <p:nvPr/>
          </p:nvSpPr>
          <p:spPr bwMode="auto">
            <a:xfrm>
              <a:off x="2213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3" name="Freeform 432"/>
            <p:cNvSpPr>
              <a:spLocks/>
            </p:cNvSpPr>
            <p:nvPr/>
          </p:nvSpPr>
          <p:spPr bwMode="auto">
            <a:xfrm>
              <a:off x="2236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4" name="Freeform 433"/>
            <p:cNvSpPr>
              <a:spLocks/>
            </p:cNvSpPr>
            <p:nvPr/>
          </p:nvSpPr>
          <p:spPr bwMode="auto">
            <a:xfrm>
              <a:off x="2258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5" name="Freeform 434"/>
            <p:cNvSpPr>
              <a:spLocks/>
            </p:cNvSpPr>
            <p:nvPr/>
          </p:nvSpPr>
          <p:spPr bwMode="auto">
            <a:xfrm>
              <a:off x="2280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6" name="Freeform 435"/>
            <p:cNvSpPr>
              <a:spLocks/>
            </p:cNvSpPr>
            <p:nvPr/>
          </p:nvSpPr>
          <p:spPr bwMode="auto">
            <a:xfrm>
              <a:off x="2303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7" name="Freeform 436"/>
            <p:cNvSpPr>
              <a:spLocks/>
            </p:cNvSpPr>
            <p:nvPr/>
          </p:nvSpPr>
          <p:spPr bwMode="auto">
            <a:xfrm>
              <a:off x="232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8" name="Freeform 437"/>
            <p:cNvSpPr>
              <a:spLocks/>
            </p:cNvSpPr>
            <p:nvPr/>
          </p:nvSpPr>
          <p:spPr bwMode="auto">
            <a:xfrm>
              <a:off x="2347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29" name="Freeform 438"/>
            <p:cNvSpPr>
              <a:spLocks/>
            </p:cNvSpPr>
            <p:nvPr/>
          </p:nvSpPr>
          <p:spPr bwMode="auto">
            <a:xfrm>
              <a:off x="2370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0" name="Freeform 439"/>
            <p:cNvSpPr>
              <a:spLocks/>
            </p:cNvSpPr>
            <p:nvPr/>
          </p:nvSpPr>
          <p:spPr bwMode="auto">
            <a:xfrm>
              <a:off x="2392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1" name="Freeform 440"/>
            <p:cNvSpPr>
              <a:spLocks/>
            </p:cNvSpPr>
            <p:nvPr/>
          </p:nvSpPr>
          <p:spPr bwMode="auto">
            <a:xfrm>
              <a:off x="2414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2" name="Freeform 441"/>
            <p:cNvSpPr>
              <a:spLocks/>
            </p:cNvSpPr>
            <p:nvPr/>
          </p:nvSpPr>
          <p:spPr bwMode="auto">
            <a:xfrm>
              <a:off x="243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3" name="Freeform 442"/>
            <p:cNvSpPr>
              <a:spLocks/>
            </p:cNvSpPr>
            <p:nvPr/>
          </p:nvSpPr>
          <p:spPr bwMode="auto">
            <a:xfrm>
              <a:off x="2459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4" name="Freeform 443"/>
            <p:cNvSpPr>
              <a:spLocks/>
            </p:cNvSpPr>
            <p:nvPr/>
          </p:nvSpPr>
          <p:spPr bwMode="auto">
            <a:xfrm>
              <a:off x="2481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5" name="Freeform 444"/>
            <p:cNvSpPr>
              <a:spLocks/>
            </p:cNvSpPr>
            <p:nvPr/>
          </p:nvSpPr>
          <p:spPr bwMode="auto">
            <a:xfrm>
              <a:off x="2503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0 h 11"/>
                <a:gd name="T4" fmla="*/ 2 w 12"/>
                <a:gd name="T5" fmla="*/ 2 h 11"/>
                <a:gd name="T6" fmla="*/ 0 w 12"/>
                <a:gd name="T7" fmla="*/ 4 h 11"/>
                <a:gd name="T8" fmla="*/ 0 w 12"/>
                <a:gd name="T9" fmla="*/ 6 h 11"/>
                <a:gd name="T10" fmla="*/ 0 w 12"/>
                <a:gd name="T11" fmla="*/ 7 h 11"/>
                <a:gd name="T12" fmla="*/ 0 w 12"/>
                <a:gd name="T13" fmla="*/ 9 h 11"/>
                <a:gd name="T14" fmla="*/ 2 w 12"/>
                <a:gd name="T15" fmla="*/ 11 h 11"/>
                <a:gd name="T16" fmla="*/ 4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6" name="Freeform 445"/>
            <p:cNvSpPr>
              <a:spLocks/>
            </p:cNvSpPr>
            <p:nvPr/>
          </p:nvSpPr>
          <p:spPr bwMode="auto">
            <a:xfrm>
              <a:off x="2526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7" name="Freeform 446"/>
            <p:cNvSpPr>
              <a:spLocks/>
            </p:cNvSpPr>
            <p:nvPr/>
          </p:nvSpPr>
          <p:spPr bwMode="auto">
            <a:xfrm>
              <a:off x="2548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8" name="Freeform 447"/>
            <p:cNvSpPr>
              <a:spLocks/>
            </p:cNvSpPr>
            <p:nvPr/>
          </p:nvSpPr>
          <p:spPr bwMode="auto">
            <a:xfrm>
              <a:off x="2570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0 h 11"/>
                <a:gd name="T4" fmla="*/ 2 w 12"/>
                <a:gd name="T5" fmla="*/ 2 h 11"/>
                <a:gd name="T6" fmla="*/ 0 w 12"/>
                <a:gd name="T7" fmla="*/ 4 h 11"/>
                <a:gd name="T8" fmla="*/ 0 w 12"/>
                <a:gd name="T9" fmla="*/ 6 h 11"/>
                <a:gd name="T10" fmla="*/ 0 w 12"/>
                <a:gd name="T11" fmla="*/ 7 h 11"/>
                <a:gd name="T12" fmla="*/ 0 w 12"/>
                <a:gd name="T13" fmla="*/ 9 h 11"/>
                <a:gd name="T14" fmla="*/ 2 w 12"/>
                <a:gd name="T15" fmla="*/ 11 h 11"/>
                <a:gd name="T16" fmla="*/ 4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39" name="Freeform 448"/>
            <p:cNvSpPr>
              <a:spLocks/>
            </p:cNvSpPr>
            <p:nvPr/>
          </p:nvSpPr>
          <p:spPr bwMode="auto">
            <a:xfrm>
              <a:off x="2593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0" name="Freeform 449"/>
            <p:cNvSpPr>
              <a:spLocks/>
            </p:cNvSpPr>
            <p:nvPr/>
          </p:nvSpPr>
          <p:spPr bwMode="auto">
            <a:xfrm>
              <a:off x="2608" y="277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1" name="Freeform 450"/>
            <p:cNvSpPr>
              <a:spLocks/>
            </p:cNvSpPr>
            <p:nvPr/>
          </p:nvSpPr>
          <p:spPr bwMode="auto">
            <a:xfrm>
              <a:off x="2608" y="275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2" name="Freeform 451"/>
            <p:cNvSpPr>
              <a:spLocks/>
            </p:cNvSpPr>
            <p:nvPr/>
          </p:nvSpPr>
          <p:spPr bwMode="auto">
            <a:xfrm>
              <a:off x="2608" y="273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3" name="Freeform 452"/>
            <p:cNvSpPr>
              <a:spLocks/>
            </p:cNvSpPr>
            <p:nvPr/>
          </p:nvSpPr>
          <p:spPr bwMode="auto">
            <a:xfrm>
              <a:off x="2608" y="2708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4" name="Freeform 453"/>
            <p:cNvSpPr>
              <a:spLocks/>
            </p:cNvSpPr>
            <p:nvPr/>
          </p:nvSpPr>
          <p:spPr bwMode="auto">
            <a:xfrm>
              <a:off x="2608" y="268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5" name="Freeform 454"/>
            <p:cNvSpPr>
              <a:spLocks/>
            </p:cNvSpPr>
            <p:nvPr/>
          </p:nvSpPr>
          <p:spPr bwMode="auto">
            <a:xfrm>
              <a:off x="2608" y="266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6" name="Freeform 455"/>
            <p:cNvSpPr>
              <a:spLocks/>
            </p:cNvSpPr>
            <p:nvPr/>
          </p:nvSpPr>
          <p:spPr bwMode="auto">
            <a:xfrm>
              <a:off x="2608" y="2641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7" name="Freeform 456"/>
            <p:cNvSpPr>
              <a:spLocks/>
            </p:cNvSpPr>
            <p:nvPr/>
          </p:nvSpPr>
          <p:spPr bwMode="auto">
            <a:xfrm>
              <a:off x="2608" y="261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8" name="Freeform 457"/>
            <p:cNvSpPr>
              <a:spLocks/>
            </p:cNvSpPr>
            <p:nvPr/>
          </p:nvSpPr>
          <p:spPr bwMode="auto">
            <a:xfrm>
              <a:off x="2608" y="259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49" name="Freeform 458"/>
            <p:cNvSpPr>
              <a:spLocks/>
            </p:cNvSpPr>
            <p:nvPr/>
          </p:nvSpPr>
          <p:spPr bwMode="auto">
            <a:xfrm>
              <a:off x="2608" y="257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0" name="Freeform 459"/>
            <p:cNvSpPr>
              <a:spLocks/>
            </p:cNvSpPr>
            <p:nvPr/>
          </p:nvSpPr>
          <p:spPr bwMode="auto">
            <a:xfrm>
              <a:off x="2608" y="255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1" name="Freeform 460"/>
            <p:cNvSpPr>
              <a:spLocks/>
            </p:cNvSpPr>
            <p:nvPr/>
          </p:nvSpPr>
          <p:spPr bwMode="auto">
            <a:xfrm>
              <a:off x="2608" y="253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2" name="Freeform 461"/>
            <p:cNvSpPr>
              <a:spLocks/>
            </p:cNvSpPr>
            <p:nvPr/>
          </p:nvSpPr>
          <p:spPr bwMode="auto">
            <a:xfrm>
              <a:off x="2608" y="250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3" name="Freeform 462"/>
            <p:cNvSpPr>
              <a:spLocks/>
            </p:cNvSpPr>
            <p:nvPr/>
          </p:nvSpPr>
          <p:spPr bwMode="auto">
            <a:xfrm>
              <a:off x="2608" y="248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4" name="Freeform 463"/>
            <p:cNvSpPr>
              <a:spLocks/>
            </p:cNvSpPr>
            <p:nvPr/>
          </p:nvSpPr>
          <p:spPr bwMode="auto">
            <a:xfrm>
              <a:off x="2608" y="2462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5" name="Freeform 464"/>
            <p:cNvSpPr>
              <a:spLocks/>
            </p:cNvSpPr>
            <p:nvPr/>
          </p:nvSpPr>
          <p:spPr bwMode="auto">
            <a:xfrm>
              <a:off x="2608" y="244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6" name="Freeform 465"/>
            <p:cNvSpPr>
              <a:spLocks/>
            </p:cNvSpPr>
            <p:nvPr/>
          </p:nvSpPr>
          <p:spPr bwMode="auto">
            <a:xfrm>
              <a:off x="2608" y="241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7" name="Freeform 466"/>
            <p:cNvSpPr>
              <a:spLocks/>
            </p:cNvSpPr>
            <p:nvPr/>
          </p:nvSpPr>
          <p:spPr bwMode="auto">
            <a:xfrm>
              <a:off x="2608" y="239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8" name="Freeform 467"/>
            <p:cNvSpPr>
              <a:spLocks/>
            </p:cNvSpPr>
            <p:nvPr/>
          </p:nvSpPr>
          <p:spPr bwMode="auto">
            <a:xfrm>
              <a:off x="2608" y="237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59" name="Freeform 468"/>
            <p:cNvSpPr>
              <a:spLocks/>
            </p:cNvSpPr>
            <p:nvPr/>
          </p:nvSpPr>
          <p:spPr bwMode="auto">
            <a:xfrm>
              <a:off x="2608" y="235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0" name="Freeform 469"/>
            <p:cNvSpPr>
              <a:spLocks/>
            </p:cNvSpPr>
            <p:nvPr/>
          </p:nvSpPr>
          <p:spPr bwMode="auto">
            <a:xfrm>
              <a:off x="2608" y="232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1" name="Freeform 470"/>
            <p:cNvSpPr>
              <a:spLocks/>
            </p:cNvSpPr>
            <p:nvPr/>
          </p:nvSpPr>
          <p:spPr bwMode="auto">
            <a:xfrm>
              <a:off x="2608" y="230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2" name="Freeform 471"/>
            <p:cNvSpPr>
              <a:spLocks/>
            </p:cNvSpPr>
            <p:nvPr/>
          </p:nvSpPr>
          <p:spPr bwMode="auto">
            <a:xfrm>
              <a:off x="2608" y="228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3" name="Freeform 472"/>
            <p:cNvSpPr>
              <a:spLocks/>
            </p:cNvSpPr>
            <p:nvPr/>
          </p:nvSpPr>
          <p:spPr bwMode="auto">
            <a:xfrm>
              <a:off x="2608" y="226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4" name="Freeform 473"/>
            <p:cNvSpPr>
              <a:spLocks/>
            </p:cNvSpPr>
            <p:nvPr/>
          </p:nvSpPr>
          <p:spPr bwMode="auto">
            <a:xfrm>
              <a:off x="2608" y="223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5" name="Freeform 474"/>
            <p:cNvSpPr>
              <a:spLocks/>
            </p:cNvSpPr>
            <p:nvPr/>
          </p:nvSpPr>
          <p:spPr bwMode="auto">
            <a:xfrm>
              <a:off x="2608" y="2216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6" name="Freeform 475"/>
            <p:cNvSpPr>
              <a:spLocks/>
            </p:cNvSpPr>
            <p:nvPr/>
          </p:nvSpPr>
          <p:spPr bwMode="auto">
            <a:xfrm>
              <a:off x="2608" y="219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7" name="Freeform 476"/>
            <p:cNvSpPr>
              <a:spLocks/>
            </p:cNvSpPr>
            <p:nvPr/>
          </p:nvSpPr>
          <p:spPr bwMode="auto">
            <a:xfrm>
              <a:off x="2608" y="217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8" name="Freeform 477"/>
            <p:cNvSpPr>
              <a:spLocks/>
            </p:cNvSpPr>
            <p:nvPr/>
          </p:nvSpPr>
          <p:spPr bwMode="auto">
            <a:xfrm>
              <a:off x="2608" y="214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69" name="Freeform 478"/>
            <p:cNvSpPr>
              <a:spLocks/>
            </p:cNvSpPr>
            <p:nvPr/>
          </p:nvSpPr>
          <p:spPr bwMode="auto">
            <a:xfrm>
              <a:off x="2608" y="212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0" name="Freeform 479"/>
            <p:cNvSpPr>
              <a:spLocks/>
            </p:cNvSpPr>
            <p:nvPr/>
          </p:nvSpPr>
          <p:spPr bwMode="auto">
            <a:xfrm>
              <a:off x="2608" y="210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1" name="Freeform 480"/>
            <p:cNvSpPr>
              <a:spLocks/>
            </p:cNvSpPr>
            <p:nvPr/>
          </p:nvSpPr>
          <p:spPr bwMode="auto">
            <a:xfrm>
              <a:off x="2608" y="208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2" name="Freeform 481"/>
            <p:cNvSpPr>
              <a:spLocks/>
            </p:cNvSpPr>
            <p:nvPr/>
          </p:nvSpPr>
          <p:spPr bwMode="auto">
            <a:xfrm>
              <a:off x="2608" y="206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3" name="Freeform 482"/>
            <p:cNvSpPr>
              <a:spLocks/>
            </p:cNvSpPr>
            <p:nvPr/>
          </p:nvSpPr>
          <p:spPr bwMode="auto">
            <a:xfrm>
              <a:off x="2608" y="203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4" name="Freeform 483"/>
            <p:cNvSpPr>
              <a:spLocks/>
            </p:cNvSpPr>
            <p:nvPr/>
          </p:nvSpPr>
          <p:spPr bwMode="auto">
            <a:xfrm>
              <a:off x="2608" y="201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5" name="Freeform 484"/>
            <p:cNvSpPr>
              <a:spLocks/>
            </p:cNvSpPr>
            <p:nvPr/>
          </p:nvSpPr>
          <p:spPr bwMode="auto">
            <a:xfrm>
              <a:off x="2608" y="199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6" name="Freeform 485"/>
            <p:cNvSpPr>
              <a:spLocks/>
            </p:cNvSpPr>
            <p:nvPr/>
          </p:nvSpPr>
          <p:spPr bwMode="auto">
            <a:xfrm>
              <a:off x="2608" y="1970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7" name="Freeform 486"/>
            <p:cNvSpPr>
              <a:spLocks/>
            </p:cNvSpPr>
            <p:nvPr/>
          </p:nvSpPr>
          <p:spPr bwMode="auto">
            <a:xfrm>
              <a:off x="2608" y="194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8" name="Freeform 487"/>
            <p:cNvSpPr>
              <a:spLocks/>
            </p:cNvSpPr>
            <p:nvPr/>
          </p:nvSpPr>
          <p:spPr bwMode="auto">
            <a:xfrm>
              <a:off x="2608" y="192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79" name="Freeform 488"/>
            <p:cNvSpPr>
              <a:spLocks/>
            </p:cNvSpPr>
            <p:nvPr/>
          </p:nvSpPr>
          <p:spPr bwMode="auto">
            <a:xfrm>
              <a:off x="2608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0" name="Freeform 489"/>
            <p:cNvSpPr>
              <a:spLocks/>
            </p:cNvSpPr>
            <p:nvPr/>
          </p:nvSpPr>
          <p:spPr bwMode="auto">
            <a:xfrm>
              <a:off x="2585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1" name="Freeform 490"/>
            <p:cNvSpPr>
              <a:spLocks/>
            </p:cNvSpPr>
            <p:nvPr/>
          </p:nvSpPr>
          <p:spPr bwMode="auto">
            <a:xfrm>
              <a:off x="2563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2" name="Freeform 491"/>
            <p:cNvSpPr>
              <a:spLocks/>
            </p:cNvSpPr>
            <p:nvPr/>
          </p:nvSpPr>
          <p:spPr bwMode="auto">
            <a:xfrm>
              <a:off x="2541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3" name="Freeform 492"/>
            <p:cNvSpPr>
              <a:spLocks/>
            </p:cNvSpPr>
            <p:nvPr/>
          </p:nvSpPr>
          <p:spPr bwMode="auto">
            <a:xfrm>
              <a:off x="2518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4" name="Freeform 493"/>
            <p:cNvSpPr>
              <a:spLocks/>
            </p:cNvSpPr>
            <p:nvPr/>
          </p:nvSpPr>
          <p:spPr bwMode="auto">
            <a:xfrm>
              <a:off x="2496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5" name="Freeform 494"/>
            <p:cNvSpPr>
              <a:spLocks/>
            </p:cNvSpPr>
            <p:nvPr/>
          </p:nvSpPr>
          <p:spPr bwMode="auto">
            <a:xfrm>
              <a:off x="2474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6" name="Freeform 495"/>
            <p:cNvSpPr>
              <a:spLocks/>
            </p:cNvSpPr>
            <p:nvPr/>
          </p:nvSpPr>
          <p:spPr bwMode="auto">
            <a:xfrm>
              <a:off x="2451" y="1903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7" name="Freeform 496"/>
            <p:cNvSpPr>
              <a:spLocks/>
            </p:cNvSpPr>
            <p:nvPr/>
          </p:nvSpPr>
          <p:spPr bwMode="auto">
            <a:xfrm>
              <a:off x="2429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8" name="Freeform 497"/>
            <p:cNvSpPr>
              <a:spLocks/>
            </p:cNvSpPr>
            <p:nvPr/>
          </p:nvSpPr>
          <p:spPr bwMode="auto">
            <a:xfrm>
              <a:off x="2407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89" name="Freeform 498"/>
            <p:cNvSpPr>
              <a:spLocks/>
            </p:cNvSpPr>
            <p:nvPr/>
          </p:nvSpPr>
          <p:spPr bwMode="auto">
            <a:xfrm>
              <a:off x="2384" y="1903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0" name="Freeform 499"/>
            <p:cNvSpPr>
              <a:spLocks/>
            </p:cNvSpPr>
            <p:nvPr/>
          </p:nvSpPr>
          <p:spPr bwMode="auto">
            <a:xfrm>
              <a:off x="2362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1" name="Freeform 500"/>
            <p:cNvSpPr>
              <a:spLocks/>
            </p:cNvSpPr>
            <p:nvPr/>
          </p:nvSpPr>
          <p:spPr bwMode="auto">
            <a:xfrm>
              <a:off x="2340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2" name="Freeform 501"/>
            <p:cNvSpPr>
              <a:spLocks/>
            </p:cNvSpPr>
            <p:nvPr/>
          </p:nvSpPr>
          <p:spPr bwMode="auto">
            <a:xfrm>
              <a:off x="2318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3" name="Freeform 502"/>
            <p:cNvSpPr>
              <a:spLocks/>
            </p:cNvSpPr>
            <p:nvPr/>
          </p:nvSpPr>
          <p:spPr bwMode="auto">
            <a:xfrm>
              <a:off x="2295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4" name="Freeform 503"/>
            <p:cNvSpPr>
              <a:spLocks/>
            </p:cNvSpPr>
            <p:nvPr/>
          </p:nvSpPr>
          <p:spPr bwMode="auto">
            <a:xfrm>
              <a:off x="2273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5" name="Freeform 504"/>
            <p:cNvSpPr>
              <a:spLocks/>
            </p:cNvSpPr>
            <p:nvPr/>
          </p:nvSpPr>
          <p:spPr bwMode="auto">
            <a:xfrm>
              <a:off x="2251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6" name="Freeform 505"/>
            <p:cNvSpPr>
              <a:spLocks/>
            </p:cNvSpPr>
            <p:nvPr/>
          </p:nvSpPr>
          <p:spPr bwMode="auto">
            <a:xfrm>
              <a:off x="2228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7" name="Freeform 506"/>
            <p:cNvSpPr>
              <a:spLocks/>
            </p:cNvSpPr>
            <p:nvPr/>
          </p:nvSpPr>
          <p:spPr bwMode="auto">
            <a:xfrm>
              <a:off x="2206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8" name="Freeform 507"/>
            <p:cNvSpPr>
              <a:spLocks/>
            </p:cNvSpPr>
            <p:nvPr/>
          </p:nvSpPr>
          <p:spPr bwMode="auto">
            <a:xfrm>
              <a:off x="2184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99" name="Freeform 508"/>
            <p:cNvSpPr>
              <a:spLocks/>
            </p:cNvSpPr>
            <p:nvPr/>
          </p:nvSpPr>
          <p:spPr bwMode="auto">
            <a:xfrm>
              <a:off x="2161" y="1903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0" name="Freeform 509"/>
            <p:cNvSpPr>
              <a:spLocks/>
            </p:cNvSpPr>
            <p:nvPr/>
          </p:nvSpPr>
          <p:spPr bwMode="auto">
            <a:xfrm>
              <a:off x="2139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1" name="Freeform 510"/>
            <p:cNvSpPr>
              <a:spLocks/>
            </p:cNvSpPr>
            <p:nvPr/>
          </p:nvSpPr>
          <p:spPr bwMode="auto">
            <a:xfrm>
              <a:off x="2117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2" name="Freeform 511"/>
            <p:cNvSpPr>
              <a:spLocks/>
            </p:cNvSpPr>
            <p:nvPr/>
          </p:nvSpPr>
          <p:spPr bwMode="auto">
            <a:xfrm>
              <a:off x="2094" y="1903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3" name="Freeform 512"/>
            <p:cNvSpPr>
              <a:spLocks/>
            </p:cNvSpPr>
            <p:nvPr/>
          </p:nvSpPr>
          <p:spPr bwMode="auto">
            <a:xfrm>
              <a:off x="2072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4" name="Freeform 513"/>
            <p:cNvSpPr>
              <a:spLocks/>
            </p:cNvSpPr>
            <p:nvPr/>
          </p:nvSpPr>
          <p:spPr bwMode="auto">
            <a:xfrm>
              <a:off x="2050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5" name="Freeform 514"/>
            <p:cNvSpPr>
              <a:spLocks/>
            </p:cNvSpPr>
            <p:nvPr/>
          </p:nvSpPr>
          <p:spPr bwMode="auto">
            <a:xfrm>
              <a:off x="2028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6" name="Freeform 515"/>
            <p:cNvSpPr>
              <a:spLocks/>
            </p:cNvSpPr>
            <p:nvPr/>
          </p:nvSpPr>
          <p:spPr bwMode="auto">
            <a:xfrm>
              <a:off x="2005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7" name="Freeform 516"/>
            <p:cNvSpPr>
              <a:spLocks/>
            </p:cNvSpPr>
            <p:nvPr/>
          </p:nvSpPr>
          <p:spPr bwMode="auto">
            <a:xfrm>
              <a:off x="1983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8" name="Freeform 517"/>
            <p:cNvSpPr>
              <a:spLocks/>
            </p:cNvSpPr>
            <p:nvPr/>
          </p:nvSpPr>
          <p:spPr bwMode="auto">
            <a:xfrm>
              <a:off x="1961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09" name="Freeform 518"/>
            <p:cNvSpPr>
              <a:spLocks/>
            </p:cNvSpPr>
            <p:nvPr/>
          </p:nvSpPr>
          <p:spPr bwMode="auto">
            <a:xfrm>
              <a:off x="1938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0" name="Freeform 519"/>
            <p:cNvSpPr>
              <a:spLocks/>
            </p:cNvSpPr>
            <p:nvPr/>
          </p:nvSpPr>
          <p:spPr bwMode="auto">
            <a:xfrm>
              <a:off x="1916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1" name="Freeform 520"/>
            <p:cNvSpPr>
              <a:spLocks/>
            </p:cNvSpPr>
            <p:nvPr/>
          </p:nvSpPr>
          <p:spPr bwMode="auto">
            <a:xfrm>
              <a:off x="1894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2" name="Freeform 521"/>
            <p:cNvSpPr>
              <a:spLocks/>
            </p:cNvSpPr>
            <p:nvPr/>
          </p:nvSpPr>
          <p:spPr bwMode="auto">
            <a:xfrm>
              <a:off x="1871" y="1903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3" name="Freeform 522"/>
            <p:cNvSpPr>
              <a:spLocks/>
            </p:cNvSpPr>
            <p:nvPr/>
          </p:nvSpPr>
          <p:spPr bwMode="auto">
            <a:xfrm>
              <a:off x="1849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4" name="Freeform 523"/>
            <p:cNvSpPr>
              <a:spLocks/>
            </p:cNvSpPr>
            <p:nvPr/>
          </p:nvSpPr>
          <p:spPr bwMode="auto">
            <a:xfrm>
              <a:off x="1827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5" name="Freeform 524"/>
            <p:cNvSpPr>
              <a:spLocks/>
            </p:cNvSpPr>
            <p:nvPr/>
          </p:nvSpPr>
          <p:spPr bwMode="auto">
            <a:xfrm>
              <a:off x="1804" y="1903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6" name="Freeform 525"/>
            <p:cNvSpPr>
              <a:spLocks/>
            </p:cNvSpPr>
            <p:nvPr/>
          </p:nvSpPr>
          <p:spPr bwMode="auto">
            <a:xfrm>
              <a:off x="1782" y="1903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7" name="Freeform 526"/>
            <p:cNvSpPr>
              <a:spLocks/>
            </p:cNvSpPr>
            <p:nvPr/>
          </p:nvSpPr>
          <p:spPr bwMode="auto">
            <a:xfrm>
              <a:off x="1760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018" name="Freeform 527"/>
            <p:cNvSpPr>
              <a:spLocks/>
            </p:cNvSpPr>
            <p:nvPr/>
          </p:nvSpPr>
          <p:spPr bwMode="auto">
            <a:xfrm>
              <a:off x="1738" y="1903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59" name="Group 540"/>
          <p:cNvGrpSpPr>
            <a:grpSpLocks/>
          </p:cNvGrpSpPr>
          <p:nvPr/>
        </p:nvGrpSpPr>
        <p:grpSpPr bwMode="auto">
          <a:xfrm>
            <a:off x="3384550" y="3681413"/>
            <a:ext cx="117475" cy="120650"/>
            <a:chOff x="2132" y="2319"/>
            <a:chExt cx="74" cy="76"/>
          </a:xfrm>
        </p:grpSpPr>
        <p:sp>
          <p:nvSpPr>
            <p:cNvPr id="20850" name="Oval 529"/>
            <p:cNvSpPr>
              <a:spLocks noChangeArrowheads="1"/>
            </p:cNvSpPr>
            <p:nvPr/>
          </p:nvSpPr>
          <p:spPr bwMode="auto">
            <a:xfrm>
              <a:off x="2135" y="2325"/>
              <a:ext cx="67" cy="6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1" name="Freeform 530"/>
            <p:cNvSpPr>
              <a:spLocks/>
            </p:cNvSpPr>
            <p:nvPr/>
          </p:nvSpPr>
          <p:spPr bwMode="auto">
            <a:xfrm>
              <a:off x="2161" y="2319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8 w 12"/>
                <a:gd name="T3" fmla="*/ 9 h 11"/>
                <a:gd name="T4" fmla="*/ 10 w 12"/>
                <a:gd name="T5" fmla="*/ 7 h 11"/>
                <a:gd name="T6" fmla="*/ 12 w 12"/>
                <a:gd name="T7" fmla="*/ 6 h 11"/>
                <a:gd name="T8" fmla="*/ 12 w 12"/>
                <a:gd name="T9" fmla="*/ 6 h 11"/>
                <a:gd name="T10" fmla="*/ 10 w 12"/>
                <a:gd name="T11" fmla="*/ 4 h 11"/>
                <a:gd name="T12" fmla="*/ 8 w 12"/>
                <a:gd name="T13" fmla="*/ 2 h 11"/>
                <a:gd name="T14" fmla="*/ 6 w 12"/>
                <a:gd name="T15" fmla="*/ 0 h 11"/>
                <a:gd name="T16" fmla="*/ 6 w 12"/>
                <a:gd name="T17" fmla="*/ 0 h 11"/>
                <a:gd name="T18" fmla="*/ 4 w 12"/>
                <a:gd name="T19" fmla="*/ 0 h 11"/>
                <a:gd name="T20" fmla="*/ 2 w 12"/>
                <a:gd name="T21" fmla="*/ 2 h 11"/>
                <a:gd name="T22" fmla="*/ 0 w 12"/>
                <a:gd name="T23" fmla="*/ 4 h 11"/>
                <a:gd name="T24" fmla="*/ 0 w 12"/>
                <a:gd name="T25" fmla="*/ 6 h 11"/>
                <a:gd name="T26" fmla="*/ 0 w 12"/>
                <a:gd name="T27" fmla="*/ 7 h 11"/>
                <a:gd name="T28" fmla="*/ 0 w 12"/>
                <a:gd name="T29" fmla="*/ 9 h 11"/>
                <a:gd name="T30" fmla="*/ 2 w 12"/>
                <a:gd name="T31" fmla="*/ 11 h 11"/>
                <a:gd name="T32" fmla="*/ 4 w 12"/>
                <a:gd name="T33" fmla="*/ 11 h 11"/>
                <a:gd name="T34" fmla="*/ 6 w 12"/>
                <a:gd name="T35" fmla="*/ 11 h 11"/>
                <a:gd name="T36" fmla="*/ 8 w 12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1"/>
                <a:gd name="T59" fmla="*/ 12 w 12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1">
                  <a:moveTo>
                    <a:pt x="8" y="11"/>
                  </a:move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2" name="Freeform 531"/>
            <p:cNvSpPr>
              <a:spLocks/>
            </p:cNvSpPr>
            <p:nvPr/>
          </p:nvSpPr>
          <p:spPr bwMode="auto">
            <a:xfrm>
              <a:off x="2141" y="232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8 h 11"/>
                <a:gd name="T28" fmla="*/ 4 w 11"/>
                <a:gd name="T29" fmla="*/ 10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3" name="Freeform 532"/>
            <p:cNvSpPr>
              <a:spLocks/>
            </p:cNvSpPr>
            <p:nvPr/>
          </p:nvSpPr>
          <p:spPr bwMode="auto">
            <a:xfrm>
              <a:off x="2132" y="234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9 w 11"/>
                <a:gd name="T5" fmla="*/ 2 h 11"/>
                <a:gd name="T6" fmla="*/ 7 w 11"/>
                <a:gd name="T7" fmla="*/ 0 h 11"/>
                <a:gd name="T8" fmla="*/ 5 w 11"/>
                <a:gd name="T9" fmla="*/ 0 h 11"/>
                <a:gd name="T10" fmla="*/ 3 w 11"/>
                <a:gd name="T11" fmla="*/ 0 h 11"/>
                <a:gd name="T12" fmla="*/ 2 w 11"/>
                <a:gd name="T13" fmla="*/ 0 h 11"/>
                <a:gd name="T14" fmla="*/ 0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2 w 11"/>
                <a:gd name="T25" fmla="*/ 9 h 11"/>
                <a:gd name="T26" fmla="*/ 3 w 11"/>
                <a:gd name="T27" fmla="*/ 11 h 11"/>
                <a:gd name="T28" fmla="*/ 5 w 11"/>
                <a:gd name="T29" fmla="*/ 11 h 11"/>
                <a:gd name="T30" fmla="*/ 7 w 11"/>
                <a:gd name="T31" fmla="*/ 9 h 11"/>
                <a:gd name="T32" fmla="*/ 9 w 11"/>
                <a:gd name="T33" fmla="*/ 7 h 11"/>
                <a:gd name="T34" fmla="*/ 11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4" name="Freeform 533"/>
            <p:cNvSpPr>
              <a:spLocks/>
            </p:cNvSpPr>
            <p:nvPr/>
          </p:nvSpPr>
          <p:spPr bwMode="auto">
            <a:xfrm>
              <a:off x="2134" y="2367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5" name="Freeform 534"/>
            <p:cNvSpPr>
              <a:spLocks/>
            </p:cNvSpPr>
            <p:nvPr/>
          </p:nvSpPr>
          <p:spPr bwMode="auto">
            <a:xfrm>
              <a:off x="2150" y="238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0 h 11"/>
                <a:gd name="T6" fmla="*/ 0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2 w 11"/>
                <a:gd name="T15" fmla="*/ 10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0 h 11"/>
                <a:gd name="T24" fmla="*/ 10 w 11"/>
                <a:gd name="T25" fmla="*/ 8 h 11"/>
                <a:gd name="T26" fmla="*/ 11 w 11"/>
                <a:gd name="T27" fmla="*/ 6 h 11"/>
                <a:gd name="T28" fmla="*/ 11 w 11"/>
                <a:gd name="T29" fmla="*/ 4 h 11"/>
                <a:gd name="T30" fmla="*/ 10 w 11"/>
                <a:gd name="T31" fmla="*/ 2 h 11"/>
                <a:gd name="T32" fmla="*/ 8 w 11"/>
                <a:gd name="T33" fmla="*/ 0 h 11"/>
                <a:gd name="T34" fmla="*/ 6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6" name="Freeform 535"/>
            <p:cNvSpPr>
              <a:spLocks/>
            </p:cNvSpPr>
            <p:nvPr/>
          </p:nvSpPr>
          <p:spPr bwMode="auto">
            <a:xfrm>
              <a:off x="2171" y="2384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2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2 w 11"/>
                <a:gd name="T13" fmla="*/ 8 h 11"/>
                <a:gd name="T14" fmla="*/ 3 w 11"/>
                <a:gd name="T15" fmla="*/ 10 h 11"/>
                <a:gd name="T16" fmla="*/ 5 w 11"/>
                <a:gd name="T17" fmla="*/ 11 h 11"/>
                <a:gd name="T18" fmla="*/ 5 w 11"/>
                <a:gd name="T19" fmla="*/ 11 h 11"/>
                <a:gd name="T20" fmla="*/ 7 w 11"/>
                <a:gd name="T21" fmla="*/ 11 h 11"/>
                <a:gd name="T22" fmla="*/ 9 w 11"/>
                <a:gd name="T23" fmla="*/ 10 h 11"/>
                <a:gd name="T24" fmla="*/ 11 w 11"/>
                <a:gd name="T25" fmla="*/ 8 h 11"/>
                <a:gd name="T26" fmla="*/ 11 w 11"/>
                <a:gd name="T27" fmla="*/ 6 h 11"/>
                <a:gd name="T28" fmla="*/ 11 w 11"/>
                <a:gd name="T29" fmla="*/ 4 h 11"/>
                <a:gd name="T30" fmla="*/ 11 w 11"/>
                <a:gd name="T31" fmla="*/ 2 h 11"/>
                <a:gd name="T32" fmla="*/ 9 w 11"/>
                <a:gd name="T33" fmla="*/ 0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7" name="Freeform 536"/>
            <p:cNvSpPr>
              <a:spLocks/>
            </p:cNvSpPr>
            <p:nvPr/>
          </p:nvSpPr>
          <p:spPr bwMode="auto">
            <a:xfrm>
              <a:off x="2189" y="237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0 w 11"/>
                <a:gd name="T17" fmla="*/ 8 h 11"/>
                <a:gd name="T18" fmla="*/ 10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0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8" name="Freeform 537"/>
            <p:cNvSpPr>
              <a:spLocks/>
            </p:cNvSpPr>
            <p:nvPr/>
          </p:nvSpPr>
          <p:spPr bwMode="auto">
            <a:xfrm>
              <a:off x="2195" y="235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7 h 11"/>
                <a:gd name="T4" fmla="*/ 2 w 11"/>
                <a:gd name="T5" fmla="*/ 9 h 11"/>
                <a:gd name="T6" fmla="*/ 4 w 11"/>
                <a:gd name="T7" fmla="*/ 11 h 11"/>
                <a:gd name="T8" fmla="*/ 5 w 11"/>
                <a:gd name="T9" fmla="*/ 11 h 11"/>
                <a:gd name="T10" fmla="*/ 7 w 11"/>
                <a:gd name="T11" fmla="*/ 9 h 11"/>
                <a:gd name="T12" fmla="*/ 9 w 11"/>
                <a:gd name="T13" fmla="*/ 7 h 11"/>
                <a:gd name="T14" fmla="*/ 11 w 11"/>
                <a:gd name="T15" fmla="*/ 5 h 11"/>
                <a:gd name="T16" fmla="*/ 11 w 11"/>
                <a:gd name="T17" fmla="*/ 3 h 11"/>
                <a:gd name="T18" fmla="*/ 11 w 11"/>
                <a:gd name="T19" fmla="*/ 3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0 h 11"/>
                <a:gd name="T28" fmla="*/ 2 w 11"/>
                <a:gd name="T29" fmla="*/ 0 h 11"/>
                <a:gd name="T30" fmla="*/ 0 w 11"/>
                <a:gd name="T31" fmla="*/ 2 h 11"/>
                <a:gd name="T32" fmla="*/ 0 w 11"/>
                <a:gd name="T33" fmla="*/ 3 h 11"/>
                <a:gd name="T34" fmla="*/ 0 w 11"/>
                <a:gd name="T35" fmla="*/ 5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5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59" name="Freeform 538"/>
            <p:cNvSpPr>
              <a:spLocks/>
            </p:cNvSpPr>
            <p:nvPr/>
          </p:nvSpPr>
          <p:spPr bwMode="auto">
            <a:xfrm>
              <a:off x="2186" y="2330"/>
              <a:ext cx="11" cy="11"/>
            </a:xfrm>
            <a:custGeom>
              <a:avLst/>
              <a:gdLst>
                <a:gd name="T0" fmla="*/ 1 w 11"/>
                <a:gd name="T1" fmla="*/ 8 h 11"/>
                <a:gd name="T2" fmla="*/ 3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1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8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60" name="Freeform 539"/>
            <p:cNvSpPr>
              <a:spLocks/>
            </p:cNvSpPr>
            <p:nvPr/>
          </p:nvSpPr>
          <p:spPr bwMode="auto">
            <a:xfrm>
              <a:off x="2167" y="2321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7 w 11"/>
                <a:gd name="T3" fmla="*/ 9 h 11"/>
                <a:gd name="T4" fmla="*/ 9 w 11"/>
                <a:gd name="T5" fmla="*/ 7 h 11"/>
                <a:gd name="T6" fmla="*/ 11 w 11"/>
                <a:gd name="T7" fmla="*/ 5 h 11"/>
                <a:gd name="T8" fmla="*/ 11 w 11"/>
                <a:gd name="T9" fmla="*/ 4 h 11"/>
                <a:gd name="T10" fmla="*/ 9 w 11"/>
                <a:gd name="T11" fmla="*/ 2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0 h 11"/>
                <a:gd name="T22" fmla="*/ 0 w 11"/>
                <a:gd name="T23" fmla="*/ 2 h 11"/>
                <a:gd name="T24" fmla="*/ 0 w 11"/>
                <a:gd name="T25" fmla="*/ 4 h 11"/>
                <a:gd name="T26" fmla="*/ 0 w 11"/>
                <a:gd name="T27" fmla="*/ 5 h 11"/>
                <a:gd name="T28" fmla="*/ 0 w 11"/>
                <a:gd name="T29" fmla="*/ 7 h 11"/>
                <a:gd name="T30" fmla="*/ 2 w 11"/>
                <a:gd name="T31" fmla="*/ 9 h 11"/>
                <a:gd name="T32" fmla="*/ 4 w 11"/>
                <a:gd name="T33" fmla="*/ 11 h 11"/>
                <a:gd name="T34" fmla="*/ 6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11"/>
                  </a:move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0" name="Group 597"/>
          <p:cNvGrpSpPr>
            <a:grpSpLocks/>
          </p:cNvGrpSpPr>
          <p:nvPr/>
        </p:nvGrpSpPr>
        <p:grpSpPr bwMode="auto">
          <a:xfrm>
            <a:off x="2746375" y="3021013"/>
            <a:ext cx="1395413" cy="1400175"/>
            <a:chOff x="1730" y="1903"/>
            <a:chExt cx="879" cy="882"/>
          </a:xfrm>
        </p:grpSpPr>
        <p:sp>
          <p:nvSpPr>
            <p:cNvPr id="20794" name="Freeform 541"/>
            <p:cNvSpPr>
              <a:spLocks/>
            </p:cNvSpPr>
            <p:nvPr/>
          </p:nvSpPr>
          <p:spPr bwMode="auto">
            <a:xfrm>
              <a:off x="1730" y="190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8 w 11"/>
                <a:gd name="T3" fmla="*/ 2 h 12"/>
                <a:gd name="T4" fmla="*/ 6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6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0 h 12"/>
                <a:gd name="T22" fmla="*/ 6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5" name="Freeform 542"/>
            <p:cNvSpPr>
              <a:spLocks/>
            </p:cNvSpPr>
            <p:nvPr/>
          </p:nvSpPr>
          <p:spPr bwMode="auto">
            <a:xfrm>
              <a:off x="1745" y="191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6" name="Freeform 543"/>
            <p:cNvSpPr>
              <a:spLocks/>
            </p:cNvSpPr>
            <p:nvPr/>
          </p:nvSpPr>
          <p:spPr bwMode="auto">
            <a:xfrm>
              <a:off x="1762" y="193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7" name="Freeform 544"/>
            <p:cNvSpPr>
              <a:spLocks/>
            </p:cNvSpPr>
            <p:nvPr/>
          </p:nvSpPr>
          <p:spPr bwMode="auto">
            <a:xfrm>
              <a:off x="1777" y="195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8" name="Freeform 545"/>
            <p:cNvSpPr>
              <a:spLocks/>
            </p:cNvSpPr>
            <p:nvPr/>
          </p:nvSpPr>
          <p:spPr bwMode="auto">
            <a:xfrm>
              <a:off x="1793" y="1967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9" name="Freeform 546"/>
            <p:cNvSpPr>
              <a:spLocks/>
            </p:cNvSpPr>
            <p:nvPr/>
          </p:nvSpPr>
          <p:spPr bwMode="auto">
            <a:xfrm>
              <a:off x="1808" y="198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0" name="Freeform 547"/>
            <p:cNvSpPr>
              <a:spLocks/>
            </p:cNvSpPr>
            <p:nvPr/>
          </p:nvSpPr>
          <p:spPr bwMode="auto">
            <a:xfrm>
              <a:off x="1825" y="199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1" name="Freeform 548"/>
            <p:cNvSpPr>
              <a:spLocks/>
            </p:cNvSpPr>
            <p:nvPr/>
          </p:nvSpPr>
          <p:spPr bwMode="auto">
            <a:xfrm>
              <a:off x="1840" y="201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2" name="Freeform 549"/>
            <p:cNvSpPr>
              <a:spLocks/>
            </p:cNvSpPr>
            <p:nvPr/>
          </p:nvSpPr>
          <p:spPr bwMode="auto">
            <a:xfrm>
              <a:off x="1857" y="203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3" name="Freeform 550"/>
            <p:cNvSpPr>
              <a:spLocks/>
            </p:cNvSpPr>
            <p:nvPr/>
          </p:nvSpPr>
          <p:spPr bwMode="auto">
            <a:xfrm>
              <a:off x="1871" y="2045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4" name="Freeform 551"/>
            <p:cNvSpPr>
              <a:spLocks/>
            </p:cNvSpPr>
            <p:nvPr/>
          </p:nvSpPr>
          <p:spPr bwMode="auto">
            <a:xfrm>
              <a:off x="1888" y="206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5" name="Freeform 552"/>
            <p:cNvSpPr>
              <a:spLocks/>
            </p:cNvSpPr>
            <p:nvPr/>
          </p:nvSpPr>
          <p:spPr bwMode="auto">
            <a:xfrm>
              <a:off x="1903" y="207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6" name="Freeform 553"/>
            <p:cNvSpPr>
              <a:spLocks/>
            </p:cNvSpPr>
            <p:nvPr/>
          </p:nvSpPr>
          <p:spPr bwMode="auto">
            <a:xfrm>
              <a:off x="1920" y="209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7" name="Freeform 554"/>
            <p:cNvSpPr>
              <a:spLocks/>
            </p:cNvSpPr>
            <p:nvPr/>
          </p:nvSpPr>
          <p:spPr bwMode="auto">
            <a:xfrm>
              <a:off x="1935" y="210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8" name="Freeform 555"/>
            <p:cNvSpPr>
              <a:spLocks/>
            </p:cNvSpPr>
            <p:nvPr/>
          </p:nvSpPr>
          <p:spPr bwMode="auto">
            <a:xfrm>
              <a:off x="1951" y="2125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09" name="Freeform 556"/>
            <p:cNvSpPr>
              <a:spLocks/>
            </p:cNvSpPr>
            <p:nvPr/>
          </p:nvSpPr>
          <p:spPr bwMode="auto">
            <a:xfrm>
              <a:off x="1966" y="214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0" name="Freeform 557"/>
            <p:cNvSpPr>
              <a:spLocks/>
            </p:cNvSpPr>
            <p:nvPr/>
          </p:nvSpPr>
          <p:spPr bwMode="auto">
            <a:xfrm>
              <a:off x="1983" y="215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1" name="Freeform 558"/>
            <p:cNvSpPr>
              <a:spLocks/>
            </p:cNvSpPr>
            <p:nvPr/>
          </p:nvSpPr>
          <p:spPr bwMode="auto">
            <a:xfrm>
              <a:off x="1998" y="217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2" name="Freeform 559"/>
            <p:cNvSpPr>
              <a:spLocks/>
            </p:cNvSpPr>
            <p:nvPr/>
          </p:nvSpPr>
          <p:spPr bwMode="auto">
            <a:xfrm>
              <a:off x="2015" y="2189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3" name="Freeform 560"/>
            <p:cNvSpPr>
              <a:spLocks/>
            </p:cNvSpPr>
            <p:nvPr/>
          </p:nvSpPr>
          <p:spPr bwMode="auto">
            <a:xfrm>
              <a:off x="2029" y="2203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4" name="Freeform 561"/>
            <p:cNvSpPr>
              <a:spLocks/>
            </p:cNvSpPr>
            <p:nvPr/>
          </p:nvSpPr>
          <p:spPr bwMode="auto">
            <a:xfrm>
              <a:off x="2046" y="222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5" name="Freeform 562"/>
            <p:cNvSpPr>
              <a:spLocks/>
            </p:cNvSpPr>
            <p:nvPr/>
          </p:nvSpPr>
          <p:spPr bwMode="auto">
            <a:xfrm>
              <a:off x="2061" y="223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6" name="Freeform 563"/>
            <p:cNvSpPr>
              <a:spLocks/>
            </p:cNvSpPr>
            <p:nvPr/>
          </p:nvSpPr>
          <p:spPr bwMode="auto">
            <a:xfrm>
              <a:off x="2078" y="225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7" name="Freeform 564"/>
            <p:cNvSpPr>
              <a:spLocks/>
            </p:cNvSpPr>
            <p:nvPr/>
          </p:nvSpPr>
          <p:spPr bwMode="auto">
            <a:xfrm>
              <a:off x="2093" y="2267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8" name="Freeform 565"/>
            <p:cNvSpPr>
              <a:spLocks/>
            </p:cNvSpPr>
            <p:nvPr/>
          </p:nvSpPr>
          <p:spPr bwMode="auto">
            <a:xfrm>
              <a:off x="2109" y="2284"/>
              <a:ext cx="11" cy="11"/>
            </a:xfrm>
            <a:custGeom>
              <a:avLst/>
              <a:gdLst>
                <a:gd name="T0" fmla="*/ 10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19" name="Freeform 566"/>
            <p:cNvSpPr>
              <a:spLocks/>
            </p:cNvSpPr>
            <p:nvPr/>
          </p:nvSpPr>
          <p:spPr bwMode="auto">
            <a:xfrm>
              <a:off x="2124" y="229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10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10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0" name="Freeform 567"/>
            <p:cNvSpPr>
              <a:spLocks/>
            </p:cNvSpPr>
            <p:nvPr/>
          </p:nvSpPr>
          <p:spPr bwMode="auto">
            <a:xfrm>
              <a:off x="2141" y="231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1" name="Freeform 568"/>
            <p:cNvSpPr>
              <a:spLocks/>
            </p:cNvSpPr>
            <p:nvPr/>
          </p:nvSpPr>
          <p:spPr bwMode="auto">
            <a:xfrm>
              <a:off x="2156" y="233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2" name="Freeform 569"/>
            <p:cNvSpPr>
              <a:spLocks/>
            </p:cNvSpPr>
            <p:nvPr/>
          </p:nvSpPr>
          <p:spPr bwMode="auto">
            <a:xfrm>
              <a:off x="2173" y="234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3" name="Freeform 570"/>
            <p:cNvSpPr>
              <a:spLocks/>
            </p:cNvSpPr>
            <p:nvPr/>
          </p:nvSpPr>
          <p:spPr bwMode="auto">
            <a:xfrm>
              <a:off x="2187" y="2362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4" name="Freeform 571"/>
            <p:cNvSpPr>
              <a:spLocks/>
            </p:cNvSpPr>
            <p:nvPr/>
          </p:nvSpPr>
          <p:spPr bwMode="auto">
            <a:xfrm>
              <a:off x="2204" y="2379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5" name="Freeform 572"/>
            <p:cNvSpPr>
              <a:spLocks/>
            </p:cNvSpPr>
            <p:nvPr/>
          </p:nvSpPr>
          <p:spPr bwMode="auto">
            <a:xfrm>
              <a:off x="2219" y="2394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1 h 11"/>
                <a:gd name="T4" fmla="*/ 6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6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6" name="Freeform 573"/>
            <p:cNvSpPr>
              <a:spLocks/>
            </p:cNvSpPr>
            <p:nvPr/>
          </p:nvSpPr>
          <p:spPr bwMode="auto">
            <a:xfrm>
              <a:off x="2236" y="241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7" name="Freeform 574"/>
            <p:cNvSpPr>
              <a:spLocks/>
            </p:cNvSpPr>
            <p:nvPr/>
          </p:nvSpPr>
          <p:spPr bwMode="auto">
            <a:xfrm>
              <a:off x="2251" y="242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6 h 11"/>
                <a:gd name="T16" fmla="*/ 1 w 11"/>
                <a:gd name="T17" fmla="*/ 10 h 11"/>
                <a:gd name="T18" fmla="*/ 1 w 11"/>
                <a:gd name="T19" fmla="*/ 10 h 11"/>
                <a:gd name="T20" fmla="*/ 3 w 11"/>
                <a:gd name="T21" fmla="*/ 10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8" name="Freeform 575"/>
            <p:cNvSpPr>
              <a:spLocks/>
            </p:cNvSpPr>
            <p:nvPr/>
          </p:nvSpPr>
          <p:spPr bwMode="auto">
            <a:xfrm>
              <a:off x="2265" y="2440"/>
              <a:ext cx="14" cy="13"/>
            </a:xfrm>
            <a:custGeom>
              <a:avLst/>
              <a:gdLst>
                <a:gd name="T0" fmla="*/ 12 w 14"/>
                <a:gd name="T1" fmla="*/ 4 h 13"/>
                <a:gd name="T2" fmla="*/ 10 w 14"/>
                <a:gd name="T3" fmla="*/ 2 h 13"/>
                <a:gd name="T4" fmla="*/ 8 w 14"/>
                <a:gd name="T5" fmla="*/ 0 h 13"/>
                <a:gd name="T6" fmla="*/ 6 w 14"/>
                <a:gd name="T7" fmla="*/ 0 h 13"/>
                <a:gd name="T8" fmla="*/ 4 w 14"/>
                <a:gd name="T9" fmla="*/ 2 h 13"/>
                <a:gd name="T10" fmla="*/ 2 w 14"/>
                <a:gd name="T11" fmla="*/ 4 h 13"/>
                <a:gd name="T12" fmla="*/ 0 w 14"/>
                <a:gd name="T13" fmla="*/ 6 h 13"/>
                <a:gd name="T14" fmla="*/ 0 w 14"/>
                <a:gd name="T15" fmla="*/ 8 h 13"/>
                <a:gd name="T16" fmla="*/ 2 w 14"/>
                <a:gd name="T17" fmla="*/ 9 h 13"/>
                <a:gd name="T18" fmla="*/ 2 w 14"/>
                <a:gd name="T19" fmla="*/ 9 h 13"/>
                <a:gd name="T20" fmla="*/ 4 w 14"/>
                <a:gd name="T21" fmla="*/ 11 h 13"/>
                <a:gd name="T22" fmla="*/ 6 w 14"/>
                <a:gd name="T23" fmla="*/ 13 h 13"/>
                <a:gd name="T24" fmla="*/ 8 w 14"/>
                <a:gd name="T25" fmla="*/ 13 h 13"/>
                <a:gd name="T26" fmla="*/ 10 w 14"/>
                <a:gd name="T27" fmla="*/ 11 h 13"/>
                <a:gd name="T28" fmla="*/ 12 w 14"/>
                <a:gd name="T29" fmla="*/ 9 h 13"/>
                <a:gd name="T30" fmla="*/ 14 w 14"/>
                <a:gd name="T31" fmla="*/ 8 h 13"/>
                <a:gd name="T32" fmla="*/ 14 w 14"/>
                <a:gd name="T33" fmla="*/ 6 h 13"/>
                <a:gd name="T34" fmla="*/ 12 w 14"/>
                <a:gd name="T35" fmla="*/ 4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"/>
                <a:gd name="T55" fmla="*/ 0 h 13"/>
                <a:gd name="T56" fmla="*/ 14 w 1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" h="13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29" name="Freeform 576"/>
            <p:cNvSpPr>
              <a:spLocks/>
            </p:cNvSpPr>
            <p:nvPr/>
          </p:nvSpPr>
          <p:spPr bwMode="auto">
            <a:xfrm>
              <a:off x="2282" y="2457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0" name="Freeform 577"/>
            <p:cNvSpPr>
              <a:spLocks/>
            </p:cNvSpPr>
            <p:nvPr/>
          </p:nvSpPr>
          <p:spPr bwMode="auto">
            <a:xfrm>
              <a:off x="2297" y="2472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1" name="Freeform 578"/>
            <p:cNvSpPr>
              <a:spLocks/>
            </p:cNvSpPr>
            <p:nvPr/>
          </p:nvSpPr>
          <p:spPr bwMode="auto">
            <a:xfrm>
              <a:off x="2314" y="2489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2" name="Freeform 579"/>
            <p:cNvSpPr>
              <a:spLocks/>
            </p:cNvSpPr>
            <p:nvPr/>
          </p:nvSpPr>
          <p:spPr bwMode="auto">
            <a:xfrm>
              <a:off x="2329" y="250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3" name="Freeform 580"/>
            <p:cNvSpPr>
              <a:spLocks/>
            </p:cNvSpPr>
            <p:nvPr/>
          </p:nvSpPr>
          <p:spPr bwMode="auto">
            <a:xfrm>
              <a:off x="2345" y="2520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8 h 11"/>
                <a:gd name="T18" fmla="*/ 0 w 12"/>
                <a:gd name="T19" fmla="*/ 8 h 11"/>
                <a:gd name="T20" fmla="*/ 2 w 12"/>
                <a:gd name="T21" fmla="*/ 10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10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4" name="Freeform 581"/>
            <p:cNvSpPr>
              <a:spLocks/>
            </p:cNvSpPr>
            <p:nvPr/>
          </p:nvSpPr>
          <p:spPr bwMode="auto">
            <a:xfrm>
              <a:off x="2360" y="253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5" name="Freeform 582"/>
            <p:cNvSpPr>
              <a:spLocks/>
            </p:cNvSpPr>
            <p:nvPr/>
          </p:nvSpPr>
          <p:spPr bwMode="auto">
            <a:xfrm>
              <a:off x="2377" y="255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6" name="Freeform 583"/>
            <p:cNvSpPr>
              <a:spLocks/>
            </p:cNvSpPr>
            <p:nvPr/>
          </p:nvSpPr>
          <p:spPr bwMode="auto">
            <a:xfrm>
              <a:off x="2392" y="2567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7" name="Freeform 584"/>
            <p:cNvSpPr>
              <a:spLocks/>
            </p:cNvSpPr>
            <p:nvPr/>
          </p:nvSpPr>
          <p:spPr bwMode="auto">
            <a:xfrm>
              <a:off x="2409" y="2584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8" name="Freeform 585"/>
            <p:cNvSpPr>
              <a:spLocks/>
            </p:cNvSpPr>
            <p:nvPr/>
          </p:nvSpPr>
          <p:spPr bwMode="auto">
            <a:xfrm>
              <a:off x="2424" y="2599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39" name="Freeform 586"/>
            <p:cNvSpPr>
              <a:spLocks/>
            </p:cNvSpPr>
            <p:nvPr/>
          </p:nvSpPr>
          <p:spPr bwMode="auto">
            <a:xfrm>
              <a:off x="2440" y="2615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0" name="Freeform 587"/>
            <p:cNvSpPr>
              <a:spLocks/>
            </p:cNvSpPr>
            <p:nvPr/>
          </p:nvSpPr>
          <p:spPr bwMode="auto">
            <a:xfrm>
              <a:off x="2455" y="263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1" name="Freeform 588"/>
            <p:cNvSpPr>
              <a:spLocks/>
            </p:cNvSpPr>
            <p:nvPr/>
          </p:nvSpPr>
          <p:spPr bwMode="auto">
            <a:xfrm>
              <a:off x="2472" y="264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2" name="Freeform 589"/>
            <p:cNvSpPr>
              <a:spLocks/>
            </p:cNvSpPr>
            <p:nvPr/>
          </p:nvSpPr>
          <p:spPr bwMode="auto">
            <a:xfrm>
              <a:off x="2487" y="2662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3" name="Freeform 590"/>
            <p:cNvSpPr>
              <a:spLocks/>
            </p:cNvSpPr>
            <p:nvPr/>
          </p:nvSpPr>
          <p:spPr bwMode="auto">
            <a:xfrm>
              <a:off x="2503" y="2679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4" name="Freeform 591"/>
            <p:cNvSpPr>
              <a:spLocks/>
            </p:cNvSpPr>
            <p:nvPr/>
          </p:nvSpPr>
          <p:spPr bwMode="auto">
            <a:xfrm>
              <a:off x="2518" y="2694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10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5" name="Freeform 592"/>
            <p:cNvSpPr>
              <a:spLocks/>
            </p:cNvSpPr>
            <p:nvPr/>
          </p:nvSpPr>
          <p:spPr bwMode="auto">
            <a:xfrm>
              <a:off x="2535" y="2710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6" name="Freeform 593"/>
            <p:cNvSpPr>
              <a:spLocks/>
            </p:cNvSpPr>
            <p:nvPr/>
          </p:nvSpPr>
          <p:spPr bwMode="auto">
            <a:xfrm>
              <a:off x="2550" y="272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7" name="Freeform 594"/>
            <p:cNvSpPr>
              <a:spLocks/>
            </p:cNvSpPr>
            <p:nvPr/>
          </p:nvSpPr>
          <p:spPr bwMode="auto">
            <a:xfrm>
              <a:off x="2567" y="274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8" name="Freeform 595"/>
            <p:cNvSpPr>
              <a:spLocks/>
            </p:cNvSpPr>
            <p:nvPr/>
          </p:nvSpPr>
          <p:spPr bwMode="auto">
            <a:xfrm>
              <a:off x="2582" y="2757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849" name="Freeform 596"/>
            <p:cNvSpPr>
              <a:spLocks/>
            </p:cNvSpPr>
            <p:nvPr/>
          </p:nvSpPr>
          <p:spPr bwMode="auto">
            <a:xfrm>
              <a:off x="2598" y="2774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1" name="Group 654"/>
          <p:cNvGrpSpPr>
            <a:grpSpLocks/>
          </p:cNvGrpSpPr>
          <p:nvPr/>
        </p:nvGrpSpPr>
        <p:grpSpPr bwMode="auto">
          <a:xfrm>
            <a:off x="2760663" y="3021013"/>
            <a:ext cx="1397000" cy="1400175"/>
            <a:chOff x="1739" y="1903"/>
            <a:chExt cx="880" cy="882"/>
          </a:xfrm>
        </p:grpSpPr>
        <p:sp>
          <p:nvSpPr>
            <p:cNvPr id="20738" name="Freeform 598"/>
            <p:cNvSpPr>
              <a:spLocks/>
            </p:cNvSpPr>
            <p:nvPr/>
          </p:nvSpPr>
          <p:spPr bwMode="auto">
            <a:xfrm>
              <a:off x="2608" y="1903"/>
              <a:ext cx="11" cy="12"/>
            </a:xfrm>
            <a:custGeom>
              <a:avLst/>
              <a:gdLst>
                <a:gd name="T0" fmla="*/ 11 w 11"/>
                <a:gd name="T1" fmla="*/ 10 h 12"/>
                <a:gd name="T2" fmla="*/ 11 w 11"/>
                <a:gd name="T3" fmla="*/ 6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5 w 11"/>
                <a:gd name="T13" fmla="*/ 0 h 12"/>
                <a:gd name="T14" fmla="*/ 3 w 11"/>
                <a:gd name="T15" fmla="*/ 2 h 12"/>
                <a:gd name="T16" fmla="*/ 1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1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11 w 11"/>
                <a:gd name="T37" fmla="*/ 10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2"/>
                <a:gd name="T59" fmla="*/ 11 w 11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2">
                  <a:moveTo>
                    <a:pt x="11" y="10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9" name="Freeform 599"/>
            <p:cNvSpPr>
              <a:spLocks/>
            </p:cNvSpPr>
            <p:nvPr/>
          </p:nvSpPr>
          <p:spPr bwMode="auto">
            <a:xfrm>
              <a:off x="2593" y="191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0" name="Freeform 600"/>
            <p:cNvSpPr>
              <a:spLocks/>
            </p:cNvSpPr>
            <p:nvPr/>
          </p:nvSpPr>
          <p:spPr bwMode="auto">
            <a:xfrm>
              <a:off x="2576" y="193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1" name="Freeform 601"/>
            <p:cNvSpPr>
              <a:spLocks/>
            </p:cNvSpPr>
            <p:nvPr/>
          </p:nvSpPr>
          <p:spPr bwMode="auto">
            <a:xfrm>
              <a:off x="2561" y="195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2" name="Freeform 602"/>
            <p:cNvSpPr>
              <a:spLocks/>
            </p:cNvSpPr>
            <p:nvPr/>
          </p:nvSpPr>
          <p:spPr bwMode="auto">
            <a:xfrm>
              <a:off x="2544" y="196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3" name="Freeform 603"/>
            <p:cNvSpPr>
              <a:spLocks/>
            </p:cNvSpPr>
            <p:nvPr/>
          </p:nvSpPr>
          <p:spPr bwMode="auto">
            <a:xfrm>
              <a:off x="2529" y="1982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4" name="Freeform 604"/>
            <p:cNvSpPr>
              <a:spLocks/>
            </p:cNvSpPr>
            <p:nvPr/>
          </p:nvSpPr>
          <p:spPr bwMode="auto">
            <a:xfrm>
              <a:off x="2513" y="199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5" name="Freeform 605"/>
            <p:cNvSpPr>
              <a:spLocks/>
            </p:cNvSpPr>
            <p:nvPr/>
          </p:nvSpPr>
          <p:spPr bwMode="auto">
            <a:xfrm>
              <a:off x="2498" y="201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6" name="Freeform 606"/>
            <p:cNvSpPr>
              <a:spLocks/>
            </p:cNvSpPr>
            <p:nvPr/>
          </p:nvSpPr>
          <p:spPr bwMode="auto">
            <a:xfrm>
              <a:off x="2481" y="203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7" name="Freeform 607"/>
            <p:cNvSpPr>
              <a:spLocks/>
            </p:cNvSpPr>
            <p:nvPr/>
          </p:nvSpPr>
          <p:spPr bwMode="auto">
            <a:xfrm>
              <a:off x="2466" y="2045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8" name="Freeform 608"/>
            <p:cNvSpPr>
              <a:spLocks/>
            </p:cNvSpPr>
            <p:nvPr/>
          </p:nvSpPr>
          <p:spPr bwMode="auto">
            <a:xfrm>
              <a:off x="2450" y="206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49" name="Freeform 609"/>
            <p:cNvSpPr>
              <a:spLocks/>
            </p:cNvSpPr>
            <p:nvPr/>
          </p:nvSpPr>
          <p:spPr bwMode="auto">
            <a:xfrm>
              <a:off x="2435" y="207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0" name="Freeform 610"/>
            <p:cNvSpPr>
              <a:spLocks/>
            </p:cNvSpPr>
            <p:nvPr/>
          </p:nvSpPr>
          <p:spPr bwMode="auto">
            <a:xfrm>
              <a:off x="2418" y="209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1" name="Freeform 611"/>
            <p:cNvSpPr>
              <a:spLocks/>
            </p:cNvSpPr>
            <p:nvPr/>
          </p:nvSpPr>
          <p:spPr bwMode="auto">
            <a:xfrm>
              <a:off x="2403" y="2108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2" name="Freeform 612"/>
            <p:cNvSpPr>
              <a:spLocks/>
            </p:cNvSpPr>
            <p:nvPr/>
          </p:nvSpPr>
          <p:spPr bwMode="auto">
            <a:xfrm>
              <a:off x="2386" y="212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3" name="Freeform 613"/>
            <p:cNvSpPr>
              <a:spLocks/>
            </p:cNvSpPr>
            <p:nvPr/>
          </p:nvSpPr>
          <p:spPr bwMode="auto">
            <a:xfrm>
              <a:off x="2371" y="2140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4" name="Freeform 614"/>
            <p:cNvSpPr>
              <a:spLocks/>
            </p:cNvSpPr>
            <p:nvPr/>
          </p:nvSpPr>
          <p:spPr bwMode="auto">
            <a:xfrm>
              <a:off x="2355" y="215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5" name="Freeform 615"/>
            <p:cNvSpPr>
              <a:spLocks/>
            </p:cNvSpPr>
            <p:nvPr/>
          </p:nvSpPr>
          <p:spPr bwMode="auto">
            <a:xfrm>
              <a:off x="2340" y="217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6" name="Freeform 616"/>
            <p:cNvSpPr>
              <a:spLocks/>
            </p:cNvSpPr>
            <p:nvPr/>
          </p:nvSpPr>
          <p:spPr bwMode="auto">
            <a:xfrm>
              <a:off x="2323" y="2189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7" name="Freeform 617"/>
            <p:cNvSpPr>
              <a:spLocks/>
            </p:cNvSpPr>
            <p:nvPr/>
          </p:nvSpPr>
          <p:spPr bwMode="auto">
            <a:xfrm>
              <a:off x="2308" y="2203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8" name="Freeform 618"/>
            <p:cNvSpPr>
              <a:spLocks/>
            </p:cNvSpPr>
            <p:nvPr/>
          </p:nvSpPr>
          <p:spPr bwMode="auto">
            <a:xfrm>
              <a:off x="2292" y="222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59" name="Freeform 619"/>
            <p:cNvSpPr>
              <a:spLocks/>
            </p:cNvSpPr>
            <p:nvPr/>
          </p:nvSpPr>
          <p:spPr bwMode="auto">
            <a:xfrm>
              <a:off x="2277" y="223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0" name="Freeform 620"/>
            <p:cNvSpPr>
              <a:spLocks/>
            </p:cNvSpPr>
            <p:nvPr/>
          </p:nvSpPr>
          <p:spPr bwMode="auto">
            <a:xfrm>
              <a:off x="2260" y="225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1" name="Freeform 621"/>
            <p:cNvSpPr>
              <a:spLocks/>
            </p:cNvSpPr>
            <p:nvPr/>
          </p:nvSpPr>
          <p:spPr bwMode="auto">
            <a:xfrm>
              <a:off x="2245" y="226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2" name="Freeform 622"/>
            <p:cNvSpPr>
              <a:spLocks/>
            </p:cNvSpPr>
            <p:nvPr/>
          </p:nvSpPr>
          <p:spPr bwMode="auto">
            <a:xfrm>
              <a:off x="2228" y="2284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3" name="Freeform 623"/>
            <p:cNvSpPr>
              <a:spLocks/>
            </p:cNvSpPr>
            <p:nvPr/>
          </p:nvSpPr>
          <p:spPr bwMode="auto">
            <a:xfrm>
              <a:off x="2213" y="2298"/>
              <a:ext cx="12" cy="12"/>
            </a:xfrm>
            <a:custGeom>
              <a:avLst/>
              <a:gdLst>
                <a:gd name="T0" fmla="*/ 10 w 12"/>
                <a:gd name="T1" fmla="*/ 10 h 12"/>
                <a:gd name="T2" fmla="*/ 12 w 12"/>
                <a:gd name="T3" fmla="*/ 8 h 12"/>
                <a:gd name="T4" fmla="*/ 12 w 12"/>
                <a:gd name="T5" fmla="*/ 6 h 12"/>
                <a:gd name="T6" fmla="*/ 10 w 12"/>
                <a:gd name="T7" fmla="*/ 4 h 12"/>
                <a:gd name="T8" fmla="*/ 8 w 12"/>
                <a:gd name="T9" fmla="*/ 2 h 12"/>
                <a:gd name="T10" fmla="*/ 6 w 12"/>
                <a:gd name="T11" fmla="*/ 0 h 12"/>
                <a:gd name="T12" fmla="*/ 4 w 12"/>
                <a:gd name="T13" fmla="*/ 0 h 12"/>
                <a:gd name="T14" fmla="*/ 2 w 12"/>
                <a:gd name="T15" fmla="*/ 2 h 12"/>
                <a:gd name="T16" fmla="*/ 0 w 12"/>
                <a:gd name="T17" fmla="*/ 4 h 12"/>
                <a:gd name="T18" fmla="*/ 0 w 12"/>
                <a:gd name="T19" fmla="*/ 4 h 12"/>
                <a:gd name="T20" fmla="*/ 0 w 12"/>
                <a:gd name="T21" fmla="*/ 6 h 12"/>
                <a:gd name="T22" fmla="*/ 0 w 12"/>
                <a:gd name="T23" fmla="*/ 8 h 12"/>
                <a:gd name="T24" fmla="*/ 0 w 12"/>
                <a:gd name="T25" fmla="*/ 10 h 12"/>
                <a:gd name="T26" fmla="*/ 2 w 12"/>
                <a:gd name="T27" fmla="*/ 12 h 12"/>
                <a:gd name="T28" fmla="*/ 4 w 12"/>
                <a:gd name="T29" fmla="*/ 12 h 12"/>
                <a:gd name="T30" fmla="*/ 6 w 12"/>
                <a:gd name="T31" fmla="*/ 12 h 12"/>
                <a:gd name="T32" fmla="*/ 8 w 12"/>
                <a:gd name="T33" fmla="*/ 12 h 12"/>
                <a:gd name="T34" fmla="*/ 1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4" name="Freeform 624"/>
            <p:cNvSpPr>
              <a:spLocks/>
            </p:cNvSpPr>
            <p:nvPr/>
          </p:nvSpPr>
          <p:spPr bwMode="auto">
            <a:xfrm>
              <a:off x="2197" y="231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5" name="Freeform 625"/>
            <p:cNvSpPr>
              <a:spLocks/>
            </p:cNvSpPr>
            <p:nvPr/>
          </p:nvSpPr>
          <p:spPr bwMode="auto">
            <a:xfrm>
              <a:off x="2182" y="233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6" name="Freeform 626"/>
            <p:cNvSpPr>
              <a:spLocks/>
            </p:cNvSpPr>
            <p:nvPr/>
          </p:nvSpPr>
          <p:spPr bwMode="auto">
            <a:xfrm>
              <a:off x="2165" y="234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7" name="Freeform 627"/>
            <p:cNvSpPr>
              <a:spLocks/>
            </p:cNvSpPr>
            <p:nvPr/>
          </p:nvSpPr>
          <p:spPr bwMode="auto">
            <a:xfrm>
              <a:off x="2150" y="2362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8" name="Freeform 628"/>
            <p:cNvSpPr>
              <a:spLocks/>
            </p:cNvSpPr>
            <p:nvPr/>
          </p:nvSpPr>
          <p:spPr bwMode="auto">
            <a:xfrm>
              <a:off x="2134" y="2379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1 h 11"/>
                <a:gd name="T18" fmla="*/ 1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69" name="Freeform 629"/>
            <p:cNvSpPr>
              <a:spLocks/>
            </p:cNvSpPr>
            <p:nvPr/>
          </p:nvSpPr>
          <p:spPr bwMode="auto">
            <a:xfrm>
              <a:off x="2119" y="2394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0" name="Freeform 630"/>
            <p:cNvSpPr>
              <a:spLocks/>
            </p:cNvSpPr>
            <p:nvPr/>
          </p:nvSpPr>
          <p:spPr bwMode="auto">
            <a:xfrm>
              <a:off x="2102" y="241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1" name="Freeform 631"/>
            <p:cNvSpPr>
              <a:spLocks/>
            </p:cNvSpPr>
            <p:nvPr/>
          </p:nvSpPr>
          <p:spPr bwMode="auto">
            <a:xfrm>
              <a:off x="2087" y="2425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2" name="Freeform 632"/>
            <p:cNvSpPr>
              <a:spLocks/>
            </p:cNvSpPr>
            <p:nvPr/>
          </p:nvSpPr>
          <p:spPr bwMode="auto">
            <a:xfrm>
              <a:off x="2070" y="2440"/>
              <a:ext cx="13" cy="13"/>
            </a:xfrm>
            <a:custGeom>
              <a:avLst/>
              <a:gdLst>
                <a:gd name="T0" fmla="*/ 11 w 13"/>
                <a:gd name="T1" fmla="*/ 9 h 13"/>
                <a:gd name="T2" fmla="*/ 13 w 13"/>
                <a:gd name="T3" fmla="*/ 8 h 13"/>
                <a:gd name="T4" fmla="*/ 13 w 13"/>
                <a:gd name="T5" fmla="*/ 6 h 13"/>
                <a:gd name="T6" fmla="*/ 11 w 13"/>
                <a:gd name="T7" fmla="*/ 4 h 13"/>
                <a:gd name="T8" fmla="*/ 10 w 13"/>
                <a:gd name="T9" fmla="*/ 2 h 13"/>
                <a:gd name="T10" fmla="*/ 8 w 13"/>
                <a:gd name="T11" fmla="*/ 0 h 13"/>
                <a:gd name="T12" fmla="*/ 6 w 13"/>
                <a:gd name="T13" fmla="*/ 0 h 13"/>
                <a:gd name="T14" fmla="*/ 4 w 13"/>
                <a:gd name="T15" fmla="*/ 2 h 13"/>
                <a:gd name="T16" fmla="*/ 2 w 13"/>
                <a:gd name="T17" fmla="*/ 4 h 13"/>
                <a:gd name="T18" fmla="*/ 2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2 w 13"/>
                <a:gd name="T25" fmla="*/ 9 h 13"/>
                <a:gd name="T26" fmla="*/ 4 w 13"/>
                <a:gd name="T27" fmla="*/ 11 h 13"/>
                <a:gd name="T28" fmla="*/ 6 w 13"/>
                <a:gd name="T29" fmla="*/ 13 h 13"/>
                <a:gd name="T30" fmla="*/ 8 w 13"/>
                <a:gd name="T31" fmla="*/ 13 h 13"/>
                <a:gd name="T32" fmla="*/ 10 w 13"/>
                <a:gd name="T33" fmla="*/ 11 h 13"/>
                <a:gd name="T34" fmla="*/ 11 w 13"/>
                <a:gd name="T35" fmla="*/ 9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9"/>
                  </a:move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3" name="Freeform 633"/>
            <p:cNvSpPr>
              <a:spLocks/>
            </p:cNvSpPr>
            <p:nvPr/>
          </p:nvSpPr>
          <p:spPr bwMode="auto">
            <a:xfrm>
              <a:off x="2055" y="2457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4" name="Freeform 634"/>
            <p:cNvSpPr>
              <a:spLocks/>
            </p:cNvSpPr>
            <p:nvPr/>
          </p:nvSpPr>
          <p:spPr bwMode="auto">
            <a:xfrm>
              <a:off x="2041" y="247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5" name="Freeform 635"/>
            <p:cNvSpPr>
              <a:spLocks/>
            </p:cNvSpPr>
            <p:nvPr/>
          </p:nvSpPr>
          <p:spPr bwMode="auto">
            <a:xfrm>
              <a:off x="2024" y="2489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6" name="Freeform 636"/>
            <p:cNvSpPr>
              <a:spLocks/>
            </p:cNvSpPr>
            <p:nvPr/>
          </p:nvSpPr>
          <p:spPr bwMode="auto">
            <a:xfrm>
              <a:off x="2009" y="250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7" name="Freeform 637"/>
            <p:cNvSpPr>
              <a:spLocks/>
            </p:cNvSpPr>
            <p:nvPr/>
          </p:nvSpPr>
          <p:spPr bwMode="auto">
            <a:xfrm>
              <a:off x="1992" y="252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8" name="Freeform 638"/>
            <p:cNvSpPr>
              <a:spLocks/>
            </p:cNvSpPr>
            <p:nvPr/>
          </p:nvSpPr>
          <p:spPr bwMode="auto">
            <a:xfrm>
              <a:off x="1977" y="2535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79" name="Freeform 639"/>
            <p:cNvSpPr>
              <a:spLocks/>
            </p:cNvSpPr>
            <p:nvPr/>
          </p:nvSpPr>
          <p:spPr bwMode="auto">
            <a:xfrm>
              <a:off x="1961" y="255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0" name="Freeform 640"/>
            <p:cNvSpPr>
              <a:spLocks/>
            </p:cNvSpPr>
            <p:nvPr/>
          </p:nvSpPr>
          <p:spPr bwMode="auto">
            <a:xfrm>
              <a:off x="1946" y="256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1" name="Freeform 641"/>
            <p:cNvSpPr>
              <a:spLocks/>
            </p:cNvSpPr>
            <p:nvPr/>
          </p:nvSpPr>
          <p:spPr bwMode="auto">
            <a:xfrm>
              <a:off x="1929" y="2584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2" name="Freeform 642"/>
            <p:cNvSpPr>
              <a:spLocks/>
            </p:cNvSpPr>
            <p:nvPr/>
          </p:nvSpPr>
          <p:spPr bwMode="auto">
            <a:xfrm>
              <a:off x="1914" y="2599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3" name="Freeform 643"/>
            <p:cNvSpPr>
              <a:spLocks/>
            </p:cNvSpPr>
            <p:nvPr/>
          </p:nvSpPr>
          <p:spPr bwMode="auto">
            <a:xfrm>
              <a:off x="1897" y="2615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10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0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4" name="Freeform 644"/>
            <p:cNvSpPr>
              <a:spLocks/>
            </p:cNvSpPr>
            <p:nvPr/>
          </p:nvSpPr>
          <p:spPr bwMode="auto">
            <a:xfrm>
              <a:off x="1883" y="2630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5" name="Freeform 645"/>
            <p:cNvSpPr>
              <a:spLocks/>
            </p:cNvSpPr>
            <p:nvPr/>
          </p:nvSpPr>
          <p:spPr bwMode="auto">
            <a:xfrm>
              <a:off x="1866" y="264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6" name="Freeform 646"/>
            <p:cNvSpPr>
              <a:spLocks/>
            </p:cNvSpPr>
            <p:nvPr/>
          </p:nvSpPr>
          <p:spPr bwMode="auto">
            <a:xfrm>
              <a:off x="1851" y="266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7" name="Freeform 647"/>
            <p:cNvSpPr>
              <a:spLocks/>
            </p:cNvSpPr>
            <p:nvPr/>
          </p:nvSpPr>
          <p:spPr bwMode="auto">
            <a:xfrm>
              <a:off x="1834" y="2679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8" name="Freeform 648"/>
            <p:cNvSpPr>
              <a:spLocks/>
            </p:cNvSpPr>
            <p:nvPr/>
          </p:nvSpPr>
          <p:spPr bwMode="auto">
            <a:xfrm>
              <a:off x="1819" y="2694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1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1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89" name="Freeform 649"/>
            <p:cNvSpPr>
              <a:spLocks/>
            </p:cNvSpPr>
            <p:nvPr/>
          </p:nvSpPr>
          <p:spPr bwMode="auto">
            <a:xfrm>
              <a:off x="1803" y="2710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1 w 11"/>
                <a:gd name="T17" fmla="*/ 2 h 12"/>
                <a:gd name="T18" fmla="*/ 1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0" name="Freeform 650"/>
            <p:cNvSpPr>
              <a:spLocks/>
            </p:cNvSpPr>
            <p:nvPr/>
          </p:nvSpPr>
          <p:spPr bwMode="auto">
            <a:xfrm>
              <a:off x="1788" y="2725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1" name="Freeform 651"/>
            <p:cNvSpPr>
              <a:spLocks/>
            </p:cNvSpPr>
            <p:nvPr/>
          </p:nvSpPr>
          <p:spPr bwMode="auto">
            <a:xfrm>
              <a:off x="1771" y="274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2" name="Freeform 652"/>
            <p:cNvSpPr>
              <a:spLocks/>
            </p:cNvSpPr>
            <p:nvPr/>
          </p:nvSpPr>
          <p:spPr bwMode="auto">
            <a:xfrm>
              <a:off x="1756" y="275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93" name="Freeform 653"/>
            <p:cNvSpPr>
              <a:spLocks/>
            </p:cNvSpPr>
            <p:nvPr/>
          </p:nvSpPr>
          <p:spPr bwMode="auto">
            <a:xfrm>
              <a:off x="1739" y="2774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2" name="Group 813"/>
          <p:cNvGrpSpPr>
            <a:grpSpLocks/>
          </p:cNvGrpSpPr>
          <p:nvPr/>
        </p:nvGrpSpPr>
        <p:grpSpPr bwMode="auto">
          <a:xfrm>
            <a:off x="4830763" y="3009900"/>
            <a:ext cx="1412875" cy="1417638"/>
            <a:chOff x="3043" y="1896"/>
            <a:chExt cx="890" cy="893"/>
          </a:xfrm>
        </p:grpSpPr>
        <p:sp>
          <p:nvSpPr>
            <p:cNvPr id="20580" name="Freeform 655"/>
            <p:cNvSpPr>
              <a:spLocks/>
            </p:cNvSpPr>
            <p:nvPr/>
          </p:nvSpPr>
          <p:spPr bwMode="auto">
            <a:xfrm>
              <a:off x="3043" y="189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6 h 11"/>
                <a:gd name="T4" fmla="*/ 9 w 11"/>
                <a:gd name="T5" fmla="*/ 4 h 11"/>
                <a:gd name="T6" fmla="*/ 7 w 11"/>
                <a:gd name="T7" fmla="*/ 2 h 11"/>
                <a:gd name="T8" fmla="*/ 5 w 11"/>
                <a:gd name="T9" fmla="*/ 0 h 11"/>
                <a:gd name="T10" fmla="*/ 5 w 11"/>
                <a:gd name="T11" fmla="*/ 0 h 11"/>
                <a:gd name="T12" fmla="*/ 3 w 11"/>
                <a:gd name="T13" fmla="*/ 2 h 11"/>
                <a:gd name="T14" fmla="*/ 1 w 11"/>
                <a:gd name="T15" fmla="*/ 4 h 11"/>
                <a:gd name="T16" fmla="*/ 0 w 11"/>
                <a:gd name="T17" fmla="*/ 6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1" name="Freeform 656"/>
            <p:cNvSpPr>
              <a:spLocks/>
            </p:cNvSpPr>
            <p:nvPr/>
          </p:nvSpPr>
          <p:spPr bwMode="auto">
            <a:xfrm>
              <a:off x="3043" y="191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2" name="Freeform 657"/>
            <p:cNvSpPr>
              <a:spLocks/>
            </p:cNvSpPr>
            <p:nvPr/>
          </p:nvSpPr>
          <p:spPr bwMode="auto">
            <a:xfrm>
              <a:off x="3043" y="194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3" name="Freeform 658"/>
            <p:cNvSpPr>
              <a:spLocks/>
            </p:cNvSpPr>
            <p:nvPr/>
          </p:nvSpPr>
          <p:spPr bwMode="auto">
            <a:xfrm>
              <a:off x="3043" y="196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4" name="Freeform 659"/>
            <p:cNvSpPr>
              <a:spLocks/>
            </p:cNvSpPr>
            <p:nvPr/>
          </p:nvSpPr>
          <p:spPr bwMode="auto">
            <a:xfrm>
              <a:off x="3043" y="198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5" name="Freeform 660"/>
            <p:cNvSpPr>
              <a:spLocks/>
            </p:cNvSpPr>
            <p:nvPr/>
          </p:nvSpPr>
          <p:spPr bwMode="auto">
            <a:xfrm>
              <a:off x="3043" y="200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6" name="Freeform 661"/>
            <p:cNvSpPr>
              <a:spLocks/>
            </p:cNvSpPr>
            <p:nvPr/>
          </p:nvSpPr>
          <p:spPr bwMode="auto">
            <a:xfrm>
              <a:off x="3043" y="203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7" name="Freeform 662"/>
            <p:cNvSpPr>
              <a:spLocks/>
            </p:cNvSpPr>
            <p:nvPr/>
          </p:nvSpPr>
          <p:spPr bwMode="auto">
            <a:xfrm>
              <a:off x="3043" y="205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8" name="Freeform 663"/>
            <p:cNvSpPr>
              <a:spLocks/>
            </p:cNvSpPr>
            <p:nvPr/>
          </p:nvSpPr>
          <p:spPr bwMode="auto">
            <a:xfrm>
              <a:off x="3043" y="207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89" name="Freeform 664"/>
            <p:cNvSpPr>
              <a:spLocks/>
            </p:cNvSpPr>
            <p:nvPr/>
          </p:nvSpPr>
          <p:spPr bwMode="auto">
            <a:xfrm>
              <a:off x="3043" y="209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0" name="Freeform 665"/>
            <p:cNvSpPr>
              <a:spLocks/>
            </p:cNvSpPr>
            <p:nvPr/>
          </p:nvSpPr>
          <p:spPr bwMode="auto">
            <a:xfrm>
              <a:off x="3043" y="212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1" name="Freeform 666"/>
            <p:cNvSpPr>
              <a:spLocks/>
            </p:cNvSpPr>
            <p:nvPr/>
          </p:nvSpPr>
          <p:spPr bwMode="auto">
            <a:xfrm>
              <a:off x="3043" y="214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2" name="Freeform 667"/>
            <p:cNvSpPr>
              <a:spLocks/>
            </p:cNvSpPr>
            <p:nvPr/>
          </p:nvSpPr>
          <p:spPr bwMode="auto">
            <a:xfrm>
              <a:off x="3043" y="216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3" name="Freeform 668"/>
            <p:cNvSpPr>
              <a:spLocks/>
            </p:cNvSpPr>
            <p:nvPr/>
          </p:nvSpPr>
          <p:spPr bwMode="auto">
            <a:xfrm>
              <a:off x="3043" y="218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4" name="Freeform 669"/>
            <p:cNvSpPr>
              <a:spLocks/>
            </p:cNvSpPr>
            <p:nvPr/>
          </p:nvSpPr>
          <p:spPr bwMode="auto">
            <a:xfrm>
              <a:off x="3043" y="220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5" name="Freeform 670"/>
            <p:cNvSpPr>
              <a:spLocks/>
            </p:cNvSpPr>
            <p:nvPr/>
          </p:nvSpPr>
          <p:spPr bwMode="auto">
            <a:xfrm>
              <a:off x="3043" y="2231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6" name="Freeform 671"/>
            <p:cNvSpPr>
              <a:spLocks/>
            </p:cNvSpPr>
            <p:nvPr/>
          </p:nvSpPr>
          <p:spPr bwMode="auto">
            <a:xfrm>
              <a:off x="3043" y="225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7" name="Freeform 672"/>
            <p:cNvSpPr>
              <a:spLocks/>
            </p:cNvSpPr>
            <p:nvPr/>
          </p:nvSpPr>
          <p:spPr bwMode="auto">
            <a:xfrm>
              <a:off x="3043" y="227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8" name="Freeform 673"/>
            <p:cNvSpPr>
              <a:spLocks/>
            </p:cNvSpPr>
            <p:nvPr/>
          </p:nvSpPr>
          <p:spPr bwMode="auto">
            <a:xfrm>
              <a:off x="3043" y="2298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99" name="Freeform 674"/>
            <p:cNvSpPr>
              <a:spLocks/>
            </p:cNvSpPr>
            <p:nvPr/>
          </p:nvSpPr>
          <p:spPr bwMode="auto">
            <a:xfrm>
              <a:off x="3043" y="232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0" name="Freeform 675"/>
            <p:cNvSpPr>
              <a:spLocks/>
            </p:cNvSpPr>
            <p:nvPr/>
          </p:nvSpPr>
          <p:spPr bwMode="auto">
            <a:xfrm>
              <a:off x="3043" y="234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1" name="Freeform 676"/>
            <p:cNvSpPr>
              <a:spLocks/>
            </p:cNvSpPr>
            <p:nvPr/>
          </p:nvSpPr>
          <p:spPr bwMode="auto">
            <a:xfrm>
              <a:off x="3043" y="236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2" name="Freeform 677"/>
            <p:cNvSpPr>
              <a:spLocks/>
            </p:cNvSpPr>
            <p:nvPr/>
          </p:nvSpPr>
          <p:spPr bwMode="auto">
            <a:xfrm>
              <a:off x="3043" y="238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3" name="Freeform 678"/>
            <p:cNvSpPr>
              <a:spLocks/>
            </p:cNvSpPr>
            <p:nvPr/>
          </p:nvSpPr>
          <p:spPr bwMode="auto">
            <a:xfrm>
              <a:off x="3043" y="241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4" name="Freeform 679"/>
            <p:cNvSpPr>
              <a:spLocks/>
            </p:cNvSpPr>
            <p:nvPr/>
          </p:nvSpPr>
          <p:spPr bwMode="auto">
            <a:xfrm>
              <a:off x="3043" y="243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5" name="Freeform 680"/>
            <p:cNvSpPr>
              <a:spLocks/>
            </p:cNvSpPr>
            <p:nvPr/>
          </p:nvSpPr>
          <p:spPr bwMode="auto">
            <a:xfrm>
              <a:off x="3043" y="245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6" name="Freeform 681"/>
            <p:cNvSpPr>
              <a:spLocks/>
            </p:cNvSpPr>
            <p:nvPr/>
          </p:nvSpPr>
          <p:spPr bwMode="auto">
            <a:xfrm>
              <a:off x="3043" y="2477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7" name="Freeform 682"/>
            <p:cNvSpPr>
              <a:spLocks/>
            </p:cNvSpPr>
            <p:nvPr/>
          </p:nvSpPr>
          <p:spPr bwMode="auto">
            <a:xfrm>
              <a:off x="3043" y="250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8" name="Freeform 683"/>
            <p:cNvSpPr>
              <a:spLocks/>
            </p:cNvSpPr>
            <p:nvPr/>
          </p:nvSpPr>
          <p:spPr bwMode="auto">
            <a:xfrm>
              <a:off x="3043" y="252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9" name="Freeform 684"/>
            <p:cNvSpPr>
              <a:spLocks/>
            </p:cNvSpPr>
            <p:nvPr/>
          </p:nvSpPr>
          <p:spPr bwMode="auto">
            <a:xfrm>
              <a:off x="3043" y="2544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0" name="Freeform 685"/>
            <p:cNvSpPr>
              <a:spLocks/>
            </p:cNvSpPr>
            <p:nvPr/>
          </p:nvSpPr>
          <p:spPr bwMode="auto">
            <a:xfrm>
              <a:off x="3043" y="256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1" name="Freeform 686"/>
            <p:cNvSpPr>
              <a:spLocks/>
            </p:cNvSpPr>
            <p:nvPr/>
          </p:nvSpPr>
          <p:spPr bwMode="auto">
            <a:xfrm>
              <a:off x="3043" y="258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2" name="Freeform 687"/>
            <p:cNvSpPr>
              <a:spLocks/>
            </p:cNvSpPr>
            <p:nvPr/>
          </p:nvSpPr>
          <p:spPr bwMode="auto">
            <a:xfrm>
              <a:off x="3043" y="261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3" name="Freeform 688"/>
            <p:cNvSpPr>
              <a:spLocks/>
            </p:cNvSpPr>
            <p:nvPr/>
          </p:nvSpPr>
          <p:spPr bwMode="auto">
            <a:xfrm>
              <a:off x="3043" y="263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4" name="Freeform 689"/>
            <p:cNvSpPr>
              <a:spLocks/>
            </p:cNvSpPr>
            <p:nvPr/>
          </p:nvSpPr>
          <p:spPr bwMode="auto">
            <a:xfrm>
              <a:off x="3043" y="265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5" name="Freeform 690"/>
            <p:cNvSpPr>
              <a:spLocks/>
            </p:cNvSpPr>
            <p:nvPr/>
          </p:nvSpPr>
          <p:spPr bwMode="auto">
            <a:xfrm>
              <a:off x="3043" y="267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6" name="Freeform 691"/>
            <p:cNvSpPr>
              <a:spLocks/>
            </p:cNvSpPr>
            <p:nvPr/>
          </p:nvSpPr>
          <p:spPr bwMode="auto">
            <a:xfrm>
              <a:off x="3043" y="270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7" name="Freeform 692"/>
            <p:cNvSpPr>
              <a:spLocks/>
            </p:cNvSpPr>
            <p:nvPr/>
          </p:nvSpPr>
          <p:spPr bwMode="auto">
            <a:xfrm>
              <a:off x="3043" y="272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8" name="Freeform 693"/>
            <p:cNvSpPr>
              <a:spLocks/>
            </p:cNvSpPr>
            <p:nvPr/>
          </p:nvSpPr>
          <p:spPr bwMode="auto">
            <a:xfrm>
              <a:off x="3043" y="274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9" name="Freeform 694"/>
            <p:cNvSpPr>
              <a:spLocks/>
            </p:cNvSpPr>
            <p:nvPr/>
          </p:nvSpPr>
          <p:spPr bwMode="auto">
            <a:xfrm>
              <a:off x="3043" y="276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0" name="Freeform 695"/>
            <p:cNvSpPr>
              <a:spLocks/>
            </p:cNvSpPr>
            <p:nvPr/>
          </p:nvSpPr>
          <p:spPr bwMode="auto">
            <a:xfrm>
              <a:off x="3056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1" name="Freeform 696"/>
            <p:cNvSpPr>
              <a:spLocks/>
            </p:cNvSpPr>
            <p:nvPr/>
          </p:nvSpPr>
          <p:spPr bwMode="auto">
            <a:xfrm>
              <a:off x="3078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2" name="Freeform 697"/>
            <p:cNvSpPr>
              <a:spLocks/>
            </p:cNvSpPr>
            <p:nvPr/>
          </p:nvSpPr>
          <p:spPr bwMode="auto">
            <a:xfrm>
              <a:off x="3100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3" name="Freeform 698"/>
            <p:cNvSpPr>
              <a:spLocks/>
            </p:cNvSpPr>
            <p:nvPr/>
          </p:nvSpPr>
          <p:spPr bwMode="auto">
            <a:xfrm>
              <a:off x="3122" y="277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4" name="Freeform 699"/>
            <p:cNvSpPr>
              <a:spLocks/>
            </p:cNvSpPr>
            <p:nvPr/>
          </p:nvSpPr>
          <p:spPr bwMode="auto">
            <a:xfrm>
              <a:off x="3145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5" name="Freeform 700"/>
            <p:cNvSpPr>
              <a:spLocks/>
            </p:cNvSpPr>
            <p:nvPr/>
          </p:nvSpPr>
          <p:spPr bwMode="auto">
            <a:xfrm>
              <a:off x="3167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6" name="Freeform 701"/>
            <p:cNvSpPr>
              <a:spLocks/>
            </p:cNvSpPr>
            <p:nvPr/>
          </p:nvSpPr>
          <p:spPr bwMode="auto">
            <a:xfrm>
              <a:off x="3189" y="277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7" name="Freeform 702"/>
            <p:cNvSpPr>
              <a:spLocks/>
            </p:cNvSpPr>
            <p:nvPr/>
          </p:nvSpPr>
          <p:spPr bwMode="auto">
            <a:xfrm>
              <a:off x="3212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8" name="Freeform 703"/>
            <p:cNvSpPr>
              <a:spLocks/>
            </p:cNvSpPr>
            <p:nvPr/>
          </p:nvSpPr>
          <p:spPr bwMode="auto">
            <a:xfrm>
              <a:off x="3234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9" name="Freeform 704"/>
            <p:cNvSpPr>
              <a:spLocks/>
            </p:cNvSpPr>
            <p:nvPr/>
          </p:nvSpPr>
          <p:spPr bwMode="auto">
            <a:xfrm>
              <a:off x="3256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0" name="Freeform 705"/>
            <p:cNvSpPr>
              <a:spLocks/>
            </p:cNvSpPr>
            <p:nvPr/>
          </p:nvSpPr>
          <p:spPr bwMode="auto">
            <a:xfrm>
              <a:off x="3279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1" name="Freeform 706"/>
            <p:cNvSpPr>
              <a:spLocks/>
            </p:cNvSpPr>
            <p:nvPr/>
          </p:nvSpPr>
          <p:spPr bwMode="auto">
            <a:xfrm>
              <a:off x="3301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2" name="Freeform 707"/>
            <p:cNvSpPr>
              <a:spLocks/>
            </p:cNvSpPr>
            <p:nvPr/>
          </p:nvSpPr>
          <p:spPr bwMode="auto">
            <a:xfrm>
              <a:off x="3323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3" name="Freeform 708"/>
            <p:cNvSpPr>
              <a:spLocks/>
            </p:cNvSpPr>
            <p:nvPr/>
          </p:nvSpPr>
          <p:spPr bwMode="auto">
            <a:xfrm>
              <a:off x="3346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4" name="Freeform 709"/>
            <p:cNvSpPr>
              <a:spLocks/>
            </p:cNvSpPr>
            <p:nvPr/>
          </p:nvSpPr>
          <p:spPr bwMode="auto">
            <a:xfrm>
              <a:off x="3368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5" name="Freeform 710"/>
            <p:cNvSpPr>
              <a:spLocks/>
            </p:cNvSpPr>
            <p:nvPr/>
          </p:nvSpPr>
          <p:spPr bwMode="auto">
            <a:xfrm>
              <a:off x="3390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6" name="Freeform 711"/>
            <p:cNvSpPr>
              <a:spLocks/>
            </p:cNvSpPr>
            <p:nvPr/>
          </p:nvSpPr>
          <p:spPr bwMode="auto">
            <a:xfrm>
              <a:off x="3412" y="277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7" name="Freeform 712"/>
            <p:cNvSpPr>
              <a:spLocks/>
            </p:cNvSpPr>
            <p:nvPr/>
          </p:nvSpPr>
          <p:spPr bwMode="auto">
            <a:xfrm>
              <a:off x="3435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8" name="Freeform 713"/>
            <p:cNvSpPr>
              <a:spLocks/>
            </p:cNvSpPr>
            <p:nvPr/>
          </p:nvSpPr>
          <p:spPr bwMode="auto">
            <a:xfrm>
              <a:off x="3457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39" name="Freeform 714"/>
            <p:cNvSpPr>
              <a:spLocks/>
            </p:cNvSpPr>
            <p:nvPr/>
          </p:nvSpPr>
          <p:spPr bwMode="auto">
            <a:xfrm>
              <a:off x="3479" y="277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0" name="Freeform 715"/>
            <p:cNvSpPr>
              <a:spLocks/>
            </p:cNvSpPr>
            <p:nvPr/>
          </p:nvSpPr>
          <p:spPr bwMode="auto">
            <a:xfrm>
              <a:off x="3502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1" name="Freeform 716"/>
            <p:cNvSpPr>
              <a:spLocks/>
            </p:cNvSpPr>
            <p:nvPr/>
          </p:nvSpPr>
          <p:spPr bwMode="auto">
            <a:xfrm>
              <a:off x="3524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2" name="Freeform 717"/>
            <p:cNvSpPr>
              <a:spLocks/>
            </p:cNvSpPr>
            <p:nvPr/>
          </p:nvSpPr>
          <p:spPr bwMode="auto">
            <a:xfrm>
              <a:off x="3546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3" name="Freeform 718"/>
            <p:cNvSpPr>
              <a:spLocks/>
            </p:cNvSpPr>
            <p:nvPr/>
          </p:nvSpPr>
          <p:spPr bwMode="auto">
            <a:xfrm>
              <a:off x="3569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4" name="Freeform 719"/>
            <p:cNvSpPr>
              <a:spLocks/>
            </p:cNvSpPr>
            <p:nvPr/>
          </p:nvSpPr>
          <p:spPr bwMode="auto">
            <a:xfrm>
              <a:off x="3591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5" name="Freeform 720"/>
            <p:cNvSpPr>
              <a:spLocks/>
            </p:cNvSpPr>
            <p:nvPr/>
          </p:nvSpPr>
          <p:spPr bwMode="auto">
            <a:xfrm>
              <a:off x="3613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6" name="Freeform 721"/>
            <p:cNvSpPr>
              <a:spLocks/>
            </p:cNvSpPr>
            <p:nvPr/>
          </p:nvSpPr>
          <p:spPr bwMode="auto">
            <a:xfrm>
              <a:off x="3636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7" name="Freeform 722"/>
            <p:cNvSpPr>
              <a:spLocks/>
            </p:cNvSpPr>
            <p:nvPr/>
          </p:nvSpPr>
          <p:spPr bwMode="auto">
            <a:xfrm>
              <a:off x="3658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8" name="Freeform 723"/>
            <p:cNvSpPr>
              <a:spLocks/>
            </p:cNvSpPr>
            <p:nvPr/>
          </p:nvSpPr>
          <p:spPr bwMode="auto">
            <a:xfrm>
              <a:off x="3680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49" name="Freeform 724"/>
            <p:cNvSpPr>
              <a:spLocks/>
            </p:cNvSpPr>
            <p:nvPr/>
          </p:nvSpPr>
          <p:spPr bwMode="auto">
            <a:xfrm>
              <a:off x="3702" y="277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0" name="Freeform 725"/>
            <p:cNvSpPr>
              <a:spLocks/>
            </p:cNvSpPr>
            <p:nvPr/>
          </p:nvSpPr>
          <p:spPr bwMode="auto">
            <a:xfrm>
              <a:off x="3725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1" name="Freeform 726"/>
            <p:cNvSpPr>
              <a:spLocks/>
            </p:cNvSpPr>
            <p:nvPr/>
          </p:nvSpPr>
          <p:spPr bwMode="auto">
            <a:xfrm>
              <a:off x="3747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2" name="Freeform 727"/>
            <p:cNvSpPr>
              <a:spLocks/>
            </p:cNvSpPr>
            <p:nvPr/>
          </p:nvSpPr>
          <p:spPr bwMode="auto">
            <a:xfrm>
              <a:off x="3769" y="277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4 w 12"/>
                <a:gd name="T3" fmla="*/ 0 h 12"/>
                <a:gd name="T4" fmla="*/ 2 w 12"/>
                <a:gd name="T5" fmla="*/ 2 h 12"/>
                <a:gd name="T6" fmla="*/ 0 w 12"/>
                <a:gd name="T7" fmla="*/ 4 h 12"/>
                <a:gd name="T8" fmla="*/ 0 w 12"/>
                <a:gd name="T9" fmla="*/ 6 h 12"/>
                <a:gd name="T10" fmla="*/ 0 w 12"/>
                <a:gd name="T11" fmla="*/ 8 h 12"/>
                <a:gd name="T12" fmla="*/ 0 w 12"/>
                <a:gd name="T13" fmla="*/ 10 h 12"/>
                <a:gd name="T14" fmla="*/ 2 w 12"/>
                <a:gd name="T15" fmla="*/ 12 h 12"/>
                <a:gd name="T16" fmla="*/ 4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3" name="Freeform 728"/>
            <p:cNvSpPr>
              <a:spLocks/>
            </p:cNvSpPr>
            <p:nvPr/>
          </p:nvSpPr>
          <p:spPr bwMode="auto">
            <a:xfrm>
              <a:off x="3792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4" name="Freeform 729"/>
            <p:cNvSpPr>
              <a:spLocks/>
            </p:cNvSpPr>
            <p:nvPr/>
          </p:nvSpPr>
          <p:spPr bwMode="auto">
            <a:xfrm>
              <a:off x="3814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5" name="Freeform 730"/>
            <p:cNvSpPr>
              <a:spLocks/>
            </p:cNvSpPr>
            <p:nvPr/>
          </p:nvSpPr>
          <p:spPr bwMode="auto">
            <a:xfrm>
              <a:off x="3836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6" name="Freeform 731"/>
            <p:cNvSpPr>
              <a:spLocks/>
            </p:cNvSpPr>
            <p:nvPr/>
          </p:nvSpPr>
          <p:spPr bwMode="auto">
            <a:xfrm>
              <a:off x="3859" y="2777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1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1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7" name="Freeform 732"/>
            <p:cNvSpPr>
              <a:spLocks/>
            </p:cNvSpPr>
            <p:nvPr/>
          </p:nvSpPr>
          <p:spPr bwMode="auto">
            <a:xfrm>
              <a:off x="3881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8" name="Freeform 733"/>
            <p:cNvSpPr>
              <a:spLocks/>
            </p:cNvSpPr>
            <p:nvPr/>
          </p:nvSpPr>
          <p:spPr bwMode="auto">
            <a:xfrm>
              <a:off x="3903" y="2777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59" name="Freeform 734"/>
            <p:cNvSpPr>
              <a:spLocks/>
            </p:cNvSpPr>
            <p:nvPr/>
          </p:nvSpPr>
          <p:spPr bwMode="auto">
            <a:xfrm>
              <a:off x="3922" y="277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0" name="Freeform 735"/>
            <p:cNvSpPr>
              <a:spLocks/>
            </p:cNvSpPr>
            <p:nvPr/>
          </p:nvSpPr>
          <p:spPr bwMode="auto">
            <a:xfrm>
              <a:off x="3922" y="2751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1" name="Freeform 736"/>
            <p:cNvSpPr>
              <a:spLocks/>
            </p:cNvSpPr>
            <p:nvPr/>
          </p:nvSpPr>
          <p:spPr bwMode="auto">
            <a:xfrm>
              <a:off x="3922" y="272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2" name="Freeform 737"/>
            <p:cNvSpPr>
              <a:spLocks/>
            </p:cNvSpPr>
            <p:nvPr/>
          </p:nvSpPr>
          <p:spPr bwMode="auto">
            <a:xfrm>
              <a:off x="3922" y="270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3" name="Freeform 738"/>
            <p:cNvSpPr>
              <a:spLocks/>
            </p:cNvSpPr>
            <p:nvPr/>
          </p:nvSpPr>
          <p:spPr bwMode="auto">
            <a:xfrm>
              <a:off x="3922" y="268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4" name="Freeform 739"/>
            <p:cNvSpPr>
              <a:spLocks/>
            </p:cNvSpPr>
            <p:nvPr/>
          </p:nvSpPr>
          <p:spPr bwMode="auto">
            <a:xfrm>
              <a:off x="3922" y="266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5" name="Freeform 740"/>
            <p:cNvSpPr>
              <a:spLocks/>
            </p:cNvSpPr>
            <p:nvPr/>
          </p:nvSpPr>
          <p:spPr bwMode="auto">
            <a:xfrm>
              <a:off x="3922" y="264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6" name="Freeform 741"/>
            <p:cNvSpPr>
              <a:spLocks/>
            </p:cNvSpPr>
            <p:nvPr/>
          </p:nvSpPr>
          <p:spPr bwMode="auto">
            <a:xfrm>
              <a:off x="3922" y="261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7" name="Freeform 742"/>
            <p:cNvSpPr>
              <a:spLocks/>
            </p:cNvSpPr>
            <p:nvPr/>
          </p:nvSpPr>
          <p:spPr bwMode="auto">
            <a:xfrm>
              <a:off x="3922" y="259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8" name="Freeform 743"/>
            <p:cNvSpPr>
              <a:spLocks/>
            </p:cNvSpPr>
            <p:nvPr/>
          </p:nvSpPr>
          <p:spPr bwMode="auto">
            <a:xfrm>
              <a:off x="3922" y="2572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69" name="Freeform 744"/>
            <p:cNvSpPr>
              <a:spLocks/>
            </p:cNvSpPr>
            <p:nvPr/>
          </p:nvSpPr>
          <p:spPr bwMode="auto">
            <a:xfrm>
              <a:off x="3922" y="255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0" name="Freeform 745"/>
            <p:cNvSpPr>
              <a:spLocks/>
            </p:cNvSpPr>
            <p:nvPr/>
          </p:nvSpPr>
          <p:spPr bwMode="auto">
            <a:xfrm>
              <a:off x="3922" y="252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1" name="Freeform 746"/>
            <p:cNvSpPr>
              <a:spLocks/>
            </p:cNvSpPr>
            <p:nvPr/>
          </p:nvSpPr>
          <p:spPr bwMode="auto">
            <a:xfrm>
              <a:off x="3922" y="250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2" name="Freeform 747"/>
            <p:cNvSpPr>
              <a:spLocks/>
            </p:cNvSpPr>
            <p:nvPr/>
          </p:nvSpPr>
          <p:spPr bwMode="auto">
            <a:xfrm>
              <a:off x="3922" y="248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3" name="Freeform 748"/>
            <p:cNvSpPr>
              <a:spLocks/>
            </p:cNvSpPr>
            <p:nvPr/>
          </p:nvSpPr>
          <p:spPr bwMode="auto">
            <a:xfrm>
              <a:off x="3922" y="246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4" name="Freeform 749"/>
            <p:cNvSpPr>
              <a:spLocks/>
            </p:cNvSpPr>
            <p:nvPr/>
          </p:nvSpPr>
          <p:spPr bwMode="auto">
            <a:xfrm>
              <a:off x="3922" y="243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5" name="Freeform 750"/>
            <p:cNvSpPr>
              <a:spLocks/>
            </p:cNvSpPr>
            <p:nvPr/>
          </p:nvSpPr>
          <p:spPr bwMode="auto">
            <a:xfrm>
              <a:off x="3922" y="241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6" name="Freeform 751"/>
            <p:cNvSpPr>
              <a:spLocks/>
            </p:cNvSpPr>
            <p:nvPr/>
          </p:nvSpPr>
          <p:spPr bwMode="auto">
            <a:xfrm>
              <a:off x="3922" y="239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7" name="Freeform 752"/>
            <p:cNvSpPr>
              <a:spLocks/>
            </p:cNvSpPr>
            <p:nvPr/>
          </p:nvSpPr>
          <p:spPr bwMode="auto">
            <a:xfrm>
              <a:off x="3922" y="237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8" name="Freeform 753"/>
            <p:cNvSpPr>
              <a:spLocks/>
            </p:cNvSpPr>
            <p:nvPr/>
          </p:nvSpPr>
          <p:spPr bwMode="auto">
            <a:xfrm>
              <a:off x="3922" y="234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79" name="Freeform 754"/>
            <p:cNvSpPr>
              <a:spLocks/>
            </p:cNvSpPr>
            <p:nvPr/>
          </p:nvSpPr>
          <p:spPr bwMode="auto">
            <a:xfrm>
              <a:off x="3922" y="2326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0" name="Freeform 755"/>
            <p:cNvSpPr>
              <a:spLocks/>
            </p:cNvSpPr>
            <p:nvPr/>
          </p:nvSpPr>
          <p:spPr bwMode="auto">
            <a:xfrm>
              <a:off x="3922" y="230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1" name="Freeform 756"/>
            <p:cNvSpPr>
              <a:spLocks/>
            </p:cNvSpPr>
            <p:nvPr/>
          </p:nvSpPr>
          <p:spPr bwMode="auto">
            <a:xfrm>
              <a:off x="3922" y="228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2" name="Freeform 757"/>
            <p:cNvSpPr>
              <a:spLocks/>
            </p:cNvSpPr>
            <p:nvPr/>
          </p:nvSpPr>
          <p:spPr bwMode="auto">
            <a:xfrm>
              <a:off x="3922" y="225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3" name="Freeform 758"/>
            <p:cNvSpPr>
              <a:spLocks/>
            </p:cNvSpPr>
            <p:nvPr/>
          </p:nvSpPr>
          <p:spPr bwMode="auto">
            <a:xfrm>
              <a:off x="3922" y="223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4" name="Freeform 759"/>
            <p:cNvSpPr>
              <a:spLocks/>
            </p:cNvSpPr>
            <p:nvPr/>
          </p:nvSpPr>
          <p:spPr bwMode="auto">
            <a:xfrm>
              <a:off x="3922" y="221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5" name="Freeform 760"/>
            <p:cNvSpPr>
              <a:spLocks/>
            </p:cNvSpPr>
            <p:nvPr/>
          </p:nvSpPr>
          <p:spPr bwMode="auto">
            <a:xfrm>
              <a:off x="3922" y="219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6" name="Freeform 761"/>
            <p:cNvSpPr>
              <a:spLocks/>
            </p:cNvSpPr>
            <p:nvPr/>
          </p:nvSpPr>
          <p:spPr bwMode="auto">
            <a:xfrm>
              <a:off x="3922" y="217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7" name="Freeform 762"/>
            <p:cNvSpPr>
              <a:spLocks/>
            </p:cNvSpPr>
            <p:nvPr/>
          </p:nvSpPr>
          <p:spPr bwMode="auto">
            <a:xfrm>
              <a:off x="3922" y="214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8" name="Freeform 763"/>
            <p:cNvSpPr>
              <a:spLocks/>
            </p:cNvSpPr>
            <p:nvPr/>
          </p:nvSpPr>
          <p:spPr bwMode="auto">
            <a:xfrm>
              <a:off x="3922" y="212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89" name="Freeform 764"/>
            <p:cNvSpPr>
              <a:spLocks/>
            </p:cNvSpPr>
            <p:nvPr/>
          </p:nvSpPr>
          <p:spPr bwMode="auto">
            <a:xfrm>
              <a:off x="3922" y="210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0" name="Freeform 765"/>
            <p:cNvSpPr>
              <a:spLocks/>
            </p:cNvSpPr>
            <p:nvPr/>
          </p:nvSpPr>
          <p:spPr bwMode="auto">
            <a:xfrm>
              <a:off x="3922" y="2080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1" name="Freeform 766"/>
            <p:cNvSpPr>
              <a:spLocks/>
            </p:cNvSpPr>
            <p:nvPr/>
          </p:nvSpPr>
          <p:spPr bwMode="auto">
            <a:xfrm>
              <a:off x="3922" y="205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2" name="Freeform 767"/>
            <p:cNvSpPr>
              <a:spLocks/>
            </p:cNvSpPr>
            <p:nvPr/>
          </p:nvSpPr>
          <p:spPr bwMode="auto">
            <a:xfrm>
              <a:off x="3922" y="203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3" name="Freeform 768"/>
            <p:cNvSpPr>
              <a:spLocks/>
            </p:cNvSpPr>
            <p:nvPr/>
          </p:nvSpPr>
          <p:spPr bwMode="auto">
            <a:xfrm>
              <a:off x="3922" y="2013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4" name="Freeform 769"/>
            <p:cNvSpPr>
              <a:spLocks/>
            </p:cNvSpPr>
            <p:nvPr/>
          </p:nvSpPr>
          <p:spPr bwMode="auto">
            <a:xfrm>
              <a:off x="3922" y="199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5" name="Freeform 770"/>
            <p:cNvSpPr>
              <a:spLocks/>
            </p:cNvSpPr>
            <p:nvPr/>
          </p:nvSpPr>
          <p:spPr bwMode="auto">
            <a:xfrm>
              <a:off x="3922" y="196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6" name="Freeform 771"/>
            <p:cNvSpPr>
              <a:spLocks/>
            </p:cNvSpPr>
            <p:nvPr/>
          </p:nvSpPr>
          <p:spPr bwMode="auto">
            <a:xfrm>
              <a:off x="3922" y="194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7" name="Freeform 772"/>
            <p:cNvSpPr>
              <a:spLocks/>
            </p:cNvSpPr>
            <p:nvPr/>
          </p:nvSpPr>
          <p:spPr bwMode="auto">
            <a:xfrm>
              <a:off x="3922" y="192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8" name="Freeform 773"/>
            <p:cNvSpPr>
              <a:spLocks/>
            </p:cNvSpPr>
            <p:nvPr/>
          </p:nvSpPr>
          <p:spPr bwMode="auto">
            <a:xfrm>
              <a:off x="3922" y="190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99" name="Freeform 774"/>
            <p:cNvSpPr>
              <a:spLocks/>
            </p:cNvSpPr>
            <p:nvPr/>
          </p:nvSpPr>
          <p:spPr bwMode="auto">
            <a:xfrm>
              <a:off x="3905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0" name="Freeform 775"/>
            <p:cNvSpPr>
              <a:spLocks/>
            </p:cNvSpPr>
            <p:nvPr/>
          </p:nvSpPr>
          <p:spPr bwMode="auto">
            <a:xfrm>
              <a:off x="3883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1" name="Freeform 776"/>
            <p:cNvSpPr>
              <a:spLocks/>
            </p:cNvSpPr>
            <p:nvPr/>
          </p:nvSpPr>
          <p:spPr bwMode="auto">
            <a:xfrm>
              <a:off x="3860" y="1896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2" name="Freeform 777"/>
            <p:cNvSpPr>
              <a:spLocks/>
            </p:cNvSpPr>
            <p:nvPr/>
          </p:nvSpPr>
          <p:spPr bwMode="auto">
            <a:xfrm>
              <a:off x="3838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3" name="Freeform 778"/>
            <p:cNvSpPr>
              <a:spLocks/>
            </p:cNvSpPr>
            <p:nvPr/>
          </p:nvSpPr>
          <p:spPr bwMode="auto">
            <a:xfrm>
              <a:off x="3816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4" name="Freeform 779"/>
            <p:cNvSpPr>
              <a:spLocks/>
            </p:cNvSpPr>
            <p:nvPr/>
          </p:nvSpPr>
          <p:spPr bwMode="auto">
            <a:xfrm>
              <a:off x="3794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5" name="Freeform 780"/>
            <p:cNvSpPr>
              <a:spLocks/>
            </p:cNvSpPr>
            <p:nvPr/>
          </p:nvSpPr>
          <p:spPr bwMode="auto">
            <a:xfrm>
              <a:off x="3771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6" name="Freeform 781"/>
            <p:cNvSpPr>
              <a:spLocks/>
            </p:cNvSpPr>
            <p:nvPr/>
          </p:nvSpPr>
          <p:spPr bwMode="auto">
            <a:xfrm>
              <a:off x="3749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7" name="Freeform 782"/>
            <p:cNvSpPr>
              <a:spLocks/>
            </p:cNvSpPr>
            <p:nvPr/>
          </p:nvSpPr>
          <p:spPr bwMode="auto">
            <a:xfrm>
              <a:off x="3727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8" name="Freeform 783"/>
            <p:cNvSpPr>
              <a:spLocks/>
            </p:cNvSpPr>
            <p:nvPr/>
          </p:nvSpPr>
          <p:spPr bwMode="auto">
            <a:xfrm>
              <a:off x="3704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09" name="Freeform 784"/>
            <p:cNvSpPr>
              <a:spLocks/>
            </p:cNvSpPr>
            <p:nvPr/>
          </p:nvSpPr>
          <p:spPr bwMode="auto">
            <a:xfrm>
              <a:off x="3682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0" name="Freeform 785"/>
            <p:cNvSpPr>
              <a:spLocks/>
            </p:cNvSpPr>
            <p:nvPr/>
          </p:nvSpPr>
          <p:spPr bwMode="auto">
            <a:xfrm>
              <a:off x="3660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1" name="Freeform 786"/>
            <p:cNvSpPr>
              <a:spLocks/>
            </p:cNvSpPr>
            <p:nvPr/>
          </p:nvSpPr>
          <p:spPr bwMode="auto">
            <a:xfrm>
              <a:off x="3637" y="1896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2" name="Freeform 787"/>
            <p:cNvSpPr>
              <a:spLocks/>
            </p:cNvSpPr>
            <p:nvPr/>
          </p:nvSpPr>
          <p:spPr bwMode="auto">
            <a:xfrm>
              <a:off x="3615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3" name="Freeform 788"/>
            <p:cNvSpPr>
              <a:spLocks/>
            </p:cNvSpPr>
            <p:nvPr/>
          </p:nvSpPr>
          <p:spPr bwMode="auto">
            <a:xfrm>
              <a:off x="3593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4" name="Freeform 789"/>
            <p:cNvSpPr>
              <a:spLocks/>
            </p:cNvSpPr>
            <p:nvPr/>
          </p:nvSpPr>
          <p:spPr bwMode="auto">
            <a:xfrm>
              <a:off x="3570" y="1896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5" name="Freeform 790"/>
            <p:cNvSpPr>
              <a:spLocks/>
            </p:cNvSpPr>
            <p:nvPr/>
          </p:nvSpPr>
          <p:spPr bwMode="auto">
            <a:xfrm>
              <a:off x="3548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6" name="Freeform 791"/>
            <p:cNvSpPr>
              <a:spLocks/>
            </p:cNvSpPr>
            <p:nvPr/>
          </p:nvSpPr>
          <p:spPr bwMode="auto">
            <a:xfrm>
              <a:off x="3526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7" name="Freeform 792"/>
            <p:cNvSpPr>
              <a:spLocks/>
            </p:cNvSpPr>
            <p:nvPr/>
          </p:nvSpPr>
          <p:spPr bwMode="auto">
            <a:xfrm>
              <a:off x="3504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8" name="Freeform 793"/>
            <p:cNvSpPr>
              <a:spLocks/>
            </p:cNvSpPr>
            <p:nvPr/>
          </p:nvSpPr>
          <p:spPr bwMode="auto">
            <a:xfrm>
              <a:off x="3481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19" name="Freeform 794"/>
            <p:cNvSpPr>
              <a:spLocks/>
            </p:cNvSpPr>
            <p:nvPr/>
          </p:nvSpPr>
          <p:spPr bwMode="auto">
            <a:xfrm>
              <a:off x="3459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0" name="Freeform 795"/>
            <p:cNvSpPr>
              <a:spLocks/>
            </p:cNvSpPr>
            <p:nvPr/>
          </p:nvSpPr>
          <p:spPr bwMode="auto">
            <a:xfrm>
              <a:off x="3437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1" name="Freeform 796"/>
            <p:cNvSpPr>
              <a:spLocks/>
            </p:cNvSpPr>
            <p:nvPr/>
          </p:nvSpPr>
          <p:spPr bwMode="auto">
            <a:xfrm>
              <a:off x="3414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2" name="Freeform 797"/>
            <p:cNvSpPr>
              <a:spLocks/>
            </p:cNvSpPr>
            <p:nvPr/>
          </p:nvSpPr>
          <p:spPr bwMode="auto">
            <a:xfrm>
              <a:off x="3392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3" name="Freeform 798"/>
            <p:cNvSpPr>
              <a:spLocks/>
            </p:cNvSpPr>
            <p:nvPr/>
          </p:nvSpPr>
          <p:spPr bwMode="auto">
            <a:xfrm>
              <a:off x="3370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4" name="Freeform 799"/>
            <p:cNvSpPr>
              <a:spLocks/>
            </p:cNvSpPr>
            <p:nvPr/>
          </p:nvSpPr>
          <p:spPr bwMode="auto">
            <a:xfrm>
              <a:off x="3347" y="1896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5" name="Freeform 800"/>
            <p:cNvSpPr>
              <a:spLocks/>
            </p:cNvSpPr>
            <p:nvPr/>
          </p:nvSpPr>
          <p:spPr bwMode="auto">
            <a:xfrm>
              <a:off x="3325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6" name="Freeform 801"/>
            <p:cNvSpPr>
              <a:spLocks/>
            </p:cNvSpPr>
            <p:nvPr/>
          </p:nvSpPr>
          <p:spPr bwMode="auto">
            <a:xfrm>
              <a:off x="3303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7" name="Freeform 802"/>
            <p:cNvSpPr>
              <a:spLocks/>
            </p:cNvSpPr>
            <p:nvPr/>
          </p:nvSpPr>
          <p:spPr bwMode="auto">
            <a:xfrm>
              <a:off x="3280" y="1896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8" name="Freeform 803"/>
            <p:cNvSpPr>
              <a:spLocks/>
            </p:cNvSpPr>
            <p:nvPr/>
          </p:nvSpPr>
          <p:spPr bwMode="auto">
            <a:xfrm>
              <a:off x="3258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29" name="Freeform 804"/>
            <p:cNvSpPr>
              <a:spLocks/>
            </p:cNvSpPr>
            <p:nvPr/>
          </p:nvSpPr>
          <p:spPr bwMode="auto">
            <a:xfrm>
              <a:off x="3236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0" name="Freeform 805"/>
            <p:cNvSpPr>
              <a:spLocks/>
            </p:cNvSpPr>
            <p:nvPr/>
          </p:nvSpPr>
          <p:spPr bwMode="auto">
            <a:xfrm>
              <a:off x="3214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1" name="Freeform 806"/>
            <p:cNvSpPr>
              <a:spLocks/>
            </p:cNvSpPr>
            <p:nvPr/>
          </p:nvSpPr>
          <p:spPr bwMode="auto">
            <a:xfrm>
              <a:off x="3191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2" name="Freeform 807"/>
            <p:cNvSpPr>
              <a:spLocks/>
            </p:cNvSpPr>
            <p:nvPr/>
          </p:nvSpPr>
          <p:spPr bwMode="auto">
            <a:xfrm>
              <a:off x="3169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3" name="Freeform 808"/>
            <p:cNvSpPr>
              <a:spLocks/>
            </p:cNvSpPr>
            <p:nvPr/>
          </p:nvSpPr>
          <p:spPr bwMode="auto">
            <a:xfrm>
              <a:off x="3147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4" name="Freeform 809"/>
            <p:cNvSpPr>
              <a:spLocks/>
            </p:cNvSpPr>
            <p:nvPr/>
          </p:nvSpPr>
          <p:spPr bwMode="auto">
            <a:xfrm>
              <a:off x="3124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5" name="Freeform 810"/>
            <p:cNvSpPr>
              <a:spLocks/>
            </p:cNvSpPr>
            <p:nvPr/>
          </p:nvSpPr>
          <p:spPr bwMode="auto">
            <a:xfrm>
              <a:off x="3102" y="1896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6" name="Freeform 811"/>
            <p:cNvSpPr>
              <a:spLocks/>
            </p:cNvSpPr>
            <p:nvPr/>
          </p:nvSpPr>
          <p:spPr bwMode="auto">
            <a:xfrm>
              <a:off x="3080" y="1896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737" name="Freeform 812"/>
            <p:cNvSpPr>
              <a:spLocks/>
            </p:cNvSpPr>
            <p:nvPr/>
          </p:nvSpPr>
          <p:spPr bwMode="auto">
            <a:xfrm>
              <a:off x="3057" y="1896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3" name="Group 825"/>
          <p:cNvGrpSpPr>
            <a:grpSpLocks/>
          </p:cNvGrpSpPr>
          <p:nvPr/>
        </p:nvGrpSpPr>
        <p:grpSpPr bwMode="auto">
          <a:xfrm>
            <a:off x="5467350" y="3671888"/>
            <a:ext cx="117475" cy="122237"/>
            <a:chOff x="3444" y="2313"/>
            <a:chExt cx="74" cy="77"/>
          </a:xfrm>
        </p:grpSpPr>
        <p:sp>
          <p:nvSpPr>
            <p:cNvPr id="20569" name="Oval 814"/>
            <p:cNvSpPr>
              <a:spLocks noChangeArrowheads="1"/>
            </p:cNvSpPr>
            <p:nvPr/>
          </p:nvSpPr>
          <p:spPr bwMode="auto">
            <a:xfrm>
              <a:off x="3448" y="2319"/>
              <a:ext cx="67" cy="6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0" name="Freeform 815"/>
            <p:cNvSpPr>
              <a:spLocks/>
            </p:cNvSpPr>
            <p:nvPr/>
          </p:nvSpPr>
          <p:spPr bwMode="auto">
            <a:xfrm>
              <a:off x="3476" y="2313"/>
              <a:ext cx="11" cy="12"/>
            </a:xfrm>
            <a:custGeom>
              <a:avLst/>
              <a:gdLst>
                <a:gd name="T0" fmla="*/ 7 w 11"/>
                <a:gd name="T1" fmla="*/ 12 h 12"/>
                <a:gd name="T2" fmla="*/ 7 w 11"/>
                <a:gd name="T3" fmla="*/ 10 h 12"/>
                <a:gd name="T4" fmla="*/ 9 w 11"/>
                <a:gd name="T5" fmla="*/ 8 h 12"/>
                <a:gd name="T6" fmla="*/ 11 w 11"/>
                <a:gd name="T7" fmla="*/ 6 h 12"/>
                <a:gd name="T8" fmla="*/ 11 w 11"/>
                <a:gd name="T9" fmla="*/ 6 h 12"/>
                <a:gd name="T10" fmla="*/ 9 w 11"/>
                <a:gd name="T11" fmla="*/ 4 h 12"/>
                <a:gd name="T12" fmla="*/ 7 w 11"/>
                <a:gd name="T13" fmla="*/ 2 h 12"/>
                <a:gd name="T14" fmla="*/ 5 w 11"/>
                <a:gd name="T15" fmla="*/ 0 h 12"/>
                <a:gd name="T16" fmla="*/ 5 w 11"/>
                <a:gd name="T17" fmla="*/ 0 h 12"/>
                <a:gd name="T18" fmla="*/ 3 w 11"/>
                <a:gd name="T19" fmla="*/ 0 h 12"/>
                <a:gd name="T20" fmla="*/ 2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0 w 11"/>
                <a:gd name="T27" fmla="*/ 8 h 12"/>
                <a:gd name="T28" fmla="*/ 0 w 11"/>
                <a:gd name="T29" fmla="*/ 10 h 12"/>
                <a:gd name="T30" fmla="*/ 2 w 11"/>
                <a:gd name="T31" fmla="*/ 12 h 12"/>
                <a:gd name="T32" fmla="*/ 3 w 11"/>
                <a:gd name="T33" fmla="*/ 12 h 12"/>
                <a:gd name="T34" fmla="*/ 5 w 11"/>
                <a:gd name="T35" fmla="*/ 12 h 12"/>
                <a:gd name="T36" fmla="*/ 7 w 11"/>
                <a:gd name="T37" fmla="*/ 12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2"/>
                <a:gd name="T59" fmla="*/ 11 w 11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2">
                  <a:moveTo>
                    <a:pt x="7" y="12"/>
                  </a:move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1" name="Freeform 816"/>
            <p:cNvSpPr>
              <a:spLocks/>
            </p:cNvSpPr>
            <p:nvPr/>
          </p:nvSpPr>
          <p:spPr bwMode="auto">
            <a:xfrm>
              <a:off x="3455" y="2321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0 w 11"/>
                <a:gd name="T9" fmla="*/ 4 h 11"/>
                <a:gd name="T10" fmla="*/ 8 w 11"/>
                <a:gd name="T11" fmla="*/ 2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2" name="Freeform 817"/>
            <p:cNvSpPr>
              <a:spLocks/>
            </p:cNvSpPr>
            <p:nvPr/>
          </p:nvSpPr>
          <p:spPr bwMode="auto">
            <a:xfrm>
              <a:off x="3444" y="233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9 w 11"/>
                <a:gd name="T5" fmla="*/ 2 h 12"/>
                <a:gd name="T6" fmla="*/ 8 w 11"/>
                <a:gd name="T7" fmla="*/ 0 h 12"/>
                <a:gd name="T8" fmla="*/ 6 w 11"/>
                <a:gd name="T9" fmla="*/ 0 h 12"/>
                <a:gd name="T10" fmla="*/ 4 w 11"/>
                <a:gd name="T11" fmla="*/ 0 h 12"/>
                <a:gd name="T12" fmla="*/ 2 w 11"/>
                <a:gd name="T13" fmla="*/ 0 h 12"/>
                <a:gd name="T14" fmla="*/ 0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2 w 11"/>
                <a:gd name="T25" fmla="*/ 10 h 12"/>
                <a:gd name="T26" fmla="*/ 4 w 11"/>
                <a:gd name="T27" fmla="*/ 12 h 12"/>
                <a:gd name="T28" fmla="*/ 6 w 11"/>
                <a:gd name="T29" fmla="*/ 12 h 12"/>
                <a:gd name="T30" fmla="*/ 8 w 11"/>
                <a:gd name="T31" fmla="*/ 10 h 12"/>
                <a:gd name="T32" fmla="*/ 9 w 11"/>
                <a:gd name="T33" fmla="*/ 8 h 12"/>
                <a:gd name="T34" fmla="*/ 11 w 11"/>
                <a:gd name="T35" fmla="*/ 6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3" name="Freeform 818"/>
            <p:cNvSpPr>
              <a:spLocks/>
            </p:cNvSpPr>
            <p:nvPr/>
          </p:nvSpPr>
          <p:spPr bwMode="auto">
            <a:xfrm>
              <a:off x="3446" y="236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4" name="Freeform 819"/>
            <p:cNvSpPr>
              <a:spLocks/>
            </p:cNvSpPr>
            <p:nvPr/>
          </p:nvSpPr>
          <p:spPr bwMode="auto">
            <a:xfrm>
              <a:off x="3461" y="23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2 h 11"/>
                <a:gd name="T8" fmla="*/ 2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5" name="Freeform 820"/>
            <p:cNvSpPr>
              <a:spLocks/>
            </p:cNvSpPr>
            <p:nvPr/>
          </p:nvSpPr>
          <p:spPr bwMode="auto">
            <a:xfrm>
              <a:off x="3483" y="2379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1 h 11"/>
                <a:gd name="T6" fmla="*/ 0 w 11"/>
                <a:gd name="T7" fmla="*/ 3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9 w 11"/>
                <a:gd name="T31" fmla="*/ 3 h 11"/>
                <a:gd name="T32" fmla="*/ 8 w 11"/>
                <a:gd name="T33" fmla="*/ 1 h 11"/>
                <a:gd name="T34" fmla="*/ 6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6" name="Freeform 821"/>
            <p:cNvSpPr>
              <a:spLocks/>
            </p:cNvSpPr>
            <p:nvPr/>
          </p:nvSpPr>
          <p:spPr bwMode="auto">
            <a:xfrm>
              <a:off x="3500" y="2367"/>
              <a:ext cx="11" cy="12"/>
            </a:xfrm>
            <a:custGeom>
              <a:avLst/>
              <a:gdLst>
                <a:gd name="T0" fmla="*/ 2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2 w 11"/>
                <a:gd name="T7" fmla="*/ 8 h 12"/>
                <a:gd name="T8" fmla="*/ 4 w 11"/>
                <a:gd name="T9" fmla="*/ 10 h 12"/>
                <a:gd name="T10" fmla="*/ 5 w 11"/>
                <a:gd name="T11" fmla="*/ 12 h 12"/>
                <a:gd name="T12" fmla="*/ 7 w 11"/>
                <a:gd name="T13" fmla="*/ 12 h 12"/>
                <a:gd name="T14" fmla="*/ 9 w 11"/>
                <a:gd name="T15" fmla="*/ 10 h 12"/>
                <a:gd name="T16" fmla="*/ 11 w 11"/>
                <a:gd name="T17" fmla="*/ 8 h 12"/>
                <a:gd name="T18" fmla="*/ 11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7" name="Freeform 822"/>
            <p:cNvSpPr>
              <a:spLocks/>
            </p:cNvSpPr>
            <p:nvPr/>
          </p:nvSpPr>
          <p:spPr bwMode="auto">
            <a:xfrm>
              <a:off x="3507" y="2345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0 w 11"/>
                <a:gd name="T3" fmla="*/ 9 h 11"/>
                <a:gd name="T4" fmla="*/ 2 w 11"/>
                <a:gd name="T5" fmla="*/ 11 h 11"/>
                <a:gd name="T6" fmla="*/ 4 w 11"/>
                <a:gd name="T7" fmla="*/ 11 h 11"/>
                <a:gd name="T8" fmla="*/ 6 w 11"/>
                <a:gd name="T9" fmla="*/ 11 h 11"/>
                <a:gd name="T10" fmla="*/ 8 w 11"/>
                <a:gd name="T11" fmla="*/ 11 h 11"/>
                <a:gd name="T12" fmla="*/ 10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0 w 11"/>
                <a:gd name="T21" fmla="*/ 4 h 11"/>
                <a:gd name="T22" fmla="*/ 8 w 11"/>
                <a:gd name="T23" fmla="*/ 2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8" name="Freeform 823"/>
            <p:cNvSpPr>
              <a:spLocks/>
            </p:cNvSpPr>
            <p:nvPr/>
          </p:nvSpPr>
          <p:spPr bwMode="auto">
            <a:xfrm>
              <a:off x="3500" y="2325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7 w 11"/>
                <a:gd name="T21" fmla="*/ 1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1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79" name="Freeform 824"/>
            <p:cNvSpPr>
              <a:spLocks/>
            </p:cNvSpPr>
            <p:nvPr/>
          </p:nvSpPr>
          <p:spPr bwMode="auto">
            <a:xfrm>
              <a:off x="3481" y="2315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8 w 11"/>
                <a:gd name="T3" fmla="*/ 10 h 11"/>
                <a:gd name="T4" fmla="*/ 10 w 11"/>
                <a:gd name="T5" fmla="*/ 8 h 11"/>
                <a:gd name="T6" fmla="*/ 11 w 11"/>
                <a:gd name="T7" fmla="*/ 6 h 11"/>
                <a:gd name="T8" fmla="*/ 11 w 11"/>
                <a:gd name="T9" fmla="*/ 4 h 11"/>
                <a:gd name="T10" fmla="*/ 10 w 11"/>
                <a:gd name="T11" fmla="*/ 2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0 h 11"/>
                <a:gd name="T22" fmla="*/ 0 w 11"/>
                <a:gd name="T23" fmla="*/ 2 h 11"/>
                <a:gd name="T24" fmla="*/ 0 w 11"/>
                <a:gd name="T25" fmla="*/ 4 h 11"/>
                <a:gd name="T26" fmla="*/ 0 w 11"/>
                <a:gd name="T27" fmla="*/ 6 h 11"/>
                <a:gd name="T28" fmla="*/ 0 w 11"/>
                <a:gd name="T29" fmla="*/ 8 h 11"/>
                <a:gd name="T30" fmla="*/ 2 w 11"/>
                <a:gd name="T31" fmla="*/ 10 h 11"/>
                <a:gd name="T32" fmla="*/ 4 w 11"/>
                <a:gd name="T33" fmla="*/ 11 h 11"/>
                <a:gd name="T34" fmla="*/ 6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11"/>
                  </a:move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4" name="Group 882"/>
          <p:cNvGrpSpPr>
            <a:grpSpLocks/>
          </p:cNvGrpSpPr>
          <p:nvPr/>
        </p:nvGrpSpPr>
        <p:grpSpPr bwMode="auto">
          <a:xfrm>
            <a:off x="4830763" y="3009900"/>
            <a:ext cx="1395412" cy="1398588"/>
            <a:chOff x="3043" y="1896"/>
            <a:chExt cx="879" cy="881"/>
          </a:xfrm>
        </p:grpSpPr>
        <p:sp>
          <p:nvSpPr>
            <p:cNvPr id="20513" name="Freeform 826"/>
            <p:cNvSpPr>
              <a:spLocks/>
            </p:cNvSpPr>
            <p:nvPr/>
          </p:nvSpPr>
          <p:spPr bwMode="auto">
            <a:xfrm>
              <a:off x="3043" y="1896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6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4" name="Freeform 827"/>
            <p:cNvSpPr>
              <a:spLocks/>
            </p:cNvSpPr>
            <p:nvPr/>
          </p:nvSpPr>
          <p:spPr bwMode="auto">
            <a:xfrm>
              <a:off x="3057" y="1911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5" name="Freeform 828"/>
            <p:cNvSpPr>
              <a:spLocks/>
            </p:cNvSpPr>
            <p:nvPr/>
          </p:nvSpPr>
          <p:spPr bwMode="auto">
            <a:xfrm>
              <a:off x="3074" y="1928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6" name="Freeform 829"/>
            <p:cNvSpPr>
              <a:spLocks/>
            </p:cNvSpPr>
            <p:nvPr/>
          </p:nvSpPr>
          <p:spPr bwMode="auto">
            <a:xfrm>
              <a:off x="3089" y="1943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7" name="Freeform 830"/>
            <p:cNvSpPr>
              <a:spLocks/>
            </p:cNvSpPr>
            <p:nvPr/>
          </p:nvSpPr>
          <p:spPr bwMode="auto">
            <a:xfrm>
              <a:off x="3106" y="1959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8" name="Freeform 831"/>
            <p:cNvSpPr>
              <a:spLocks/>
            </p:cNvSpPr>
            <p:nvPr/>
          </p:nvSpPr>
          <p:spPr bwMode="auto">
            <a:xfrm>
              <a:off x="3121" y="1974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10 h 11"/>
                <a:gd name="T18" fmla="*/ 1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9" name="Freeform 832"/>
            <p:cNvSpPr>
              <a:spLocks/>
            </p:cNvSpPr>
            <p:nvPr/>
          </p:nvSpPr>
          <p:spPr bwMode="auto">
            <a:xfrm>
              <a:off x="3137" y="1991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0" name="Freeform 833"/>
            <p:cNvSpPr>
              <a:spLocks/>
            </p:cNvSpPr>
            <p:nvPr/>
          </p:nvSpPr>
          <p:spPr bwMode="auto">
            <a:xfrm>
              <a:off x="3152" y="2006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1" name="Freeform 834"/>
            <p:cNvSpPr>
              <a:spLocks/>
            </p:cNvSpPr>
            <p:nvPr/>
          </p:nvSpPr>
          <p:spPr bwMode="auto">
            <a:xfrm>
              <a:off x="3169" y="202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2" name="Freeform 835"/>
            <p:cNvSpPr>
              <a:spLocks/>
            </p:cNvSpPr>
            <p:nvPr/>
          </p:nvSpPr>
          <p:spPr bwMode="auto">
            <a:xfrm>
              <a:off x="3184" y="2038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3" name="Freeform 836"/>
            <p:cNvSpPr>
              <a:spLocks/>
            </p:cNvSpPr>
            <p:nvPr/>
          </p:nvSpPr>
          <p:spPr bwMode="auto">
            <a:xfrm>
              <a:off x="3201" y="2054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4" name="Freeform 837"/>
            <p:cNvSpPr>
              <a:spLocks/>
            </p:cNvSpPr>
            <p:nvPr/>
          </p:nvSpPr>
          <p:spPr bwMode="auto">
            <a:xfrm>
              <a:off x="3215" y="2069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10 h 11"/>
                <a:gd name="T18" fmla="*/ 2 w 12"/>
                <a:gd name="T19" fmla="*/ 10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10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5" name="Freeform 838"/>
            <p:cNvSpPr>
              <a:spLocks/>
            </p:cNvSpPr>
            <p:nvPr/>
          </p:nvSpPr>
          <p:spPr bwMode="auto">
            <a:xfrm>
              <a:off x="3232" y="208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6" name="Freeform 839"/>
            <p:cNvSpPr>
              <a:spLocks/>
            </p:cNvSpPr>
            <p:nvPr/>
          </p:nvSpPr>
          <p:spPr bwMode="auto">
            <a:xfrm>
              <a:off x="3247" y="2101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7" name="Freeform 840"/>
            <p:cNvSpPr>
              <a:spLocks/>
            </p:cNvSpPr>
            <p:nvPr/>
          </p:nvSpPr>
          <p:spPr bwMode="auto">
            <a:xfrm>
              <a:off x="3264" y="211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8" name="Freeform 841"/>
            <p:cNvSpPr>
              <a:spLocks/>
            </p:cNvSpPr>
            <p:nvPr/>
          </p:nvSpPr>
          <p:spPr bwMode="auto">
            <a:xfrm>
              <a:off x="3279" y="2133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29" name="Freeform 842"/>
            <p:cNvSpPr>
              <a:spLocks/>
            </p:cNvSpPr>
            <p:nvPr/>
          </p:nvSpPr>
          <p:spPr bwMode="auto">
            <a:xfrm>
              <a:off x="3295" y="2149"/>
              <a:ext cx="12" cy="12"/>
            </a:xfrm>
            <a:custGeom>
              <a:avLst/>
              <a:gdLst>
                <a:gd name="T0" fmla="*/ 10 w 12"/>
                <a:gd name="T1" fmla="*/ 2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0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8 h 12"/>
                <a:gd name="T20" fmla="*/ 2 w 12"/>
                <a:gd name="T21" fmla="*/ 10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0 h 12"/>
                <a:gd name="T28" fmla="*/ 10 w 12"/>
                <a:gd name="T29" fmla="*/ 8 h 12"/>
                <a:gd name="T30" fmla="*/ 12 w 12"/>
                <a:gd name="T31" fmla="*/ 6 h 12"/>
                <a:gd name="T32" fmla="*/ 12 w 12"/>
                <a:gd name="T33" fmla="*/ 4 h 12"/>
                <a:gd name="T34" fmla="*/ 1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0" name="Freeform 843"/>
            <p:cNvSpPr>
              <a:spLocks/>
            </p:cNvSpPr>
            <p:nvPr/>
          </p:nvSpPr>
          <p:spPr bwMode="auto">
            <a:xfrm>
              <a:off x="3310" y="2164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1" name="Freeform 844"/>
            <p:cNvSpPr>
              <a:spLocks/>
            </p:cNvSpPr>
            <p:nvPr/>
          </p:nvSpPr>
          <p:spPr bwMode="auto">
            <a:xfrm>
              <a:off x="3327" y="2181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2" name="Freeform 845"/>
            <p:cNvSpPr>
              <a:spLocks/>
            </p:cNvSpPr>
            <p:nvPr/>
          </p:nvSpPr>
          <p:spPr bwMode="auto">
            <a:xfrm>
              <a:off x="3342" y="2196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3" name="Freeform 846"/>
            <p:cNvSpPr>
              <a:spLocks/>
            </p:cNvSpPr>
            <p:nvPr/>
          </p:nvSpPr>
          <p:spPr bwMode="auto">
            <a:xfrm>
              <a:off x="3359" y="221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4" name="Freeform 847"/>
            <p:cNvSpPr>
              <a:spLocks/>
            </p:cNvSpPr>
            <p:nvPr/>
          </p:nvSpPr>
          <p:spPr bwMode="auto">
            <a:xfrm>
              <a:off x="3373" y="2228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5" name="Freeform 848"/>
            <p:cNvSpPr>
              <a:spLocks/>
            </p:cNvSpPr>
            <p:nvPr/>
          </p:nvSpPr>
          <p:spPr bwMode="auto">
            <a:xfrm>
              <a:off x="3390" y="2244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6" name="Freeform 849"/>
            <p:cNvSpPr>
              <a:spLocks/>
            </p:cNvSpPr>
            <p:nvPr/>
          </p:nvSpPr>
          <p:spPr bwMode="auto">
            <a:xfrm>
              <a:off x="3405" y="2259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7" name="Freeform 850"/>
            <p:cNvSpPr>
              <a:spLocks/>
            </p:cNvSpPr>
            <p:nvPr/>
          </p:nvSpPr>
          <p:spPr bwMode="auto">
            <a:xfrm>
              <a:off x="3422" y="227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8" name="Freeform 851"/>
            <p:cNvSpPr>
              <a:spLocks/>
            </p:cNvSpPr>
            <p:nvPr/>
          </p:nvSpPr>
          <p:spPr bwMode="auto">
            <a:xfrm>
              <a:off x="3437" y="2291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39" name="Freeform 852"/>
            <p:cNvSpPr>
              <a:spLocks/>
            </p:cNvSpPr>
            <p:nvPr/>
          </p:nvSpPr>
          <p:spPr bwMode="auto">
            <a:xfrm>
              <a:off x="3453" y="2308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0" name="Freeform 853"/>
            <p:cNvSpPr>
              <a:spLocks/>
            </p:cNvSpPr>
            <p:nvPr/>
          </p:nvSpPr>
          <p:spPr bwMode="auto">
            <a:xfrm>
              <a:off x="3468" y="2323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1" name="Freeform 854"/>
            <p:cNvSpPr>
              <a:spLocks/>
            </p:cNvSpPr>
            <p:nvPr/>
          </p:nvSpPr>
          <p:spPr bwMode="auto">
            <a:xfrm>
              <a:off x="3485" y="2339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2" name="Freeform 855"/>
            <p:cNvSpPr>
              <a:spLocks/>
            </p:cNvSpPr>
            <p:nvPr/>
          </p:nvSpPr>
          <p:spPr bwMode="auto">
            <a:xfrm>
              <a:off x="3500" y="2354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3" name="Freeform 856"/>
            <p:cNvSpPr>
              <a:spLocks/>
            </p:cNvSpPr>
            <p:nvPr/>
          </p:nvSpPr>
          <p:spPr bwMode="auto">
            <a:xfrm>
              <a:off x="3517" y="2371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4" name="Freeform 857"/>
            <p:cNvSpPr>
              <a:spLocks/>
            </p:cNvSpPr>
            <p:nvPr/>
          </p:nvSpPr>
          <p:spPr bwMode="auto">
            <a:xfrm>
              <a:off x="3531" y="2386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8 w 12"/>
                <a:gd name="T3" fmla="*/ 2 h 11"/>
                <a:gd name="T4" fmla="*/ 6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6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9 h 11"/>
                <a:gd name="T22" fmla="*/ 6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5" name="Freeform 858"/>
            <p:cNvSpPr>
              <a:spLocks/>
            </p:cNvSpPr>
            <p:nvPr/>
          </p:nvSpPr>
          <p:spPr bwMode="auto">
            <a:xfrm>
              <a:off x="3548" y="240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6" name="Freeform 859"/>
            <p:cNvSpPr>
              <a:spLocks/>
            </p:cNvSpPr>
            <p:nvPr/>
          </p:nvSpPr>
          <p:spPr bwMode="auto">
            <a:xfrm>
              <a:off x="3563" y="2418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2 h 11"/>
                <a:gd name="T4" fmla="*/ 6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6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7" name="Freeform 860"/>
            <p:cNvSpPr>
              <a:spLocks/>
            </p:cNvSpPr>
            <p:nvPr/>
          </p:nvSpPr>
          <p:spPr bwMode="auto">
            <a:xfrm>
              <a:off x="3578" y="2433"/>
              <a:ext cx="13" cy="13"/>
            </a:xfrm>
            <a:custGeom>
              <a:avLst/>
              <a:gdLst>
                <a:gd name="T0" fmla="*/ 11 w 13"/>
                <a:gd name="T1" fmla="*/ 3 h 13"/>
                <a:gd name="T2" fmla="*/ 9 w 13"/>
                <a:gd name="T3" fmla="*/ 2 h 13"/>
                <a:gd name="T4" fmla="*/ 7 w 13"/>
                <a:gd name="T5" fmla="*/ 0 h 13"/>
                <a:gd name="T6" fmla="*/ 5 w 13"/>
                <a:gd name="T7" fmla="*/ 0 h 13"/>
                <a:gd name="T8" fmla="*/ 4 w 13"/>
                <a:gd name="T9" fmla="*/ 2 h 13"/>
                <a:gd name="T10" fmla="*/ 2 w 13"/>
                <a:gd name="T11" fmla="*/ 3 h 13"/>
                <a:gd name="T12" fmla="*/ 0 w 13"/>
                <a:gd name="T13" fmla="*/ 5 h 13"/>
                <a:gd name="T14" fmla="*/ 0 w 13"/>
                <a:gd name="T15" fmla="*/ 7 h 13"/>
                <a:gd name="T16" fmla="*/ 2 w 13"/>
                <a:gd name="T17" fmla="*/ 9 h 13"/>
                <a:gd name="T18" fmla="*/ 2 w 13"/>
                <a:gd name="T19" fmla="*/ 9 h 13"/>
                <a:gd name="T20" fmla="*/ 4 w 13"/>
                <a:gd name="T21" fmla="*/ 11 h 13"/>
                <a:gd name="T22" fmla="*/ 5 w 13"/>
                <a:gd name="T23" fmla="*/ 13 h 13"/>
                <a:gd name="T24" fmla="*/ 7 w 13"/>
                <a:gd name="T25" fmla="*/ 13 h 13"/>
                <a:gd name="T26" fmla="*/ 9 w 13"/>
                <a:gd name="T27" fmla="*/ 11 h 13"/>
                <a:gd name="T28" fmla="*/ 11 w 13"/>
                <a:gd name="T29" fmla="*/ 9 h 13"/>
                <a:gd name="T30" fmla="*/ 13 w 13"/>
                <a:gd name="T31" fmla="*/ 7 h 13"/>
                <a:gd name="T32" fmla="*/ 13 w 13"/>
                <a:gd name="T33" fmla="*/ 5 h 13"/>
                <a:gd name="T34" fmla="*/ 11 w 13"/>
                <a:gd name="T35" fmla="*/ 3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8" name="Freeform 861"/>
            <p:cNvSpPr>
              <a:spLocks/>
            </p:cNvSpPr>
            <p:nvPr/>
          </p:nvSpPr>
          <p:spPr bwMode="auto">
            <a:xfrm>
              <a:off x="3595" y="2449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49" name="Freeform 862"/>
            <p:cNvSpPr>
              <a:spLocks/>
            </p:cNvSpPr>
            <p:nvPr/>
          </p:nvSpPr>
          <p:spPr bwMode="auto">
            <a:xfrm>
              <a:off x="3610" y="2464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0" name="Freeform 863"/>
            <p:cNvSpPr>
              <a:spLocks/>
            </p:cNvSpPr>
            <p:nvPr/>
          </p:nvSpPr>
          <p:spPr bwMode="auto">
            <a:xfrm>
              <a:off x="3626" y="2481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1" name="Freeform 864"/>
            <p:cNvSpPr>
              <a:spLocks/>
            </p:cNvSpPr>
            <p:nvPr/>
          </p:nvSpPr>
          <p:spPr bwMode="auto">
            <a:xfrm>
              <a:off x="3641" y="2496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2" name="Freeform 865"/>
            <p:cNvSpPr>
              <a:spLocks/>
            </p:cNvSpPr>
            <p:nvPr/>
          </p:nvSpPr>
          <p:spPr bwMode="auto">
            <a:xfrm>
              <a:off x="3658" y="251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3" name="Freeform 866"/>
            <p:cNvSpPr>
              <a:spLocks/>
            </p:cNvSpPr>
            <p:nvPr/>
          </p:nvSpPr>
          <p:spPr bwMode="auto">
            <a:xfrm>
              <a:off x="3673" y="2528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4" name="Freeform 867"/>
            <p:cNvSpPr>
              <a:spLocks/>
            </p:cNvSpPr>
            <p:nvPr/>
          </p:nvSpPr>
          <p:spPr bwMode="auto">
            <a:xfrm>
              <a:off x="3689" y="2544"/>
              <a:ext cx="12" cy="12"/>
            </a:xfrm>
            <a:custGeom>
              <a:avLst/>
              <a:gdLst>
                <a:gd name="T0" fmla="*/ 10 w 12"/>
                <a:gd name="T1" fmla="*/ 2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0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8 h 12"/>
                <a:gd name="T20" fmla="*/ 2 w 12"/>
                <a:gd name="T21" fmla="*/ 10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0 h 12"/>
                <a:gd name="T28" fmla="*/ 10 w 12"/>
                <a:gd name="T29" fmla="*/ 8 h 12"/>
                <a:gd name="T30" fmla="*/ 12 w 12"/>
                <a:gd name="T31" fmla="*/ 6 h 12"/>
                <a:gd name="T32" fmla="*/ 12 w 12"/>
                <a:gd name="T33" fmla="*/ 4 h 12"/>
                <a:gd name="T34" fmla="*/ 1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5" name="Freeform 868"/>
            <p:cNvSpPr>
              <a:spLocks/>
            </p:cNvSpPr>
            <p:nvPr/>
          </p:nvSpPr>
          <p:spPr bwMode="auto">
            <a:xfrm>
              <a:off x="3704" y="2559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10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10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6" name="Freeform 869"/>
            <p:cNvSpPr>
              <a:spLocks/>
            </p:cNvSpPr>
            <p:nvPr/>
          </p:nvSpPr>
          <p:spPr bwMode="auto">
            <a:xfrm>
              <a:off x="3721" y="257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7" name="Freeform 870"/>
            <p:cNvSpPr>
              <a:spLocks/>
            </p:cNvSpPr>
            <p:nvPr/>
          </p:nvSpPr>
          <p:spPr bwMode="auto">
            <a:xfrm>
              <a:off x="3736" y="2591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8" name="Freeform 871"/>
            <p:cNvSpPr>
              <a:spLocks/>
            </p:cNvSpPr>
            <p:nvPr/>
          </p:nvSpPr>
          <p:spPr bwMode="auto">
            <a:xfrm>
              <a:off x="3753" y="260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59" name="Freeform 872"/>
            <p:cNvSpPr>
              <a:spLocks/>
            </p:cNvSpPr>
            <p:nvPr/>
          </p:nvSpPr>
          <p:spPr bwMode="auto">
            <a:xfrm>
              <a:off x="3768" y="2623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0" name="Freeform 873"/>
            <p:cNvSpPr>
              <a:spLocks/>
            </p:cNvSpPr>
            <p:nvPr/>
          </p:nvSpPr>
          <p:spPr bwMode="auto">
            <a:xfrm>
              <a:off x="3784" y="2640"/>
              <a:ext cx="11" cy="11"/>
            </a:xfrm>
            <a:custGeom>
              <a:avLst/>
              <a:gdLst>
                <a:gd name="T0" fmla="*/ 10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1" name="Freeform 874"/>
            <p:cNvSpPr>
              <a:spLocks/>
            </p:cNvSpPr>
            <p:nvPr/>
          </p:nvSpPr>
          <p:spPr bwMode="auto">
            <a:xfrm>
              <a:off x="3799" y="2654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2" name="Freeform 875"/>
            <p:cNvSpPr>
              <a:spLocks/>
            </p:cNvSpPr>
            <p:nvPr/>
          </p:nvSpPr>
          <p:spPr bwMode="auto">
            <a:xfrm>
              <a:off x="3816" y="2671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3" name="Freeform 876"/>
            <p:cNvSpPr>
              <a:spLocks/>
            </p:cNvSpPr>
            <p:nvPr/>
          </p:nvSpPr>
          <p:spPr bwMode="auto">
            <a:xfrm>
              <a:off x="3831" y="2686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4" name="Freeform 877"/>
            <p:cNvSpPr>
              <a:spLocks/>
            </p:cNvSpPr>
            <p:nvPr/>
          </p:nvSpPr>
          <p:spPr bwMode="auto">
            <a:xfrm>
              <a:off x="3847" y="2703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5" name="Freeform 878"/>
            <p:cNvSpPr>
              <a:spLocks/>
            </p:cNvSpPr>
            <p:nvPr/>
          </p:nvSpPr>
          <p:spPr bwMode="auto">
            <a:xfrm>
              <a:off x="3862" y="271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6" name="Freeform 879"/>
            <p:cNvSpPr>
              <a:spLocks/>
            </p:cNvSpPr>
            <p:nvPr/>
          </p:nvSpPr>
          <p:spPr bwMode="auto">
            <a:xfrm>
              <a:off x="3879" y="2735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7" name="Freeform 880"/>
            <p:cNvSpPr>
              <a:spLocks/>
            </p:cNvSpPr>
            <p:nvPr/>
          </p:nvSpPr>
          <p:spPr bwMode="auto">
            <a:xfrm>
              <a:off x="3894" y="2749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68" name="Freeform 881"/>
            <p:cNvSpPr>
              <a:spLocks/>
            </p:cNvSpPr>
            <p:nvPr/>
          </p:nvSpPr>
          <p:spPr bwMode="auto">
            <a:xfrm>
              <a:off x="3911" y="276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5" name="Group 939"/>
          <p:cNvGrpSpPr>
            <a:grpSpLocks/>
          </p:cNvGrpSpPr>
          <p:nvPr/>
        </p:nvGrpSpPr>
        <p:grpSpPr bwMode="auto">
          <a:xfrm>
            <a:off x="4848225" y="3009900"/>
            <a:ext cx="1395413" cy="1398588"/>
            <a:chOff x="3054" y="1896"/>
            <a:chExt cx="879" cy="881"/>
          </a:xfrm>
        </p:grpSpPr>
        <p:sp>
          <p:nvSpPr>
            <p:cNvPr id="20457" name="Freeform 883"/>
            <p:cNvSpPr>
              <a:spLocks/>
            </p:cNvSpPr>
            <p:nvPr/>
          </p:nvSpPr>
          <p:spPr bwMode="auto">
            <a:xfrm>
              <a:off x="3922" y="1896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6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5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11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1" y="9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8" name="Freeform 884"/>
            <p:cNvSpPr>
              <a:spLocks/>
            </p:cNvSpPr>
            <p:nvPr/>
          </p:nvSpPr>
          <p:spPr bwMode="auto">
            <a:xfrm>
              <a:off x="3907" y="1911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9" name="Freeform 885"/>
            <p:cNvSpPr>
              <a:spLocks/>
            </p:cNvSpPr>
            <p:nvPr/>
          </p:nvSpPr>
          <p:spPr bwMode="auto">
            <a:xfrm>
              <a:off x="3890" y="1928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0" name="Freeform 886"/>
            <p:cNvSpPr>
              <a:spLocks/>
            </p:cNvSpPr>
            <p:nvPr/>
          </p:nvSpPr>
          <p:spPr bwMode="auto">
            <a:xfrm>
              <a:off x="3875" y="1943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1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1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1" name="Freeform 887"/>
            <p:cNvSpPr>
              <a:spLocks/>
            </p:cNvSpPr>
            <p:nvPr/>
          </p:nvSpPr>
          <p:spPr bwMode="auto">
            <a:xfrm>
              <a:off x="3859" y="1959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2" name="Freeform 888"/>
            <p:cNvSpPr>
              <a:spLocks/>
            </p:cNvSpPr>
            <p:nvPr/>
          </p:nvSpPr>
          <p:spPr bwMode="auto">
            <a:xfrm>
              <a:off x="3844" y="1974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3" name="Freeform 889"/>
            <p:cNvSpPr>
              <a:spLocks/>
            </p:cNvSpPr>
            <p:nvPr/>
          </p:nvSpPr>
          <p:spPr bwMode="auto">
            <a:xfrm>
              <a:off x="3827" y="1991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4" name="Freeform 890"/>
            <p:cNvSpPr>
              <a:spLocks/>
            </p:cNvSpPr>
            <p:nvPr/>
          </p:nvSpPr>
          <p:spPr bwMode="auto">
            <a:xfrm>
              <a:off x="3812" y="2006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5" name="Freeform 891"/>
            <p:cNvSpPr>
              <a:spLocks/>
            </p:cNvSpPr>
            <p:nvPr/>
          </p:nvSpPr>
          <p:spPr bwMode="auto">
            <a:xfrm>
              <a:off x="3795" y="2023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6" name="Freeform 892"/>
            <p:cNvSpPr>
              <a:spLocks/>
            </p:cNvSpPr>
            <p:nvPr/>
          </p:nvSpPr>
          <p:spPr bwMode="auto">
            <a:xfrm>
              <a:off x="3781" y="203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7" name="Freeform 893"/>
            <p:cNvSpPr>
              <a:spLocks/>
            </p:cNvSpPr>
            <p:nvPr/>
          </p:nvSpPr>
          <p:spPr bwMode="auto">
            <a:xfrm>
              <a:off x="3764" y="2054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8" name="Freeform 894"/>
            <p:cNvSpPr>
              <a:spLocks/>
            </p:cNvSpPr>
            <p:nvPr/>
          </p:nvSpPr>
          <p:spPr bwMode="auto">
            <a:xfrm>
              <a:off x="3749" y="2069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69" name="Freeform 895"/>
            <p:cNvSpPr>
              <a:spLocks/>
            </p:cNvSpPr>
            <p:nvPr/>
          </p:nvSpPr>
          <p:spPr bwMode="auto">
            <a:xfrm>
              <a:off x="3732" y="2086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0" name="Freeform 896"/>
            <p:cNvSpPr>
              <a:spLocks/>
            </p:cNvSpPr>
            <p:nvPr/>
          </p:nvSpPr>
          <p:spPr bwMode="auto">
            <a:xfrm>
              <a:off x="3717" y="2101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1" name="Freeform 897"/>
            <p:cNvSpPr>
              <a:spLocks/>
            </p:cNvSpPr>
            <p:nvPr/>
          </p:nvSpPr>
          <p:spPr bwMode="auto">
            <a:xfrm>
              <a:off x="3701" y="2118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2" name="Freeform 898"/>
            <p:cNvSpPr>
              <a:spLocks/>
            </p:cNvSpPr>
            <p:nvPr/>
          </p:nvSpPr>
          <p:spPr bwMode="auto">
            <a:xfrm>
              <a:off x="3686" y="213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3" name="Freeform 899"/>
            <p:cNvSpPr>
              <a:spLocks/>
            </p:cNvSpPr>
            <p:nvPr/>
          </p:nvSpPr>
          <p:spPr bwMode="auto">
            <a:xfrm>
              <a:off x="3669" y="2149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4" name="Freeform 900"/>
            <p:cNvSpPr>
              <a:spLocks/>
            </p:cNvSpPr>
            <p:nvPr/>
          </p:nvSpPr>
          <p:spPr bwMode="auto">
            <a:xfrm>
              <a:off x="3654" y="2164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5" name="Freeform 901"/>
            <p:cNvSpPr>
              <a:spLocks/>
            </p:cNvSpPr>
            <p:nvPr/>
          </p:nvSpPr>
          <p:spPr bwMode="auto">
            <a:xfrm>
              <a:off x="3637" y="2181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6" name="Freeform 902"/>
            <p:cNvSpPr>
              <a:spLocks/>
            </p:cNvSpPr>
            <p:nvPr/>
          </p:nvSpPr>
          <p:spPr bwMode="auto">
            <a:xfrm>
              <a:off x="3623" y="2196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7" name="Freeform 903"/>
            <p:cNvSpPr>
              <a:spLocks/>
            </p:cNvSpPr>
            <p:nvPr/>
          </p:nvSpPr>
          <p:spPr bwMode="auto">
            <a:xfrm>
              <a:off x="3606" y="2213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8" name="Freeform 904"/>
            <p:cNvSpPr>
              <a:spLocks/>
            </p:cNvSpPr>
            <p:nvPr/>
          </p:nvSpPr>
          <p:spPr bwMode="auto">
            <a:xfrm>
              <a:off x="3591" y="222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79" name="Freeform 905"/>
            <p:cNvSpPr>
              <a:spLocks/>
            </p:cNvSpPr>
            <p:nvPr/>
          </p:nvSpPr>
          <p:spPr bwMode="auto">
            <a:xfrm>
              <a:off x="3574" y="2244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0" name="Freeform 906"/>
            <p:cNvSpPr>
              <a:spLocks/>
            </p:cNvSpPr>
            <p:nvPr/>
          </p:nvSpPr>
          <p:spPr bwMode="auto">
            <a:xfrm>
              <a:off x="3559" y="2259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1" name="Freeform 907"/>
            <p:cNvSpPr>
              <a:spLocks/>
            </p:cNvSpPr>
            <p:nvPr/>
          </p:nvSpPr>
          <p:spPr bwMode="auto">
            <a:xfrm>
              <a:off x="3543" y="2276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2" name="Freeform 908"/>
            <p:cNvSpPr>
              <a:spLocks/>
            </p:cNvSpPr>
            <p:nvPr/>
          </p:nvSpPr>
          <p:spPr bwMode="auto">
            <a:xfrm>
              <a:off x="3528" y="2291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3" name="Freeform 909"/>
            <p:cNvSpPr>
              <a:spLocks/>
            </p:cNvSpPr>
            <p:nvPr/>
          </p:nvSpPr>
          <p:spPr bwMode="auto">
            <a:xfrm>
              <a:off x="3511" y="2308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4" name="Freeform 910"/>
            <p:cNvSpPr>
              <a:spLocks/>
            </p:cNvSpPr>
            <p:nvPr/>
          </p:nvSpPr>
          <p:spPr bwMode="auto">
            <a:xfrm>
              <a:off x="3496" y="232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5" name="Freeform 911"/>
            <p:cNvSpPr>
              <a:spLocks/>
            </p:cNvSpPr>
            <p:nvPr/>
          </p:nvSpPr>
          <p:spPr bwMode="auto">
            <a:xfrm>
              <a:off x="3479" y="2339"/>
              <a:ext cx="12" cy="12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6 h 12"/>
                <a:gd name="T4" fmla="*/ 12 w 12"/>
                <a:gd name="T5" fmla="*/ 4 h 12"/>
                <a:gd name="T6" fmla="*/ 12 w 12"/>
                <a:gd name="T7" fmla="*/ 2 h 12"/>
                <a:gd name="T8" fmla="*/ 10 w 12"/>
                <a:gd name="T9" fmla="*/ 0 h 12"/>
                <a:gd name="T10" fmla="*/ 8 w 12"/>
                <a:gd name="T11" fmla="*/ 0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2 w 12"/>
                <a:gd name="T25" fmla="*/ 8 h 12"/>
                <a:gd name="T26" fmla="*/ 4 w 12"/>
                <a:gd name="T27" fmla="*/ 10 h 12"/>
                <a:gd name="T28" fmla="*/ 6 w 12"/>
                <a:gd name="T29" fmla="*/ 12 h 12"/>
                <a:gd name="T30" fmla="*/ 8 w 12"/>
                <a:gd name="T31" fmla="*/ 12 h 12"/>
                <a:gd name="T32" fmla="*/ 10 w 12"/>
                <a:gd name="T33" fmla="*/ 10 h 12"/>
                <a:gd name="T34" fmla="*/ 1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6" name="Freeform 912"/>
            <p:cNvSpPr>
              <a:spLocks/>
            </p:cNvSpPr>
            <p:nvPr/>
          </p:nvSpPr>
          <p:spPr bwMode="auto">
            <a:xfrm>
              <a:off x="3465" y="2354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1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7" name="Freeform 913"/>
            <p:cNvSpPr>
              <a:spLocks/>
            </p:cNvSpPr>
            <p:nvPr/>
          </p:nvSpPr>
          <p:spPr bwMode="auto">
            <a:xfrm>
              <a:off x="3448" y="2371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8" name="Freeform 914"/>
            <p:cNvSpPr>
              <a:spLocks/>
            </p:cNvSpPr>
            <p:nvPr/>
          </p:nvSpPr>
          <p:spPr bwMode="auto">
            <a:xfrm>
              <a:off x="3433" y="2386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89" name="Freeform 915"/>
            <p:cNvSpPr>
              <a:spLocks/>
            </p:cNvSpPr>
            <p:nvPr/>
          </p:nvSpPr>
          <p:spPr bwMode="auto">
            <a:xfrm>
              <a:off x="3416" y="2403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0" name="Freeform 916"/>
            <p:cNvSpPr>
              <a:spLocks/>
            </p:cNvSpPr>
            <p:nvPr/>
          </p:nvSpPr>
          <p:spPr bwMode="auto">
            <a:xfrm>
              <a:off x="3401" y="2418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1" name="Freeform 917"/>
            <p:cNvSpPr>
              <a:spLocks/>
            </p:cNvSpPr>
            <p:nvPr/>
          </p:nvSpPr>
          <p:spPr bwMode="auto">
            <a:xfrm>
              <a:off x="3385" y="2433"/>
              <a:ext cx="13" cy="13"/>
            </a:xfrm>
            <a:custGeom>
              <a:avLst/>
              <a:gdLst>
                <a:gd name="T0" fmla="*/ 11 w 13"/>
                <a:gd name="T1" fmla="*/ 9 h 13"/>
                <a:gd name="T2" fmla="*/ 13 w 13"/>
                <a:gd name="T3" fmla="*/ 7 h 13"/>
                <a:gd name="T4" fmla="*/ 13 w 13"/>
                <a:gd name="T5" fmla="*/ 5 h 13"/>
                <a:gd name="T6" fmla="*/ 11 w 13"/>
                <a:gd name="T7" fmla="*/ 3 h 13"/>
                <a:gd name="T8" fmla="*/ 9 w 13"/>
                <a:gd name="T9" fmla="*/ 2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2 h 13"/>
                <a:gd name="T16" fmla="*/ 1 w 13"/>
                <a:gd name="T17" fmla="*/ 3 h 13"/>
                <a:gd name="T18" fmla="*/ 1 w 13"/>
                <a:gd name="T19" fmla="*/ 3 h 13"/>
                <a:gd name="T20" fmla="*/ 0 w 13"/>
                <a:gd name="T21" fmla="*/ 5 h 13"/>
                <a:gd name="T22" fmla="*/ 0 w 13"/>
                <a:gd name="T23" fmla="*/ 7 h 13"/>
                <a:gd name="T24" fmla="*/ 1 w 13"/>
                <a:gd name="T25" fmla="*/ 9 h 13"/>
                <a:gd name="T26" fmla="*/ 3 w 13"/>
                <a:gd name="T27" fmla="*/ 11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1 h 13"/>
                <a:gd name="T34" fmla="*/ 11 w 13"/>
                <a:gd name="T35" fmla="*/ 9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9"/>
                  </a:move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2" name="Freeform 918"/>
            <p:cNvSpPr>
              <a:spLocks/>
            </p:cNvSpPr>
            <p:nvPr/>
          </p:nvSpPr>
          <p:spPr bwMode="auto">
            <a:xfrm>
              <a:off x="3370" y="2449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3" name="Freeform 919"/>
            <p:cNvSpPr>
              <a:spLocks/>
            </p:cNvSpPr>
            <p:nvPr/>
          </p:nvSpPr>
          <p:spPr bwMode="auto">
            <a:xfrm>
              <a:off x="3355" y="2464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4" name="Freeform 920"/>
            <p:cNvSpPr>
              <a:spLocks/>
            </p:cNvSpPr>
            <p:nvPr/>
          </p:nvSpPr>
          <p:spPr bwMode="auto">
            <a:xfrm>
              <a:off x="3338" y="2481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5" name="Freeform 921"/>
            <p:cNvSpPr>
              <a:spLocks/>
            </p:cNvSpPr>
            <p:nvPr/>
          </p:nvSpPr>
          <p:spPr bwMode="auto">
            <a:xfrm>
              <a:off x="3323" y="2496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6" name="Freeform 922"/>
            <p:cNvSpPr>
              <a:spLocks/>
            </p:cNvSpPr>
            <p:nvPr/>
          </p:nvSpPr>
          <p:spPr bwMode="auto">
            <a:xfrm>
              <a:off x="3307" y="2513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7" name="Freeform 923"/>
            <p:cNvSpPr>
              <a:spLocks/>
            </p:cNvSpPr>
            <p:nvPr/>
          </p:nvSpPr>
          <p:spPr bwMode="auto">
            <a:xfrm>
              <a:off x="3292" y="252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8" name="Freeform 924"/>
            <p:cNvSpPr>
              <a:spLocks/>
            </p:cNvSpPr>
            <p:nvPr/>
          </p:nvSpPr>
          <p:spPr bwMode="auto">
            <a:xfrm>
              <a:off x="3275" y="2544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99" name="Freeform 925"/>
            <p:cNvSpPr>
              <a:spLocks/>
            </p:cNvSpPr>
            <p:nvPr/>
          </p:nvSpPr>
          <p:spPr bwMode="auto">
            <a:xfrm>
              <a:off x="3260" y="2559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0" name="Freeform 926"/>
            <p:cNvSpPr>
              <a:spLocks/>
            </p:cNvSpPr>
            <p:nvPr/>
          </p:nvSpPr>
          <p:spPr bwMode="auto">
            <a:xfrm>
              <a:off x="3243" y="2576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1" name="Freeform 927"/>
            <p:cNvSpPr>
              <a:spLocks/>
            </p:cNvSpPr>
            <p:nvPr/>
          </p:nvSpPr>
          <p:spPr bwMode="auto">
            <a:xfrm>
              <a:off x="3228" y="2591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2" name="Freeform 928"/>
            <p:cNvSpPr>
              <a:spLocks/>
            </p:cNvSpPr>
            <p:nvPr/>
          </p:nvSpPr>
          <p:spPr bwMode="auto">
            <a:xfrm>
              <a:off x="3212" y="2608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3" name="Freeform 929"/>
            <p:cNvSpPr>
              <a:spLocks/>
            </p:cNvSpPr>
            <p:nvPr/>
          </p:nvSpPr>
          <p:spPr bwMode="auto">
            <a:xfrm>
              <a:off x="3197" y="262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4" name="Freeform 930"/>
            <p:cNvSpPr>
              <a:spLocks/>
            </p:cNvSpPr>
            <p:nvPr/>
          </p:nvSpPr>
          <p:spPr bwMode="auto">
            <a:xfrm>
              <a:off x="3180" y="264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5" name="Freeform 931"/>
            <p:cNvSpPr>
              <a:spLocks/>
            </p:cNvSpPr>
            <p:nvPr/>
          </p:nvSpPr>
          <p:spPr bwMode="auto">
            <a:xfrm>
              <a:off x="3165" y="2654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6" name="Freeform 932"/>
            <p:cNvSpPr>
              <a:spLocks/>
            </p:cNvSpPr>
            <p:nvPr/>
          </p:nvSpPr>
          <p:spPr bwMode="auto">
            <a:xfrm>
              <a:off x="3148" y="2671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10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0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7" name="Freeform 933"/>
            <p:cNvSpPr>
              <a:spLocks/>
            </p:cNvSpPr>
            <p:nvPr/>
          </p:nvSpPr>
          <p:spPr bwMode="auto">
            <a:xfrm>
              <a:off x="3134" y="2686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8" name="Freeform 934"/>
            <p:cNvSpPr>
              <a:spLocks/>
            </p:cNvSpPr>
            <p:nvPr/>
          </p:nvSpPr>
          <p:spPr bwMode="auto">
            <a:xfrm>
              <a:off x="3117" y="2703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09" name="Freeform 935"/>
            <p:cNvSpPr>
              <a:spLocks/>
            </p:cNvSpPr>
            <p:nvPr/>
          </p:nvSpPr>
          <p:spPr bwMode="auto">
            <a:xfrm>
              <a:off x="3102" y="271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0" name="Freeform 936"/>
            <p:cNvSpPr>
              <a:spLocks/>
            </p:cNvSpPr>
            <p:nvPr/>
          </p:nvSpPr>
          <p:spPr bwMode="auto">
            <a:xfrm>
              <a:off x="3085" y="273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1" name="Freeform 937"/>
            <p:cNvSpPr>
              <a:spLocks/>
            </p:cNvSpPr>
            <p:nvPr/>
          </p:nvSpPr>
          <p:spPr bwMode="auto">
            <a:xfrm>
              <a:off x="3070" y="2749"/>
              <a:ext cx="12" cy="12"/>
            </a:xfrm>
            <a:custGeom>
              <a:avLst/>
              <a:gdLst>
                <a:gd name="T0" fmla="*/ 10 w 12"/>
                <a:gd name="T1" fmla="*/ 10 h 12"/>
                <a:gd name="T2" fmla="*/ 12 w 12"/>
                <a:gd name="T3" fmla="*/ 8 h 12"/>
                <a:gd name="T4" fmla="*/ 12 w 12"/>
                <a:gd name="T5" fmla="*/ 6 h 12"/>
                <a:gd name="T6" fmla="*/ 10 w 12"/>
                <a:gd name="T7" fmla="*/ 4 h 12"/>
                <a:gd name="T8" fmla="*/ 8 w 12"/>
                <a:gd name="T9" fmla="*/ 2 h 12"/>
                <a:gd name="T10" fmla="*/ 6 w 12"/>
                <a:gd name="T11" fmla="*/ 0 h 12"/>
                <a:gd name="T12" fmla="*/ 4 w 12"/>
                <a:gd name="T13" fmla="*/ 0 h 12"/>
                <a:gd name="T14" fmla="*/ 2 w 12"/>
                <a:gd name="T15" fmla="*/ 2 h 12"/>
                <a:gd name="T16" fmla="*/ 0 w 12"/>
                <a:gd name="T17" fmla="*/ 4 h 12"/>
                <a:gd name="T18" fmla="*/ 0 w 12"/>
                <a:gd name="T19" fmla="*/ 4 h 12"/>
                <a:gd name="T20" fmla="*/ 0 w 12"/>
                <a:gd name="T21" fmla="*/ 6 h 12"/>
                <a:gd name="T22" fmla="*/ 0 w 12"/>
                <a:gd name="T23" fmla="*/ 8 h 12"/>
                <a:gd name="T24" fmla="*/ 0 w 12"/>
                <a:gd name="T25" fmla="*/ 10 h 12"/>
                <a:gd name="T26" fmla="*/ 2 w 12"/>
                <a:gd name="T27" fmla="*/ 12 h 12"/>
                <a:gd name="T28" fmla="*/ 4 w 12"/>
                <a:gd name="T29" fmla="*/ 12 h 12"/>
                <a:gd name="T30" fmla="*/ 6 w 12"/>
                <a:gd name="T31" fmla="*/ 12 h 12"/>
                <a:gd name="T32" fmla="*/ 8 w 12"/>
                <a:gd name="T33" fmla="*/ 12 h 12"/>
                <a:gd name="T34" fmla="*/ 1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12" name="Freeform 938"/>
            <p:cNvSpPr>
              <a:spLocks/>
            </p:cNvSpPr>
            <p:nvPr/>
          </p:nvSpPr>
          <p:spPr bwMode="auto">
            <a:xfrm>
              <a:off x="3054" y="2766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6" name="Group 1098"/>
          <p:cNvGrpSpPr>
            <a:grpSpLocks/>
          </p:cNvGrpSpPr>
          <p:nvPr/>
        </p:nvGrpSpPr>
        <p:grpSpPr bwMode="auto">
          <a:xfrm>
            <a:off x="2044700" y="3019425"/>
            <a:ext cx="1412875" cy="1416050"/>
            <a:chOff x="1288" y="1902"/>
            <a:chExt cx="890" cy="892"/>
          </a:xfrm>
        </p:grpSpPr>
        <p:sp>
          <p:nvSpPr>
            <p:cNvPr id="20299" name="Freeform 940"/>
            <p:cNvSpPr>
              <a:spLocks/>
            </p:cNvSpPr>
            <p:nvPr/>
          </p:nvSpPr>
          <p:spPr bwMode="auto">
            <a:xfrm>
              <a:off x="1288" y="190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5 h 11"/>
                <a:gd name="T4" fmla="*/ 9 w 11"/>
                <a:gd name="T5" fmla="*/ 3 h 11"/>
                <a:gd name="T6" fmla="*/ 7 w 11"/>
                <a:gd name="T7" fmla="*/ 1 h 11"/>
                <a:gd name="T8" fmla="*/ 5 w 11"/>
                <a:gd name="T9" fmla="*/ 0 h 11"/>
                <a:gd name="T10" fmla="*/ 5 w 11"/>
                <a:gd name="T11" fmla="*/ 0 h 11"/>
                <a:gd name="T12" fmla="*/ 3 w 11"/>
                <a:gd name="T13" fmla="*/ 1 h 11"/>
                <a:gd name="T14" fmla="*/ 2 w 11"/>
                <a:gd name="T15" fmla="*/ 3 h 11"/>
                <a:gd name="T16" fmla="*/ 0 w 11"/>
                <a:gd name="T17" fmla="*/ 5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0" name="Freeform 941"/>
            <p:cNvSpPr>
              <a:spLocks/>
            </p:cNvSpPr>
            <p:nvPr/>
          </p:nvSpPr>
          <p:spPr bwMode="auto">
            <a:xfrm>
              <a:off x="1288" y="192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1" name="Freeform 942"/>
            <p:cNvSpPr>
              <a:spLocks/>
            </p:cNvSpPr>
            <p:nvPr/>
          </p:nvSpPr>
          <p:spPr bwMode="auto">
            <a:xfrm>
              <a:off x="1288" y="194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2" name="Freeform 943"/>
            <p:cNvSpPr>
              <a:spLocks/>
            </p:cNvSpPr>
            <p:nvPr/>
          </p:nvSpPr>
          <p:spPr bwMode="auto">
            <a:xfrm>
              <a:off x="1288" y="196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3" name="Freeform 944"/>
            <p:cNvSpPr>
              <a:spLocks/>
            </p:cNvSpPr>
            <p:nvPr/>
          </p:nvSpPr>
          <p:spPr bwMode="auto">
            <a:xfrm>
              <a:off x="1288" y="199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4" name="Freeform 945"/>
            <p:cNvSpPr>
              <a:spLocks/>
            </p:cNvSpPr>
            <p:nvPr/>
          </p:nvSpPr>
          <p:spPr bwMode="auto">
            <a:xfrm>
              <a:off x="1288" y="201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5" name="Freeform 946"/>
            <p:cNvSpPr>
              <a:spLocks/>
            </p:cNvSpPr>
            <p:nvPr/>
          </p:nvSpPr>
          <p:spPr bwMode="auto">
            <a:xfrm>
              <a:off x="1288" y="203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6" name="Freeform 947"/>
            <p:cNvSpPr>
              <a:spLocks/>
            </p:cNvSpPr>
            <p:nvPr/>
          </p:nvSpPr>
          <p:spPr bwMode="auto">
            <a:xfrm>
              <a:off x="1288" y="205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7" name="Freeform 948"/>
            <p:cNvSpPr>
              <a:spLocks/>
            </p:cNvSpPr>
            <p:nvPr/>
          </p:nvSpPr>
          <p:spPr bwMode="auto">
            <a:xfrm>
              <a:off x="1288" y="2080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8" name="Freeform 949"/>
            <p:cNvSpPr>
              <a:spLocks/>
            </p:cNvSpPr>
            <p:nvPr/>
          </p:nvSpPr>
          <p:spPr bwMode="auto">
            <a:xfrm>
              <a:off x="1288" y="210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09" name="Freeform 950"/>
            <p:cNvSpPr>
              <a:spLocks/>
            </p:cNvSpPr>
            <p:nvPr/>
          </p:nvSpPr>
          <p:spPr bwMode="auto">
            <a:xfrm>
              <a:off x="1288" y="212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0" name="Freeform 951"/>
            <p:cNvSpPr>
              <a:spLocks/>
            </p:cNvSpPr>
            <p:nvPr/>
          </p:nvSpPr>
          <p:spPr bwMode="auto">
            <a:xfrm>
              <a:off x="1288" y="214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1" name="Freeform 952"/>
            <p:cNvSpPr>
              <a:spLocks/>
            </p:cNvSpPr>
            <p:nvPr/>
          </p:nvSpPr>
          <p:spPr bwMode="auto">
            <a:xfrm>
              <a:off x="1288" y="217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2" name="Freeform 953"/>
            <p:cNvSpPr>
              <a:spLocks/>
            </p:cNvSpPr>
            <p:nvPr/>
          </p:nvSpPr>
          <p:spPr bwMode="auto">
            <a:xfrm>
              <a:off x="1288" y="219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3" name="Freeform 954"/>
            <p:cNvSpPr>
              <a:spLocks/>
            </p:cNvSpPr>
            <p:nvPr/>
          </p:nvSpPr>
          <p:spPr bwMode="auto">
            <a:xfrm>
              <a:off x="1288" y="221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4" name="Freeform 955"/>
            <p:cNvSpPr>
              <a:spLocks/>
            </p:cNvSpPr>
            <p:nvPr/>
          </p:nvSpPr>
          <p:spPr bwMode="auto">
            <a:xfrm>
              <a:off x="1288" y="223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5" name="Freeform 956"/>
            <p:cNvSpPr>
              <a:spLocks/>
            </p:cNvSpPr>
            <p:nvPr/>
          </p:nvSpPr>
          <p:spPr bwMode="auto">
            <a:xfrm>
              <a:off x="1288" y="225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6" name="Freeform 957"/>
            <p:cNvSpPr>
              <a:spLocks/>
            </p:cNvSpPr>
            <p:nvPr/>
          </p:nvSpPr>
          <p:spPr bwMode="auto">
            <a:xfrm>
              <a:off x="1288" y="228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7" name="Freeform 958"/>
            <p:cNvSpPr>
              <a:spLocks/>
            </p:cNvSpPr>
            <p:nvPr/>
          </p:nvSpPr>
          <p:spPr bwMode="auto">
            <a:xfrm>
              <a:off x="1288" y="230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8" name="Freeform 959"/>
            <p:cNvSpPr>
              <a:spLocks/>
            </p:cNvSpPr>
            <p:nvPr/>
          </p:nvSpPr>
          <p:spPr bwMode="auto">
            <a:xfrm>
              <a:off x="1288" y="232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19" name="Freeform 960"/>
            <p:cNvSpPr>
              <a:spLocks/>
            </p:cNvSpPr>
            <p:nvPr/>
          </p:nvSpPr>
          <p:spPr bwMode="auto">
            <a:xfrm>
              <a:off x="1288" y="234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0" name="Freeform 961"/>
            <p:cNvSpPr>
              <a:spLocks/>
            </p:cNvSpPr>
            <p:nvPr/>
          </p:nvSpPr>
          <p:spPr bwMode="auto">
            <a:xfrm>
              <a:off x="1288" y="237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1" name="Freeform 962"/>
            <p:cNvSpPr>
              <a:spLocks/>
            </p:cNvSpPr>
            <p:nvPr/>
          </p:nvSpPr>
          <p:spPr bwMode="auto">
            <a:xfrm>
              <a:off x="1288" y="239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2" name="Freeform 963"/>
            <p:cNvSpPr>
              <a:spLocks/>
            </p:cNvSpPr>
            <p:nvPr/>
          </p:nvSpPr>
          <p:spPr bwMode="auto">
            <a:xfrm>
              <a:off x="1288" y="241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3" name="Freeform 964"/>
            <p:cNvSpPr>
              <a:spLocks/>
            </p:cNvSpPr>
            <p:nvPr/>
          </p:nvSpPr>
          <p:spPr bwMode="auto">
            <a:xfrm>
              <a:off x="1288" y="243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4" name="Freeform 965"/>
            <p:cNvSpPr>
              <a:spLocks/>
            </p:cNvSpPr>
            <p:nvPr/>
          </p:nvSpPr>
          <p:spPr bwMode="auto">
            <a:xfrm>
              <a:off x="1288" y="246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5" name="Freeform 966"/>
            <p:cNvSpPr>
              <a:spLocks/>
            </p:cNvSpPr>
            <p:nvPr/>
          </p:nvSpPr>
          <p:spPr bwMode="auto">
            <a:xfrm>
              <a:off x="1288" y="248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6" name="Freeform 967"/>
            <p:cNvSpPr>
              <a:spLocks/>
            </p:cNvSpPr>
            <p:nvPr/>
          </p:nvSpPr>
          <p:spPr bwMode="auto">
            <a:xfrm>
              <a:off x="1288" y="250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7" name="Freeform 968"/>
            <p:cNvSpPr>
              <a:spLocks/>
            </p:cNvSpPr>
            <p:nvPr/>
          </p:nvSpPr>
          <p:spPr bwMode="auto">
            <a:xfrm>
              <a:off x="1288" y="252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8" name="Freeform 969"/>
            <p:cNvSpPr>
              <a:spLocks/>
            </p:cNvSpPr>
            <p:nvPr/>
          </p:nvSpPr>
          <p:spPr bwMode="auto">
            <a:xfrm>
              <a:off x="1288" y="255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29" name="Freeform 970"/>
            <p:cNvSpPr>
              <a:spLocks/>
            </p:cNvSpPr>
            <p:nvPr/>
          </p:nvSpPr>
          <p:spPr bwMode="auto">
            <a:xfrm>
              <a:off x="1288" y="257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0" name="Freeform 971"/>
            <p:cNvSpPr>
              <a:spLocks/>
            </p:cNvSpPr>
            <p:nvPr/>
          </p:nvSpPr>
          <p:spPr bwMode="auto">
            <a:xfrm>
              <a:off x="1288" y="259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1" name="Freeform 972"/>
            <p:cNvSpPr>
              <a:spLocks/>
            </p:cNvSpPr>
            <p:nvPr/>
          </p:nvSpPr>
          <p:spPr bwMode="auto">
            <a:xfrm>
              <a:off x="1288" y="261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2" name="Freeform 973"/>
            <p:cNvSpPr>
              <a:spLocks/>
            </p:cNvSpPr>
            <p:nvPr/>
          </p:nvSpPr>
          <p:spPr bwMode="auto">
            <a:xfrm>
              <a:off x="1288" y="264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3" name="Freeform 974"/>
            <p:cNvSpPr>
              <a:spLocks/>
            </p:cNvSpPr>
            <p:nvPr/>
          </p:nvSpPr>
          <p:spPr bwMode="auto">
            <a:xfrm>
              <a:off x="1288" y="266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4" name="Freeform 975"/>
            <p:cNvSpPr>
              <a:spLocks/>
            </p:cNvSpPr>
            <p:nvPr/>
          </p:nvSpPr>
          <p:spPr bwMode="auto">
            <a:xfrm>
              <a:off x="1288" y="268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5" name="Freeform 976"/>
            <p:cNvSpPr>
              <a:spLocks/>
            </p:cNvSpPr>
            <p:nvPr/>
          </p:nvSpPr>
          <p:spPr bwMode="auto">
            <a:xfrm>
              <a:off x="1288" y="270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6" name="Freeform 977"/>
            <p:cNvSpPr>
              <a:spLocks/>
            </p:cNvSpPr>
            <p:nvPr/>
          </p:nvSpPr>
          <p:spPr bwMode="auto">
            <a:xfrm>
              <a:off x="1288" y="272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7" name="Freeform 978"/>
            <p:cNvSpPr>
              <a:spLocks/>
            </p:cNvSpPr>
            <p:nvPr/>
          </p:nvSpPr>
          <p:spPr bwMode="auto">
            <a:xfrm>
              <a:off x="1288" y="2751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8" name="Freeform 979"/>
            <p:cNvSpPr>
              <a:spLocks/>
            </p:cNvSpPr>
            <p:nvPr/>
          </p:nvSpPr>
          <p:spPr bwMode="auto">
            <a:xfrm>
              <a:off x="1288" y="277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39" name="Freeform 980"/>
            <p:cNvSpPr>
              <a:spLocks/>
            </p:cNvSpPr>
            <p:nvPr/>
          </p:nvSpPr>
          <p:spPr bwMode="auto">
            <a:xfrm>
              <a:off x="1301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0" name="Freeform 981"/>
            <p:cNvSpPr>
              <a:spLocks/>
            </p:cNvSpPr>
            <p:nvPr/>
          </p:nvSpPr>
          <p:spPr bwMode="auto">
            <a:xfrm>
              <a:off x="1323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1" name="Freeform 982"/>
            <p:cNvSpPr>
              <a:spLocks/>
            </p:cNvSpPr>
            <p:nvPr/>
          </p:nvSpPr>
          <p:spPr bwMode="auto">
            <a:xfrm>
              <a:off x="134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2" name="Freeform 983"/>
            <p:cNvSpPr>
              <a:spLocks/>
            </p:cNvSpPr>
            <p:nvPr/>
          </p:nvSpPr>
          <p:spPr bwMode="auto">
            <a:xfrm>
              <a:off x="1368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3" name="Freeform 984"/>
            <p:cNvSpPr>
              <a:spLocks/>
            </p:cNvSpPr>
            <p:nvPr/>
          </p:nvSpPr>
          <p:spPr bwMode="auto">
            <a:xfrm>
              <a:off x="1390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4" name="Freeform 985"/>
            <p:cNvSpPr>
              <a:spLocks/>
            </p:cNvSpPr>
            <p:nvPr/>
          </p:nvSpPr>
          <p:spPr bwMode="auto">
            <a:xfrm>
              <a:off x="1412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5" name="Freeform 986"/>
            <p:cNvSpPr>
              <a:spLocks/>
            </p:cNvSpPr>
            <p:nvPr/>
          </p:nvSpPr>
          <p:spPr bwMode="auto">
            <a:xfrm>
              <a:off x="1435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6" name="Freeform 987"/>
            <p:cNvSpPr>
              <a:spLocks/>
            </p:cNvSpPr>
            <p:nvPr/>
          </p:nvSpPr>
          <p:spPr bwMode="auto">
            <a:xfrm>
              <a:off x="145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7" name="Freeform 988"/>
            <p:cNvSpPr>
              <a:spLocks/>
            </p:cNvSpPr>
            <p:nvPr/>
          </p:nvSpPr>
          <p:spPr bwMode="auto">
            <a:xfrm>
              <a:off x="1479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8" name="Freeform 989"/>
            <p:cNvSpPr>
              <a:spLocks/>
            </p:cNvSpPr>
            <p:nvPr/>
          </p:nvSpPr>
          <p:spPr bwMode="auto">
            <a:xfrm>
              <a:off x="1501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49" name="Freeform 990"/>
            <p:cNvSpPr>
              <a:spLocks/>
            </p:cNvSpPr>
            <p:nvPr/>
          </p:nvSpPr>
          <p:spPr bwMode="auto">
            <a:xfrm>
              <a:off x="1524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0" name="Freeform 991"/>
            <p:cNvSpPr>
              <a:spLocks/>
            </p:cNvSpPr>
            <p:nvPr/>
          </p:nvSpPr>
          <p:spPr bwMode="auto">
            <a:xfrm>
              <a:off x="1546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1" name="Freeform 992"/>
            <p:cNvSpPr>
              <a:spLocks/>
            </p:cNvSpPr>
            <p:nvPr/>
          </p:nvSpPr>
          <p:spPr bwMode="auto">
            <a:xfrm>
              <a:off x="1568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2" name="Freeform 993"/>
            <p:cNvSpPr>
              <a:spLocks/>
            </p:cNvSpPr>
            <p:nvPr/>
          </p:nvSpPr>
          <p:spPr bwMode="auto">
            <a:xfrm>
              <a:off x="1591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3" name="Freeform 994"/>
            <p:cNvSpPr>
              <a:spLocks/>
            </p:cNvSpPr>
            <p:nvPr/>
          </p:nvSpPr>
          <p:spPr bwMode="auto">
            <a:xfrm>
              <a:off x="1613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4" name="Freeform 995"/>
            <p:cNvSpPr>
              <a:spLocks/>
            </p:cNvSpPr>
            <p:nvPr/>
          </p:nvSpPr>
          <p:spPr bwMode="auto">
            <a:xfrm>
              <a:off x="163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5" name="Freeform 996"/>
            <p:cNvSpPr>
              <a:spLocks/>
            </p:cNvSpPr>
            <p:nvPr/>
          </p:nvSpPr>
          <p:spPr bwMode="auto">
            <a:xfrm>
              <a:off x="1658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6" name="Freeform 997"/>
            <p:cNvSpPr>
              <a:spLocks/>
            </p:cNvSpPr>
            <p:nvPr/>
          </p:nvSpPr>
          <p:spPr bwMode="auto">
            <a:xfrm>
              <a:off x="1680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7" name="Freeform 998"/>
            <p:cNvSpPr>
              <a:spLocks/>
            </p:cNvSpPr>
            <p:nvPr/>
          </p:nvSpPr>
          <p:spPr bwMode="auto">
            <a:xfrm>
              <a:off x="1702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8" name="Freeform 999"/>
            <p:cNvSpPr>
              <a:spLocks/>
            </p:cNvSpPr>
            <p:nvPr/>
          </p:nvSpPr>
          <p:spPr bwMode="auto">
            <a:xfrm>
              <a:off x="1725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59" name="Freeform 1000"/>
            <p:cNvSpPr>
              <a:spLocks/>
            </p:cNvSpPr>
            <p:nvPr/>
          </p:nvSpPr>
          <p:spPr bwMode="auto">
            <a:xfrm>
              <a:off x="174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0" name="Freeform 1001"/>
            <p:cNvSpPr>
              <a:spLocks/>
            </p:cNvSpPr>
            <p:nvPr/>
          </p:nvSpPr>
          <p:spPr bwMode="auto">
            <a:xfrm>
              <a:off x="1769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1" name="Freeform 1002"/>
            <p:cNvSpPr>
              <a:spLocks/>
            </p:cNvSpPr>
            <p:nvPr/>
          </p:nvSpPr>
          <p:spPr bwMode="auto">
            <a:xfrm>
              <a:off x="1791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2" name="Freeform 1003"/>
            <p:cNvSpPr>
              <a:spLocks/>
            </p:cNvSpPr>
            <p:nvPr/>
          </p:nvSpPr>
          <p:spPr bwMode="auto">
            <a:xfrm>
              <a:off x="1814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3" name="Freeform 1004"/>
            <p:cNvSpPr>
              <a:spLocks/>
            </p:cNvSpPr>
            <p:nvPr/>
          </p:nvSpPr>
          <p:spPr bwMode="auto">
            <a:xfrm>
              <a:off x="1836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4" name="Freeform 1005"/>
            <p:cNvSpPr>
              <a:spLocks/>
            </p:cNvSpPr>
            <p:nvPr/>
          </p:nvSpPr>
          <p:spPr bwMode="auto">
            <a:xfrm>
              <a:off x="1858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5" name="Freeform 1006"/>
            <p:cNvSpPr>
              <a:spLocks/>
            </p:cNvSpPr>
            <p:nvPr/>
          </p:nvSpPr>
          <p:spPr bwMode="auto">
            <a:xfrm>
              <a:off x="1881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6" name="Freeform 1007"/>
            <p:cNvSpPr>
              <a:spLocks/>
            </p:cNvSpPr>
            <p:nvPr/>
          </p:nvSpPr>
          <p:spPr bwMode="auto">
            <a:xfrm>
              <a:off x="1903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7" name="Freeform 1008"/>
            <p:cNvSpPr>
              <a:spLocks/>
            </p:cNvSpPr>
            <p:nvPr/>
          </p:nvSpPr>
          <p:spPr bwMode="auto">
            <a:xfrm>
              <a:off x="1925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8" name="Freeform 1009"/>
            <p:cNvSpPr>
              <a:spLocks/>
            </p:cNvSpPr>
            <p:nvPr/>
          </p:nvSpPr>
          <p:spPr bwMode="auto">
            <a:xfrm>
              <a:off x="1948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69" name="Freeform 1010"/>
            <p:cNvSpPr>
              <a:spLocks/>
            </p:cNvSpPr>
            <p:nvPr/>
          </p:nvSpPr>
          <p:spPr bwMode="auto">
            <a:xfrm>
              <a:off x="1970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0" name="Freeform 1011"/>
            <p:cNvSpPr>
              <a:spLocks/>
            </p:cNvSpPr>
            <p:nvPr/>
          </p:nvSpPr>
          <p:spPr bwMode="auto">
            <a:xfrm>
              <a:off x="1992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1" name="Freeform 1012"/>
            <p:cNvSpPr>
              <a:spLocks/>
            </p:cNvSpPr>
            <p:nvPr/>
          </p:nvSpPr>
          <p:spPr bwMode="auto">
            <a:xfrm>
              <a:off x="2015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2" name="Freeform 1013"/>
            <p:cNvSpPr>
              <a:spLocks/>
            </p:cNvSpPr>
            <p:nvPr/>
          </p:nvSpPr>
          <p:spPr bwMode="auto">
            <a:xfrm>
              <a:off x="2037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3" name="Freeform 1014"/>
            <p:cNvSpPr>
              <a:spLocks/>
            </p:cNvSpPr>
            <p:nvPr/>
          </p:nvSpPr>
          <p:spPr bwMode="auto">
            <a:xfrm>
              <a:off x="2059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4" name="Freeform 1015"/>
            <p:cNvSpPr>
              <a:spLocks/>
            </p:cNvSpPr>
            <p:nvPr/>
          </p:nvSpPr>
          <p:spPr bwMode="auto">
            <a:xfrm>
              <a:off x="2081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0 h 11"/>
                <a:gd name="T4" fmla="*/ 2 w 12"/>
                <a:gd name="T5" fmla="*/ 2 h 11"/>
                <a:gd name="T6" fmla="*/ 0 w 12"/>
                <a:gd name="T7" fmla="*/ 4 h 11"/>
                <a:gd name="T8" fmla="*/ 0 w 12"/>
                <a:gd name="T9" fmla="*/ 6 h 11"/>
                <a:gd name="T10" fmla="*/ 0 w 12"/>
                <a:gd name="T11" fmla="*/ 7 h 11"/>
                <a:gd name="T12" fmla="*/ 0 w 12"/>
                <a:gd name="T13" fmla="*/ 9 h 11"/>
                <a:gd name="T14" fmla="*/ 2 w 12"/>
                <a:gd name="T15" fmla="*/ 11 h 11"/>
                <a:gd name="T16" fmla="*/ 4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5" name="Freeform 1016"/>
            <p:cNvSpPr>
              <a:spLocks/>
            </p:cNvSpPr>
            <p:nvPr/>
          </p:nvSpPr>
          <p:spPr bwMode="auto">
            <a:xfrm>
              <a:off x="2104" y="2783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6" name="Freeform 1017"/>
            <p:cNvSpPr>
              <a:spLocks/>
            </p:cNvSpPr>
            <p:nvPr/>
          </p:nvSpPr>
          <p:spPr bwMode="auto">
            <a:xfrm>
              <a:off x="2126" y="2783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7" name="Freeform 1018"/>
            <p:cNvSpPr>
              <a:spLocks/>
            </p:cNvSpPr>
            <p:nvPr/>
          </p:nvSpPr>
          <p:spPr bwMode="auto">
            <a:xfrm>
              <a:off x="2148" y="2783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0 h 11"/>
                <a:gd name="T4" fmla="*/ 2 w 12"/>
                <a:gd name="T5" fmla="*/ 2 h 11"/>
                <a:gd name="T6" fmla="*/ 0 w 12"/>
                <a:gd name="T7" fmla="*/ 4 h 11"/>
                <a:gd name="T8" fmla="*/ 0 w 12"/>
                <a:gd name="T9" fmla="*/ 6 h 11"/>
                <a:gd name="T10" fmla="*/ 0 w 12"/>
                <a:gd name="T11" fmla="*/ 7 h 11"/>
                <a:gd name="T12" fmla="*/ 0 w 12"/>
                <a:gd name="T13" fmla="*/ 9 h 11"/>
                <a:gd name="T14" fmla="*/ 2 w 12"/>
                <a:gd name="T15" fmla="*/ 11 h 11"/>
                <a:gd name="T16" fmla="*/ 4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8" name="Freeform 1019"/>
            <p:cNvSpPr>
              <a:spLocks/>
            </p:cNvSpPr>
            <p:nvPr/>
          </p:nvSpPr>
          <p:spPr bwMode="auto">
            <a:xfrm>
              <a:off x="2167" y="277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79" name="Freeform 1020"/>
            <p:cNvSpPr>
              <a:spLocks/>
            </p:cNvSpPr>
            <p:nvPr/>
          </p:nvSpPr>
          <p:spPr bwMode="auto">
            <a:xfrm>
              <a:off x="2167" y="275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0" name="Freeform 1021"/>
            <p:cNvSpPr>
              <a:spLocks/>
            </p:cNvSpPr>
            <p:nvPr/>
          </p:nvSpPr>
          <p:spPr bwMode="auto">
            <a:xfrm>
              <a:off x="2167" y="273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1" name="Freeform 1022"/>
            <p:cNvSpPr>
              <a:spLocks/>
            </p:cNvSpPr>
            <p:nvPr/>
          </p:nvSpPr>
          <p:spPr bwMode="auto">
            <a:xfrm>
              <a:off x="2167" y="271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2" name="Freeform 1023"/>
            <p:cNvSpPr>
              <a:spLocks/>
            </p:cNvSpPr>
            <p:nvPr/>
          </p:nvSpPr>
          <p:spPr bwMode="auto">
            <a:xfrm>
              <a:off x="2167" y="269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3" name="Freeform 1024"/>
            <p:cNvSpPr>
              <a:spLocks/>
            </p:cNvSpPr>
            <p:nvPr/>
          </p:nvSpPr>
          <p:spPr bwMode="auto">
            <a:xfrm>
              <a:off x="2167" y="2667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4" name="Freeform 1025"/>
            <p:cNvSpPr>
              <a:spLocks/>
            </p:cNvSpPr>
            <p:nvPr/>
          </p:nvSpPr>
          <p:spPr bwMode="auto">
            <a:xfrm>
              <a:off x="2167" y="264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5" name="Freeform 1026"/>
            <p:cNvSpPr>
              <a:spLocks/>
            </p:cNvSpPr>
            <p:nvPr/>
          </p:nvSpPr>
          <p:spPr bwMode="auto">
            <a:xfrm>
              <a:off x="2167" y="262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6" name="Freeform 1027"/>
            <p:cNvSpPr>
              <a:spLocks/>
            </p:cNvSpPr>
            <p:nvPr/>
          </p:nvSpPr>
          <p:spPr bwMode="auto">
            <a:xfrm>
              <a:off x="2167" y="2600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7" name="Freeform 1028"/>
            <p:cNvSpPr>
              <a:spLocks/>
            </p:cNvSpPr>
            <p:nvPr/>
          </p:nvSpPr>
          <p:spPr bwMode="auto">
            <a:xfrm>
              <a:off x="2167" y="257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8" name="Freeform 1029"/>
            <p:cNvSpPr>
              <a:spLocks/>
            </p:cNvSpPr>
            <p:nvPr/>
          </p:nvSpPr>
          <p:spPr bwMode="auto">
            <a:xfrm>
              <a:off x="2167" y="255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89" name="Freeform 1030"/>
            <p:cNvSpPr>
              <a:spLocks/>
            </p:cNvSpPr>
            <p:nvPr/>
          </p:nvSpPr>
          <p:spPr bwMode="auto">
            <a:xfrm>
              <a:off x="2167" y="253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0" name="Freeform 1031"/>
            <p:cNvSpPr>
              <a:spLocks/>
            </p:cNvSpPr>
            <p:nvPr/>
          </p:nvSpPr>
          <p:spPr bwMode="auto">
            <a:xfrm>
              <a:off x="2167" y="251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1" name="Freeform 1032"/>
            <p:cNvSpPr>
              <a:spLocks/>
            </p:cNvSpPr>
            <p:nvPr/>
          </p:nvSpPr>
          <p:spPr bwMode="auto">
            <a:xfrm>
              <a:off x="2167" y="248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2" name="Freeform 1033"/>
            <p:cNvSpPr>
              <a:spLocks/>
            </p:cNvSpPr>
            <p:nvPr/>
          </p:nvSpPr>
          <p:spPr bwMode="auto">
            <a:xfrm>
              <a:off x="2167" y="246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3" name="Freeform 1034"/>
            <p:cNvSpPr>
              <a:spLocks/>
            </p:cNvSpPr>
            <p:nvPr/>
          </p:nvSpPr>
          <p:spPr bwMode="auto">
            <a:xfrm>
              <a:off x="2167" y="244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4" name="Freeform 1035"/>
            <p:cNvSpPr>
              <a:spLocks/>
            </p:cNvSpPr>
            <p:nvPr/>
          </p:nvSpPr>
          <p:spPr bwMode="auto">
            <a:xfrm>
              <a:off x="2167" y="2421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5" name="Freeform 1036"/>
            <p:cNvSpPr>
              <a:spLocks/>
            </p:cNvSpPr>
            <p:nvPr/>
          </p:nvSpPr>
          <p:spPr bwMode="auto">
            <a:xfrm>
              <a:off x="2167" y="239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6" name="Freeform 1037"/>
            <p:cNvSpPr>
              <a:spLocks/>
            </p:cNvSpPr>
            <p:nvPr/>
          </p:nvSpPr>
          <p:spPr bwMode="auto">
            <a:xfrm>
              <a:off x="2167" y="237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7" name="Freeform 1038"/>
            <p:cNvSpPr>
              <a:spLocks/>
            </p:cNvSpPr>
            <p:nvPr/>
          </p:nvSpPr>
          <p:spPr bwMode="auto">
            <a:xfrm>
              <a:off x="2167" y="2354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8" name="Freeform 1039"/>
            <p:cNvSpPr>
              <a:spLocks/>
            </p:cNvSpPr>
            <p:nvPr/>
          </p:nvSpPr>
          <p:spPr bwMode="auto">
            <a:xfrm>
              <a:off x="2167" y="233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399" name="Freeform 1040"/>
            <p:cNvSpPr>
              <a:spLocks/>
            </p:cNvSpPr>
            <p:nvPr/>
          </p:nvSpPr>
          <p:spPr bwMode="auto">
            <a:xfrm>
              <a:off x="2167" y="231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0" name="Freeform 1041"/>
            <p:cNvSpPr>
              <a:spLocks/>
            </p:cNvSpPr>
            <p:nvPr/>
          </p:nvSpPr>
          <p:spPr bwMode="auto">
            <a:xfrm>
              <a:off x="2167" y="228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1" name="Freeform 1042"/>
            <p:cNvSpPr>
              <a:spLocks/>
            </p:cNvSpPr>
            <p:nvPr/>
          </p:nvSpPr>
          <p:spPr bwMode="auto">
            <a:xfrm>
              <a:off x="2167" y="226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2" name="Freeform 1043"/>
            <p:cNvSpPr>
              <a:spLocks/>
            </p:cNvSpPr>
            <p:nvPr/>
          </p:nvSpPr>
          <p:spPr bwMode="auto">
            <a:xfrm>
              <a:off x="2167" y="224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3" name="Freeform 1044"/>
            <p:cNvSpPr>
              <a:spLocks/>
            </p:cNvSpPr>
            <p:nvPr/>
          </p:nvSpPr>
          <p:spPr bwMode="auto">
            <a:xfrm>
              <a:off x="2167" y="222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4" name="Freeform 1045"/>
            <p:cNvSpPr>
              <a:spLocks/>
            </p:cNvSpPr>
            <p:nvPr/>
          </p:nvSpPr>
          <p:spPr bwMode="auto">
            <a:xfrm>
              <a:off x="2167" y="219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5" name="Freeform 1046"/>
            <p:cNvSpPr>
              <a:spLocks/>
            </p:cNvSpPr>
            <p:nvPr/>
          </p:nvSpPr>
          <p:spPr bwMode="auto">
            <a:xfrm>
              <a:off x="2167" y="217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6" name="Freeform 1047"/>
            <p:cNvSpPr>
              <a:spLocks/>
            </p:cNvSpPr>
            <p:nvPr/>
          </p:nvSpPr>
          <p:spPr bwMode="auto">
            <a:xfrm>
              <a:off x="2167" y="215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7" name="Freeform 1048"/>
            <p:cNvSpPr>
              <a:spLocks/>
            </p:cNvSpPr>
            <p:nvPr/>
          </p:nvSpPr>
          <p:spPr bwMode="auto">
            <a:xfrm>
              <a:off x="2167" y="213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8" name="Freeform 1049"/>
            <p:cNvSpPr>
              <a:spLocks/>
            </p:cNvSpPr>
            <p:nvPr/>
          </p:nvSpPr>
          <p:spPr bwMode="auto">
            <a:xfrm>
              <a:off x="2167" y="2108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09" name="Freeform 1050"/>
            <p:cNvSpPr>
              <a:spLocks/>
            </p:cNvSpPr>
            <p:nvPr/>
          </p:nvSpPr>
          <p:spPr bwMode="auto">
            <a:xfrm>
              <a:off x="2167" y="208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0" name="Freeform 1051"/>
            <p:cNvSpPr>
              <a:spLocks/>
            </p:cNvSpPr>
            <p:nvPr/>
          </p:nvSpPr>
          <p:spPr bwMode="auto">
            <a:xfrm>
              <a:off x="2167" y="206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1" name="Freeform 1052"/>
            <p:cNvSpPr>
              <a:spLocks/>
            </p:cNvSpPr>
            <p:nvPr/>
          </p:nvSpPr>
          <p:spPr bwMode="auto">
            <a:xfrm>
              <a:off x="2167" y="204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2" name="Freeform 1053"/>
            <p:cNvSpPr>
              <a:spLocks/>
            </p:cNvSpPr>
            <p:nvPr/>
          </p:nvSpPr>
          <p:spPr bwMode="auto">
            <a:xfrm>
              <a:off x="2167" y="201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3" name="Freeform 1054"/>
            <p:cNvSpPr>
              <a:spLocks/>
            </p:cNvSpPr>
            <p:nvPr/>
          </p:nvSpPr>
          <p:spPr bwMode="auto">
            <a:xfrm>
              <a:off x="2167" y="199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4" name="Freeform 1055"/>
            <p:cNvSpPr>
              <a:spLocks/>
            </p:cNvSpPr>
            <p:nvPr/>
          </p:nvSpPr>
          <p:spPr bwMode="auto">
            <a:xfrm>
              <a:off x="2167" y="197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5" name="Freeform 1056"/>
            <p:cNvSpPr>
              <a:spLocks/>
            </p:cNvSpPr>
            <p:nvPr/>
          </p:nvSpPr>
          <p:spPr bwMode="auto">
            <a:xfrm>
              <a:off x="2167" y="195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6" name="Freeform 1057"/>
            <p:cNvSpPr>
              <a:spLocks/>
            </p:cNvSpPr>
            <p:nvPr/>
          </p:nvSpPr>
          <p:spPr bwMode="auto">
            <a:xfrm>
              <a:off x="2167" y="192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7" name="Freeform 1058"/>
            <p:cNvSpPr>
              <a:spLocks/>
            </p:cNvSpPr>
            <p:nvPr/>
          </p:nvSpPr>
          <p:spPr bwMode="auto">
            <a:xfrm>
              <a:off x="2167" y="190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8" name="Freeform 1059"/>
            <p:cNvSpPr>
              <a:spLocks/>
            </p:cNvSpPr>
            <p:nvPr/>
          </p:nvSpPr>
          <p:spPr bwMode="auto">
            <a:xfrm>
              <a:off x="2150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19" name="Freeform 1060"/>
            <p:cNvSpPr>
              <a:spLocks/>
            </p:cNvSpPr>
            <p:nvPr/>
          </p:nvSpPr>
          <p:spPr bwMode="auto">
            <a:xfrm>
              <a:off x="2128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0" name="Freeform 1061"/>
            <p:cNvSpPr>
              <a:spLocks/>
            </p:cNvSpPr>
            <p:nvPr/>
          </p:nvSpPr>
          <p:spPr bwMode="auto">
            <a:xfrm>
              <a:off x="2106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1" name="Freeform 1062"/>
            <p:cNvSpPr>
              <a:spLocks/>
            </p:cNvSpPr>
            <p:nvPr/>
          </p:nvSpPr>
          <p:spPr bwMode="auto">
            <a:xfrm>
              <a:off x="2083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2" name="Freeform 1063"/>
            <p:cNvSpPr>
              <a:spLocks/>
            </p:cNvSpPr>
            <p:nvPr/>
          </p:nvSpPr>
          <p:spPr bwMode="auto">
            <a:xfrm>
              <a:off x="2061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3" name="Freeform 1064"/>
            <p:cNvSpPr>
              <a:spLocks/>
            </p:cNvSpPr>
            <p:nvPr/>
          </p:nvSpPr>
          <p:spPr bwMode="auto">
            <a:xfrm>
              <a:off x="2039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4" name="Freeform 1065"/>
            <p:cNvSpPr>
              <a:spLocks/>
            </p:cNvSpPr>
            <p:nvPr/>
          </p:nvSpPr>
          <p:spPr bwMode="auto">
            <a:xfrm>
              <a:off x="2016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5" name="Freeform 1066"/>
            <p:cNvSpPr>
              <a:spLocks/>
            </p:cNvSpPr>
            <p:nvPr/>
          </p:nvSpPr>
          <p:spPr bwMode="auto">
            <a:xfrm>
              <a:off x="1994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6" name="Freeform 1067"/>
            <p:cNvSpPr>
              <a:spLocks/>
            </p:cNvSpPr>
            <p:nvPr/>
          </p:nvSpPr>
          <p:spPr bwMode="auto">
            <a:xfrm>
              <a:off x="1972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7" name="Freeform 1068"/>
            <p:cNvSpPr>
              <a:spLocks/>
            </p:cNvSpPr>
            <p:nvPr/>
          </p:nvSpPr>
          <p:spPr bwMode="auto">
            <a:xfrm>
              <a:off x="1949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8" name="Freeform 1069"/>
            <p:cNvSpPr>
              <a:spLocks/>
            </p:cNvSpPr>
            <p:nvPr/>
          </p:nvSpPr>
          <p:spPr bwMode="auto">
            <a:xfrm>
              <a:off x="1927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29" name="Freeform 1070"/>
            <p:cNvSpPr>
              <a:spLocks/>
            </p:cNvSpPr>
            <p:nvPr/>
          </p:nvSpPr>
          <p:spPr bwMode="auto">
            <a:xfrm>
              <a:off x="1905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0" name="Freeform 1071"/>
            <p:cNvSpPr>
              <a:spLocks/>
            </p:cNvSpPr>
            <p:nvPr/>
          </p:nvSpPr>
          <p:spPr bwMode="auto">
            <a:xfrm>
              <a:off x="1883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1" name="Freeform 1072"/>
            <p:cNvSpPr>
              <a:spLocks/>
            </p:cNvSpPr>
            <p:nvPr/>
          </p:nvSpPr>
          <p:spPr bwMode="auto">
            <a:xfrm>
              <a:off x="1860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2" name="Freeform 1073"/>
            <p:cNvSpPr>
              <a:spLocks/>
            </p:cNvSpPr>
            <p:nvPr/>
          </p:nvSpPr>
          <p:spPr bwMode="auto">
            <a:xfrm>
              <a:off x="1838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3" name="Freeform 1074"/>
            <p:cNvSpPr>
              <a:spLocks/>
            </p:cNvSpPr>
            <p:nvPr/>
          </p:nvSpPr>
          <p:spPr bwMode="auto">
            <a:xfrm>
              <a:off x="1816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4" name="Freeform 1075"/>
            <p:cNvSpPr>
              <a:spLocks/>
            </p:cNvSpPr>
            <p:nvPr/>
          </p:nvSpPr>
          <p:spPr bwMode="auto">
            <a:xfrm>
              <a:off x="1793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5" name="Freeform 1076"/>
            <p:cNvSpPr>
              <a:spLocks/>
            </p:cNvSpPr>
            <p:nvPr/>
          </p:nvSpPr>
          <p:spPr bwMode="auto">
            <a:xfrm>
              <a:off x="1771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6" name="Freeform 1077"/>
            <p:cNvSpPr>
              <a:spLocks/>
            </p:cNvSpPr>
            <p:nvPr/>
          </p:nvSpPr>
          <p:spPr bwMode="auto">
            <a:xfrm>
              <a:off x="1749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7" name="Freeform 1078"/>
            <p:cNvSpPr>
              <a:spLocks/>
            </p:cNvSpPr>
            <p:nvPr/>
          </p:nvSpPr>
          <p:spPr bwMode="auto">
            <a:xfrm>
              <a:off x="1726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8" name="Freeform 1079"/>
            <p:cNvSpPr>
              <a:spLocks/>
            </p:cNvSpPr>
            <p:nvPr/>
          </p:nvSpPr>
          <p:spPr bwMode="auto">
            <a:xfrm>
              <a:off x="1704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39" name="Freeform 1080"/>
            <p:cNvSpPr>
              <a:spLocks/>
            </p:cNvSpPr>
            <p:nvPr/>
          </p:nvSpPr>
          <p:spPr bwMode="auto">
            <a:xfrm>
              <a:off x="1682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0" name="Freeform 1081"/>
            <p:cNvSpPr>
              <a:spLocks/>
            </p:cNvSpPr>
            <p:nvPr/>
          </p:nvSpPr>
          <p:spPr bwMode="auto">
            <a:xfrm>
              <a:off x="1659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1" name="Freeform 1082"/>
            <p:cNvSpPr>
              <a:spLocks/>
            </p:cNvSpPr>
            <p:nvPr/>
          </p:nvSpPr>
          <p:spPr bwMode="auto">
            <a:xfrm>
              <a:off x="1637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2" name="Freeform 1083"/>
            <p:cNvSpPr>
              <a:spLocks/>
            </p:cNvSpPr>
            <p:nvPr/>
          </p:nvSpPr>
          <p:spPr bwMode="auto">
            <a:xfrm>
              <a:off x="1615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3" name="Freeform 1084"/>
            <p:cNvSpPr>
              <a:spLocks/>
            </p:cNvSpPr>
            <p:nvPr/>
          </p:nvSpPr>
          <p:spPr bwMode="auto">
            <a:xfrm>
              <a:off x="1593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4" name="Freeform 1085"/>
            <p:cNvSpPr>
              <a:spLocks/>
            </p:cNvSpPr>
            <p:nvPr/>
          </p:nvSpPr>
          <p:spPr bwMode="auto">
            <a:xfrm>
              <a:off x="1570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5" name="Freeform 1086"/>
            <p:cNvSpPr>
              <a:spLocks/>
            </p:cNvSpPr>
            <p:nvPr/>
          </p:nvSpPr>
          <p:spPr bwMode="auto">
            <a:xfrm>
              <a:off x="1548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6" name="Freeform 1087"/>
            <p:cNvSpPr>
              <a:spLocks/>
            </p:cNvSpPr>
            <p:nvPr/>
          </p:nvSpPr>
          <p:spPr bwMode="auto">
            <a:xfrm>
              <a:off x="1526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7" name="Freeform 1088"/>
            <p:cNvSpPr>
              <a:spLocks/>
            </p:cNvSpPr>
            <p:nvPr/>
          </p:nvSpPr>
          <p:spPr bwMode="auto">
            <a:xfrm>
              <a:off x="1503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8" name="Freeform 1089"/>
            <p:cNvSpPr>
              <a:spLocks/>
            </p:cNvSpPr>
            <p:nvPr/>
          </p:nvSpPr>
          <p:spPr bwMode="auto">
            <a:xfrm>
              <a:off x="1481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49" name="Freeform 1090"/>
            <p:cNvSpPr>
              <a:spLocks/>
            </p:cNvSpPr>
            <p:nvPr/>
          </p:nvSpPr>
          <p:spPr bwMode="auto">
            <a:xfrm>
              <a:off x="1459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0" name="Freeform 1091"/>
            <p:cNvSpPr>
              <a:spLocks/>
            </p:cNvSpPr>
            <p:nvPr/>
          </p:nvSpPr>
          <p:spPr bwMode="auto">
            <a:xfrm>
              <a:off x="1436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1" name="Freeform 1092"/>
            <p:cNvSpPr>
              <a:spLocks/>
            </p:cNvSpPr>
            <p:nvPr/>
          </p:nvSpPr>
          <p:spPr bwMode="auto">
            <a:xfrm>
              <a:off x="1414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2" name="Freeform 1093"/>
            <p:cNvSpPr>
              <a:spLocks/>
            </p:cNvSpPr>
            <p:nvPr/>
          </p:nvSpPr>
          <p:spPr bwMode="auto">
            <a:xfrm>
              <a:off x="1392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3" name="Freeform 1094"/>
            <p:cNvSpPr>
              <a:spLocks/>
            </p:cNvSpPr>
            <p:nvPr/>
          </p:nvSpPr>
          <p:spPr bwMode="auto">
            <a:xfrm>
              <a:off x="1369" y="1902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3 h 11"/>
                <a:gd name="T14" fmla="*/ 8 w 12"/>
                <a:gd name="T15" fmla="*/ 1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1 h 11"/>
                <a:gd name="T26" fmla="*/ 0 w 12"/>
                <a:gd name="T27" fmla="*/ 3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4" name="Freeform 1095"/>
            <p:cNvSpPr>
              <a:spLocks/>
            </p:cNvSpPr>
            <p:nvPr/>
          </p:nvSpPr>
          <p:spPr bwMode="auto">
            <a:xfrm>
              <a:off x="1347" y="1902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8 w 11"/>
                <a:gd name="T15" fmla="*/ 1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5" name="Freeform 1096"/>
            <p:cNvSpPr>
              <a:spLocks/>
            </p:cNvSpPr>
            <p:nvPr/>
          </p:nvSpPr>
          <p:spPr bwMode="auto">
            <a:xfrm>
              <a:off x="1325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456" name="Freeform 1097"/>
            <p:cNvSpPr>
              <a:spLocks/>
            </p:cNvSpPr>
            <p:nvPr/>
          </p:nvSpPr>
          <p:spPr bwMode="auto">
            <a:xfrm>
              <a:off x="1303" y="1902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3 h 11"/>
                <a:gd name="T14" fmla="*/ 7 w 11"/>
                <a:gd name="T15" fmla="*/ 1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1 h 11"/>
                <a:gd name="T26" fmla="*/ 0 w 11"/>
                <a:gd name="T27" fmla="*/ 3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7" name="Group 1110"/>
          <p:cNvGrpSpPr>
            <a:grpSpLocks/>
          </p:cNvGrpSpPr>
          <p:nvPr/>
        </p:nvGrpSpPr>
        <p:grpSpPr bwMode="auto">
          <a:xfrm>
            <a:off x="2681288" y="3681413"/>
            <a:ext cx="119062" cy="119062"/>
            <a:chOff x="1689" y="2319"/>
            <a:chExt cx="75" cy="75"/>
          </a:xfrm>
        </p:grpSpPr>
        <p:sp>
          <p:nvSpPr>
            <p:cNvPr id="20288" name="Oval 1099"/>
            <p:cNvSpPr>
              <a:spLocks noChangeArrowheads="1"/>
            </p:cNvSpPr>
            <p:nvPr/>
          </p:nvSpPr>
          <p:spPr bwMode="auto">
            <a:xfrm>
              <a:off x="1693" y="2325"/>
              <a:ext cx="67" cy="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9" name="Freeform 1100"/>
            <p:cNvSpPr>
              <a:spLocks/>
            </p:cNvSpPr>
            <p:nvPr/>
          </p:nvSpPr>
          <p:spPr bwMode="auto">
            <a:xfrm>
              <a:off x="1721" y="2319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7 w 11"/>
                <a:gd name="T3" fmla="*/ 9 h 11"/>
                <a:gd name="T4" fmla="*/ 9 w 11"/>
                <a:gd name="T5" fmla="*/ 7 h 11"/>
                <a:gd name="T6" fmla="*/ 11 w 11"/>
                <a:gd name="T7" fmla="*/ 6 h 11"/>
                <a:gd name="T8" fmla="*/ 11 w 11"/>
                <a:gd name="T9" fmla="*/ 6 h 11"/>
                <a:gd name="T10" fmla="*/ 9 w 11"/>
                <a:gd name="T11" fmla="*/ 4 h 11"/>
                <a:gd name="T12" fmla="*/ 7 w 11"/>
                <a:gd name="T13" fmla="*/ 2 h 11"/>
                <a:gd name="T14" fmla="*/ 5 w 11"/>
                <a:gd name="T15" fmla="*/ 0 h 11"/>
                <a:gd name="T16" fmla="*/ 5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7 h 11"/>
                <a:gd name="T28" fmla="*/ 0 w 11"/>
                <a:gd name="T29" fmla="*/ 9 h 11"/>
                <a:gd name="T30" fmla="*/ 2 w 11"/>
                <a:gd name="T31" fmla="*/ 11 h 11"/>
                <a:gd name="T32" fmla="*/ 4 w 11"/>
                <a:gd name="T33" fmla="*/ 11 h 11"/>
                <a:gd name="T34" fmla="*/ 5 w 11"/>
                <a:gd name="T35" fmla="*/ 11 h 11"/>
                <a:gd name="T36" fmla="*/ 7 w 11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7" y="11"/>
                  </a:move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0" name="Freeform 1101"/>
            <p:cNvSpPr>
              <a:spLocks/>
            </p:cNvSpPr>
            <p:nvPr/>
          </p:nvSpPr>
          <p:spPr bwMode="auto">
            <a:xfrm>
              <a:off x="1700" y="2326"/>
              <a:ext cx="12" cy="12"/>
            </a:xfrm>
            <a:custGeom>
              <a:avLst/>
              <a:gdLst>
                <a:gd name="T0" fmla="*/ 8 w 12"/>
                <a:gd name="T1" fmla="*/ 12 h 12"/>
                <a:gd name="T2" fmla="*/ 10 w 12"/>
                <a:gd name="T3" fmla="*/ 10 h 12"/>
                <a:gd name="T4" fmla="*/ 12 w 12"/>
                <a:gd name="T5" fmla="*/ 8 h 12"/>
                <a:gd name="T6" fmla="*/ 12 w 12"/>
                <a:gd name="T7" fmla="*/ 6 h 12"/>
                <a:gd name="T8" fmla="*/ 10 w 12"/>
                <a:gd name="T9" fmla="*/ 4 h 12"/>
                <a:gd name="T10" fmla="*/ 8 w 12"/>
                <a:gd name="T11" fmla="*/ 2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0 w 12"/>
                <a:gd name="T25" fmla="*/ 8 h 12"/>
                <a:gd name="T26" fmla="*/ 0 w 12"/>
                <a:gd name="T27" fmla="*/ 10 h 12"/>
                <a:gd name="T28" fmla="*/ 2 w 12"/>
                <a:gd name="T29" fmla="*/ 12 h 12"/>
                <a:gd name="T30" fmla="*/ 4 w 12"/>
                <a:gd name="T31" fmla="*/ 12 h 12"/>
                <a:gd name="T32" fmla="*/ 6 w 12"/>
                <a:gd name="T33" fmla="*/ 12 h 12"/>
                <a:gd name="T34" fmla="*/ 8 w 12"/>
                <a:gd name="T35" fmla="*/ 1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8" y="12"/>
                  </a:move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1" name="Freeform 1102"/>
            <p:cNvSpPr>
              <a:spLocks/>
            </p:cNvSpPr>
            <p:nvPr/>
          </p:nvSpPr>
          <p:spPr bwMode="auto">
            <a:xfrm>
              <a:off x="1689" y="234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6 w 11"/>
                <a:gd name="T9" fmla="*/ 0 h 11"/>
                <a:gd name="T10" fmla="*/ 4 w 11"/>
                <a:gd name="T11" fmla="*/ 0 h 11"/>
                <a:gd name="T12" fmla="*/ 2 w 11"/>
                <a:gd name="T13" fmla="*/ 0 h 11"/>
                <a:gd name="T14" fmla="*/ 0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2 w 11"/>
                <a:gd name="T25" fmla="*/ 9 h 11"/>
                <a:gd name="T26" fmla="*/ 4 w 11"/>
                <a:gd name="T27" fmla="*/ 11 h 11"/>
                <a:gd name="T28" fmla="*/ 6 w 11"/>
                <a:gd name="T29" fmla="*/ 11 h 11"/>
                <a:gd name="T30" fmla="*/ 8 w 11"/>
                <a:gd name="T31" fmla="*/ 9 h 11"/>
                <a:gd name="T32" fmla="*/ 10 w 11"/>
                <a:gd name="T33" fmla="*/ 8 h 11"/>
                <a:gd name="T34" fmla="*/ 11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2" name="Freeform 1103"/>
            <p:cNvSpPr>
              <a:spLocks/>
            </p:cNvSpPr>
            <p:nvPr/>
          </p:nvSpPr>
          <p:spPr bwMode="auto">
            <a:xfrm>
              <a:off x="1691" y="2367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3" name="Freeform 1104"/>
            <p:cNvSpPr>
              <a:spLocks/>
            </p:cNvSpPr>
            <p:nvPr/>
          </p:nvSpPr>
          <p:spPr bwMode="auto">
            <a:xfrm>
              <a:off x="1708" y="2382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5 w 11"/>
                <a:gd name="T3" fmla="*/ 0 h 12"/>
                <a:gd name="T4" fmla="*/ 4 w 11"/>
                <a:gd name="T5" fmla="*/ 0 h 12"/>
                <a:gd name="T6" fmla="*/ 2 w 11"/>
                <a:gd name="T7" fmla="*/ 0 h 12"/>
                <a:gd name="T8" fmla="*/ 0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9 w 11"/>
                <a:gd name="T33" fmla="*/ 2 h 12"/>
                <a:gd name="T34" fmla="*/ 7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4" name="Freeform 1105"/>
            <p:cNvSpPr>
              <a:spLocks/>
            </p:cNvSpPr>
            <p:nvPr/>
          </p:nvSpPr>
          <p:spPr bwMode="auto">
            <a:xfrm>
              <a:off x="1728" y="2382"/>
              <a:ext cx="11" cy="12"/>
            </a:xfrm>
            <a:custGeom>
              <a:avLst/>
              <a:gdLst>
                <a:gd name="T0" fmla="*/ 8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2 w 11"/>
                <a:gd name="T13" fmla="*/ 10 h 12"/>
                <a:gd name="T14" fmla="*/ 4 w 11"/>
                <a:gd name="T15" fmla="*/ 12 h 12"/>
                <a:gd name="T16" fmla="*/ 6 w 11"/>
                <a:gd name="T17" fmla="*/ 12 h 12"/>
                <a:gd name="T18" fmla="*/ 6 w 11"/>
                <a:gd name="T19" fmla="*/ 12 h 12"/>
                <a:gd name="T20" fmla="*/ 8 w 11"/>
                <a:gd name="T21" fmla="*/ 12 h 12"/>
                <a:gd name="T22" fmla="*/ 10 w 11"/>
                <a:gd name="T23" fmla="*/ 12 h 12"/>
                <a:gd name="T24" fmla="*/ 11 w 11"/>
                <a:gd name="T25" fmla="*/ 10 h 12"/>
                <a:gd name="T26" fmla="*/ 11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10 w 11"/>
                <a:gd name="T33" fmla="*/ 2 h 12"/>
                <a:gd name="T34" fmla="*/ 8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5" name="Freeform 1106"/>
            <p:cNvSpPr>
              <a:spLocks/>
            </p:cNvSpPr>
            <p:nvPr/>
          </p:nvSpPr>
          <p:spPr bwMode="auto">
            <a:xfrm>
              <a:off x="1747" y="237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6" name="Freeform 1107"/>
            <p:cNvSpPr>
              <a:spLocks/>
            </p:cNvSpPr>
            <p:nvPr/>
          </p:nvSpPr>
          <p:spPr bwMode="auto">
            <a:xfrm>
              <a:off x="1752" y="2349"/>
              <a:ext cx="12" cy="11"/>
            </a:xfrm>
            <a:custGeom>
              <a:avLst/>
              <a:gdLst>
                <a:gd name="T0" fmla="*/ 0 w 12"/>
                <a:gd name="T1" fmla="*/ 7 h 11"/>
                <a:gd name="T2" fmla="*/ 0 w 12"/>
                <a:gd name="T3" fmla="*/ 9 h 11"/>
                <a:gd name="T4" fmla="*/ 2 w 12"/>
                <a:gd name="T5" fmla="*/ 11 h 11"/>
                <a:gd name="T6" fmla="*/ 4 w 12"/>
                <a:gd name="T7" fmla="*/ 11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0 w 12"/>
                <a:gd name="T21" fmla="*/ 4 h 11"/>
                <a:gd name="T22" fmla="*/ 8 w 12"/>
                <a:gd name="T23" fmla="*/ 2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4 h 11"/>
                <a:gd name="T32" fmla="*/ 0 w 12"/>
                <a:gd name="T33" fmla="*/ 5 h 11"/>
                <a:gd name="T34" fmla="*/ 0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7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7" name="Freeform 1108"/>
            <p:cNvSpPr>
              <a:spLocks/>
            </p:cNvSpPr>
            <p:nvPr/>
          </p:nvSpPr>
          <p:spPr bwMode="auto">
            <a:xfrm>
              <a:off x="1743" y="2328"/>
              <a:ext cx="11" cy="11"/>
            </a:xfrm>
            <a:custGeom>
              <a:avLst/>
              <a:gdLst>
                <a:gd name="T0" fmla="*/ 2 w 11"/>
                <a:gd name="T1" fmla="*/ 10 h 11"/>
                <a:gd name="T2" fmla="*/ 4 w 11"/>
                <a:gd name="T3" fmla="*/ 11 h 11"/>
                <a:gd name="T4" fmla="*/ 6 w 11"/>
                <a:gd name="T5" fmla="*/ 11 h 11"/>
                <a:gd name="T6" fmla="*/ 8 w 11"/>
                <a:gd name="T7" fmla="*/ 11 h 11"/>
                <a:gd name="T8" fmla="*/ 9 w 11"/>
                <a:gd name="T9" fmla="*/ 11 h 11"/>
                <a:gd name="T10" fmla="*/ 11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2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10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98" name="Freeform 1109"/>
            <p:cNvSpPr>
              <a:spLocks/>
            </p:cNvSpPr>
            <p:nvPr/>
          </p:nvSpPr>
          <p:spPr bwMode="auto">
            <a:xfrm>
              <a:off x="1725" y="2319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7 w 11"/>
                <a:gd name="T3" fmla="*/ 11 h 11"/>
                <a:gd name="T4" fmla="*/ 9 w 11"/>
                <a:gd name="T5" fmla="*/ 9 h 11"/>
                <a:gd name="T6" fmla="*/ 11 w 11"/>
                <a:gd name="T7" fmla="*/ 7 h 11"/>
                <a:gd name="T8" fmla="*/ 11 w 11"/>
                <a:gd name="T9" fmla="*/ 6 h 11"/>
                <a:gd name="T10" fmla="*/ 9 w 11"/>
                <a:gd name="T11" fmla="*/ 4 h 11"/>
                <a:gd name="T12" fmla="*/ 7 w 11"/>
                <a:gd name="T13" fmla="*/ 2 h 11"/>
                <a:gd name="T14" fmla="*/ 5 w 11"/>
                <a:gd name="T15" fmla="*/ 0 h 11"/>
                <a:gd name="T16" fmla="*/ 3 w 11"/>
                <a:gd name="T17" fmla="*/ 0 h 11"/>
                <a:gd name="T18" fmla="*/ 3 w 11"/>
                <a:gd name="T19" fmla="*/ 0 h 11"/>
                <a:gd name="T20" fmla="*/ 1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7 h 11"/>
                <a:gd name="T28" fmla="*/ 0 w 11"/>
                <a:gd name="T29" fmla="*/ 9 h 11"/>
                <a:gd name="T30" fmla="*/ 1 w 11"/>
                <a:gd name="T31" fmla="*/ 11 h 11"/>
                <a:gd name="T32" fmla="*/ 3 w 11"/>
                <a:gd name="T33" fmla="*/ 11 h 11"/>
                <a:gd name="T34" fmla="*/ 5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5" y="11"/>
                  </a:move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8" name="Group 1167"/>
          <p:cNvGrpSpPr>
            <a:grpSpLocks/>
          </p:cNvGrpSpPr>
          <p:nvPr/>
        </p:nvGrpSpPr>
        <p:grpSpPr bwMode="auto">
          <a:xfrm>
            <a:off x="2044700" y="3019425"/>
            <a:ext cx="1395413" cy="1398588"/>
            <a:chOff x="1288" y="1902"/>
            <a:chExt cx="879" cy="881"/>
          </a:xfrm>
        </p:grpSpPr>
        <p:sp>
          <p:nvSpPr>
            <p:cNvPr id="20232" name="Freeform 1111"/>
            <p:cNvSpPr>
              <a:spLocks/>
            </p:cNvSpPr>
            <p:nvPr/>
          </p:nvSpPr>
          <p:spPr bwMode="auto">
            <a:xfrm>
              <a:off x="1288" y="190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1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3" name="Freeform 1112"/>
            <p:cNvSpPr>
              <a:spLocks/>
            </p:cNvSpPr>
            <p:nvPr/>
          </p:nvSpPr>
          <p:spPr bwMode="auto">
            <a:xfrm>
              <a:off x="1303" y="1916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4" name="Freeform 1113"/>
            <p:cNvSpPr>
              <a:spLocks/>
            </p:cNvSpPr>
            <p:nvPr/>
          </p:nvSpPr>
          <p:spPr bwMode="auto">
            <a:xfrm>
              <a:off x="1319" y="1933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5" name="Freeform 1114"/>
            <p:cNvSpPr>
              <a:spLocks/>
            </p:cNvSpPr>
            <p:nvPr/>
          </p:nvSpPr>
          <p:spPr bwMode="auto">
            <a:xfrm>
              <a:off x="1334" y="194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6" name="Freeform 1115"/>
            <p:cNvSpPr>
              <a:spLocks/>
            </p:cNvSpPr>
            <p:nvPr/>
          </p:nvSpPr>
          <p:spPr bwMode="auto">
            <a:xfrm>
              <a:off x="1351" y="196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7" name="Freeform 1116"/>
            <p:cNvSpPr>
              <a:spLocks/>
            </p:cNvSpPr>
            <p:nvPr/>
          </p:nvSpPr>
          <p:spPr bwMode="auto">
            <a:xfrm>
              <a:off x="1366" y="198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8" name="Freeform 1117"/>
            <p:cNvSpPr>
              <a:spLocks/>
            </p:cNvSpPr>
            <p:nvPr/>
          </p:nvSpPr>
          <p:spPr bwMode="auto">
            <a:xfrm>
              <a:off x="1382" y="1997"/>
              <a:ext cx="12" cy="11"/>
            </a:xfrm>
            <a:custGeom>
              <a:avLst/>
              <a:gdLst>
                <a:gd name="T0" fmla="*/ 10 w 12"/>
                <a:gd name="T1" fmla="*/ 1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1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9" name="Freeform 1118"/>
            <p:cNvSpPr>
              <a:spLocks/>
            </p:cNvSpPr>
            <p:nvPr/>
          </p:nvSpPr>
          <p:spPr bwMode="auto">
            <a:xfrm>
              <a:off x="1397" y="2011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0" name="Freeform 1119"/>
            <p:cNvSpPr>
              <a:spLocks/>
            </p:cNvSpPr>
            <p:nvPr/>
          </p:nvSpPr>
          <p:spPr bwMode="auto">
            <a:xfrm>
              <a:off x="1414" y="202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1" name="Freeform 1120"/>
            <p:cNvSpPr>
              <a:spLocks/>
            </p:cNvSpPr>
            <p:nvPr/>
          </p:nvSpPr>
          <p:spPr bwMode="auto">
            <a:xfrm>
              <a:off x="1429" y="204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2" name="Freeform 1121"/>
            <p:cNvSpPr>
              <a:spLocks/>
            </p:cNvSpPr>
            <p:nvPr/>
          </p:nvSpPr>
          <p:spPr bwMode="auto">
            <a:xfrm>
              <a:off x="1446" y="206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3" name="Freeform 1122"/>
            <p:cNvSpPr>
              <a:spLocks/>
            </p:cNvSpPr>
            <p:nvPr/>
          </p:nvSpPr>
          <p:spPr bwMode="auto">
            <a:xfrm>
              <a:off x="1461" y="207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4" name="Freeform 1123"/>
            <p:cNvSpPr>
              <a:spLocks/>
            </p:cNvSpPr>
            <p:nvPr/>
          </p:nvSpPr>
          <p:spPr bwMode="auto">
            <a:xfrm>
              <a:off x="1477" y="2092"/>
              <a:ext cx="11" cy="11"/>
            </a:xfrm>
            <a:custGeom>
              <a:avLst/>
              <a:gdLst>
                <a:gd name="T0" fmla="*/ 10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5" name="Freeform 1124"/>
            <p:cNvSpPr>
              <a:spLocks/>
            </p:cNvSpPr>
            <p:nvPr/>
          </p:nvSpPr>
          <p:spPr bwMode="auto">
            <a:xfrm>
              <a:off x="1492" y="210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6" name="Freeform 1125"/>
            <p:cNvSpPr>
              <a:spLocks/>
            </p:cNvSpPr>
            <p:nvPr/>
          </p:nvSpPr>
          <p:spPr bwMode="auto">
            <a:xfrm>
              <a:off x="1509" y="212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7" name="Freeform 1126"/>
            <p:cNvSpPr>
              <a:spLocks/>
            </p:cNvSpPr>
            <p:nvPr/>
          </p:nvSpPr>
          <p:spPr bwMode="auto">
            <a:xfrm>
              <a:off x="1524" y="213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8" name="Freeform 1127"/>
            <p:cNvSpPr>
              <a:spLocks/>
            </p:cNvSpPr>
            <p:nvPr/>
          </p:nvSpPr>
          <p:spPr bwMode="auto">
            <a:xfrm>
              <a:off x="1541" y="215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49" name="Freeform 1128"/>
            <p:cNvSpPr>
              <a:spLocks/>
            </p:cNvSpPr>
            <p:nvPr/>
          </p:nvSpPr>
          <p:spPr bwMode="auto">
            <a:xfrm>
              <a:off x="1555" y="2170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0" name="Freeform 1129"/>
            <p:cNvSpPr>
              <a:spLocks/>
            </p:cNvSpPr>
            <p:nvPr/>
          </p:nvSpPr>
          <p:spPr bwMode="auto">
            <a:xfrm>
              <a:off x="1572" y="218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1" name="Freeform 1130"/>
            <p:cNvSpPr>
              <a:spLocks/>
            </p:cNvSpPr>
            <p:nvPr/>
          </p:nvSpPr>
          <p:spPr bwMode="auto">
            <a:xfrm>
              <a:off x="1587" y="220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2" name="Freeform 1131"/>
            <p:cNvSpPr>
              <a:spLocks/>
            </p:cNvSpPr>
            <p:nvPr/>
          </p:nvSpPr>
          <p:spPr bwMode="auto">
            <a:xfrm>
              <a:off x="1604" y="221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3" name="Freeform 1132"/>
            <p:cNvSpPr>
              <a:spLocks/>
            </p:cNvSpPr>
            <p:nvPr/>
          </p:nvSpPr>
          <p:spPr bwMode="auto">
            <a:xfrm>
              <a:off x="1619" y="223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10 h 11"/>
                <a:gd name="T18" fmla="*/ 1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4" name="Freeform 1133"/>
            <p:cNvSpPr>
              <a:spLocks/>
            </p:cNvSpPr>
            <p:nvPr/>
          </p:nvSpPr>
          <p:spPr bwMode="auto">
            <a:xfrm>
              <a:off x="1635" y="2250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5" name="Freeform 1134"/>
            <p:cNvSpPr>
              <a:spLocks/>
            </p:cNvSpPr>
            <p:nvPr/>
          </p:nvSpPr>
          <p:spPr bwMode="auto">
            <a:xfrm>
              <a:off x="1650" y="226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6" name="Freeform 1135"/>
            <p:cNvSpPr>
              <a:spLocks/>
            </p:cNvSpPr>
            <p:nvPr/>
          </p:nvSpPr>
          <p:spPr bwMode="auto">
            <a:xfrm>
              <a:off x="1667" y="228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7" name="Freeform 1136"/>
            <p:cNvSpPr>
              <a:spLocks/>
            </p:cNvSpPr>
            <p:nvPr/>
          </p:nvSpPr>
          <p:spPr bwMode="auto">
            <a:xfrm>
              <a:off x="1682" y="22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8" name="Freeform 1137"/>
            <p:cNvSpPr>
              <a:spLocks/>
            </p:cNvSpPr>
            <p:nvPr/>
          </p:nvSpPr>
          <p:spPr bwMode="auto">
            <a:xfrm>
              <a:off x="1699" y="231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59" name="Freeform 1138"/>
            <p:cNvSpPr>
              <a:spLocks/>
            </p:cNvSpPr>
            <p:nvPr/>
          </p:nvSpPr>
          <p:spPr bwMode="auto">
            <a:xfrm>
              <a:off x="1713" y="2328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10 h 11"/>
                <a:gd name="T18" fmla="*/ 2 w 12"/>
                <a:gd name="T19" fmla="*/ 10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10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0" name="Freeform 1139"/>
            <p:cNvSpPr>
              <a:spLocks/>
            </p:cNvSpPr>
            <p:nvPr/>
          </p:nvSpPr>
          <p:spPr bwMode="auto">
            <a:xfrm>
              <a:off x="1730" y="234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1" name="Freeform 1140"/>
            <p:cNvSpPr>
              <a:spLocks/>
            </p:cNvSpPr>
            <p:nvPr/>
          </p:nvSpPr>
          <p:spPr bwMode="auto">
            <a:xfrm>
              <a:off x="1745" y="23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2" name="Freeform 1141"/>
            <p:cNvSpPr>
              <a:spLocks/>
            </p:cNvSpPr>
            <p:nvPr/>
          </p:nvSpPr>
          <p:spPr bwMode="auto">
            <a:xfrm>
              <a:off x="1762" y="23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3" name="Freeform 1142"/>
            <p:cNvSpPr>
              <a:spLocks/>
            </p:cNvSpPr>
            <p:nvPr/>
          </p:nvSpPr>
          <p:spPr bwMode="auto">
            <a:xfrm>
              <a:off x="1777" y="23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2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4" name="Freeform 1143"/>
            <p:cNvSpPr>
              <a:spLocks/>
            </p:cNvSpPr>
            <p:nvPr/>
          </p:nvSpPr>
          <p:spPr bwMode="auto">
            <a:xfrm>
              <a:off x="1793" y="2408"/>
              <a:ext cx="11" cy="12"/>
            </a:xfrm>
            <a:custGeom>
              <a:avLst/>
              <a:gdLst>
                <a:gd name="T0" fmla="*/ 10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10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1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5" name="Freeform 1144"/>
            <p:cNvSpPr>
              <a:spLocks/>
            </p:cNvSpPr>
            <p:nvPr/>
          </p:nvSpPr>
          <p:spPr bwMode="auto">
            <a:xfrm>
              <a:off x="1808" y="242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8 w 11"/>
                <a:gd name="T3" fmla="*/ 2 h 12"/>
                <a:gd name="T4" fmla="*/ 6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6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0 h 12"/>
                <a:gd name="T22" fmla="*/ 6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6" name="Freeform 1145"/>
            <p:cNvSpPr>
              <a:spLocks/>
            </p:cNvSpPr>
            <p:nvPr/>
          </p:nvSpPr>
          <p:spPr bwMode="auto">
            <a:xfrm>
              <a:off x="1823" y="2438"/>
              <a:ext cx="13" cy="13"/>
            </a:xfrm>
            <a:custGeom>
              <a:avLst/>
              <a:gdLst>
                <a:gd name="T0" fmla="*/ 11 w 13"/>
                <a:gd name="T1" fmla="*/ 4 h 13"/>
                <a:gd name="T2" fmla="*/ 9 w 13"/>
                <a:gd name="T3" fmla="*/ 2 h 13"/>
                <a:gd name="T4" fmla="*/ 8 w 13"/>
                <a:gd name="T5" fmla="*/ 0 h 13"/>
                <a:gd name="T6" fmla="*/ 6 w 13"/>
                <a:gd name="T7" fmla="*/ 0 h 13"/>
                <a:gd name="T8" fmla="*/ 4 w 13"/>
                <a:gd name="T9" fmla="*/ 2 h 13"/>
                <a:gd name="T10" fmla="*/ 2 w 13"/>
                <a:gd name="T11" fmla="*/ 4 h 13"/>
                <a:gd name="T12" fmla="*/ 0 w 13"/>
                <a:gd name="T13" fmla="*/ 6 h 13"/>
                <a:gd name="T14" fmla="*/ 0 w 13"/>
                <a:gd name="T15" fmla="*/ 8 h 13"/>
                <a:gd name="T16" fmla="*/ 2 w 13"/>
                <a:gd name="T17" fmla="*/ 10 h 13"/>
                <a:gd name="T18" fmla="*/ 2 w 13"/>
                <a:gd name="T19" fmla="*/ 10 h 13"/>
                <a:gd name="T20" fmla="*/ 4 w 13"/>
                <a:gd name="T21" fmla="*/ 11 h 13"/>
                <a:gd name="T22" fmla="*/ 6 w 13"/>
                <a:gd name="T23" fmla="*/ 13 h 13"/>
                <a:gd name="T24" fmla="*/ 8 w 13"/>
                <a:gd name="T25" fmla="*/ 13 h 13"/>
                <a:gd name="T26" fmla="*/ 9 w 13"/>
                <a:gd name="T27" fmla="*/ 11 h 13"/>
                <a:gd name="T28" fmla="*/ 11 w 13"/>
                <a:gd name="T29" fmla="*/ 10 h 13"/>
                <a:gd name="T30" fmla="*/ 13 w 13"/>
                <a:gd name="T31" fmla="*/ 8 h 13"/>
                <a:gd name="T32" fmla="*/ 13 w 13"/>
                <a:gd name="T33" fmla="*/ 6 h 13"/>
                <a:gd name="T34" fmla="*/ 11 w 13"/>
                <a:gd name="T35" fmla="*/ 4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7" name="Freeform 1146"/>
            <p:cNvSpPr>
              <a:spLocks/>
            </p:cNvSpPr>
            <p:nvPr/>
          </p:nvSpPr>
          <p:spPr bwMode="auto">
            <a:xfrm>
              <a:off x="1840" y="245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8" name="Freeform 1147"/>
            <p:cNvSpPr>
              <a:spLocks/>
            </p:cNvSpPr>
            <p:nvPr/>
          </p:nvSpPr>
          <p:spPr bwMode="auto">
            <a:xfrm>
              <a:off x="1855" y="247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69" name="Freeform 1148"/>
            <p:cNvSpPr>
              <a:spLocks/>
            </p:cNvSpPr>
            <p:nvPr/>
          </p:nvSpPr>
          <p:spPr bwMode="auto">
            <a:xfrm>
              <a:off x="1871" y="2487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0" name="Freeform 1149"/>
            <p:cNvSpPr>
              <a:spLocks/>
            </p:cNvSpPr>
            <p:nvPr/>
          </p:nvSpPr>
          <p:spPr bwMode="auto">
            <a:xfrm>
              <a:off x="1886" y="250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10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1" name="Freeform 1150"/>
            <p:cNvSpPr>
              <a:spLocks/>
            </p:cNvSpPr>
            <p:nvPr/>
          </p:nvSpPr>
          <p:spPr bwMode="auto">
            <a:xfrm>
              <a:off x="1903" y="251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2" name="Freeform 1151"/>
            <p:cNvSpPr>
              <a:spLocks/>
            </p:cNvSpPr>
            <p:nvPr/>
          </p:nvSpPr>
          <p:spPr bwMode="auto">
            <a:xfrm>
              <a:off x="1918" y="253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3" name="Freeform 1152"/>
            <p:cNvSpPr>
              <a:spLocks/>
            </p:cNvSpPr>
            <p:nvPr/>
          </p:nvSpPr>
          <p:spPr bwMode="auto">
            <a:xfrm>
              <a:off x="1935" y="255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4" name="Freeform 1153"/>
            <p:cNvSpPr>
              <a:spLocks/>
            </p:cNvSpPr>
            <p:nvPr/>
          </p:nvSpPr>
          <p:spPr bwMode="auto">
            <a:xfrm>
              <a:off x="1949" y="2565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5" name="Freeform 1154"/>
            <p:cNvSpPr>
              <a:spLocks/>
            </p:cNvSpPr>
            <p:nvPr/>
          </p:nvSpPr>
          <p:spPr bwMode="auto">
            <a:xfrm>
              <a:off x="1966" y="2582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6" name="Freeform 1155"/>
            <p:cNvSpPr>
              <a:spLocks/>
            </p:cNvSpPr>
            <p:nvPr/>
          </p:nvSpPr>
          <p:spPr bwMode="auto">
            <a:xfrm>
              <a:off x="1981" y="25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7" name="Freeform 1156"/>
            <p:cNvSpPr>
              <a:spLocks/>
            </p:cNvSpPr>
            <p:nvPr/>
          </p:nvSpPr>
          <p:spPr bwMode="auto">
            <a:xfrm>
              <a:off x="1998" y="261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8" name="Freeform 1157"/>
            <p:cNvSpPr>
              <a:spLocks/>
            </p:cNvSpPr>
            <p:nvPr/>
          </p:nvSpPr>
          <p:spPr bwMode="auto">
            <a:xfrm>
              <a:off x="2013" y="262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79" name="Freeform 1158"/>
            <p:cNvSpPr>
              <a:spLocks/>
            </p:cNvSpPr>
            <p:nvPr/>
          </p:nvSpPr>
          <p:spPr bwMode="auto">
            <a:xfrm>
              <a:off x="2029" y="2645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8 h 11"/>
                <a:gd name="T18" fmla="*/ 0 w 12"/>
                <a:gd name="T19" fmla="*/ 8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0" name="Freeform 1159"/>
            <p:cNvSpPr>
              <a:spLocks/>
            </p:cNvSpPr>
            <p:nvPr/>
          </p:nvSpPr>
          <p:spPr bwMode="auto">
            <a:xfrm>
              <a:off x="2044" y="26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1" name="Freeform 1160"/>
            <p:cNvSpPr>
              <a:spLocks/>
            </p:cNvSpPr>
            <p:nvPr/>
          </p:nvSpPr>
          <p:spPr bwMode="auto">
            <a:xfrm>
              <a:off x="2061" y="26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2" name="Freeform 1161"/>
            <p:cNvSpPr>
              <a:spLocks/>
            </p:cNvSpPr>
            <p:nvPr/>
          </p:nvSpPr>
          <p:spPr bwMode="auto">
            <a:xfrm>
              <a:off x="2076" y="26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3" name="Freeform 1162"/>
            <p:cNvSpPr>
              <a:spLocks/>
            </p:cNvSpPr>
            <p:nvPr/>
          </p:nvSpPr>
          <p:spPr bwMode="auto">
            <a:xfrm>
              <a:off x="2093" y="27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4" name="Freeform 1163"/>
            <p:cNvSpPr>
              <a:spLocks/>
            </p:cNvSpPr>
            <p:nvPr/>
          </p:nvSpPr>
          <p:spPr bwMode="auto">
            <a:xfrm>
              <a:off x="2107" y="2723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5" name="Freeform 1164"/>
            <p:cNvSpPr>
              <a:spLocks/>
            </p:cNvSpPr>
            <p:nvPr/>
          </p:nvSpPr>
          <p:spPr bwMode="auto">
            <a:xfrm>
              <a:off x="2124" y="2740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6" name="Freeform 1165"/>
            <p:cNvSpPr>
              <a:spLocks/>
            </p:cNvSpPr>
            <p:nvPr/>
          </p:nvSpPr>
          <p:spPr bwMode="auto">
            <a:xfrm>
              <a:off x="2139" y="27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87" name="Freeform 1166"/>
            <p:cNvSpPr>
              <a:spLocks/>
            </p:cNvSpPr>
            <p:nvPr/>
          </p:nvSpPr>
          <p:spPr bwMode="auto">
            <a:xfrm>
              <a:off x="2156" y="277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69" name="Group 1224"/>
          <p:cNvGrpSpPr>
            <a:grpSpLocks/>
          </p:cNvGrpSpPr>
          <p:nvPr/>
        </p:nvGrpSpPr>
        <p:grpSpPr bwMode="auto">
          <a:xfrm>
            <a:off x="2062163" y="3019425"/>
            <a:ext cx="1395412" cy="1398588"/>
            <a:chOff x="1299" y="1902"/>
            <a:chExt cx="879" cy="881"/>
          </a:xfrm>
        </p:grpSpPr>
        <p:sp>
          <p:nvSpPr>
            <p:cNvPr id="20176" name="Freeform 1168"/>
            <p:cNvSpPr>
              <a:spLocks/>
            </p:cNvSpPr>
            <p:nvPr/>
          </p:nvSpPr>
          <p:spPr bwMode="auto">
            <a:xfrm>
              <a:off x="2167" y="1902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5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6 w 11"/>
                <a:gd name="T11" fmla="*/ 0 h 11"/>
                <a:gd name="T12" fmla="*/ 6 w 11"/>
                <a:gd name="T13" fmla="*/ 0 h 11"/>
                <a:gd name="T14" fmla="*/ 4 w 11"/>
                <a:gd name="T15" fmla="*/ 1 h 11"/>
                <a:gd name="T16" fmla="*/ 2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11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1" y="9"/>
                  </a:move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7" name="Freeform 1169"/>
            <p:cNvSpPr>
              <a:spLocks/>
            </p:cNvSpPr>
            <p:nvPr/>
          </p:nvSpPr>
          <p:spPr bwMode="auto">
            <a:xfrm>
              <a:off x="2152" y="1916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8" name="Freeform 1170"/>
            <p:cNvSpPr>
              <a:spLocks/>
            </p:cNvSpPr>
            <p:nvPr/>
          </p:nvSpPr>
          <p:spPr bwMode="auto">
            <a:xfrm>
              <a:off x="2135" y="1933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10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0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9" name="Freeform 1171"/>
            <p:cNvSpPr>
              <a:spLocks/>
            </p:cNvSpPr>
            <p:nvPr/>
          </p:nvSpPr>
          <p:spPr bwMode="auto">
            <a:xfrm>
              <a:off x="2120" y="1948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0" name="Freeform 1172"/>
            <p:cNvSpPr>
              <a:spLocks/>
            </p:cNvSpPr>
            <p:nvPr/>
          </p:nvSpPr>
          <p:spPr bwMode="auto">
            <a:xfrm>
              <a:off x="2104" y="196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1" name="Freeform 1173"/>
            <p:cNvSpPr>
              <a:spLocks/>
            </p:cNvSpPr>
            <p:nvPr/>
          </p:nvSpPr>
          <p:spPr bwMode="auto">
            <a:xfrm>
              <a:off x="2089" y="198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2" name="Freeform 1174"/>
            <p:cNvSpPr>
              <a:spLocks/>
            </p:cNvSpPr>
            <p:nvPr/>
          </p:nvSpPr>
          <p:spPr bwMode="auto">
            <a:xfrm>
              <a:off x="2072" y="199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3" name="Freeform 1175"/>
            <p:cNvSpPr>
              <a:spLocks/>
            </p:cNvSpPr>
            <p:nvPr/>
          </p:nvSpPr>
          <p:spPr bwMode="auto">
            <a:xfrm>
              <a:off x="2057" y="2011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4" name="Freeform 1176"/>
            <p:cNvSpPr>
              <a:spLocks/>
            </p:cNvSpPr>
            <p:nvPr/>
          </p:nvSpPr>
          <p:spPr bwMode="auto">
            <a:xfrm>
              <a:off x="2041" y="2028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5" name="Freeform 1177"/>
            <p:cNvSpPr>
              <a:spLocks/>
            </p:cNvSpPr>
            <p:nvPr/>
          </p:nvSpPr>
          <p:spPr bwMode="auto">
            <a:xfrm>
              <a:off x="2026" y="204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6" name="Freeform 1178"/>
            <p:cNvSpPr>
              <a:spLocks/>
            </p:cNvSpPr>
            <p:nvPr/>
          </p:nvSpPr>
          <p:spPr bwMode="auto">
            <a:xfrm>
              <a:off x="2009" y="206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7" name="Freeform 1179"/>
            <p:cNvSpPr>
              <a:spLocks/>
            </p:cNvSpPr>
            <p:nvPr/>
          </p:nvSpPr>
          <p:spPr bwMode="auto">
            <a:xfrm>
              <a:off x="1994" y="207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8" name="Freeform 1180"/>
            <p:cNvSpPr>
              <a:spLocks/>
            </p:cNvSpPr>
            <p:nvPr/>
          </p:nvSpPr>
          <p:spPr bwMode="auto">
            <a:xfrm>
              <a:off x="1977" y="2092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1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1 h 11"/>
                <a:gd name="T18" fmla="*/ 2 w 12"/>
                <a:gd name="T19" fmla="*/ 1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89" name="Freeform 1181"/>
            <p:cNvSpPr>
              <a:spLocks/>
            </p:cNvSpPr>
            <p:nvPr/>
          </p:nvSpPr>
          <p:spPr bwMode="auto">
            <a:xfrm>
              <a:off x="1962" y="2107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1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1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0" name="Freeform 1182"/>
            <p:cNvSpPr>
              <a:spLocks/>
            </p:cNvSpPr>
            <p:nvPr/>
          </p:nvSpPr>
          <p:spPr bwMode="auto">
            <a:xfrm>
              <a:off x="1946" y="212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1" name="Freeform 1183"/>
            <p:cNvSpPr>
              <a:spLocks/>
            </p:cNvSpPr>
            <p:nvPr/>
          </p:nvSpPr>
          <p:spPr bwMode="auto">
            <a:xfrm>
              <a:off x="1931" y="213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2" name="Freeform 1184"/>
            <p:cNvSpPr>
              <a:spLocks/>
            </p:cNvSpPr>
            <p:nvPr/>
          </p:nvSpPr>
          <p:spPr bwMode="auto">
            <a:xfrm>
              <a:off x="1914" y="21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3" name="Freeform 1185"/>
            <p:cNvSpPr>
              <a:spLocks/>
            </p:cNvSpPr>
            <p:nvPr/>
          </p:nvSpPr>
          <p:spPr bwMode="auto">
            <a:xfrm>
              <a:off x="1899" y="2170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4" name="Freeform 1186"/>
            <p:cNvSpPr>
              <a:spLocks/>
            </p:cNvSpPr>
            <p:nvPr/>
          </p:nvSpPr>
          <p:spPr bwMode="auto">
            <a:xfrm>
              <a:off x="1883" y="218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5" name="Freeform 1187"/>
            <p:cNvSpPr>
              <a:spLocks/>
            </p:cNvSpPr>
            <p:nvPr/>
          </p:nvSpPr>
          <p:spPr bwMode="auto">
            <a:xfrm>
              <a:off x="1868" y="220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6" name="Freeform 1188"/>
            <p:cNvSpPr>
              <a:spLocks/>
            </p:cNvSpPr>
            <p:nvPr/>
          </p:nvSpPr>
          <p:spPr bwMode="auto">
            <a:xfrm>
              <a:off x="1851" y="221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7" name="Freeform 1189"/>
            <p:cNvSpPr>
              <a:spLocks/>
            </p:cNvSpPr>
            <p:nvPr/>
          </p:nvSpPr>
          <p:spPr bwMode="auto">
            <a:xfrm>
              <a:off x="1836" y="223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8" name="Freeform 1190"/>
            <p:cNvSpPr>
              <a:spLocks/>
            </p:cNvSpPr>
            <p:nvPr/>
          </p:nvSpPr>
          <p:spPr bwMode="auto">
            <a:xfrm>
              <a:off x="1819" y="2250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99" name="Freeform 1191"/>
            <p:cNvSpPr>
              <a:spLocks/>
            </p:cNvSpPr>
            <p:nvPr/>
          </p:nvSpPr>
          <p:spPr bwMode="auto">
            <a:xfrm>
              <a:off x="1804" y="2265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0" name="Freeform 1192"/>
            <p:cNvSpPr>
              <a:spLocks/>
            </p:cNvSpPr>
            <p:nvPr/>
          </p:nvSpPr>
          <p:spPr bwMode="auto">
            <a:xfrm>
              <a:off x="1788" y="228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1" name="Freeform 1193"/>
            <p:cNvSpPr>
              <a:spLocks/>
            </p:cNvSpPr>
            <p:nvPr/>
          </p:nvSpPr>
          <p:spPr bwMode="auto">
            <a:xfrm>
              <a:off x="1773" y="229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2" name="Freeform 1194"/>
            <p:cNvSpPr>
              <a:spLocks/>
            </p:cNvSpPr>
            <p:nvPr/>
          </p:nvSpPr>
          <p:spPr bwMode="auto">
            <a:xfrm>
              <a:off x="1756" y="231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3" name="Freeform 1195"/>
            <p:cNvSpPr>
              <a:spLocks/>
            </p:cNvSpPr>
            <p:nvPr/>
          </p:nvSpPr>
          <p:spPr bwMode="auto">
            <a:xfrm>
              <a:off x="1741" y="2328"/>
              <a:ext cx="11" cy="11"/>
            </a:xfrm>
            <a:custGeom>
              <a:avLst/>
              <a:gdLst>
                <a:gd name="T0" fmla="*/ 10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4" name="Freeform 1196"/>
            <p:cNvSpPr>
              <a:spLocks/>
            </p:cNvSpPr>
            <p:nvPr/>
          </p:nvSpPr>
          <p:spPr bwMode="auto">
            <a:xfrm>
              <a:off x="1725" y="234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5" name="Freeform 1197"/>
            <p:cNvSpPr>
              <a:spLocks/>
            </p:cNvSpPr>
            <p:nvPr/>
          </p:nvSpPr>
          <p:spPr bwMode="auto">
            <a:xfrm>
              <a:off x="1710" y="236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6" name="Freeform 1198"/>
            <p:cNvSpPr>
              <a:spLocks/>
            </p:cNvSpPr>
            <p:nvPr/>
          </p:nvSpPr>
          <p:spPr bwMode="auto">
            <a:xfrm>
              <a:off x="1693" y="23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7" name="Freeform 1199"/>
            <p:cNvSpPr>
              <a:spLocks/>
            </p:cNvSpPr>
            <p:nvPr/>
          </p:nvSpPr>
          <p:spPr bwMode="auto">
            <a:xfrm>
              <a:off x="1678" y="23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8" name="Freeform 1200"/>
            <p:cNvSpPr>
              <a:spLocks/>
            </p:cNvSpPr>
            <p:nvPr/>
          </p:nvSpPr>
          <p:spPr bwMode="auto">
            <a:xfrm>
              <a:off x="1661" y="24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10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10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09" name="Freeform 1201"/>
            <p:cNvSpPr>
              <a:spLocks/>
            </p:cNvSpPr>
            <p:nvPr/>
          </p:nvSpPr>
          <p:spPr bwMode="auto">
            <a:xfrm>
              <a:off x="1646" y="2423"/>
              <a:ext cx="12" cy="12"/>
            </a:xfrm>
            <a:custGeom>
              <a:avLst/>
              <a:gdLst>
                <a:gd name="T0" fmla="*/ 10 w 12"/>
                <a:gd name="T1" fmla="*/ 10 h 12"/>
                <a:gd name="T2" fmla="*/ 12 w 12"/>
                <a:gd name="T3" fmla="*/ 8 h 12"/>
                <a:gd name="T4" fmla="*/ 12 w 12"/>
                <a:gd name="T5" fmla="*/ 6 h 12"/>
                <a:gd name="T6" fmla="*/ 10 w 12"/>
                <a:gd name="T7" fmla="*/ 4 h 12"/>
                <a:gd name="T8" fmla="*/ 8 w 12"/>
                <a:gd name="T9" fmla="*/ 2 h 12"/>
                <a:gd name="T10" fmla="*/ 6 w 12"/>
                <a:gd name="T11" fmla="*/ 0 h 12"/>
                <a:gd name="T12" fmla="*/ 4 w 12"/>
                <a:gd name="T13" fmla="*/ 0 h 12"/>
                <a:gd name="T14" fmla="*/ 2 w 12"/>
                <a:gd name="T15" fmla="*/ 2 h 12"/>
                <a:gd name="T16" fmla="*/ 0 w 12"/>
                <a:gd name="T17" fmla="*/ 4 h 12"/>
                <a:gd name="T18" fmla="*/ 0 w 12"/>
                <a:gd name="T19" fmla="*/ 4 h 12"/>
                <a:gd name="T20" fmla="*/ 0 w 12"/>
                <a:gd name="T21" fmla="*/ 6 h 12"/>
                <a:gd name="T22" fmla="*/ 0 w 12"/>
                <a:gd name="T23" fmla="*/ 8 h 12"/>
                <a:gd name="T24" fmla="*/ 0 w 12"/>
                <a:gd name="T25" fmla="*/ 10 h 12"/>
                <a:gd name="T26" fmla="*/ 2 w 12"/>
                <a:gd name="T27" fmla="*/ 12 h 12"/>
                <a:gd name="T28" fmla="*/ 4 w 12"/>
                <a:gd name="T29" fmla="*/ 12 h 12"/>
                <a:gd name="T30" fmla="*/ 6 w 12"/>
                <a:gd name="T31" fmla="*/ 12 h 12"/>
                <a:gd name="T32" fmla="*/ 8 w 12"/>
                <a:gd name="T33" fmla="*/ 12 h 12"/>
                <a:gd name="T34" fmla="*/ 1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0" name="Freeform 1202"/>
            <p:cNvSpPr>
              <a:spLocks/>
            </p:cNvSpPr>
            <p:nvPr/>
          </p:nvSpPr>
          <p:spPr bwMode="auto">
            <a:xfrm>
              <a:off x="1630" y="2438"/>
              <a:ext cx="13" cy="13"/>
            </a:xfrm>
            <a:custGeom>
              <a:avLst/>
              <a:gdLst>
                <a:gd name="T0" fmla="*/ 11 w 13"/>
                <a:gd name="T1" fmla="*/ 10 h 13"/>
                <a:gd name="T2" fmla="*/ 13 w 13"/>
                <a:gd name="T3" fmla="*/ 8 h 13"/>
                <a:gd name="T4" fmla="*/ 13 w 13"/>
                <a:gd name="T5" fmla="*/ 6 h 13"/>
                <a:gd name="T6" fmla="*/ 11 w 13"/>
                <a:gd name="T7" fmla="*/ 4 h 13"/>
                <a:gd name="T8" fmla="*/ 9 w 13"/>
                <a:gd name="T9" fmla="*/ 2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2 h 13"/>
                <a:gd name="T16" fmla="*/ 2 w 13"/>
                <a:gd name="T17" fmla="*/ 4 h 13"/>
                <a:gd name="T18" fmla="*/ 2 w 13"/>
                <a:gd name="T19" fmla="*/ 4 h 13"/>
                <a:gd name="T20" fmla="*/ 0 w 13"/>
                <a:gd name="T21" fmla="*/ 6 h 13"/>
                <a:gd name="T22" fmla="*/ 0 w 13"/>
                <a:gd name="T23" fmla="*/ 8 h 13"/>
                <a:gd name="T24" fmla="*/ 2 w 13"/>
                <a:gd name="T25" fmla="*/ 10 h 13"/>
                <a:gd name="T26" fmla="*/ 3 w 13"/>
                <a:gd name="T27" fmla="*/ 11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1 h 13"/>
                <a:gd name="T34" fmla="*/ 11 w 13"/>
                <a:gd name="T35" fmla="*/ 1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10"/>
                  </a:move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1" name="Freeform 1203"/>
            <p:cNvSpPr>
              <a:spLocks/>
            </p:cNvSpPr>
            <p:nvPr/>
          </p:nvSpPr>
          <p:spPr bwMode="auto">
            <a:xfrm>
              <a:off x="1615" y="24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2" name="Freeform 1204"/>
            <p:cNvSpPr>
              <a:spLocks/>
            </p:cNvSpPr>
            <p:nvPr/>
          </p:nvSpPr>
          <p:spPr bwMode="auto">
            <a:xfrm>
              <a:off x="1600" y="247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3" name="Freeform 1205"/>
            <p:cNvSpPr>
              <a:spLocks/>
            </p:cNvSpPr>
            <p:nvPr/>
          </p:nvSpPr>
          <p:spPr bwMode="auto">
            <a:xfrm>
              <a:off x="1583" y="248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4" name="Freeform 1206"/>
            <p:cNvSpPr>
              <a:spLocks/>
            </p:cNvSpPr>
            <p:nvPr/>
          </p:nvSpPr>
          <p:spPr bwMode="auto">
            <a:xfrm>
              <a:off x="1568" y="2502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1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1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5" name="Freeform 1207"/>
            <p:cNvSpPr>
              <a:spLocks/>
            </p:cNvSpPr>
            <p:nvPr/>
          </p:nvSpPr>
          <p:spPr bwMode="auto">
            <a:xfrm>
              <a:off x="1552" y="251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6" name="Freeform 1208"/>
            <p:cNvSpPr>
              <a:spLocks/>
            </p:cNvSpPr>
            <p:nvPr/>
          </p:nvSpPr>
          <p:spPr bwMode="auto">
            <a:xfrm>
              <a:off x="1537" y="253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7" name="Freeform 1209"/>
            <p:cNvSpPr>
              <a:spLocks/>
            </p:cNvSpPr>
            <p:nvPr/>
          </p:nvSpPr>
          <p:spPr bwMode="auto">
            <a:xfrm>
              <a:off x="1520" y="255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8" name="Freeform 1210"/>
            <p:cNvSpPr>
              <a:spLocks/>
            </p:cNvSpPr>
            <p:nvPr/>
          </p:nvSpPr>
          <p:spPr bwMode="auto">
            <a:xfrm>
              <a:off x="1505" y="256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19" name="Freeform 1211"/>
            <p:cNvSpPr>
              <a:spLocks/>
            </p:cNvSpPr>
            <p:nvPr/>
          </p:nvSpPr>
          <p:spPr bwMode="auto">
            <a:xfrm>
              <a:off x="1488" y="2582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0" name="Freeform 1212"/>
            <p:cNvSpPr>
              <a:spLocks/>
            </p:cNvSpPr>
            <p:nvPr/>
          </p:nvSpPr>
          <p:spPr bwMode="auto">
            <a:xfrm>
              <a:off x="1474" y="259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1" name="Freeform 1213"/>
            <p:cNvSpPr>
              <a:spLocks/>
            </p:cNvSpPr>
            <p:nvPr/>
          </p:nvSpPr>
          <p:spPr bwMode="auto">
            <a:xfrm>
              <a:off x="1457" y="261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2" name="Freeform 1214"/>
            <p:cNvSpPr>
              <a:spLocks/>
            </p:cNvSpPr>
            <p:nvPr/>
          </p:nvSpPr>
          <p:spPr bwMode="auto">
            <a:xfrm>
              <a:off x="1442" y="2628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3" name="Freeform 1215"/>
            <p:cNvSpPr>
              <a:spLocks/>
            </p:cNvSpPr>
            <p:nvPr/>
          </p:nvSpPr>
          <p:spPr bwMode="auto">
            <a:xfrm>
              <a:off x="1425" y="264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4" name="Freeform 1216"/>
            <p:cNvSpPr>
              <a:spLocks/>
            </p:cNvSpPr>
            <p:nvPr/>
          </p:nvSpPr>
          <p:spPr bwMode="auto">
            <a:xfrm>
              <a:off x="1410" y="2660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5" name="Freeform 1217"/>
            <p:cNvSpPr>
              <a:spLocks/>
            </p:cNvSpPr>
            <p:nvPr/>
          </p:nvSpPr>
          <p:spPr bwMode="auto">
            <a:xfrm>
              <a:off x="1394" y="26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6" name="Freeform 1218"/>
            <p:cNvSpPr>
              <a:spLocks/>
            </p:cNvSpPr>
            <p:nvPr/>
          </p:nvSpPr>
          <p:spPr bwMode="auto">
            <a:xfrm>
              <a:off x="1379" y="26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7" name="Freeform 1219"/>
            <p:cNvSpPr>
              <a:spLocks/>
            </p:cNvSpPr>
            <p:nvPr/>
          </p:nvSpPr>
          <p:spPr bwMode="auto">
            <a:xfrm>
              <a:off x="1362" y="27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8" name="Freeform 1220"/>
            <p:cNvSpPr>
              <a:spLocks/>
            </p:cNvSpPr>
            <p:nvPr/>
          </p:nvSpPr>
          <p:spPr bwMode="auto">
            <a:xfrm>
              <a:off x="1347" y="272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29" name="Freeform 1221"/>
            <p:cNvSpPr>
              <a:spLocks/>
            </p:cNvSpPr>
            <p:nvPr/>
          </p:nvSpPr>
          <p:spPr bwMode="auto">
            <a:xfrm>
              <a:off x="1330" y="2740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0" name="Freeform 1222"/>
            <p:cNvSpPr>
              <a:spLocks/>
            </p:cNvSpPr>
            <p:nvPr/>
          </p:nvSpPr>
          <p:spPr bwMode="auto">
            <a:xfrm>
              <a:off x="1316" y="275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231" name="Freeform 1223"/>
            <p:cNvSpPr>
              <a:spLocks/>
            </p:cNvSpPr>
            <p:nvPr/>
          </p:nvSpPr>
          <p:spPr bwMode="auto">
            <a:xfrm>
              <a:off x="1299" y="27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0" name="Group 1383"/>
          <p:cNvGrpSpPr>
            <a:grpSpLocks/>
          </p:cNvGrpSpPr>
          <p:nvPr/>
        </p:nvGrpSpPr>
        <p:grpSpPr bwMode="auto">
          <a:xfrm>
            <a:off x="2044700" y="2308225"/>
            <a:ext cx="1412875" cy="1414463"/>
            <a:chOff x="1288" y="1454"/>
            <a:chExt cx="890" cy="891"/>
          </a:xfrm>
        </p:grpSpPr>
        <p:sp>
          <p:nvSpPr>
            <p:cNvPr id="20018" name="Freeform 1225"/>
            <p:cNvSpPr>
              <a:spLocks/>
            </p:cNvSpPr>
            <p:nvPr/>
          </p:nvSpPr>
          <p:spPr bwMode="auto">
            <a:xfrm>
              <a:off x="1288" y="145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6 h 11"/>
                <a:gd name="T4" fmla="*/ 9 w 11"/>
                <a:gd name="T5" fmla="*/ 4 h 11"/>
                <a:gd name="T6" fmla="*/ 7 w 11"/>
                <a:gd name="T7" fmla="*/ 2 h 11"/>
                <a:gd name="T8" fmla="*/ 5 w 11"/>
                <a:gd name="T9" fmla="*/ 0 h 11"/>
                <a:gd name="T10" fmla="*/ 5 w 11"/>
                <a:gd name="T11" fmla="*/ 0 h 11"/>
                <a:gd name="T12" fmla="*/ 3 w 11"/>
                <a:gd name="T13" fmla="*/ 2 h 11"/>
                <a:gd name="T14" fmla="*/ 2 w 11"/>
                <a:gd name="T15" fmla="*/ 4 h 11"/>
                <a:gd name="T16" fmla="*/ 0 w 11"/>
                <a:gd name="T17" fmla="*/ 6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9" name="Freeform 1226"/>
            <p:cNvSpPr>
              <a:spLocks/>
            </p:cNvSpPr>
            <p:nvPr/>
          </p:nvSpPr>
          <p:spPr bwMode="auto">
            <a:xfrm>
              <a:off x="1288" y="147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0" name="Freeform 1227"/>
            <p:cNvSpPr>
              <a:spLocks/>
            </p:cNvSpPr>
            <p:nvPr/>
          </p:nvSpPr>
          <p:spPr bwMode="auto">
            <a:xfrm>
              <a:off x="1288" y="149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1" name="Freeform 1228"/>
            <p:cNvSpPr>
              <a:spLocks/>
            </p:cNvSpPr>
            <p:nvPr/>
          </p:nvSpPr>
          <p:spPr bwMode="auto">
            <a:xfrm>
              <a:off x="1288" y="1521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2" name="Freeform 1229"/>
            <p:cNvSpPr>
              <a:spLocks/>
            </p:cNvSpPr>
            <p:nvPr/>
          </p:nvSpPr>
          <p:spPr bwMode="auto">
            <a:xfrm>
              <a:off x="1288" y="154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3" name="Freeform 1230"/>
            <p:cNvSpPr>
              <a:spLocks/>
            </p:cNvSpPr>
            <p:nvPr/>
          </p:nvSpPr>
          <p:spPr bwMode="auto">
            <a:xfrm>
              <a:off x="1288" y="156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4" name="Freeform 1231"/>
            <p:cNvSpPr>
              <a:spLocks/>
            </p:cNvSpPr>
            <p:nvPr/>
          </p:nvSpPr>
          <p:spPr bwMode="auto">
            <a:xfrm>
              <a:off x="1288" y="1588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5" name="Freeform 1232"/>
            <p:cNvSpPr>
              <a:spLocks/>
            </p:cNvSpPr>
            <p:nvPr/>
          </p:nvSpPr>
          <p:spPr bwMode="auto">
            <a:xfrm>
              <a:off x="1288" y="161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6" name="Freeform 1233"/>
            <p:cNvSpPr>
              <a:spLocks/>
            </p:cNvSpPr>
            <p:nvPr/>
          </p:nvSpPr>
          <p:spPr bwMode="auto">
            <a:xfrm>
              <a:off x="1288" y="163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7" name="Freeform 1234"/>
            <p:cNvSpPr>
              <a:spLocks/>
            </p:cNvSpPr>
            <p:nvPr/>
          </p:nvSpPr>
          <p:spPr bwMode="auto">
            <a:xfrm>
              <a:off x="1288" y="165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8" name="Freeform 1235"/>
            <p:cNvSpPr>
              <a:spLocks/>
            </p:cNvSpPr>
            <p:nvPr/>
          </p:nvSpPr>
          <p:spPr bwMode="auto">
            <a:xfrm>
              <a:off x="1288" y="167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29" name="Freeform 1236"/>
            <p:cNvSpPr>
              <a:spLocks/>
            </p:cNvSpPr>
            <p:nvPr/>
          </p:nvSpPr>
          <p:spPr bwMode="auto">
            <a:xfrm>
              <a:off x="1288" y="170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0" name="Freeform 1237"/>
            <p:cNvSpPr>
              <a:spLocks/>
            </p:cNvSpPr>
            <p:nvPr/>
          </p:nvSpPr>
          <p:spPr bwMode="auto">
            <a:xfrm>
              <a:off x="1288" y="172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1" name="Freeform 1238"/>
            <p:cNvSpPr>
              <a:spLocks/>
            </p:cNvSpPr>
            <p:nvPr/>
          </p:nvSpPr>
          <p:spPr bwMode="auto">
            <a:xfrm>
              <a:off x="1288" y="174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2" name="Freeform 1239"/>
            <p:cNvSpPr>
              <a:spLocks/>
            </p:cNvSpPr>
            <p:nvPr/>
          </p:nvSpPr>
          <p:spPr bwMode="auto">
            <a:xfrm>
              <a:off x="1288" y="1767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3" name="Freeform 1240"/>
            <p:cNvSpPr>
              <a:spLocks/>
            </p:cNvSpPr>
            <p:nvPr/>
          </p:nvSpPr>
          <p:spPr bwMode="auto">
            <a:xfrm>
              <a:off x="1288" y="179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4" name="Freeform 1241"/>
            <p:cNvSpPr>
              <a:spLocks/>
            </p:cNvSpPr>
            <p:nvPr/>
          </p:nvSpPr>
          <p:spPr bwMode="auto">
            <a:xfrm>
              <a:off x="1288" y="181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5" name="Freeform 1242"/>
            <p:cNvSpPr>
              <a:spLocks/>
            </p:cNvSpPr>
            <p:nvPr/>
          </p:nvSpPr>
          <p:spPr bwMode="auto">
            <a:xfrm>
              <a:off x="1288" y="1834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6" name="Freeform 1243"/>
            <p:cNvSpPr>
              <a:spLocks/>
            </p:cNvSpPr>
            <p:nvPr/>
          </p:nvSpPr>
          <p:spPr bwMode="auto">
            <a:xfrm>
              <a:off x="1288" y="185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7" name="Freeform 1244"/>
            <p:cNvSpPr>
              <a:spLocks/>
            </p:cNvSpPr>
            <p:nvPr/>
          </p:nvSpPr>
          <p:spPr bwMode="auto">
            <a:xfrm>
              <a:off x="1288" y="187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8" name="Freeform 1245"/>
            <p:cNvSpPr>
              <a:spLocks/>
            </p:cNvSpPr>
            <p:nvPr/>
          </p:nvSpPr>
          <p:spPr bwMode="auto">
            <a:xfrm>
              <a:off x="1288" y="190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39" name="Freeform 1246"/>
            <p:cNvSpPr>
              <a:spLocks/>
            </p:cNvSpPr>
            <p:nvPr/>
          </p:nvSpPr>
          <p:spPr bwMode="auto">
            <a:xfrm>
              <a:off x="1288" y="192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0" name="Freeform 1247"/>
            <p:cNvSpPr>
              <a:spLocks/>
            </p:cNvSpPr>
            <p:nvPr/>
          </p:nvSpPr>
          <p:spPr bwMode="auto">
            <a:xfrm>
              <a:off x="1288" y="194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1" name="Freeform 1248"/>
            <p:cNvSpPr>
              <a:spLocks/>
            </p:cNvSpPr>
            <p:nvPr/>
          </p:nvSpPr>
          <p:spPr bwMode="auto">
            <a:xfrm>
              <a:off x="1288" y="196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2" name="Freeform 1249"/>
            <p:cNvSpPr>
              <a:spLocks/>
            </p:cNvSpPr>
            <p:nvPr/>
          </p:nvSpPr>
          <p:spPr bwMode="auto">
            <a:xfrm>
              <a:off x="1288" y="199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3" name="Freeform 1250"/>
            <p:cNvSpPr>
              <a:spLocks/>
            </p:cNvSpPr>
            <p:nvPr/>
          </p:nvSpPr>
          <p:spPr bwMode="auto">
            <a:xfrm>
              <a:off x="1288" y="201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4" name="Freeform 1251"/>
            <p:cNvSpPr>
              <a:spLocks/>
            </p:cNvSpPr>
            <p:nvPr/>
          </p:nvSpPr>
          <p:spPr bwMode="auto">
            <a:xfrm>
              <a:off x="1288" y="203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5" name="Freeform 1252"/>
            <p:cNvSpPr>
              <a:spLocks/>
            </p:cNvSpPr>
            <p:nvPr/>
          </p:nvSpPr>
          <p:spPr bwMode="auto">
            <a:xfrm>
              <a:off x="1288" y="205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6" name="Freeform 1253"/>
            <p:cNvSpPr>
              <a:spLocks/>
            </p:cNvSpPr>
            <p:nvPr/>
          </p:nvSpPr>
          <p:spPr bwMode="auto">
            <a:xfrm>
              <a:off x="1288" y="2080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7" name="Freeform 1254"/>
            <p:cNvSpPr>
              <a:spLocks/>
            </p:cNvSpPr>
            <p:nvPr/>
          </p:nvSpPr>
          <p:spPr bwMode="auto">
            <a:xfrm>
              <a:off x="1288" y="210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8" name="Freeform 1255"/>
            <p:cNvSpPr>
              <a:spLocks/>
            </p:cNvSpPr>
            <p:nvPr/>
          </p:nvSpPr>
          <p:spPr bwMode="auto">
            <a:xfrm>
              <a:off x="1288" y="212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49" name="Freeform 1256"/>
            <p:cNvSpPr>
              <a:spLocks/>
            </p:cNvSpPr>
            <p:nvPr/>
          </p:nvSpPr>
          <p:spPr bwMode="auto">
            <a:xfrm>
              <a:off x="1288" y="214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0" name="Freeform 1257"/>
            <p:cNvSpPr>
              <a:spLocks/>
            </p:cNvSpPr>
            <p:nvPr/>
          </p:nvSpPr>
          <p:spPr bwMode="auto">
            <a:xfrm>
              <a:off x="1288" y="217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1" name="Freeform 1258"/>
            <p:cNvSpPr>
              <a:spLocks/>
            </p:cNvSpPr>
            <p:nvPr/>
          </p:nvSpPr>
          <p:spPr bwMode="auto">
            <a:xfrm>
              <a:off x="1288" y="219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2" name="Freeform 1259"/>
            <p:cNvSpPr>
              <a:spLocks/>
            </p:cNvSpPr>
            <p:nvPr/>
          </p:nvSpPr>
          <p:spPr bwMode="auto">
            <a:xfrm>
              <a:off x="1288" y="221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3" name="Freeform 1260"/>
            <p:cNvSpPr>
              <a:spLocks/>
            </p:cNvSpPr>
            <p:nvPr/>
          </p:nvSpPr>
          <p:spPr bwMode="auto">
            <a:xfrm>
              <a:off x="1288" y="223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4" name="Freeform 1261"/>
            <p:cNvSpPr>
              <a:spLocks/>
            </p:cNvSpPr>
            <p:nvPr/>
          </p:nvSpPr>
          <p:spPr bwMode="auto">
            <a:xfrm>
              <a:off x="1288" y="225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5" name="Freeform 1262"/>
            <p:cNvSpPr>
              <a:spLocks/>
            </p:cNvSpPr>
            <p:nvPr/>
          </p:nvSpPr>
          <p:spPr bwMode="auto">
            <a:xfrm>
              <a:off x="1288" y="228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6" name="Freeform 1263"/>
            <p:cNvSpPr>
              <a:spLocks/>
            </p:cNvSpPr>
            <p:nvPr/>
          </p:nvSpPr>
          <p:spPr bwMode="auto">
            <a:xfrm>
              <a:off x="1288" y="230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7" name="Freeform 1264"/>
            <p:cNvSpPr>
              <a:spLocks/>
            </p:cNvSpPr>
            <p:nvPr/>
          </p:nvSpPr>
          <p:spPr bwMode="auto">
            <a:xfrm>
              <a:off x="1288" y="232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8" name="Freeform 1265"/>
            <p:cNvSpPr>
              <a:spLocks/>
            </p:cNvSpPr>
            <p:nvPr/>
          </p:nvSpPr>
          <p:spPr bwMode="auto">
            <a:xfrm>
              <a:off x="1303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59" name="Freeform 1266"/>
            <p:cNvSpPr>
              <a:spLocks/>
            </p:cNvSpPr>
            <p:nvPr/>
          </p:nvSpPr>
          <p:spPr bwMode="auto">
            <a:xfrm>
              <a:off x="1325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0" name="Freeform 1267"/>
            <p:cNvSpPr>
              <a:spLocks/>
            </p:cNvSpPr>
            <p:nvPr/>
          </p:nvSpPr>
          <p:spPr bwMode="auto">
            <a:xfrm>
              <a:off x="1347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1" name="Freeform 1268"/>
            <p:cNvSpPr>
              <a:spLocks/>
            </p:cNvSpPr>
            <p:nvPr/>
          </p:nvSpPr>
          <p:spPr bwMode="auto">
            <a:xfrm>
              <a:off x="1369" y="2334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5 h 11"/>
                <a:gd name="T10" fmla="*/ 0 w 12"/>
                <a:gd name="T11" fmla="*/ 5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5 h 11"/>
                <a:gd name="T30" fmla="*/ 12 w 12"/>
                <a:gd name="T31" fmla="*/ 5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2" name="Freeform 1269"/>
            <p:cNvSpPr>
              <a:spLocks/>
            </p:cNvSpPr>
            <p:nvPr/>
          </p:nvSpPr>
          <p:spPr bwMode="auto">
            <a:xfrm>
              <a:off x="1392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3" name="Freeform 1270"/>
            <p:cNvSpPr>
              <a:spLocks/>
            </p:cNvSpPr>
            <p:nvPr/>
          </p:nvSpPr>
          <p:spPr bwMode="auto">
            <a:xfrm>
              <a:off x="1414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4" name="Freeform 1271"/>
            <p:cNvSpPr>
              <a:spLocks/>
            </p:cNvSpPr>
            <p:nvPr/>
          </p:nvSpPr>
          <p:spPr bwMode="auto">
            <a:xfrm>
              <a:off x="1436" y="2334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5 h 11"/>
                <a:gd name="T10" fmla="*/ 0 w 12"/>
                <a:gd name="T11" fmla="*/ 5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5 h 11"/>
                <a:gd name="T30" fmla="*/ 12 w 12"/>
                <a:gd name="T31" fmla="*/ 5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5" name="Freeform 1272"/>
            <p:cNvSpPr>
              <a:spLocks/>
            </p:cNvSpPr>
            <p:nvPr/>
          </p:nvSpPr>
          <p:spPr bwMode="auto">
            <a:xfrm>
              <a:off x="1459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6" name="Freeform 1273"/>
            <p:cNvSpPr>
              <a:spLocks/>
            </p:cNvSpPr>
            <p:nvPr/>
          </p:nvSpPr>
          <p:spPr bwMode="auto">
            <a:xfrm>
              <a:off x="1481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7" name="Freeform 1274"/>
            <p:cNvSpPr>
              <a:spLocks/>
            </p:cNvSpPr>
            <p:nvPr/>
          </p:nvSpPr>
          <p:spPr bwMode="auto">
            <a:xfrm>
              <a:off x="1503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8" name="Freeform 1275"/>
            <p:cNvSpPr>
              <a:spLocks/>
            </p:cNvSpPr>
            <p:nvPr/>
          </p:nvSpPr>
          <p:spPr bwMode="auto">
            <a:xfrm>
              <a:off x="1526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69" name="Freeform 1276"/>
            <p:cNvSpPr>
              <a:spLocks/>
            </p:cNvSpPr>
            <p:nvPr/>
          </p:nvSpPr>
          <p:spPr bwMode="auto">
            <a:xfrm>
              <a:off x="1548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0" name="Freeform 1277"/>
            <p:cNvSpPr>
              <a:spLocks/>
            </p:cNvSpPr>
            <p:nvPr/>
          </p:nvSpPr>
          <p:spPr bwMode="auto">
            <a:xfrm>
              <a:off x="1570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1" name="Freeform 1278"/>
            <p:cNvSpPr>
              <a:spLocks/>
            </p:cNvSpPr>
            <p:nvPr/>
          </p:nvSpPr>
          <p:spPr bwMode="auto">
            <a:xfrm>
              <a:off x="1593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2" name="Freeform 1279"/>
            <p:cNvSpPr>
              <a:spLocks/>
            </p:cNvSpPr>
            <p:nvPr/>
          </p:nvSpPr>
          <p:spPr bwMode="auto">
            <a:xfrm>
              <a:off x="1615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3" name="Freeform 1280"/>
            <p:cNvSpPr>
              <a:spLocks/>
            </p:cNvSpPr>
            <p:nvPr/>
          </p:nvSpPr>
          <p:spPr bwMode="auto">
            <a:xfrm>
              <a:off x="1637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4" name="Freeform 1281"/>
            <p:cNvSpPr>
              <a:spLocks/>
            </p:cNvSpPr>
            <p:nvPr/>
          </p:nvSpPr>
          <p:spPr bwMode="auto">
            <a:xfrm>
              <a:off x="1659" y="2334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5 h 11"/>
                <a:gd name="T10" fmla="*/ 0 w 12"/>
                <a:gd name="T11" fmla="*/ 5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5 h 11"/>
                <a:gd name="T30" fmla="*/ 12 w 12"/>
                <a:gd name="T31" fmla="*/ 5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5" name="Freeform 1282"/>
            <p:cNvSpPr>
              <a:spLocks/>
            </p:cNvSpPr>
            <p:nvPr/>
          </p:nvSpPr>
          <p:spPr bwMode="auto">
            <a:xfrm>
              <a:off x="1682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6" name="Freeform 1283"/>
            <p:cNvSpPr>
              <a:spLocks/>
            </p:cNvSpPr>
            <p:nvPr/>
          </p:nvSpPr>
          <p:spPr bwMode="auto">
            <a:xfrm>
              <a:off x="1704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7" name="Freeform 1284"/>
            <p:cNvSpPr>
              <a:spLocks/>
            </p:cNvSpPr>
            <p:nvPr/>
          </p:nvSpPr>
          <p:spPr bwMode="auto">
            <a:xfrm>
              <a:off x="1726" y="2334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5 h 11"/>
                <a:gd name="T10" fmla="*/ 0 w 12"/>
                <a:gd name="T11" fmla="*/ 5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5 h 11"/>
                <a:gd name="T30" fmla="*/ 12 w 12"/>
                <a:gd name="T31" fmla="*/ 5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8" name="Freeform 1285"/>
            <p:cNvSpPr>
              <a:spLocks/>
            </p:cNvSpPr>
            <p:nvPr/>
          </p:nvSpPr>
          <p:spPr bwMode="auto">
            <a:xfrm>
              <a:off x="1749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79" name="Freeform 1286"/>
            <p:cNvSpPr>
              <a:spLocks/>
            </p:cNvSpPr>
            <p:nvPr/>
          </p:nvSpPr>
          <p:spPr bwMode="auto">
            <a:xfrm>
              <a:off x="1771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0" name="Freeform 1287"/>
            <p:cNvSpPr>
              <a:spLocks/>
            </p:cNvSpPr>
            <p:nvPr/>
          </p:nvSpPr>
          <p:spPr bwMode="auto">
            <a:xfrm>
              <a:off x="1793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1" name="Freeform 1288"/>
            <p:cNvSpPr>
              <a:spLocks/>
            </p:cNvSpPr>
            <p:nvPr/>
          </p:nvSpPr>
          <p:spPr bwMode="auto">
            <a:xfrm>
              <a:off x="1816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2" name="Freeform 1289"/>
            <p:cNvSpPr>
              <a:spLocks/>
            </p:cNvSpPr>
            <p:nvPr/>
          </p:nvSpPr>
          <p:spPr bwMode="auto">
            <a:xfrm>
              <a:off x="1838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3" name="Freeform 1290"/>
            <p:cNvSpPr>
              <a:spLocks/>
            </p:cNvSpPr>
            <p:nvPr/>
          </p:nvSpPr>
          <p:spPr bwMode="auto">
            <a:xfrm>
              <a:off x="1860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4" name="Freeform 1291"/>
            <p:cNvSpPr>
              <a:spLocks/>
            </p:cNvSpPr>
            <p:nvPr/>
          </p:nvSpPr>
          <p:spPr bwMode="auto">
            <a:xfrm>
              <a:off x="1883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5" name="Freeform 1292"/>
            <p:cNvSpPr>
              <a:spLocks/>
            </p:cNvSpPr>
            <p:nvPr/>
          </p:nvSpPr>
          <p:spPr bwMode="auto">
            <a:xfrm>
              <a:off x="1905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6" name="Freeform 1293"/>
            <p:cNvSpPr>
              <a:spLocks/>
            </p:cNvSpPr>
            <p:nvPr/>
          </p:nvSpPr>
          <p:spPr bwMode="auto">
            <a:xfrm>
              <a:off x="1927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5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7" name="Freeform 1294"/>
            <p:cNvSpPr>
              <a:spLocks/>
            </p:cNvSpPr>
            <p:nvPr/>
          </p:nvSpPr>
          <p:spPr bwMode="auto">
            <a:xfrm>
              <a:off x="1949" y="2334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5 h 11"/>
                <a:gd name="T10" fmla="*/ 0 w 12"/>
                <a:gd name="T11" fmla="*/ 5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5 h 11"/>
                <a:gd name="T30" fmla="*/ 12 w 12"/>
                <a:gd name="T31" fmla="*/ 5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8" name="Freeform 1295"/>
            <p:cNvSpPr>
              <a:spLocks/>
            </p:cNvSpPr>
            <p:nvPr/>
          </p:nvSpPr>
          <p:spPr bwMode="auto">
            <a:xfrm>
              <a:off x="1972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89" name="Freeform 1296"/>
            <p:cNvSpPr>
              <a:spLocks/>
            </p:cNvSpPr>
            <p:nvPr/>
          </p:nvSpPr>
          <p:spPr bwMode="auto">
            <a:xfrm>
              <a:off x="1994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0" name="Freeform 1297"/>
            <p:cNvSpPr>
              <a:spLocks/>
            </p:cNvSpPr>
            <p:nvPr/>
          </p:nvSpPr>
          <p:spPr bwMode="auto">
            <a:xfrm>
              <a:off x="2016" y="2334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4 w 12"/>
                <a:gd name="T3" fmla="*/ 0 h 11"/>
                <a:gd name="T4" fmla="*/ 2 w 12"/>
                <a:gd name="T5" fmla="*/ 2 h 11"/>
                <a:gd name="T6" fmla="*/ 0 w 12"/>
                <a:gd name="T7" fmla="*/ 4 h 11"/>
                <a:gd name="T8" fmla="*/ 0 w 12"/>
                <a:gd name="T9" fmla="*/ 5 h 11"/>
                <a:gd name="T10" fmla="*/ 0 w 12"/>
                <a:gd name="T11" fmla="*/ 7 h 11"/>
                <a:gd name="T12" fmla="*/ 0 w 12"/>
                <a:gd name="T13" fmla="*/ 9 h 11"/>
                <a:gd name="T14" fmla="*/ 2 w 12"/>
                <a:gd name="T15" fmla="*/ 11 h 11"/>
                <a:gd name="T16" fmla="*/ 4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5 h 11"/>
                <a:gd name="T30" fmla="*/ 12 w 12"/>
                <a:gd name="T31" fmla="*/ 5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1" name="Freeform 1298"/>
            <p:cNvSpPr>
              <a:spLocks/>
            </p:cNvSpPr>
            <p:nvPr/>
          </p:nvSpPr>
          <p:spPr bwMode="auto">
            <a:xfrm>
              <a:off x="2039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2" name="Freeform 1299"/>
            <p:cNvSpPr>
              <a:spLocks/>
            </p:cNvSpPr>
            <p:nvPr/>
          </p:nvSpPr>
          <p:spPr bwMode="auto">
            <a:xfrm>
              <a:off x="2061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3" name="Freeform 1300"/>
            <p:cNvSpPr>
              <a:spLocks/>
            </p:cNvSpPr>
            <p:nvPr/>
          </p:nvSpPr>
          <p:spPr bwMode="auto">
            <a:xfrm>
              <a:off x="2083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4" name="Freeform 1301"/>
            <p:cNvSpPr>
              <a:spLocks/>
            </p:cNvSpPr>
            <p:nvPr/>
          </p:nvSpPr>
          <p:spPr bwMode="auto">
            <a:xfrm>
              <a:off x="2106" y="2334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5" name="Freeform 1302"/>
            <p:cNvSpPr>
              <a:spLocks/>
            </p:cNvSpPr>
            <p:nvPr/>
          </p:nvSpPr>
          <p:spPr bwMode="auto">
            <a:xfrm>
              <a:off x="2128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6" name="Freeform 1303"/>
            <p:cNvSpPr>
              <a:spLocks/>
            </p:cNvSpPr>
            <p:nvPr/>
          </p:nvSpPr>
          <p:spPr bwMode="auto">
            <a:xfrm>
              <a:off x="2150" y="2334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5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7" name="Freeform 1304"/>
            <p:cNvSpPr>
              <a:spLocks/>
            </p:cNvSpPr>
            <p:nvPr/>
          </p:nvSpPr>
          <p:spPr bwMode="auto">
            <a:xfrm>
              <a:off x="2167" y="232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8" name="Freeform 1305"/>
            <p:cNvSpPr>
              <a:spLocks/>
            </p:cNvSpPr>
            <p:nvPr/>
          </p:nvSpPr>
          <p:spPr bwMode="auto">
            <a:xfrm>
              <a:off x="2167" y="230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99" name="Freeform 1306"/>
            <p:cNvSpPr>
              <a:spLocks/>
            </p:cNvSpPr>
            <p:nvPr/>
          </p:nvSpPr>
          <p:spPr bwMode="auto">
            <a:xfrm>
              <a:off x="2167" y="228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0" name="Freeform 1307"/>
            <p:cNvSpPr>
              <a:spLocks/>
            </p:cNvSpPr>
            <p:nvPr/>
          </p:nvSpPr>
          <p:spPr bwMode="auto">
            <a:xfrm>
              <a:off x="2167" y="226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1" name="Freeform 1308"/>
            <p:cNvSpPr>
              <a:spLocks/>
            </p:cNvSpPr>
            <p:nvPr/>
          </p:nvSpPr>
          <p:spPr bwMode="auto">
            <a:xfrm>
              <a:off x="2167" y="223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2" name="Freeform 1309"/>
            <p:cNvSpPr>
              <a:spLocks/>
            </p:cNvSpPr>
            <p:nvPr/>
          </p:nvSpPr>
          <p:spPr bwMode="auto">
            <a:xfrm>
              <a:off x="2167" y="2216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3" name="Freeform 1310"/>
            <p:cNvSpPr>
              <a:spLocks/>
            </p:cNvSpPr>
            <p:nvPr/>
          </p:nvSpPr>
          <p:spPr bwMode="auto">
            <a:xfrm>
              <a:off x="2167" y="219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4" name="Freeform 1311"/>
            <p:cNvSpPr>
              <a:spLocks/>
            </p:cNvSpPr>
            <p:nvPr/>
          </p:nvSpPr>
          <p:spPr bwMode="auto">
            <a:xfrm>
              <a:off x="2167" y="217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5" name="Freeform 1312"/>
            <p:cNvSpPr>
              <a:spLocks/>
            </p:cNvSpPr>
            <p:nvPr/>
          </p:nvSpPr>
          <p:spPr bwMode="auto">
            <a:xfrm>
              <a:off x="2167" y="214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6" name="Freeform 1313"/>
            <p:cNvSpPr>
              <a:spLocks/>
            </p:cNvSpPr>
            <p:nvPr/>
          </p:nvSpPr>
          <p:spPr bwMode="auto">
            <a:xfrm>
              <a:off x="2167" y="212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7" name="Freeform 1314"/>
            <p:cNvSpPr>
              <a:spLocks/>
            </p:cNvSpPr>
            <p:nvPr/>
          </p:nvSpPr>
          <p:spPr bwMode="auto">
            <a:xfrm>
              <a:off x="2167" y="210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8" name="Freeform 1315"/>
            <p:cNvSpPr>
              <a:spLocks/>
            </p:cNvSpPr>
            <p:nvPr/>
          </p:nvSpPr>
          <p:spPr bwMode="auto">
            <a:xfrm>
              <a:off x="2167" y="208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09" name="Freeform 1316"/>
            <p:cNvSpPr>
              <a:spLocks/>
            </p:cNvSpPr>
            <p:nvPr/>
          </p:nvSpPr>
          <p:spPr bwMode="auto">
            <a:xfrm>
              <a:off x="2167" y="206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0" name="Freeform 1317"/>
            <p:cNvSpPr>
              <a:spLocks/>
            </p:cNvSpPr>
            <p:nvPr/>
          </p:nvSpPr>
          <p:spPr bwMode="auto">
            <a:xfrm>
              <a:off x="2167" y="203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1" name="Freeform 1318"/>
            <p:cNvSpPr>
              <a:spLocks/>
            </p:cNvSpPr>
            <p:nvPr/>
          </p:nvSpPr>
          <p:spPr bwMode="auto">
            <a:xfrm>
              <a:off x="2167" y="201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2" name="Freeform 1319"/>
            <p:cNvSpPr>
              <a:spLocks/>
            </p:cNvSpPr>
            <p:nvPr/>
          </p:nvSpPr>
          <p:spPr bwMode="auto">
            <a:xfrm>
              <a:off x="2167" y="199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3" name="Freeform 1320"/>
            <p:cNvSpPr>
              <a:spLocks/>
            </p:cNvSpPr>
            <p:nvPr/>
          </p:nvSpPr>
          <p:spPr bwMode="auto">
            <a:xfrm>
              <a:off x="2167" y="1970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4" name="Freeform 1321"/>
            <p:cNvSpPr>
              <a:spLocks/>
            </p:cNvSpPr>
            <p:nvPr/>
          </p:nvSpPr>
          <p:spPr bwMode="auto">
            <a:xfrm>
              <a:off x="2167" y="194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5" name="Freeform 1322"/>
            <p:cNvSpPr>
              <a:spLocks/>
            </p:cNvSpPr>
            <p:nvPr/>
          </p:nvSpPr>
          <p:spPr bwMode="auto">
            <a:xfrm>
              <a:off x="2167" y="192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6" name="Freeform 1323"/>
            <p:cNvSpPr>
              <a:spLocks/>
            </p:cNvSpPr>
            <p:nvPr/>
          </p:nvSpPr>
          <p:spPr bwMode="auto">
            <a:xfrm>
              <a:off x="2167" y="1903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7" name="Freeform 1324"/>
            <p:cNvSpPr>
              <a:spLocks/>
            </p:cNvSpPr>
            <p:nvPr/>
          </p:nvSpPr>
          <p:spPr bwMode="auto">
            <a:xfrm>
              <a:off x="2167" y="188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8" name="Freeform 1325"/>
            <p:cNvSpPr>
              <a:spLocks/>
            </p:cNvSpPr>
            <p:nvPr/>
          </p:nvSpPr>
          <p:spPr bwMode="auto">
            <a:xfrm>
              <a:off x="2167" y="185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19" name="Freeform 1326"/>
            <p:cNvSpPr>
              <a:spLocks/>
            </p:cNvSpPr>
            <p:nvPr/>
          </p:nvSpPr>
          <p:spPr bwMode="auto">
            <a:xfrm>
              <a:off x="2167" y="183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0" name="Freeform 1327"/>
            <p:cNvSpPr>
              <a:spLocks/>
            </p:cNvSpPr>
            <p:nvPr/>
          </p:nvSpPr>
          <p:spPr bwMode="auto">
            <a:xfrm>
              <a:off x="2167" y="181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1" name="Freeform 1328"/>
            <p:cNvSpPr>
              <a:spLocks/>
            </p:cNvSpPr>
            <p:nvPr/>
          </p:nvSpPr>
          <p:spPr bwMode="auto">
            <a:xfrm>
              <a:off x="2167" y="179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2" name="Freeform 1329"/>
            <p:cNvSpPr>
              <a:spLocks/>
            </p:cNvSpPr>
            <p:nvPr/>
          </p:nvSpPr>
          <p:spPr bwMode="auto">
            <a:xfrm>
              <a:off x="2167" y="176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3" name="Freeform 1330"/>
            <p:cNvSpPr>
              <a:spLocks/>
            </p:cNvSpPr>
            <p:nvPr/>
          </p:nvSpPr>
          <p:spPr bwMode="auto">
            <a:xfrm>
              <a:off x="2167" y="174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4" name="Freeform 1331"/>
            <p:cNvSpPr>
              <a:spLocks/>
            </p:cNvSpPr>
            <p:nvPr/>
          </p:nvSpPr>
          <p:spPr bwMode="auto">
            <a:xfrm>
              <a:off x="2167" y="1724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5" name="Freeform 1332"/>
            <p:cNvSpPr>
              <a:spLocks/>
            </p:cNvSpPr>
            <p:nvPr/>
          </p:nvSpPr>
          <p:spPr bwMode="auto">
            <a:xfrm>
              <a:off x="2167" y="170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6" name="Freeform 1333"/>
            <p:cNvSpPr>
              <a:spLocks/>
            </p:cNvSpPr>
            <p:nvPr/>
          </p:nvSpPr>
          <p:spPr bwMode="auto">
            <a:xfrm>
              <a:off x="2167" y="168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7" name="Freeform 1334"/>
            <p:cNvSpPr>
              <a:spLocks/>
            </p:cNvSpPr>
            <p:nvPr/>
          </p:nvSpPr>
          <p:spPr bwMode="auto">
            <a:xfrm>
              <a:off x="2167" y="1657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8" name="Freeform 1335"/>
            <p:cNvSpPr>
              <a:spLocks/>
            </p:cNvSpPr>
            <p:nvPr/>
          </p:nvSpPr>
          <p:spPr bwMode="auto">
            <a:xfrm>
              <a:off x="2167" y="163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29" name="Freeform 1336"/>
            <p:cNvSpPr>
              <a:spLocks/>
            </p:cNvSpPr>
            <p:nvPr/>
          </p:nvSpPr>
          <p:spPr bwMode="auto">
            <a:xfrm>
              <a:off x="2167" y="161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0" name="Freeform 1337"/>
            <p:cNvSpPr>
              <a:spLocks/>
            </p:cNvSpPr>
            <p:nvPr/>
          </p:nvSpPr>
          <p:spPr bwMode="auto">
            <a:xfrm>
              <a:off x="2167" y="159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1" name="Freeform 1338"/>
            <p:cNvSpPr>
              <a:spLocks/>
            </p:cNvSpPr>
            <p:nvPr/>
          </p:nvSpPr>
          <p:spPr bwMode="auto">
            <a:xfrm>
              <a:off x="2167" y="156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2" name="Freeform 1339"/>
            <p:cNvSpPr>
              <a:spLocks/>
            </p:cNvSpPr>
            <p:nvPr/>
          </p:nvSpPr>
          <p:spPr bwMode="auto">
            <a:xfrm>
              <a:off x="2167" y="154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3" name="Freeform 1340"/>
            <p:cNvSpPr>
              <a:spLocks/>
            </p:cNvSpPr>
            <p:nvPr/>
          </p:nvSpPr>
          <p:spPr bwMode="auto">
            <a:xfrm>
              <a:off x="2167" y="152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4" name="Freeform 1341"/>
            <p:cNvSpPr>
              <a:spLocks/>
            </p:cNvSpPr>
            <p:nvPr/>
          </p:nvSpPr>
          <p:spPr bwMode="auto">
            <a:xfrm>
              <a:off x="2167" y="150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5" name="Freeform 1342"/>
            <p:cNvSpPr>
              <a:spLocks/>
            </p:cNvSpPr>
            <p:nvPr/>
          </p:nvSpPr>
          <p:spPr bwMode="auto">
            <a:xfrm>
              <a:off x="2167" y="1478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6" name="Freeform 1343"/>
            <p:cNvSpPr>
              <a:spLocks/>
            </p:cNvSpPr>
            <p:nvPr/>
          </p:nvSpPr>
          <p:spPr bwMode="auto">
            <a:xfrm>
              <a:off x="2167" y="145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7" name="Freeform 1344"/>
            <p:cNvSpPr>
              <a:spLocks/>
            </p:cNvSpPr>
            <p:nvPr/>
          </p:nvSpPr>
          <p:spPr bwMode="auto">
            <a:xfrm>
              <a:off x="2147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8" name="Freeform 1345"/>
            <p:cNvSpPr>
              <a:spLocks/>
            </p:cNvSpPr>
            <p:nvPr/>
          </p:nvSpPr>
          <p:spPr bwMode="auto">
            <a:xfrm>
              <a:off x="2124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39" name="Freeform 1346"/>
            <p:cNvSpPr>
              <a:spLocks/>
            </p:cNvSpPr>
            <p:nvPr/>
          </p:nvSpPr>
          <p:spPr bwMode="auto">
            <a:xfrm>
              <a:off x="2102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0" name="Freeform 1347"/>
            <p:cNvSpPr>
              <a:spLocks/>
            </p:cNvSpPr>
            <p:nvPr/>
          </p:nvSpPr>
          <p:spPr bwMode="auto">
            <a:xfrm>
              <a:off x="2080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1" name="Freeform 1348"/>
            <p:cNvSpPr>
              <a:spLocks/>
            </p:cNvSpPr>
            <p:nvPr/>
          </p:nvSpPr>
          <p:spPr bwMode="auto">
            <a:xfrm>
              <a:off x="2057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2" name="Freeform 1349"/>
            <p:cNvSpPr>
              <a:spLocks/>
            </p:cNvSpPr>
            <p:nvPr/>
          </p:nvSpPr>
          <p:spPr bwMode="auto">
            <a:xfrm>
              <a:off x="2035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3" name="Freeform 1350"/>
            <p:cNvSpPr>
              <a:spLocks/>
            </p:cNvSpPr>
            <p:nvPr/>
          </p:nvSpPr>
          <p:spPr bwMode="auto">
            <a:xfrm>
              <a:off x="2013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4" name="Freeform 1351"/>
            <p:cNvSpPr>
              <a:spLocks/>
            </p:cNvSpPr>
            <p:nvPr/>
          </p:nvSpPr>
          <p:spPr bwMode="auto">
            <a:xfrm>
              <a:off x="1990" y="1454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10 h 11"/>
                <a:gd name="T8" fmla="*/ 12 w 12"/>
                <a:gd name="T9" fmla="*/ 8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5" name="Freeform 1352"/>
            <p:cNvSpPr>
              <a:spLocks/>
            </p:cNvSpPr>
            <p:nvPr/>
          </p:nvSpPr>
          <p:spPr bwMode="auto">
            <a:xfrm>
              <a:off x="1968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6" name="Freeform 1353"/>
            <p:cNvSpPr>
              <a:spLocks/>
            </p:cNvSpPr>
            <p:nvPr/>
          </p:nvSpPr>
          <p:spPr bwMode="auto">
            <a:xfrm>
              <a:off x="1946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7" name="Freeform 1354"/>
            <p:cNvSpPr>
              <a:spLocks/>
            </p:cNvSpPr>
            <p:nvPr/>
          </p:nvSpPr>
          <p:spPr bwMode="auto">
            <a:xfrm>
              <a:off x="1923" y="1454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10 h 11"/>
                <a:gd name="T8" fmla="*/ 12 w 12"/>
                <a:gd name="T9" fmla="*/ 8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8" name="Freeform 1355"/>
            <p:cNvSpPr>
              <a:spLocks/>
            </p:cNvSpPr>
            <p:nvPr/>
          </p:nvSpPr>
          <p:spPr bwMode="auto">
            <a:xfrm>
              <a:off x="1901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49" name="Freeform 1356"/>
            <p:cNvSpPr>
              <a:spLocks/>
            </p:cNvSpPr>
            <p:nvPr/>
          </p:nvSpPr>
          <p:spPr bwMode="auto">
            <a:xfrm>
              <a:off x="1879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0" name="Freeform 1357"/>
            <p:cNvSpPr>
              <a:spLocks/>
            </p:cNvSpPr>
            <p:nvPr/>
          </p:nvSpPr>
          <p:spPr bwMode="auto">
            <a:xfrm>
              <a:off x="1857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1" name="Freeform 1358"/>
            <p:cNvSpPr>
              <a:spLocks/>
            </p:cNvSpPr>
            <p:nvPr/>
          </p:nvSpPr>
          <p:spPr bwMode="auto">
            <a:xfrm>
              <a:off x="1834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2" name="Freeform 1359"/>
            <p:cNvSpPr>
              <a:spLocks/>
            </p:cNvSpPr>
            <p:nvPr/>
          </p:nvSpPr>
          <p:spPr bwMode="auto">
            <a:xfrm>
              <a:off x="1812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3" name="Freeform 1360"/>
            <p:cNvSpPr>
              <a:spLocks/>
            </p:cNvSpPr>
            <p:nvPr/>
          </p:nvSpPr>
          <p:spPr bwMode="auto">
            <a:xfrm>
              <a:off x="1790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4" name="Freeform 1361"/>
            <p:cNvSpPr>
              <a:spLocks/>
            </p:cNvSpPr>
            <p:nvPr/>
          </p:nvSpPr>
          <p:spPr bwMode="auto">
            <a:xfrm>
              <a:off x="1767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5" name="Freeform 1362"/>
            <p:cNvSpPr>
              <a:spLocks/>
            </p:cNvSpPr>
            <p:nvPr/>
          </p:nvSpPr>
          <p:spPr bwMode="auto">
            <a:xfrm>
              <a:off x="1745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6" name="Freeform 1363"/>
            <p:cNvSpPr>
              <a:spLocks/>
            </p:cNvSpPr>
            <p:nvPr/>
          </p:nvSpPr>
          <p:spPr bwMode="auto">
            <a:xfrm>
              <a:off x="1723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7" name="Freeform 1364"/>
            <p:cNvSpPr>
              <a:spLocks/>
            </p:cNvSpPr>
            <p:nvPr/>
          </p:nvSpPr>
          <p:spPr bwMode="auto">
            <a:xfrm>
              <a:off x="1700" y="1454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10 h 11"/>
                <a:gd name="T8" fmla="*/ 12 w 12"/>
                <a:gd name="T9" fmla="*/ 8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8" name="Freeform 1365"/>
            <p:cNvSpPr>
              <a:spLocks/>
            </p:cNvSpPr>
            <p:nvPr/>
          </p:nvSpPr>
          <p:spPr bwMode="auto">
            <a:xfrm>
              <a:off x="1678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59" name="Freeform 1366"/>
            <p:cNvSpPr>
              <a:spLocks/>
            </p:cNvSpPr>
            <p:nvPr/>
          </p:nvSpPr>
          <p:spPr bwMode="auto">
            <a:xfrm>
              <a:off x="1656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0" name="Freeform 1367"/>
            <p:cNvSpPr>
              <a:spLocks/>
            </p:cNvSpPr>
            <p:nvPr/>
          </p:nvSpPr>
          <p:spPr bwMode="auto">
            <a:xfrm>
              <a:off x="1633" y="1454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10 h 11"/>
                <a:gd name="T8" fmla="*/ 12 w 12"/>
                <a:gd name="T9" fmla="*/ 8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1" name="Freeform 1368"/>
            <p:cNvSpPr>
              <a:spLocks/>
            </p:cNvSpPr>
            <p:nvPr/>
          </p:nvSpPr>
          <p:spPr bwMode="auto">
            <a:xfrm>
              <a:off x="1611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2" name="Freeform 1369"/>
            <p:cNvSpPr>
              <a:spLocks/>
            </p:cNvSpPr>
            <p:nvPr/>
          </p:nvSpPr>
          <p:spPr bwMode="auto">
            <a:xfrm>
              <a:off x="1589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3" name="Freeform 1370"/>
            <p:cNvSpPr>
              <a:spLocks/>
            </p:cNvSpPr>
            <p:nvPr/>
          </p:nvSpPr>
          <p:spPr bwMode="auto">
            <a:xfrm>
              <a:off x="1567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4" name="Freeform 1371"/>
            <p:cNvSpPr>
              <a:spLocks/>
            </p:cNvSpPr>
            <p:nvPr/>
          </p:nvSpPr>
          <p:spPr bwMode="auto">
            <a:xfrm>
              <a:off x="1544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5" name="Freeform 1372"/>
            <p:cNvSpPr>
              <a:spLocks/>
            </p:cNvSpPr>
            <p:nvPr/>
          </p:nvSpPr>
          <p:spPr bwMode="auto">
            <a:xfrm>
              <a:off x="1522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6" name="Freeform 1373"/>
            <p:cNvSpPr>
              <a:spLocks/>
            </p:cNvSpPr>
            <p:nvPr/>
          </p:nvSpPr>
          <p:spPr bwMode="auto">
            <a:xfrm>
              <a:off x="1500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7" name="Freeform 1374"/>
            <p:cNvSpPr>
              <a:spLocks/>
            </p:cNvSpPr>
            <p:nvPr/>
          </p:nvSpPr>
          <p:spPr bwMode="auto">
            <a:xfrm>
              <a:off x="1477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8" name="Freeform 1375"/>
            <p:cNvSpPr>
              <a:spLocks/>
            </p:cNvSpPr>
            <p:nvPr/>
          </p:nvSpPr>
          <p:spPr bwMode="auto">
            <a:xfrm>
              <a:off x="1455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69" name="Freeform 1376"/>
            <p:cNvSpPr>
              <a:spLocks/>
            </p:cNvSpPr>
            <p:nvPr/>
          </p:nvSpPr>
          <p:spPr bwMode="auto">
            <a:xfrm>
              <a:off x="1433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0" name="Freeform 1377"/>
            <p:cNvSpPr>
              <a:spLocks/>
            </p:cNvSpPr>
            <p:nvPr/>
          </p:nvSpPr>
          <p:spPr bwMode="auto">
            <a:xfrm>
              <a:off x="1410" y="1454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10 h 11"/>
                <a:gd name="T8" fmla="*/ 12 w 12"/>
                <a:gd name="T9" fmla="*/ 8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1" name="Freeform 1378"/>
            <p:cNvSpPr>
              <a:spLocks/>
            </p:cNvSpPr>
            <p:nvPr/>
          </p:nvSpPr>
          <p:spPr bwMode="auto">
            <a:xfrm>
              <a:off x="1388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2" name="Freeform 1379"/>
            <p:cNvSpPr>
              <a:spLocks/>
            </p:cNvSpPr>
            <p:nvPr/>
          </p:nvSpPr>
          <p:spPr bwMode="auto">
            <a:xfrm>
              <a:off x="1366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3" name="Freeform 1380"/>
            <p:cNvSpPr>
              <a:spLocks/>
            </p:cNvSpPr>
            <p:nvPr/>
          </p:nvSpPr>
          <p:spPr bwMode="auto">
            <a:xfrm>
              <a:off x="1343" y="1454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10 h 11"/>
                <a:gd name="T8" fmla="*/ 12 w 12"/>
                <a:gd name="T9" fmla="*/ 8 h 11"/>
                <a:gd name="T10" fmla="*/ 12 w 12"/>
                <a:gd name="T11" fmla="*/ 6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6 h 11"/>
                <a:gd name="T30" fmla="*/ 0 w 12"/>
                <a:gd name="T31" fmla="*/ 8 h 11"/>
                <a:gd name="T32" fmla="*/ 0 w 12"/>
                <a:gd name="T33" fmla="*/ 10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4" name="Freeform 1381"/>
            <p:cNvSpPr>
              <a:spLocks/>
            </p:cNvSpPr>
            <p:nvPr/>
          </p:nvSpPr>
          <p:spPr bwMode="auto">
            <a:xfrm>
              <a:off x="1321" y="1454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175" name="Freeform 1382"/>
            <p:cNvSpPr>
              <a:spLocks/>
            </p:cNvSpPr>
            <p:nvPr/>
          </p:nvSpPr>
          <p:spPr bwMode="auto">
            <a:xfrm>
              <a:off x="1299" y="1454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10 h 11"/>
                <a:gd name="T8" fmla="*/ 11 w 11"/>
                <a:gd name="T9" fmla="*/ 8 h 11"/>
                <a:gd name="T10" fmla="*/ 11 w 11"/>
                <a:gd name="T11" fmla="*/ 6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6 h 11"/>
                <a:gd name="T30" fmla="*/ 0 w 11"/>
                <a:gd name="T31" fmla="*/ 8 h 11"/>
                <a:gd name="T32" fmla="*/ 0 w 11"/>
                <a:gd name="T33" fmla="*/ 10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1" name="Group 1395"/>
          <p:cNvGrpSpPr>
            <a:grpSpLocks/>
          </p:cNvGrpSpPr>
          <p:nvPr/>
        </p:nvGrpSpPr>
        <p:grpSpPr bwMode="auto">
          <a:xfrm>
            <a:off x="2681288" y="2971800"/>
            <a:ext cx="119062" cy="117475"/>
            <a:chOff x="1689" y="1872"/>
            <a:chExt cx="75" cy="74"/>
          </a:xfrm>
        </p:grpSpPr>
        <p:sp>
          <p:nvSpPr>
            <p:cNvPr id="20007" name="Oval 1384"/>
            <p:cNvSpPr>
              <a:spLocks noChangeArrowheads="1"/>
            </p:cNvSpPr>
            <p:nvPr/>
          </p:nvSpPr>
          <p:spPr bwMode="auto">
            <a:xfrm>
              <a:off x="1693" y="1877"/>
              <a:ext cx="67" cy="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8" name="Freeform 1385"/>
            <p:cNvSpPr>
              <a:spLocks/>
            </p:cNvSpPr>
            <p:nvPr/>
          </p:nvSpPr>
          <p:spPr bwMode="auto">
            <a:xfrm>
              <a:off x="1721" y="1872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7 w 11"/>
                <a:gd name="T3" fmla="*/ 9 h 11"/>
                <a:gd name="T4" fmla="*/ 9 w 11"/>
                <a:gd name="T5" fmla="*/ 7 h 11"/>
                <a:gd name="T6" fmla="*/ 11 w 11"/>
                <a:gd name="T7" fmla="*/ 5 h 11"/>
                <a:gd name="T8" fmla="*/ 11 w 11"/>
                <a:gd name="T9" fmla="*/ 5 h 11"/>
                <a:gd name="T10" fmla="*/ 9 w 11"/>
                <a:gd name="T11" fmla="*/ 3 h 11"/>
                <a:gd name="T12" fmla="*/ 7 w 11"/>
                <a:gd name="T13" fmla="*/ 2 h 11"/>
                <a:gd name="T14" fmla="*/ 5 w 11"/>
                <a:gd name="T15" fmla="*/ 0 h 11"/>
                <a:gd name="T16" fmla="*/ 5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3 h 11"/>
                <a:gd name="T24" fmla="*/ 0 w 11"/>
                <a:gd name="T25" fmla="*/ 5 h 11"/>
                <a:gd name="T26" fmla="*/ 0 w 11"/>
                <a:gd name="T27" fmla="*/ 7 h 11"/>
                <a:gd name="T28" fmla="*/ 0 w 11"/>
                <a:gd name="T29" fmla="*/ 9 h 11"/>
                <a:gd name="T30" fmla="*/ 2 w 11"/>
                <a:gd name="T31" fmla="*/ 11 h 11"/>
                <a:gd name="T32" fmla="*/ 4 w 11"/>
                <a:gd name="T33" fmla="*/ 11 h 11"/>
                <a:gd name="T34" fmla="*/ 5 w 11"/>
                <a:gd name="T35" fmla="*/ 11 h 11"/>
                <a:gd name="T36" fmla="*/ 7 w 11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7" y="11"/>
                  </a:move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9" name="Freeform 1386"/>
            <p:cNvSpPr>
              <a:spLocks/>
            </p:cNvSpPr>
            <p:nvPr/>
          </p:nvSpPr>
          <p:spPr bwMode="auto">
            <a:xfrm>
              <a:off x="1700" y="1879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10 w 12"/>
                <a:gd name="T3" fmla="*/ 9 h 11"/>
                <a:gd name="T4" fmla="*/ 12 w 12"/>
                <a:gd name="T5" fmla="*/ 8 h 11"/>
                <a:gd name="T6" fmla="*/ 12 w 12"/>
                <a:gd name="T7" fmla="*/ 6 h 11"/>
                <a:gd name="T8" fmla="*/ 10 w 12"/>
                <a:gd name="T9" fmla="*/ 4 h 11"/>
                <a:gd name="T10" fmla="*/ 8 w 12"/>
                <a:gd name="T11" fmla="*/ 2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0 w 12"/>
                <a:gd name="T25" fmla="*/ 8 h 11"/>
                <a:gd name="T26" fmla="*/ 0 w 12"/>
                <a:gd name="T27" fmla="*/ 9 h 11"/>
                <a:gd name="T28" fmla="*/ 2 w 12"/>
                <a:gd name="T29" fmla="*/ 11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11"/>
                  </a:move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0" name="Freeform 1387"/>
            <p:cNvSpPr>
              <a:spLocks/>
            </p:cNvSpPr>
            <p:nvPr/>
          </p:nvSpPr>
          <p:spPr bwMode="auto">
            <a:xfrm>
              <a:off x="1689" y="189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0 w 11"/>
                <a:gd name="T5" fmla="*/ 2 h 11"/>
                <a:gd name="T6" fmla="*/ 8 w 11"/>
                <a:gd name="T7" fmla="*/ 0 h 11"/>
                <a:gd name="T8" fmla="*/ 6 w 11"/>
                <a:gd name="T9" fmla="*/ 0 h 11"/>
                <a:gd name="T10" fmla="*/ 4 w 11"/>
                <a:gd name="T11" fmla="*/ 0 h 11"/>
                <a:gd name="T12" fmla="*/ 2 w 11"/>
                <a:gd name="T13" fmla="*/ 0 h 11"/>
                <a:gd name="T14" fmla="*/ 0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2 w 11"/>
                <a:gd name="T25" fmla="*/ 9 h 11"/>
                <a:gd name="T26" fmla="*/ 4 w 11"/>
                <a:gd name="T27" fmla="*/ 11 h 11"/>
                <a:gd name="T28" fmla="*/ 6 w 11"/>
                <a:gd name="T29" fmla="*/ 11 h 11"/>
                <a:gd name="T30" fmla="*/ 8 w 11"/>
                <a:gd name="T31" fmla="*/ 9 h 11"/>
                <a:gd name="T32" fmla="*/ 10 w 11"/>
                <a:gd name="T33" fmla="*/ 7 h 11"/>
                <a:gd name="T34" fmla="*/ 11 w 11"/>
                <a:gd name="T35" fmla="*/ 5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1" name="Freeform 1388"/>
            <p:cNvSpPr>
              <a:spLocks/>
            </p:cNvSpPr>
            <p:nvPr/>
          </p:nvSpPr>
          <p:spPr bwMode="auto">
            <a:xfrm>
              <a:off x="1691" y="191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2" name="Freeform 1389"/>
            <p:cNvSpPr>
              <a:spLocks/>
            </p:cNvSpPr>
            <p:nvPr/>
          </p:nvSpPr>
          <p:spPr bwMode="auto">
            <a:xfrm>
              <a:off x="1708" y="1933"/>
              <a:ext cx="11" cy="13"/>
            </a:xfrm>
            <a:custGeom>
              <a:avLst/>
              <a:gdLst>
                <a:gd name="T0" fmla="*/ 7 w 11"/>
                <a:gd name="T1" fmla="*/ 2 h 13"/>
                <a:gd name="T2" fmla="*/ 5 w 11"/>
                <a:gd name="T3" fmla="*/ 0 h 13"/>
                <a:gd name="T4" fmla="*/ 4 w 11"/>
                <a:gd name="T5" fmla="*/ 0 h 13"/>
                <a:gd name="T6" fmla="*/ 2 w 11"/>
                <a:gd name="T7" fmla="*/ 2 h 13"/>
                <a:gd name="T8" fmla="*/ 0 w 11"/>
                <a:gd name="T9" fmla="*/ 4 h 13"/>
                <a:gd name="T10" fmla="*/ 0 w 11"/>
                <a:gd name="T11" fmla="*/ 6 h 13"/>
                <a:gd name="T12" fmla="*/ 0 w 11"/>
                <a:gd name="T13" fmla="*/ 8 h 13"/>
                <a:gd name="T14" fmla="*/ 0 w 11"/>
                <a:gd name="T15" fmla="*/ 10 h 13"/>
                <a:gd name="T16" fmla="*/ 2 w 11"/>
                <a:gd name="T17" fmla="*/ 11 h 13"/>
                <a:gd name="T18" fmla="*/ 2 w 11"/>
                <a:gd name="T19" fmla="*/ 11 h 13"/>
                <a:gd name="T20" fmla="*/ 4 w 11"/>
                <a:gd name="T21" fmla="*/ 13 h 13"/>
                <a:gd name="T22" fmla="*/ 5 w 11"/>
                <a:gd name="T23" fmla="*/ 13 h 13"/>
                <a:gd name="T24" fmla="*/ 7 w 11"/>
                <a:gd name="T25" fmla="*/ 11 h 13"/>
                <a:gd name="T26" fmla="*/ 9 w 11"/>
                <a:gd name="T27" fmla="*/ 10 h 13"/>
                <a:gd name="T28" fmla="*/ 11 w 11"/>
                <a:gd name="T29" fmla="*/ 8 h 13"/>
                <a:gd name="T30" fmla="*/ 11 w 11"/>
                <a:gd name="T31" fmla="*/ 6 h 13"/>
                <a:gd name="T32" fmla="*/ 9 w 11"/>
                <a:gd name="T33" fmla="*/ 4 h 13"/>
                <a:gd name="T34" fmla="*/ 7 w 11"/>
                <a:gd name="T35" fmla="*/ 2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3"/>
                <a:gd name="T56" fmla="*/ 11 w 11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3">
                  <a:moveTo>
                    <a:pt x="7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3" name="Freeform 1390"/>
            <p:cNvSpPr>
              <a:spLocks/>
            </p:cNvSpPr>
            <p:nvPr/>
          </p:nvSpPr>
          <p:spPr bwMode="auto">
            <a:xfrm>
              <a:off x="1730" y="1935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8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9 h 11"/>
                <a:gd name="T26" fmla="*/ 11 w 11"/>
                <a:gd name="T27" fmla="*/ 8 h 11"/>
                <a:gd name="T28" fmla="*/ 11 w 11"/>
                <a:gd name="T29" fmla="*/ 6 h 11"/>
                <a:gd name="T30" fmla="*/ 9 w 11"/>
                <a:gd name="T31" fmla="*/ 4 h 11"/>
                <a:gd name="T32" fmla="*/ 8 w 11"/>
                <a:gd name="T33" fmla="*/ 2 h 11"/>
                <a:gd name="T34" fmla="*/ 6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4" name="Freeform 1391"/>
            <p:cNvSpPr>
              <a:spLocks/>
            </p:cNvSpPr>
            <p:nvPr/>
          </p:nvSpPr>
          <p:spPr bwMode="auto">
            <a:xfrm>
              <a:off x="1747" y="1922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5" name="Freeform 1392"/>
            <p:cNvSpPr>
              <a:spLocks/>
            </p:cNvSpPr>
            <p:nvPr/>
          </p:nvSpPr>
          <p:spPr bwMode="auto">
            <a:xfrm>
              <a:off x="1752" y="1902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7 h 11"/>
                <a:gd name="T4" fmla="*/ 2 w 12"/>
                <a:gd name="T5" fmla="*/ 9 h 11"/>
                <a:gd name="T6" fmla="*/ 4 w 12"/>
                <a:gd name="T7" fmla="*/ 11 h 11"/>
                <a:gd name="T8" fmla="*/ 6 w 12"/>
                <a:gd name="T9" fmla="*/ 11 h 11"/>
                <a:gd name="T10" fmla="*/ 8 w 12"/>
                <a:gd name="T11" fmla="*/ 9 h 11"/>
                <a:gd name="T12" fmla="*/ 10 w 12"/>
                <a:gd name="T13" fmla="*/ 7 h 11"/>
                <a:gd name="T14" fmla="*/ 12 w 12"/>
                <a:gd name="T15" fmla="*/ 5 h 11"/>
                <a:gd name="T16" fmla="*/ 12 w 12"/>
                <a:gd name="T17" fmla="*/ 3 h 11"/>
                <a:gd name="T18" fmla="*/ 12 w 12"/>
                <a:gd name="T19" fmla="*/ 3 h 11"/>
                <a:gd name="T20" fmla="*/ 10 w 12"/>
                <a:gd name="T21" fmla="*/ 1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0 h 11"/>
                <a:gd name="T30" fmla="*/ 0 w 12"/>
                <a:gd name="T31" fmla="*/ 1 h 11"/>
                <a:gd name="T32" fmla="*/ 0 w 12"/>
                <a:gd name="T33" fmla="*/ 3 h 11"/>
                <a:gd name="T34" fmla="*/ 0 w 12"/>
                <a:gd name="T35" fmla="*/ 5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5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6" name="Freeform 1393"/>
            <p:cNvSpPr>
              <a:spLocks/>
            </p:cNvSpPr>
            <p:nvPr/>
          </p:nvSpPr>
          <p:spPr bwMode="auto">
            <a:xfrm>
              <a:off x="1743" y="1881"/>
              <a:ext cx="11" cy="11"/>
            </a:xfrm>
            <a:custGeom>
              <a:avLst/>
              <a:gdLst>
                <a:gd name="T0" fmla="*/ 4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11 h 11"/>
                <a:gd name="T8" fmla="*/ 11 w 11"/>
                <a:gd name="T9" fmla="*/ 9 h 11"/>
                <a:gd name="T10" fmla="*/ 11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2 h 11"/>
                <a:gd name="T26" fmla="*/ 2 w 11"/>
                <a:gd name="T27" fmla="*/ 4 h 11"/>
                <a:gd name="T28" fmla="*/ 0 w 11"/>
                <a:gd name="T29" fmla="*/ 6 h 11"/>
                <a:gd name="T30" fmla="*/ 0 w 11"/>
                <a:gd name="T31" fmla="*/ 7 h 11"/>
                <a:gd name="T32" fmla="*/ 2 w 11"/>
                <a:gd name="T33" fmla="*/ 9 h 11"/>
                <a:gd name="T34" fmla="*/ 4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4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17" name="Freeform 1394"/>
            <p:cNvSpPr>
              <a:spLocks/>
            </p:cNvSpPr>
            <p:nvPr/>
          </p:nvSpPr>
          <p:spPr bwMode="auto">
            <a:xfrm>
              <a:off x="1723" y="1872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11 h 11"/>
                <a:gd name="T4" fmla="*/ 11 w 11"/>
                <a:gd name="T5" fmla="*/ 9 h 11"/>
                <a:gd name="T6" fmla="*/ 11 w 11"/>
                <a:gd name="T7" fmla="*/ 7 h 11"/>
                <a:gd name="T8" fmla="*/ 11 w 11"/>
                <a:gd name="T9" fmla="*/ 5 h 11"/>
                <a:gd name="T10" fmla="*/ 11 w 11"/>
                <a:gd name="T11" fmla="*/ 3 h 11"/>
                <a:gd name="T12" fmla="*/ 9 w 11"/>
                <a:gd name="T13" fmla="*/ 2 h 11"/>
                <a:gd name="T14" fmla="*/ 7 w 11"/>
                <a:gd name="T15" fmla="*/ 0 h 11"/>
                <a:gd name="T16" fmla="*/ 5 w 11"/>
                <a:gd name="T17" fmla="*/ 0 h 11"/>
                <a:gd name="T18" fmla="*/ 5 w 11"/>
                <a:gd name="T19" fmla="*/ 0 h 11"/>
                <a:gd name="T20" fmla="*/ 3 w 11"/>
                <a:gd name="T21" fmla="*/ 2 h 11"/>
                <a:gd name="T22" fmla="*/ 2 w 11"/>
                <a:gd name="T23" fmla="*/ 3 h 11"/>
                <a:gd name="T24" fmla="*/ 0 w 11"/>
                <a:gd name="T25" fmla="*/ 5 h 11"/>
                <a:gd name="T26" fmla="*/ 0 w 11"/>
                <a:gd name="T27" fmla="*/ 7 h 11"/>
                <a:gd name="T28" fmla="*/ 2 w 11"/>
                <a:gd name="T29" fmla="*/ 9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2" name="Group 1452"/>
          <p:cNvGrpSpPr>
            <a:grpSpLocks/>
          </p:cNvGrpSpPr>
          <p:nvPr/>
        </p:nvGrpSpPr>
        <p:grpSpPr bwMode="auto">
          <a:xfrm>
            <a:off x="2044700" y="2308225"/>
            <a:ext cx="1395413" cy="1397000"/>
            <a:chOff x="1288" y="1454"/>
            <a:chExt cx="879" cy="880"/>
          </a:xfrm>
        </p:grpSpPr>
        <p:sp>
          <p:nvSpPr>
            <p:cNvPr id="19951" name="Freeform 1396"/>
            <p:cNvSpPr>
              <a:spLocks/>
            </p:cNvSpPr>
            <p:nvPr/>
          </p:nvSpPr>
          <p:spPr bwMode="auto">
            <a:xfrm>
              <a:off x="1288" y="1454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5 w 11"/>
                <a:gd name="T3" fmla="*/ 0 h 11"/>
                <a:gd name="T4" fmla="*/ 5 w 11"/>
                <a:gd name="T5" fmla="*/ 0 h 11"/>
                <a:gd name="T6" fmla="*/ 3 w 11"/>
                <a:gd name="T7" fmla="*/ 2 h 11"/>
                <a:gd name="T8" fmla="*/ 2 w 11"/>
                <a:gd name="T9" fmla="*/ 4 h 11"/>
                <a:gd name="T10" fmla="*/ 0 w 11"/>
                <a:gd name="T11" fmla="*/ 6 h 11"/>
                <a:gd name="T12" fmla="*/ 0 w 11"/>
                <a:gd name="T13" fmla="*/ 6 h 11"/>
                <a:gd name="T14" fmla="*/ 2 w 11"/>
                <a:gd name="T15" fmla="*/ 8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10 h 11"/>
                <a:gd name="T26" fmla="*/ 9 w 11"/>
                <a:gd name="T27" fmla="*/ 8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2" name="Freeform 1397"/>
            <p:cNvSpPr>
              <a:spLocks/>
            </p:cNvSpPr>
            <p:nvPr/>
          </p:nvSpPr>
          <p:spPr bwMode="auto">
            <a:xfrm>
              <a:off x="1303" y="1469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2 h 11"/>
                <a:gd name="T8" fmla="*/ 1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1 w 11"/>
                <a:gd name="T15" fmla="*/ 9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3" name="Freeform 1398"/>
            <p:cNvSpPr>
              <a:spLocks/>
            </p:cNvSpPr>
            <p:nvPr/>
          </p:nvSpPr>
          <p:spPr bwMode="auto">
            <a:xfrm>
              <a:off x="1319" y="1486"/>
              <a:ext cx="11" cy="11"/>
            </a:xfrm>
            <a:custGeom>
              <a:avLst/>
              <a:gdLst>
                <a:gd name="T0" fmla="*/ 8 w 11"/>
                <a:gd name="T1" fmla="*/ 0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4 h 11"/>
                <a:gd name="T32" fmla="*/ 10 w 11"/>
                <a:gd name="T33" fmla="*/ 2 h 11"/>
                <a:gd name="T34" fmla="*/ 8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4" name="Freeform 1399"/>
            <p:cNvSpPr>
              <a:spLocks/>
            </p:cNvSpPr>
            <p:nvPr/>
          </p:nvSpPr>
          <p:spPr bwMode="auto">
            <a:xfrm>
              <a:off x="1334" y="1501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2 h 11"/>
                <a:gd name="T8" fmla="*/ 2 w 11"/>
                <a:gd name="T9" fmla="*/ 4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5" name="Freeform 1400"/>
            <p:cNvSpPr>
              <a:spLocks/>
            </p:cNvSpPr>
            <p:nvPr/>
          </p:nvSpPr>
          <p:spPr bwMode="auto">
            <a:xfrm>
              <a:off x="1351" y="1518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1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9 w 11"/>
                <a:gd name="T33" fmla="*/ 1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6" name="Freeform 1401"/>
            <p:cNvSpPr>
              <a:spLocks/>
            </p:cNvSpPr>
            <p:nvPr/>
          </p:nvSpPr>
          <p:spPr bwMode="auto">
            <a:xfrm>
              <a:off x="1366" y="1533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1 h 11"/>
                <a:gd name="T8" fmla="*/ 2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7" name="Freeform 1402"/>
            <p:cNvSpPr>
              <a:spLocks/>
            </p:cNvSpPr>
            <p:nvPr/>
          </p:nvSpPr>
          <p:spPr bwMode="auto">
            <a:xfrm>
              <a:off x="1382" y="1549"/>
              <a:ext cx="12" cy="11"/>
            </a:xfrm>
            <a:custGeom>
              <a:avLst/>
              <a:gdLst>
                <a:gd name="T0" fmla="*/ 8 w 12"/>
                <a:gd name="T1" fmla="*/ 0 h 11"/>
                <a:gd name="T2" fmla="*/ 6 w 12"/>
                <a:gd name="T3" fmla="*/ 0 h 11"/>
                <a:gd name="T4" fmla="*/ 4 w 12"/>
                <a:gd name="T5" fmla="*/ 0 h 11"/>
                <a:gd name="T6" fmla="*/ 2 w 12"/>
                <a:gd name="T7" fmla="*/ 0 h 11"/>
                <a:gd name="T8" fmla="*/ 0 w 12"/>
                <a:gd name="T9" fmla="*/ 2 h 11"/>
                <a:gd name="T10" fmla="*/ 0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10 h 11"/>
                <a:gd name="T18" fmla="*/ 2 w 12"/>
                <a:gd name="T19" fmla="*/ 10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0 h 11"/>
                <a:gd name="T26" fmla="*/ 10 w 12"/>
                <a:gd name="T27" fmla="*/ 8 h 11"/>
                <a:gd name="T28" fmla="*/ 12 w 12"/>
                <a:gd name="T29" fmla="*/ 6 h 11"/>
                <a:gd name="T30" fmla="*/ 12 w 12"/>
                <a:gd name="T31" fmla="*/ 4 h 11"/>
                <a:gd name="T32" fmla="*/ 10 w 12"/>
                <a:gd name="T33" fmla="*/ 2 h 11"/>
                <a:gd name="T34" fmla="*/ 8 w 12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8" name="Freeform 1403"/>
            <p:cNvSpPr>
              <a:spLocks/>
            </p:cNvSpPr>
            <p:nvPr/>
          </p:nvSpPr>
          <p:spPr bwMode="auto">
            <a:xfrm>
              <a:off x="1397" y="1564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2 h 11"/>
                <a:gd name="T8" fmla="*/ 2 w 12"/>
                <a:gd name="T9" fmla="*/ 4 h 11"/>
                <a:gd name="T10" fmla="*/ 0 w 12"/>
                <a:gd name="T11" fmla="*/ 6 h 11"/>
                <a:gd name="T12" fmla="*/ 0 w 12"/>
                <a:gd name="T13" fmla="*/ 8 h 11"/>
                <a:gd name="T14" fmla="*/ 2 w 12"/>
                <a:gd name="T15" fmla="*/ 10 h 11"/>
                <a:gd name="T16" fmla="*/ 4 w 12"/>
                <a:gd name="T17" fmla="*/ 11 h 11"/>
                <a:gd name="T18" fmla="*/ 4 w 12"/>
                <a:gd name="T19" fmla="*/ 11 h 11"/>
                <a:gd name="T20" fmla="*/ 6 w 12"/>
                <a:gd name="T21" fmla="*/ 11 h 11"/>
                <a:gd name="T22" fmla="*/ 8 w 12"/>
                <a:gd name="T23" fmla="*/ 11 h 11"/>
                <a:gd name="T24" fmla="*/ 10 w 12"/>
                <a:gd name="T25" fmla="*/ 11 h 11"/>
                <a:gd name="T26" fmla="*/ 12 w 12"/>
                <a:gd name="T27" fmla="*/ 10 h 11"/>
                <a:gd name="T28" fmla="*/ 12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9" name="Freeform 1404"/>
            <p:cNvSpPr>
              <a:spLocks/>
            </p:cNvSpPr>
            <p:nvPr/>
          </p:nvSpPr>
          <p:spPr bwMode="auto">
            <a:xfrm>
              <a:off x="1414" y="1581"/>
              <a:ext cx="11" cy="11"/>
            </a:xfrm>
            <a:custGeom>
              <a:avLst/>
              <a:gdLst>
                <a:gd name="T0" fmla="*/ 8 w 11"/>
                <a:gd name="T1" fmla="*/ 0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4 h 11"/>
                <a:gd name="T32" fmla="*/ 9 w 11"/>
                <a:gd name="T33" fmla="*/ 2 h 11"/>
                <a:gd name="T34" fmla="*/ 8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0" name="Freeform 1405"/>
            <p:cNvSpPr>
              <a:spLocks/>
            </p:cNvSpPr>
            <p:nvPr/>
          </p:nvSpPr>
          <p:spPr bwMode="auto">
            <a:xfrm>
              <a:off x="1429" y="159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2 h 11"/>
                <a:gd name="T8" fmla="*/ 2 w 11"/>
                <a:gd name="T9" fmla="*/ 4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1" name="Freeform 1406"/>
            <p:cNvSpPr>
              <a:spLocks/>
            </p:cNvSpPr>
            <p:nvPr/>
          </p:nvSpPr>
          <p:spPr bwMode="auto">
            <a:xfrm>
              <a:off x="1446" y="1613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9 w 11"/>
                <a:gd name="T33" fmla="*/ 2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2" name="Freeform 1407"/>
            <p:cNvSpPr>
              <a:spLocks/>
            </p:cNvSpPr>
            <p:nvPr/>
          </p:nvSpPr>
          <p:spPr bwMode="auto">
            <a:xfrm>
              <a:off x="1461" y="1628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1 h 11"/>
                <a:gd name="T8" fmla="*/ 1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1 w 11"/>
                <a:gd name="T15" fmla="*/ 9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3" name="Freeform 1408"/>
            <p:cNvSpPr>
              <a:spLocks/>
            </p:cNvSpPr>
            <p:nvPr/>
          </p:nvSpPr>
          <p:spPr bwMode="auto">
            <a:xfrm>
              <a:off x="1477" y="1644"/>
              <a:ext cx="11" cy="12"/>
            </a:xfrm>
            <a:custGeom>
              <a:avLst/>
              <a:gdLst>
                <a:gd name="T0" fmla="*/ 8 w 11"/>
                <a:gd name="T1" fmla="*/ 0 h 12"/>
                <a:gd name="T2" fmla="*/ 6 w 11"/>
                <a:gd name="T3" fmla="*/ 0 h 12"/>
                <a:gd name="T4" fmla="*/ 4 w 11"/>
                <a:gd name="T5" fmla="*/ 0 h 12"/>
                <a:gd name="T6" fmla="*/ 2 w 11"/>
                <a:gd name="T7" fmla="*/ 0 h 12"/>
                <a:gd name="T8" fmla="*/ 0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10 w 11"/>
                <a:gd name="T33" fmla="*/ 2 h 12"/>
                <a:gd name="T34" fmla="*/ 8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4" name="Freeform 1409"/>
            <p:cNvSpPr>
              <a:spLocks/>
            </p:cNvSpPr>
            <p:nvPr/>
          </p:nvSpPr>
          <p:spPr bwMode="auto">
            <a:xfrm>
              <a:off x="1492" y="1659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2 h 11"/>
                <a:gd name="T8" fmla="*/ 2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2 w 11"/>
                <a:gd name="T15" fmla="*/ 10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11 h 11"/>
                <a:gd name="T26" fmla="*/ 11 w 11"/>
                <a:gd name="T27" fmla="*/ 10 h 11"/>
                <a:gd name="T28" fmla="*/ 11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5" name="Freeform 1410"/>
            <p:cNvSpPr>
              <a:spLocks/>
            </p:cNvSpPr>
            <p:nvPr/>
          </p:nvSpPr>
          <p:spPr bwMode="auto">
            <a:xfrm>
              <a:off x="1509" y="1676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4 h 11"/>
                <a:gd name="T32" fmla="*/ 9 w 11"/>
                <a:gd name="T33" fmla="*/ 2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6" name="Freeform 1411"/>
            <p:cNvSpPr>
              <a:spLocks/>
            </p:cNvSpPr>
            <p:nvPr/>
          </p:nvSpPr>
          <p:spPr bwMode="auto">
            <a:xfrm>
              <a:off x="1524" y="1691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2 h 11"/>
                <a:gd name="T8" fmla="*/ 2 w 11"/>
                <a:gd name="T9" fmla="*/ 4 h 11"/>
                <a:gd name="T10" fmla="*/ 0 w 11"/>
                <a:gd name="T11" fmla="*/ 6 h 11"/>
                <a:gd name="T12" fmla="*/ 0 w 11"/>
                <a:gd name="T13" fmla="*/ 7 h 11"/>
                <a:gd name="T14" fmla="*/ 2 w 11"/>
                <a:gd name="T15" fmla="*/ 9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7" name="Freeform 1412"/>
            <p:cNvSpPr>
              <a:spLocks/>
            </p:cNvSpPr>
            <p:nvPr/>
          </p:nvSpPr>
          <p:spPr bwMode="auto">
            <a:xfrm>
              <a:off x="1541" y="1708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1 w 11"/>
                <a:gd name="T7" fmla="*/ 0 h 11"/>
                <a:gd name="T8" fmla="*/ 0 w 11"/>
                <a:gd name="T9" fmla="*/ 2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9 w 11"/>
                <a:gd name="T33" fmla="*/ 2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8" name="Freeform 1413"/>
            <p:cNvSpPr>
              <a:spLocks/>
            </p:cNvSpPr>
            <p:nvPr/>
          </p:nvSpPr>
          <p:spPr bwMode="auto">
            <a:xfrm>
              <a:off x="1555" y="1723"/>
              <a:ext cx="12" cy="11"/>
            </a:xfrm>
            <a:custGeom>
              <a:avLst/>
              <a:gdLst>
                <a:gd name="T0" fmla="*/ 10 w 12"/>
                <a:gd name="T1" fmla="*/ 1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1 h 11"/>
                <a:gd name="T8" fmla="*/ 2 w 12"/>
                <a:gd name="T9" fmla="*/ 3 h 11"/>
                <a:gd name="T10" fmla="*/ 0 w 12"/>
                <a:gd name="T11" fmla="*/ 5 h 11"/>
                <a:gd name="T12" fmla="*/ 0 w 12"/>
                <a:gd name="T13" fmla="*/ 7 h 11"/>
                <a:gd name="T14" fmla="*/ 2 w 12"/>
                <a:gd name="T15" fmla="*/ 9 h 11"/>
                <a:gd name="T16" fmla="*/ 4 w 12"/>
                <a:gd name="T17" fmla="*/ 11 h 11"/>
                <a:gd name="T18" fmla="*/ 4 w 12"/>
                <a:gd name="T19" fmla="*/ 11 h 11"/>
                <a:gd name="T20" fmla="*/ 6 w 12"/>
                <a:gd name="T21" fmla="*/ 11 h 11"/>
                <a:gd name="T22" fmla="*/ 8 w 12"/>
                <a:gd name="T23" fmla="*/ 11 h 11"/>
                <a:gd name="T24" fmla="*/ 10 w 12"/>
                <a:gd name="T25" fmla="*/ 11 h 11"/>
                <a:gd name="T26" fmla="*/ 12 w 12"/>
                <a:gd name="T27" fmla="*/ 9 h 11"/>
                <a:gd name="T28" fmla="*/ 12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69" name="Freeform 1414"/>
            <p:cNvSpPr>
              <a:spLocks/>
            </p:cNvSpPr>
            <p:nvPr/>
          </p:nvSpPr>
          <p:spPr bwMode="auto">
            <a:xfrm>
              <a:off x="1572" y="1739"/>
              <a:ext cx="11" cy="12"/>
            </a:xfrm>
            <a:custGeom>
              <a:avLst/>
              <a:gdLst>
                <a:gd name="T0" fmla="*/ 8 w 11"/>
                <a:gd name="T1" fmla="*/ 0 h 12"/>
                <a:gd name="T2" fmla="*/ 6 w 11"/>
                <a:gd name="T3" fmla="*/ 0 h 12"/>
                <a:gd name="T4" fmla="*/ 4 w 11"/>
                <a:gd name="T5" fmla="*/ 0 h 12"/>
                <a:gd name="T6" fmla="*/ 2 w 11"/>
                <a:gd name="T7" fmla="*/ 0 h 12"/>
                <a:gd name="T8" fmla="*/ 0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9 w 11"/>
                <a:gd name="T33" fmla="*/ 2 h 12"/>
                <a:gd name="T34" fmla="*/ 8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0" name="Freeform 1415"/>
            <p:cNvSpPr>
              <a:spLocks/>
            </p:cNvSpPr>
            <p:nvPr/>
          </p:nvSpPr>
          <p:spPr bwMode="auto">
            <a:xfrm>
              <a:off x="1587" y="1754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2 h 11"/>
                <a:gd name="T8" fmla="*/ 2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2 w 11"/>
                <a:gd name="T15" fmla="*/ 10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10 h 11"/>
                <a:gd name="T28" fmla="*/ 11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1" name="Freeform 1416"/>
            <p:cNvSpPr>
              <a:spLocks/>
            </p:cNvSpPr>
            <p:nvPr/>
          </p:nvSpPr>
          <p:spPr bwMode="auto">
            <a:xfrm>
              <a:off x="1604" y="1771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8 h 11"/>
                <a:gd name="T28" fmla="*/ 11 w 11"/>
                <a:gd name="T29" fmla="*/ 6 h 11"/>
                <a:gd name="T30" fmla="*/ 11 w 11"/>
                <a:gd name="T31" fmla="*/ 4 h 11"/>
                <a:gd name="T32" fmla="*/ 9 w 11"/>
                <a:gd name="T33" fmla="*/ 2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2" name="Freeform 1417"/>
            <p:cNvSpPr>
              <a:spLocks/>
            </p:cNvSpPr>
            <p:nvPr/>
          </p:nvSpPr>
          <p:spPr bwMode="auto">
            <a:xfrm>
              <a:off x="1619" y="178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2 h 11"/>
                <a:gd name="T8" fmla="*/ 1 w 11"/>
                <a:gd name="T9" fmla="*/ 4 h 11"/>
                <a:gd name="T10" fmla="*/ 0 w 11"/>
                <a:gd name="T11" fmla="*/ 6 h 11"/>
                <a:gd name="T12" fmla="*/ 0 w 11"/>
                <a:gd name="T13" fmla="*/ 7 h 11"/>
                <a:gd name="T14" fmla="*/ 1 w 11"/>
                <a:gd name="T15" fmla="*/ 9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3" name="Freeform 1418"/>
            <p:cNvSpPr>
              <a:spLocks/>
            </p:cNvSpPr>
            <p:nvPr/>
          </p:nvSpPr>
          <p:spPr bwMode="auto">
            <a:xfrm>
              <a:off x="1635" y="1801"/>
              <a:ext cx="11" cy="11"/>
            </a:xfrm>
            <a:custGeom>
              <a:avLst/>
              <a:gdLst>
                <a:gd name="T0" fmla="*/ 8 w 11"/>
                <a:gd name="T1" fmla="*/ 2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2 h 11"/>
                <a:gd name="T8" fmla="*/ 0 w 11"/>
                <a:gd name="T9" fmla="*/ 4 h 11"/>
                <a:gd name="T10" fmla="*/ 0 w 11"/>
                <a:gd name="T11" fmla="*/ 5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0 w 11"/>
                <a:gd name="T33" fmla="*/ 4 h 11"/>
                <a:gd name="T34" fmla="*/ 8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4" name="Freeform 1419"/>
            <p:cNvSpPr>
              <a:spLocks/>
            </p:cNvSpPr>
            <p:nvPr/>
          </p:nvSpPr>
          <p:spPr bwMode="auto">
            <a:xfrm>
              <a:off x="1650" y="1818"/>
              <a:ext cx="11" cy="11"/>
            </a:xfrm>
            <a:custGeom>
              <a:avLst/>
              <a:gdLst>
                <a:gd name="T0" fmla="*/ 9 w 11"/>
                <a:gd name="T1" fmla="*/ 0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3 h 11"/>
                <a:gd name="T12" fmla="*/ 0 w 11"/>
                <a:gd name="T13" fmla="*/ 5 h 11"/>
                <a:gd name="T14" fmla="*/ 2 w 11"/>
                <a:gd name="T15" fmla="*/ 7 h 11"/>
                <a:gd name="T16" fmla="*/ 4 w 11"/>
                <a:gd name="T17" fmla="*/ 9 h 11"/>
                <a:gd name="T18" fmla="*/ 4 w 11"/>
                <a:gd name="T19" fmla="*/ 9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11 w 11"/>
                <a:gd name="T33" fmla="*/ 2 h 11"/>
                <a:gd name="T34" fmla="*/ 9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5" name="Freeform 1420"/>
            <p:cNvSpPr>
              <a:spLocks/>
            </p:cNvSpPr>
            <p:nvPr/>
          </p:nvSpPr>
          <p:spPr bwMode="auto">
            <a:xfrm>
              <a:off x="1667" y="1833"/>
              <a:ext cx="11" cy="11"/>
            </a:xfrm>
            <a:custGeom>
              <a:avLst/>
              <a:gdLst>
                <a:gd name="T0" fmla="*/ 7 w 11"/>
                <a:gd name="T1" fmla="*/ 1 h 11"/>
                <a:gd name="T2" fmla="*/ 5 w 11"/>
                <a:gd name="T3" fmla="*/ 0 h 11"/>
                <a:gd name="T4" fmla="*/ 4 w 11"/>
                <a:gd name="T5" fmla="*/ 0 h 11"/>
                <a:gd name="T6" fmla="*/ 2 w 11"/>
                <a:gd name="T7" fmla="*/ 1 h 11"/>
                <a:gd name="T8" fmla="*/ 0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9 w 11"/>
                <a:gd name="T33" fmla="*/ 3 h 11"/>
                <a:gd name="T34" fmla="*/ 7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6" name="Freeform 1421"/>
            <p:cNvSpPr>
              <a:spLocks/>
            </p:cNvSpPr>
            <p:nvPr/>
          </p:nvSpPr>
          <p:spPr bwMode="auto">
            <a:xfrm>
              <a:off x="1682" y="1849"/>
              <a:ext cx="11" cy="12"/>
            </a:xfrm>
            <a:custGeom>
              <a:avLst/>
              <a:gdLst>
                <a:gd name="T0" fmla="*/ 9 w 11"/>
                <a:gd name="T1" fmla="*/ 0 h 12"/>
                <a:gd name="T2" fmla="*/ 7 w 11"/>
                <a:gd name="T3" fmla="*/ 0 h 12"/>
                <a:gd name="T4" fmla="*/ 5 w 11"/>
                <a:gd name="T5" fmla="*/ 0 h 12"/>
                <a:gd name="T6" fmla="*/ 4 w 11"/>
                <a:gd name="T7" fmla="*/ 0 h 12"/>
                <a:gd name="T8" fmla="*/ 2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2 w 11"/>
                <a:gd name="T15" fmla="*/ 8 h 12"/>
                <a:gd name="T16" fmla="*/ 4 w 11"/>
                <a:gd name="T17" fmla="*/ 10 h 12"/>
                <a:gd name="T18" fmla="*/ 4 w 11"/>
                <a:gd name="T19" fmla="*/ 10 h 12"/>
                <a:gd name="T20" fmla="*/ 5 w 11"/>
                <a:gd name="T21" fmla="*/ 12 h 12"/>
                <a:gd name="T22" fmla="*/ 7 w 11"/>
                <a:gd name="T23" fmla="*/ 12 h 12"/>
                <a:gd name="T24" fmla="*/ 9 w 11"/>
                <a:gd name="T25" fmla="*/ 10 h 12"/>
                <a:gd name="T26" fmla="*/ 11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11 w 11"/>
                <a:gd name="T33" fmla="*/ 2 h 12"/>
                <a:gd name="T34" fmla="*/ 9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7" name="Freeform 1422"/>
            <p:cNvSpPr>
              <a:spLocks/>
            </p:cNvSpPr>
            <p:nvPr/>
          </p:nvSpPr>
          <p:spPr bwMode="auto">
            <a:xfrm>
              <a:off x="1699" y="1864"/>
              <a:ext cx="11" cy="11"/>
            </a:xfrm>
            <a:custGeom>
              <a:avLst/>
              <a:gdLst>
                <a:gd name="T0" fmla="*/ 7 w 11"/>
                <a:gd name="T1" fmla="*/ 2 h 11"/>
                <a:gd name="T2" fmla="*/ 5 w 11"/>
                <a:gd name="T3" fmla="*/ 0 h 11"/>
                <a:gd name="T4" fmla="*/ 3 w 11"/>
                <a:gd name="T5" fmla="*/ 0 h 11"/>
                <a:gd name="T6" fmla="*/ 1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0 w 11"/>
                <a:gd name="T15" fmla="*/ 10 h 11"/>
                <a:gd name="T16" fmla="*/ 1 w 11"/>
                <a:gd name="T17" fmla="*/ 11 h 11"/>
                <a:gd name="T18" fmla="*/ 1 w 11"/>
                <a:gd name="T19" fmla="*/ 11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0 h 11"/>
                <a:gd name="T28" fmla="*/ 11 w 11"/>
                <a:gd name="T29" fmla="*/ 8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8" name="Freeform 1423"/>
            <p:cNvSpPr>
              <a:spLocks/>
            </p:cNvSpPr>
            <p:nvPr/>
          </p:nvSpPr>
          <p:spPr bwMode="auto">
            <a:xfrm>
              <a:off x="1713" y="1881"/>
              <a:ext cx="12" cy="11"/>
            </a:xfrm>
            <a:custGeom>
              <a:avLst/>
              <a:gdLst>
                <a:gd name="T0" fmla="*/ 10 w 12"/>
                <a:gd name="T1" fmla="*/ 0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2 h 11"/>
                <a:gd name="T10" fmla="*/ 0 w 12"/>
                <a:gd name="T11" fmla="*/ 4 h 11"/>
                <a:gd name="T12" fmla="*/ 0 w 12"/>
                <a:gd name="T13" fmla="*/ 6 h 11"/>
                <a:gd name="T14" fmla="*/ 2 w 12"/>
                <a:gd name="T15" fmla="*/ 7 h 11"/>
                <a:gd name="T16" fmla="*/ 4 w 12"/>
                <a:gd name="T17" fmla="*/ 9 h 11"/>
                <a:gd name="T18" fmla="*/ 4 w 12"/>
                <a:gd name="T19" fmla="*/ 9 h 11"/>
                <a:gd name="T20" fmla="*/ 6 w 12"/>
                <a:gd name="T21" fmla="*/ 11 h 11"/>
                <a:gd name="T22" fmla="*/ 8 w 12"/>
                <a:gd name="T23" fmla="*/ 11 h 11"/>
                <a:gd name="T24" fmla="*/ 10 w 12"/>
                <a:gd name="T25" fmla="*/ 9 h 11"/>
                <a:gd name="T26" fmla="*/ 12 w 12"/>
                <a:gd name="T27" fmla="*/ 7 h 11"/>
                <a:gd name="T28" fmla="*/ 12 w 12"/>
                <a:gd name="T29" fmla="*/ 6 h 11"/>
                <a:gd name="T30" fmla="*/ 12 w 12"/>
                <a:gd name="T31" fmla="*/ 4 h 11"/>
                <a:gd name="T32" fmla="*/ 12 w 12"/>
                <a:gd name="T33" fmla="*/ 2 h 11"/>
                <a:gd name="T34" fmla="*/ 10 w 12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79" name="Freeform 1424"/>
            <p:cNvSpPr>
              <a:spLocks/>
            </p:cNvSpPr>
            <p:nvPr/>
          </p:nvSpPr>
          <p:spPr bwMode="auto">
            <a:xfrm>
              <a:off x="1730" y="1896"/>
              <a:ext cx="11" cy="11"/>
            </a:xfrm>
            <a:custGeom>
              <a:avLst/>
              <a:gdLst>
                <a:gd name="T0" fmla="*/ 8 w 11"/>
                <a:gd name="T1" fmla="*/ 2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0" name="Freeform 1425"/>
            <p:cNvSpPr>
              <a:spLocks/>
            </p:cNvSpPr>
            <p:nvPr/>
          </p:nvSpPr>
          <p:spPr bwMode="auto">
            <a:xfrm>
              <a:off x="1745" y="1913"/>
              <a:ext cx="11" cy="11"/>
            </a:xfrm>
            <a:custGeom>
              <a:avLst/>
              <a:gdLst>
                <a:gd name="T0" fmla="*/ 9 w 11"/>
                <a:gd name="T1" fmla="*/ 0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3 h 11"/>
                <a:gd name="T12" fmla="*/ 0 w 11"/>
                <a:gd name="T13" fmla="*/ 5 h 11"/>
                <a:gd name="T14" fmla="*/ 2 w 11"/>
                <a:gd name="T15" fmla="*/ 7 h 11"/>
                <a:gd name="T16" fmla="*/ 4 w 11"/>
                <a:gd name="T17" fmla="*/ 9 h 11"/>
                <a:gd name="T18" fmla="*/ 4 w 11"/>
                <a:gd name="T19" fmla="*/ 9 h 11"/>
                <a:gd name="T20" fmla="*/ 6 w 11"/>
                <a:gd name="T21" fmla="*/ 11 h 11"/>
                <a:gd name="T22" fmla="*/ 7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11 w 11"/>
                <a:gd name="T33" fmla="*/ 2 h 11"/>
                <a:gd name="T34" fmla="*/ 9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1" name="Freeform 1426"/>
            <p:cNvSpPr>
              <a:spLocks/>
            </p:cNvSpPr>
            <p:nvPr/>
          </p:nvSpPr>
          <p:spPr bwMode="auto">
            <a:xfrm>
              <a:off x="1762" y="1928"/>
              <a:ext cx="11" cy="11"/>
            </a:xfrm>
            <a:custGeom>
              <a:avLst/>
              <a:gdLst>
                <a:gd name="T0" fmla="*/ 7 w 11"/>
                <a:gd name="T1" fmla="*/ 1 h 11"/>
                <a:gd name="T2" fmla="*/ 5 w 11"/>
                <a:gd name="T3" fmla="*/ 0 h 11"/>
                <a:gd name="T4" fmla="*/ 3 w 11"/>
                <a:gd name="T5" fmla="*/ 0 h 11"/>
                <a:gd name="T6" fmla="*/ 2 w 11"/>
                <a:gd name="T7" fmla="*/ 1 h 11"/>
                <a:gd name="T8" fmla="*/ 0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9 w 11"/>
                <a:gd name="T33" fmla="*/ 3 h 11"/>
                <a:gd name="T34" fmla="*/ 7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2" name="Freeform 1427"/>
            <p:cNvSpPr>
              <a:spLocks/>
            </p:cNvSpPr>
            <p:nvPr/>
          </p:nvSpPr>
          <p:spPr bwMode="auto">
            <a:xfrm>
              <a:off x="1777" y="1944"/>
              <a:ext cx="11" cy="12"/>
            </a:xfrm>
            <a:custGeom>
              <a:avLst/>
              <a:gdLst>
                <a:gd name="T0" fmla="*/ 9 w 11"/>
                <a:gd name="T1" fmla="*/ 0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1 w 11"/>
                <a:gd name="T15" fmla="*/ 8 h 12"/>
                <a:gd name="T16" fmla="*/ 3 w 11"/>
                <a:gd name="T17" fmla="*/ 10 h 12"/>
                <a:gd name="T18" fmla="*/ 3 w 11"/>
                <a:gd name="T19" fmla="*/ 10 h 12"/>
                <a:gd name="T20" fmla="*/ 5 w 11"/>
                <a:gd name="T21" fmla="*/ 12 h 12"/>
                <a:gd name="T22" fmla="*/ 7 w 11"/>
                <a:gd name="T23" fmla="*/ 12 h 12"/>
                <a:gd name="T24" fmla="*/ 9 w 11"/>
                <a:gd name="T25" fmla="*/ 10 h 12"/>
                <a:gd name="T26" fmla="*/ 11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11 w 11"/>
                <a:gd name="T33" fmla="*/ 2 h 12"/>
                <a:gd name="T34" fmla="*/ 9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3" name="Freeform 1428"/>
            <p:cNvSpPr>
              <a:spLocks/>
            </p:cNvSpPr>
            <p:nvPr/>
          </p:nvSpPr>
          <p:spPr bwMode="auto">
            <a:xfrm>
              <a:off x="1793" y="1959"/>
              <a:ext cx="11" cy="11"/>
            </a:xfrm>
            <a:custGeom>
              <a:avLst/>
              <a:gdLst>
                <a:gd name="T0" fmla="*/ 8 w 11"/>
                <a:gd name="T1" fmla="*/ 2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0 w 11"/>
                <a:gd name="T15" fmla="*/ 10 h 11"/>
                <a:gd name="T16" fmla="*/ 2 w 11"/>
                <a:gd name="T17" fmla="*/ 11 h 11"/>
                <a:gd name="T18" fmla="*/ 2 w 11"/>
                <a:gd name="T19" fmla="*/ 11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0 h 11"/>
                <a:gd name="T28" fmla="*/ 11 w 11"/>
                <a:gd name="T29" fmla="*/ 8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4" name="Freeform 1429"/>
            <p:cNvSpPr>
              <a:spLocks/>
            </p:cNvSpPr>
            <p:nvPr/>
          </p:nvSpPr>
          <p:spPr bwMode="auto">
            <a:xfrm>
              <a:off x="1808" y="1976"/>
              <a:ext cx="11" cy="11"/>
            </a:xfrm>
            <a:custGeom>
              <a:avLst/>
              <a:gdLst>
                <a:gd name="T0" fmla="*/ 9 w 11"/>
                <a:gd name="T1" fmla="*/ 0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2 w 11"/>
                <a:gd name="T15" fmla="*/ 8 h 11"/>
                <a:gd name="T16" fmla="*/ 4 w 11"/>
                <a:gd name="T17" fmla="*/ 9 h 11"/>
                <a:gd name="T18" fmla="*/ 4 w 11"/>
                <a:gd name="T19" fmla="*/ 9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9 h 11"/>
                <a:gd name="T26" fmla="*/ 11 w 11"/>
                <a:gd name="T27" fmla="*/ 8 h 11"/>
                <a:gd name="T28" fmla="*/ 11 w 11"/>
                <a:gd name="T29" fmla="*/ 6 h 11"/>
                <a:gd name="T30" fmla="*/ 11 w 11"/>
                <a:gd name="T31" fmla="*/ 4 h 11"/>
                <a:gd name="T32" fmla="*/ 11 w 11"/>
                <a:gd name="T33" fmla="*/ 2 h 11"/>
                <a:gd name="T34" fmla="*/ 9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5" name="Freeform 1430"/>
            <p:cNvSpPr>
              <a:spLocks/>
            </p:cNvSpPr>
            <p:nvPr/>
          </p:nvSpPr>
          <p:spPr bwMode="auto">
            <a:xfrm>
              <a:off x="1825" y="1991"/>
              <a:ext cx="11" cy="11"/>
            </a:xfrm>
            <a:custGeom>
              <a:avLst/>
              <a:gdLst>
                <a:gd name="T0" fmla="*/ 7 w 11"/>
                <a:gd name="T1" fmla="*/ 2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6" name="Freeform 1431"/>
            <p:cNvSpPr>
              <a:spLocks/>
            </p:cNvSpPr>
            <p:nvPr/>
          </p:nvSpPr>
          <p:spPr bwMode="auto">
            <a:xfrm>
              <a:off x="1840" y="2008"/>
              <a:ext cx="11" cy="11"/>
            </a:xfrm>
            <a:custGeom>
              <a:avLst/>
              <a:gdLst>
                <a:gd name="T0" fmla="*/ 9 w 11"/>
                <a:gd name="T1" fmla="*/ 0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3 h 11"/>
                <a:gd name="T12" fmla="*/ 0 w 11"/>
                <a:gd name="T13" fmla="*/ 5 h 11"/>
                <a:gd name="T14" fmla="*/ 2 w 11"/>
                <a:gd name="T15" fmla="*/ 7 h 11"/>
                <a:gd name="T16" fmla="*/ 4 w 11"/>
                <a:gd name="T17" fmla="*/ 9 h 11"/>
                <a:gd name="T18" fmla="*/ 4 w 11"/>
                <a:gd name="T19" fmla="*/ 9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11 w 11"/>
                <a:gd name="T33" fmla="*/ 2 h 11"/>
                <a:gd name="T34" fmla="*/ 9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7" name="Freeform 1432"/>
            <p:cNvSpPr>
              <a:spLocks/>
            </p:cNvSpPr>
            <p:nvPr/>
          </p:nvSpPr>
          <p:spPr bwMode="auto">
            <a:xfrm>
              <a:off x="1857" y="2023"/>
              <a:ext cx="11" cy="11"/>
            </a:xfrm>
            <a:custGeom>
              <a:avLst/>
              <a:gdLst>
                <a:gd name="T0" fmla="*/ 7 w 11"/>
                <a:gd name="T1" fmla="*/ 2 h 11"/>
                <a:gd name="T2" fmla="*/ 5 w 11"/>
                <a:gd name="T3" fmla="*/ 0 h 11"/>
                <a:gd name="T4" fmla="*/ 3 w 11"/>
                <a:gd name="T5" fmla="*/ 0 h 11"/>
                <a:gd name="T6" fmla="*/ 1 w 11"/>
                <a:gd name="T7" fmla="*/ 2 h 11"/>
                <a:gd name="T8" fmla="*/ 0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0 w 11"/>
                <a:gd name="T15" fmla="*/ 9 h 11"/>
                <a:gd name="T16" fmla="*/ 1 w 11"/>
                <a:gd name="T17" fmla="*/ 11 h 11"/>
                <a:gd name="T18" fmla="*/ 1 w 11"/>
                <a:gd name="T19" fmla="*/ 11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9 w 11"/>
                <a:gd name="T33" fmla="*/ 3 h 11"/>
                <a:gd name="T34" fmla="*/ 7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8" name="Freeform 1433"/>
            <p:cNvSpPr>
              <a:spLocks/>
            </p:cNvSpPr>
            <p:nvPr/>
          </p:nvSpPr>
          <p:spPr bwMode="auto">
            <a:xfrm>
              <a:off x="1871" y="2039"/>
              <a:ext cx="12" cy="12"/>
            </a:xfrm>
            <a:custGeom>
              <a:avLst/>
              <a:gdLst>
                <a:gd name="T0" fmla="*/ 10 w 12"/>
                <a:gd name="T1" fmla="*/ 0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2 h 12"/>
                <a:gd name="T10" fmla="*/ 0 w 12"/>
                <a:gd name="T11" fmla="*/ 4 h 12"/>
                <a:gd name="T12" fmla="*/ 0 w 12"/>
                <a:gd name="T13" fmla="*/ 6 h 12"/>
                <a:gd name="T14" fmla="*/ 2 w 12"/>
                <a:gd name="T15" fmla="*/ 8 h 12"/>
                <a:gd name="T16" fmla="*/ 4 w 12"/>
                <a:gd name="T17" fmla="*/ 10 h 12"/>
                <a:gd name="T18" fmla="*/ 4 w 12"/>
                <a:gd name="T19" fmla="*/ 10 h 12"/>
                <a:gd name="T20" fmla="*/ 6 w 12"/>
                <a:gd name="T21" fmla="*/ 12 h 12"/>
                <a:gd name="T22" fmla="*/ 8 w 12"/>
                <a:gd name="T23" fmla="*/ 12 h 12"/>
                <a:gd name="T24" fmla="*/ 10 w 12"/>
                <a:gd name="T25" fmla="*/ 10 h 12"/>
                <a:gd name="T26" fmla="*/ 12 w 12"/>
                <a:gd name="T27" fmla="*/ 8 h 12"/>
                <a:gd name="T28" fmla="*/ 12 w 12"/>
                <a:gd name="T29" fmla="*/ 6 h 12"/>
                <a:gd name="T30" fmla="*/ 12 w 12"/>
                <a:gd name="T31" fmla="*/ 4 h 12"/>
                <a:gd name="T32" fmla="*/ 12 w 12"/>
                <a:gd name="T33" fmla="*/ 2 h 12"/>
                <a:gd name="T34" fmla="*/ 10 w 12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89" name="Freeform 1434"/>
            <p:cNvSpPr>
              <a:spLocks/>
            </p:cNvSpPr>
            <p:nvPr/>
          </p:nvSpPr>
          <p:spPr bwMode="auto">
            <a:xfrm>
              <a:off x="1888" y="2054"/>
              <a:ext cx="11" cy="12"/>
            </a:xfrm>
            <a:custGeom>
              <a:avLst/>
              <a:gdLst>
                <a:gd name="T0" fmla="*/ 8 w 11"/>
                <a:gd name="T1" fmla="*/ 2 h 12"/>
                <a:gd name="T2" fmla="*/ 6 w 11"/>
                <a:gd name="T3" fmla="*/ 0 h 12"/>
                <a:gd name="T4" fmla="*/ 4 w 11"/>
                <a:gd name="T5" fmla="*/ 0 h 12"/>
                <a:gd name="T6" fmla="*/ 2 w 11"/>
                <a:gd name="T7" fmla="*/ 2 h 12"/>
                <a:gd name="T8" fmla="*/ 0 w 11"/>
                <a:gd name="T9" fmla="*/ 4 h 12"/>
                <a:gd name="T10" fmla="*/ 0 w 11"/>
                <a:gd name="T11" fmla="*/ 6 h 12"/>
                <a:gd name="T12" fmla="*/ 0 w 11"/>
                <a:gd name="T13" fmla="*/ 8 h 12"/>
                <a:gd name="T14" fmla="*/ 0 w 11"/>
                <a:gd name="T15" fmla="*/ 10 h 12"/>
                <a:gd name="T16" fmla="*/ 2 w 11"/>
                <a:gd name="T17" fmla="*/ 12 h 12"/>
                <a:gd name="T18" fmla="*/ 2 w 11"/>
                <a:gd name="T19" fmla="*/ 12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9 w 11"/>
                <a:gd name="T27" fmla="*/ 10 h 12"/>
                <a:gd name="T28" fmla="*/ 11 w 11"/>
                <a:gd name="T29" fmla="*/ 8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0" name="Freeform 1435"/>
            <p:cNvSpPr>
              <a:spLocks/>
            </p:cNvSpPr>
            <p:nvPr/>
          </p:nvSpPr>
          <p:spPr bwMode="auto">
            <a:xfrm>
              <a:off x="1903" y="2071"/>
              <a:ext cx="11" cy="11"/>
            </a:xfrm>
            <a:custGeom>
              <a:avLst/>
              <a:gdLst>
                <a:gd name="T0" fmla="*/ 9 w 11"/>
                <a:gd name="T1" fmla="*/ 0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2 w 11"/>
                <a:gd name="T15" fmla="*/ 8 h 11"/>
                <a:gd name="T16" fmla="*/ 4 w 11"/>
                <a:gd name="T17" fmla="*/ 9 h 11"/>
                <a:gd name="T18" fmla="*/ 4 w 11"/>
                <a:gd name="T19" fmla="*/ 9 h 11"/>
                <a:gd name="T20" fmla="*/ 6 w 11"/>
                <a:gd name="T21" fmla="*/ 11 h 11"/>
                <a:gd name="T22" fmla="*/ 7 w 11"/>
                <a:gd name="T23" fmla="*/ 11 h 11"/>
                <a:gd name="T24" fmla="*/ 9 w 11"/>
                <a:gd name="T25" fmla="*/ 9 h 11"/>
                <a:gd name="T26" fmla="*/ 11 w 11"/>
                <a:gd name="T27" fmla="*/ 8 h 11"/>
                <a:gd name="T28" fmla="*/ 11 w 11"/>
                <a:gd name="T29" fmla="*/ 6 h 11"/>
                <a:gd name="T30" fmla="*/ 11 w 11"/>
                <a:gd name="T31" fmla="*/ 4 h 11"/>
                <a:gd name="T32" fmla="*/ 11 w 11"/>
                <a:gd name="T33" fmla="*/ 2 h 11"/>
                <a:gd name="T34" fmla="*/ 9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1" name="Freeform 1436"/>
            <p:cNvSpPr>
              <a:spLocks/>
            </p:cNvSpPr>
            <p:nvPr/>
          </p:nvSpPr>
          <p:spPr bwMode="auto">
            <a:xfrm>
              <a:off x="1920" y="2086"/>
              <a:ext cx="11" cy="11"/>
            </a:xfrm>
            <a:custGeom>
              <a:avLst/>
              <a:gdLst>
                <a:gd name="T0" fmla="*/ 7 w 11"/>
                <a:gd name="T1" fmla="*/ 2 h 11"/>
                <a:gd name="T2" fmla="*/ 5 w 11"/>
                <a:gd name="T3" fmla="*/ 0 h 11"/>
                <a:gd name="T4" fmla="*/ 3 w 11"/>
                <a:gd name="T5" fmla="*/ 0 h 11"/>
                <a:gd name="T6" fmla="*/ 2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2" name="Freeform 1437"/>
            <p:cNvSpPr>
              <a:spLocks/>
            </p:cNvSpPr>
            <p:nvPr/>
          </p:nvSpPr>
          <p:spPr bwMode="auto">
            <a:xfrm>
              <a:off x="1935" y="2103"/>
              <a:ext cx="11" cy="11"/>
            </a:xfrm>
            <a:custGeom>
              <a:avLst/>
              <a:gdLst>
                <a:gd name="T0" fmla="*/ 9 w 11"/>
                <a:gd name="T1" fmla="*/ 0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2 h 11"/>
                <a:gd name="T10" fmla="*/ 0 w 11"/>
                <a:gd name="T11" fmla="*/ 4 h 11"/>
                <a:gd name="T12" fmla="*/ 0 w 11"/>
                <a:gd name="T13" fmla="*/ 5 h 11"/>
                <a:gd name="T14" fmla="*/ 1 w 11"/>
                <a:gd name="T15" fmla="*/ 7 h 11"/>
                <a:gd name="T16" fmla="*/ 3 w 11"/>
                <a:gd name="T17" fmla="*/ 9 h 11"/>
                <a:gd name="T18" fmla="*/ 3 w 11"/>
                <a:gd name="T19" fmla="*/ 9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11 w 11"/>
                <a:gd name="T31" fmla="*/ 4 h 11"/>
                <a:gd name="T32" fmla="*/ 11 w 11"/>
                <a:gd name="T33" fmla="*/ 2 h 11"/>
                <a:gd name="T34" fmla="*/ 9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3" name="Freeform 1438"/>
            <p:cNvSpPr>
              <a:spLocks/>
            </p:cNvSpPr>
            <p:nvPr/>
          </p:nvSpPr>
          <p:spPr bwMode="auto">
            <a:xfrm>
              <a:off x="1951" y="2118"/>
              <a:ext cx="11" cy="11"/>
            </a:xfrm>
            <a:custGeom>
              <a:avLst/>
              <a:gdLst>
                <a:gd name="T0" fmla="*/ 8 w 11"/>
                <a:gd name="T1" fmla="*/ 2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2 h 11"/>
                <a:gd name="T8" fmla="*/ 0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0 w 11"/>
                <a:gd name="T15" fmla="*/ 9 h 11"/>
                <a:gd name="T16" fmla="*/ 2 w 11"/>
                <a:gd name="T17" fmla="*/ 11 h 11"/>
                <a:gd name="T18" fmla="*/ 2 w 11"/>
                <a:gd name="T19" fmla="*/ 11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0 w 11"/>
                <a:gd name="T33" fmla="*/ 3 h 11"/>
                <a:gd name="T34" fmla="*/ 8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4" name="Freeform 1439"/>
            <p:cNvSpPr>
              <a:spLocks/>
            </p:cNvSpPr>
            <p:nvPr/>
          </p:nvSpPr>
          <p:spPr bwMode="auto">
            <a:xfrm>
              <a:off x="1966" y="2133"/>
              <a:ext cx="11" cy="11"/>
            </a:xfrm>
            <a:custGeom>
              <a:avLst/>
              <a:gdLst>
                <a:gd name="T0" fmla="*/ 10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1 h 11"/>
                <a:gd name="T8" fmla="*/ 2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10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5" name="Freeform 1440"/>
            <p:cNvSpPr>
              <a:spLocks/>
            </p:cNvSpPr>
            <p:nvPr/>
          </p:nvSpPr>
          <p:spPr bwMode="auto">
            <a:xfrm>
              <a:off x="1983" y="2149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6 w 11"/>
                <a:gd name="T3" fmla="*/ 0 h 12"/>
                <a:gd name="T4" fmla="*/ 4 w 11"/>
                <a:gd name="T5" fmla="*/ 0 h 12"/>
                <a:gd name="T6" fmla="*/ 2 w 11"/>
                <a:gd name="T7" fmla="*/ 0 h 12"/>
                <a:gd name="T8" fmla="*/ 0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9 w 11"/>
                <a:gd name="T33" fmla="*/ 2 h 12"/>
                <a:gd name="T34" fmla="*/ 7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6" name="Freeform 1441"/>
            <p:cNvSpPr>
              <a:spLocks/>
            </p:cNvSpPr>
            <p:nvPr/>
          </p:nvSpPr>
          <p:spPr bwMode="auto">
            <a:xfrm>
              <a:off x="1998" y="2164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2 h 11"/>
                <a:gd name="T8" fmla="*/ 2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2 w 11"/>
                <a:gd name="T15" fmla="*/ 10 h 11"/>
                <a:gd name="T16" fmla="*/ 4 w 11"/>
                <a:gd name="T17" fmla="*/ 11 h 11"/>
                <a:gd name="T18" fmla="*/ 4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10 h 11"/>
                <a:gd name="T28" fmla="*/ 11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7" name="Freeform 1442"/>
            <p:cNvSpPr>
              <a:spLocks/>
            </p:cNvSpPr>
            <p:nvPr/>
          </p:nvSpPr>
          <p:spPr bwMode="auto">
            <a:xfrm>
              <a:off x="2015" y="2181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1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8 h 11"/>
                <a:gd name="T28" fmla="*/ 11 w 11"/>
                <a:gd name="T29" fmla="*/ 6 h 11"/>
                <a:gd name="T30" fmla="*/ 11 w 11"/>
                <a:gd name="T31" fmla="*/ 4 h 11"/>
                <a:gd name="T32" fmla="*/ 9 w 11"/>
                <a:gd name="T33" fmla="*/ 2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8" name="Freeform 1443"/>
            <p:cNvSpPr>
              <a:spLocks/>
            </p:cNvSpPr>
            <p:nvPr/>
          </p:nvSpPr>
          <p:spPr bwMode="auto">
            <a:xfrm>
              <a:off x="2029" y="2196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2 h 11"/>
                <a:gd name="T8" fmla="*/ 2 w 12"/>
                <a:gd name="T9" fmla="*/ 4 h 11"/>
                <a:gd name="T10" fmla="*/ 0 w 12"/>
                <a:gd name="T11" fmla="*/ 6 h 11"/>
                <a:gd name="T12" fmla="*/ 0 w 12"/>
                <a:gd name="T13" fmla="*/ 7 h 11"/>
                <a:gd name="T14" fmla="*/ 2 w 12"/>
                <a:gd name="T15" fmla="*/ 9 h 11"/>
                <a:gd name="T16" fmla="*/ 4 w 12"/>
                <a:gd name="T17" fmla="*/ 11 h 11"/>
                <a:gd name="T18" fmla="*/ 4 w 12"/>
                <a:gd name="T19" fmla="*/ 11 h 11"/>
                <a:gd name="T20" fmla="*/ 6 w 12"/>
                <a:gd name="T21" fmla="*/ 11 h 11"/>
                <a:gd name="T22" fmla="*/ 8 w 12"/>
                <a:gd name="T23" fmla="*/ 11 h 11"/>
                <a:gd name="T24" fmla="*/ 10 w 12"/>
                <a:gd name="T25" fmla="*/ 11 h 11"/>
                <a:gd name="T26" fmla="*/ 12 w 12"/>
                <a:gd name="T27" fmla="*/ 9 h 11"/>
                <a:gd name="T28" fmla="*/ 12 w 12"/>
                <a:gd name="T29" fmla="*/ 7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99" name="Freeform 1444"/>
            <p:cNvSpPr>
              <a:spLocks/>
            </p:cNvSpPr>
            <p:nvPr/>
          </p:nvSpPr>
          <p:spPr bwMode="auto">
            <a:xfrm>
              <a:off x="2046" y="2213"/>
              <a:ext cx="11" cy="11"/>
            </a:xfrm>
            <a:custGeom>
              <a:avLst/>
              <a:gdLst>
                <a:gd name="T0" fmla="*/ 8 w 11"/>
                <a:gd name="T1" fmla="*/ 0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3 h 11"/>
                <a:gd name="T32" fmla="*/ 9 w 11"/>
                <a:gd name="T33" fmla="*/ 2 h 11"/>
                <a:gd name="T34" fmla="*/ 8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0" name="Freeform 1445"/>
            <p:cNvSpPr>
              <a:spLocks/>
            </p:cNvSpPr>
            <p:nvPr/>
          </p:nvSpPr>
          <p:spPr bwMode="auto">
            <a:xfrm>
              <a:off x="2061" y="222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2 h 11"/>
                <a:gd name="T8" fmla="*/ 2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1" name="Freeform 1446"/>
            <p:cNvSpPr>
              <a:spLocks/>
            </p:cNvSpPr>
            <p:nvPr/>
          </p:nvSpPr>
          <p:spPr bwMode="auto">
            <a:xfrm>
              <a:off x="2078" y="2244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5 w 11"/>
                <a:gd name="T3" fmla="*/ 0 h 12"/>
                <a:gd name="T4" fmla="*/ 3 w 11"/>
                <a:gd name="T5" fmla="*/ 0 h 12"/>
                <a:gd name="T6" fmla="*/ 2 w 11"/>
                <a:gd name="T7" fmla="*/ 0 h 12"/>
                <a:gd name="T8" fmla="*/ 0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4 h 12"/>
                <a:gd name="T32" fmla="*/ 9 w 11"/>
                <a:gd name="T33" fmla="*/ 2 h 12"/>
                <a:gd name="T34" fmla="*/ 7 w 11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2" name="Freeform 1447"/>
            <p:cNvSpPr>
              <a:spLocks/>
            </p:cNvSpPr>
            <p:nvPr/>
          </p:nvSpPr>
          <p:spPr bwMode="auto">
            <a:xfrm>
              <a:off x="2093" y="2259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2 h 12"/>
                <a:gd name="T8" fmla="*/ 1 w 11"/>
                <a:gd name="T9" fmla="*/ 4 h 12"/>
                <a:gd name="T10" fmla="*/ 0 w 11"/>
                <a:gd name="T11" fmla="*/ 6 h 12"/>
                <a:gd name="T12" fmla="*/ 0 w 11"/>
                <a:gd name="T13" fmla="*/ 8 h 12"/>
                <a:gd name="T14" fmla="*/ 1 w 11"/>
                <a:gd name="T15" fmla="*/ 10 h 12"/>
                <a:gd name="T16" fmla="*/ 3 w 11"/>
                <a:gd name="T17" fmla="*/ 12 h 12"/>
                <a:gd name="T18" fmla="*/ 3 w 11"/>
                <a:gd name="T19" fmla="*/ 12 h 12"/>
                <a:gd name="T20" fmla="*/ 5 w 11"/>
                <a:gd name="T21" fmla="*/ 12 h 12"/>
                <a:gd name="T22" fmla="*/ 7 w 11"/>
                <a:gd name="T23" fmla="*/ 12 h 12"/>
                <a:gd name="T24" fmla="*/ 9 w 11"/>
                <a:gd name="T25" fmla="*/ 12 h 12"/>
                <a:gd name="T26" fmla="*/ 11 w 11"/>
                <a:gd name="T27" fmla="*/ 10 h 12"/>
                <a:gd name="T28" fmla="*/ 11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3" name="Freeform 1448"/>
            <p:cNvSpPr>
              <a:spLocks/>
            </p:cNvSpPr>
            <p:nvPr/>
          </p:nvSpPr>
          <p:spPr bwMode="auto">
            <a:xfrm>
              <a:off x="2109" y="2276"/>
              <a:ext cx="11" cy="11"/>
            </a:xfrm>
            <a:custGeom>
              <a:avLst/>
              <a:gdLst>
                <a:gd name="T0" fmla="*/ 8 w 11"/>
                <a:gd name="T1" fmla="*/ 0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8 h 11"/>
                <a:gd name="T28" fmla="*/ 11 w 11"/>
                <a:gd name="T29" fmla="*/ 6 h 11"/>
                <a:gd name="T30" fmla="*/ 11 w 11"/>
                <a:gd name="T31" fmla="*/ 4 h 11"/>
                <a:gd name="T32" fmla="*/ 10 w 11"/>
                <a:gd name="T33" fmla="*/ 2 h 11"/>
                <a:gd name="T34" fmla="*/ 8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4" name="Freeform 1449"/>
            <p:cNvSpPr>
              <a:spLocks/>
            </p:cNvSpPr>
            <p:nvPr/>
          </p:nvSpPr>
          <p:spPr bwMode="auto">
            <a:xfrm>
              <a:off x="2124" y="2291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2 h 11"/>
                <a:gd name="T8" fmla="*/ 2 w 11"/>
                <a:gd name="T9" fmla="*/ 4 h 11"/>
                <a:gd name="T10" fmla="*/ 0 w 11"/>
                <a:gd name="T11" fmla="*/ 6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10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5" name="Freeform 1450"/>
            <p:cNvSpPr>
              <a:spLocks/>
            </p:cNvSpPr>
            <p:nvPr/>
          </p:nvSpPr>
          <p:spPr bwMode="auto">
            <a:xfrm>
              <a:off x="2141" y="2308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0 h 11"/>
                <a:gd name="T8" fmla="*/ 0 w 11"/>
                <a:gd name="T9" fmla="*/ 2 h 11"/>
                <a:gd name="T10" fmla="*/ 0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5 h 11"/>
                <a:gd name="T30" fmla="*/ 11 w 11"/>
                <a:gd name="T31" fmla="*/ 4 h 11"/>
                <a:gd name="T32" fmla="*/ 9 w 11"/>
                <a:gd name="T33" fmla="*/ 2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06" name="Freeform 1451"/>
            <p:cNvSpPr>
              <a:spLocks/>
            </p:cNvSpPr>
            <p:nvPr/>
          </p:nvSpPr>
          <p:spPr bwMode="auto">
            <a:xfrm>
              <a:off x="2156" y="232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2 h 11"/>
                <a:gd name="T8" fmla="*/ 2 w 11"/>
                <a:gd name="T9" fmla="*/ 3 h 11"/>
                <a:gd name="T10" fmla="*/ 0 w 11"/>
                <a:gd name="T11" fmla="*/ 5 h 11"/>
                <a:gd name="T12" fmla="*/ 0 w 11"/>
                <a:gd name="T13" fmla="*/ 7 h 11"/>
                <a:gd name="T14" fmla="*/ 2 w 11"/>
                <a:gd name="T15" fmla="*/ 9 h 11"/>
                <a:gd name="T16" fmla="*/ 4 w 11"/>
                <a:gd name="T17" fmla="*/ 11 h 11"/>
                <a:gd name="T18" fmla="*/ 4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11 h 11"/>
                <a:gd name="T26" fmla="*/ 11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3" name="Group 1509"/>
          <p:cNvGrpSpPr>
            <a:grpSpLocks/>
          </p:cNvGrpSpPr>
          <p:nvPr/>
        </p:nvGrpSpPr>
        <p:grpSpPr bwMode="auto">
          <a:xfrm>
            <a:off x="2062163" y="2308225"/>
            <a:ext cx="1395412" cy="1397000"/>
            <a:chOff x="1299" y="1454"/>
            <a:chExt cx="879" cy="880"/>
          </a:xfrm>
        </p:grpSpPr>
        <p:sp>
          <p:nvSpPr>
            <p:cNvPr id="19895" name="Freeform 1453"/>
            <p:cNvSpPr>
              <a:spLocks/>
            </p:cNvSpPr>
            <p:nvPr/>
          </p:nvSpPr>
          <p:spPr bwMode="auto">
            <a:xfrm>
              <a:off x="2167" y="1454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9 w 11"/>
                <a:gd name="T3" fmla="*/ 8 h 11"/>
                <a:gd name="T4" fmla="*/ 11 w 11"/>
                <a:gd name="T5" fmla="*/ 6 h 11"/>
                <a:gd name="T6" fmla="*/ 11 w 11"/>
                <a:gd name="T7" fmla="*/ 6 h 11"/>
                <a:gd name="T8" fmla="*/ 9 w 11"/>
                <a:gd name="T9" fmla="*/ 4 h 11"/>
                <a:gd name="T10" fmla="*/ 7 w 11"/>
                <a:gd name="T11" fmla="*/ 2 h 11"/>
                <a:gd name="T12" fmla="*/ 6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0 w 11"/>
                <a:gd name="T27" fmla="*/ 10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7 w 11"/>
                <a:gd name="T35" fmla="*/ 11 h 11"/>
                <a:gd name="T36" fmla="*/ 9 w 11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9" y="11"/>
                  </a:move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6" name="Freeform 1454"/>
            <p:cNvSpPr>
              <a:spLocks/>
            </p:cNvSpPr>
            <p:nvPr/>
          </p:nvSpPr>
          <p:spPr bwMode="auto">
            <a:xfrm>
              <a:off x="2152" y="1469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9 w 11"/>
                <a:gd name="T3" fmla="*/ 9 h 11"/>
                <a:gd name="T4" fmla="*/ 11 w 11"/>
                <a:gd name="T5" fmla="*/ 8 h 11"/>
                <a:gd name="T6" fmla="*/ 11 w 11"/>
                <a:gd name="T7" fmla="*/ 6 h 11"/>
                <a:gd name="T8" fmla="*/ 9 w 11"/>
                <a:gd name="T9" fmla="*/ 4 h 11"/>
                <a:gd name="T10" fmla="*/ 8 w 11"/>
                <a:gd name="T11" fmla="*/ 2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7" name="Freeform 1455"/>
            <p:cNvSpPr>
              <a:spLocks/>
            </p:cNvSpPr>
            <p:nvPr/>
          </p:nvSpPr>
          <p:spPr bwMode="auto">
            <a:xfrm>
              <a:off x="2135" y="1486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2 w 12"/>
                <a:gd name="T7" fmla="*/ 4 h 11"/>
                <a:gd name="T8" fmla="*/ 12 w 12"/>
                <a:gd name="T9" fmla="*/ 2 h 11"/>
                <a:gd name="T10" fmla="*/ 10 w 12"/>
                <a:gd name="T11" fmla="*/ 0 h 11"/>
                <a:gd name="T12" fmla="*/ 8 w 12"/>
                <a:gd name="T13" fmla="*/ 0 h 11"/>
                <a:gd name="T14" fmla="*/ 6 w 12"/>
                <a:gd name="T15" fmla="*/ 0 h 11"/>
                <a:gd name="T16" fmla="*/ 4 w 12"/>
                <a:gd name="T17" fmla="*/ 0 h 11"/>
                <a:gd name="T18" fmla="*/ 4 w 12"/>
                <a:gd name="T19" fmla="*/ 0 h 11"/>
                <a:gd name="T20" fmla="*/ 2 w 12"/>
                <a:gd name="T21" fmla="*/ 2 h 11"/>
                <a:gd name="T22" fmla="*/ 0 w 12"/>
                <a:gd name="T23" fmla="*/ 4 h 11"/>
                <a:gd name="T24" fmla="*/ 0 w 12"/>
                <a:gd name="T25" fmla="*/ 6 h 11"/>
                <a:gd name="T26" fmla="*/ 2 w 12"/>
                <a:gd name="T27" fmla="*/ 7 h 11"/>
                <a:gd name="T28" fmla="*/ 4 w 12"/>
                <a:gd name="T29" fmla="*/ 9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8" name="Freeform 1456"/>
            <p:cNvSpPr>
              <a:spLocks/>
            </p:cNvSpPr>
            <p:nvPr/>
          </p:nvSpPr>
          <p:spPr bwMode="auto">
            <a:xfrm>
              <a:off x="2120" y="1501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10 w 12"/>
                <a:gd name="T3" fmla="*/ 9 h 11"/>
                <a:gd name="T4" fmla="*/ 12 w 12"/>
                <a:gd name="T5" fmla="*/ 7 h 11"/>
                <a:gd name="T6" fmla="*/ 12 w 12"/>
                <a:gd name="T7" fmla="*/ 5 h 11"/>
                <a:gd name="T8" fmla="*/ 10 w 12"/>
                <a:gd name="T9" fmla="*/ 4 h 11"/>
                <a:gd name="T10" fmla="*/ 8 w 12"/>
                <a:gd name="T11" fmla="*/ 2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5 h 11"/>
                <a:gd name="T24" fmla="*/ 0 w 12"/>
                <a:gd name="T25" fmla="*/ 7 h 11"/>
                <a:gd name="T26" fmla="*/ 0 w 12"/>
                <a:gd name="T27" fmla="*/ 9 h 11"/>
                <a:gd name="T28" fmla="*/ 2 w 12"/>
                <a:gd name="T29" fmla="*/ 11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11"/>
                  </a:move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9" name="Freeform 1457"/>
            <p:cNvSpPr>
              <a:spLocks/>
            </p:cNvSpPr>
            <p:nvPr/>
          </p:nvSpPr>
          <p:spPr bwMode="auto">
            <a:xfrm>
              <a:off x="2104" y="151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11 w 11"/>
                <a:gd name="T9" fmla="*/ 1 h 11"/>
                <a:gd name="T10" fmla="*/ 9 w 11"/>
                <a:gd name="T11" fmla="*/ 0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0 h 11"/>
                <a:gd name="T18" fmla="*/ 3 w 11"/>
                <a:gd name="T19" fmla="*/ 0 h 11"/>
                <a:gd name="T20" fmla="*/ 2 w 11"/>
                <a:gd name="T21" fmla="*/ 1 h 11"/>
                <a:gd name="T22" fmla="*/ 0 w 11"/>
                <a:gd name="T23" fmla="*/ 3 h 11"/>
                <a:gd name="T24" fmla="*/ 0 w 11"/>
                <a:gd name="T25" fmla="*/ 5 h 11"/>
                <a:gd name="T26" fmla="*/ 2 w 11"/>
                <a:gd name="T27" fmla="*/ 7 h 11"/>
                <a:gd name="T28" fmla="*/ 3 w 11"/>
                <a:gd name="T29" fmla="*/ 9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0" name="Freeform 1458"/>
            <p:cNvSpPr>
              <a:spLocks/>
            </p:cNvSpPr>
            <p:nvPr/>
          </p:nvSpPr>
          <p:spPr bwMode="auto">
            <a:xfrm>
              <a:off x="2089" y="1533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9 w 11"/>
                <a:gd name="T9" fmla="*/ 3 h 11"/>
                <a:gd name="T10" fmla="*/ 7 w 11"/>
                <a:gd name="T11" fmla="*/ 1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1" name="Freeform 1459"/>
            <p:cNvSpPr>
              <a:spLocks/>
            </p:cNvSpPr>
            <p:nvPr/>
          </p:nvSpPr>
          <p:spPr bwMode="auto">
            <a:xfrm>
              <a:off x="2072" y="1549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8 h 11"/>
                <a:gd name="T28" fmla="*/ 4 w 11"/>
                <a:gd name="T29" fmla="*/ 10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2" name="Freeform 1460"/>
            <p:cNvSpPr>
              <a:spLocks/>
            </p:cNvSpPr>
            <p:nvPr/>
          </p:nvSpPr>
          <p:spPr bwMode="auto">
            <a:xfrm>
              <a:off x="2057" y="1564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10 h 11"/>
                <a:gd name="T4" fmla="*/ 11 w 11"/>
                <a:gd name="T5" fmla="*/ 8 h 11"/>
                <a:gd name="T6" fmla="*/ 11 w 11"/>
                <a:gd name="T7" fmla="*/ 6 h 11"/>
                <a:gd name="T8" fmla="*/ 10 w 11"/>
                <a:gd name="T9" fmla="*/ 4 h 11"/>
                <a:gd name="T10" fmla="*/ 8 w 11"/>
                <a:gd name="T11" fmla="*/ 2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0 w 11"/>
                <a:gd name="T27" fmla="*/ 10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3" name="Freeform 1461"/>
            <p:cNvSpPr>
              <a:spLocks/>
            </p:cNvSpPr>
            <p:nvPr/>
          </p:nvSpPr>
          <p:spPr bwMode="auto">
            <a:xfrm>
              <a:off x="2041" y="1581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0 h 11"/>
                <a:gd name="T18" fmla="*/ 3 w 11"/>
                <a:gd name="T19" fmla="*/ 0 h 11"/>
                <a:gd name="T20" fmla="*/ 1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1 w 11"/>
                <a:gd name="T27" fmla="*/ 7 h 11"/>
                <a:gd name="T28" fmla="*/ 3 w 11"/>
                <a:gd name="T29" fmla="*/ 9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4" name="Freeform 1462"/>
            <p:cNvSpPr>
              <a:spLocks/>
            </p:cNvSpPr>
            <p:nvPr/>
          </p:nvSpPr>
          <p:spPr bwMode="auto">
            <a:xfrm>
              <a:off x="2026" y="1596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9 w 11"/>
                <a:gd name="T9" fmla="*/ 4 h 11"/>
                <a:gd name="T10" fmla="*/ 7 w 11"/>
                <a:gd name="T11" fmla="*/ 2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5" name="Freeform 1463"/>
            <p:cNvSpPr>
              <a:spLocks/>
            </p:cNvSpPr>
            <p:nvPr/>
          </p:nvSpPr>
          <p:spPr bwMode="auto">
            <a:xfrm>
              <a:off x="2009" y="161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3 h 11"/>
                <a:gd name="T24" fmla="*/ 0 w 11"/>
                <a:gd name="T25" fmla="*/ 5 h 11"/>
                <a:gd name="T26" fmla="*/ 2 w 11"/>
                <a:gd name="T27" fmla="*/ 7 h 11"/>
                <a:gd name="T28" fmla="*/ 4 w 11"/>
                <a:gd name="T29" fmla="*/ 9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6" name="Freeform 1464"/>
            <p:cNvSpPr>
              <a:spLocks/>
            </p:cNvSpPr>
            <p:nvPr/>
          </p:nvSpPr>
          <p:spPr bwMode="auto">
            <a:xfrm>
              <a:off x="1994" y="1628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9 w 11"/>
                <a:gd name="T9" fmla="*/ 3 h 11"/>
                <a:gd name="T10" fmla="*/ 8 w 11"/>
                <a:gd name="T11" fmla="*/ 1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7" name="Freeform 1465"/>
            <p:cNvSpPr>
              <a:spLocks/>
            </p:cNvSpPr>
            <p:nvPr/>
          </p:nvSpPr>
          <p:spPr bwMode="auto">
            <a:xfrm>
              <a:off x="1977" y="1644"/>
              <a:ext cx="12" cy="12"/>
            </a:xfrm>
            <a:custGeom>
              <a:avLst/>
              <a:gdLst>
                <a:gd name="T0" fmla="*/ 10 w 12"/>
                <a:gd name="T1" fmla="*/ 10 h 12"/>
                <a:gd name="T2" fmla="*/ 12 w 12"/>
                <a:gd name="T3" fmla="*/ 8 h 12"/>
                <a:gd name="T4" fmla="*/ 12 w 12"/>
                <a:gd name="T5" fmla="*/ 6 h 12"/>
                <a:gd name="T6" fmla="*/ 12 w 12"/>
                <a:gd name="T7" fmla="*/ 4 h 12"/>
                <a:gd name="T8" fmla="*/ 12 w 12"/>
                <a:gd name="T9" fmla="*/ 2 h 12"/>
                <a:gd name="T10" fmla="*/ 10 w 12"/>
                <a:gd name="T11" fmla="*/ 0 h 12"/>
                <a:gd name="T12" fmla="*/ 8 w 12"/>
                <a:gd name="T13" fmla="*/ 0 h 12"/>
                <a:gd name="T14" fmla="*/ 6 w 12"/>
                <a:gd name="T15" fmla="*/ 0 h 12"/>
                <a:gd name="T16" fmla="*/ 4 w 12"/>
                <a:gd name="T17" fmla="*/ 0 h 12"/>
                <a:gd name="T18" fmla="*/ 4 w 12"/>
                <a:gd name="T19" fmla="*/ 0 h 12"/>
                <a:gd name="T20" fmla="*/ 2 w 12"/>
                <a:gd name="T21" fmla="*/ 2 h 12"/>
                <a:gd name="T22" fmla="*/ 0 w 12"/>
                <a:gd name="T23" fmla="*/ 4 h 12"/>
                <a:gd name="T24" fmla="*/ 0 w 12"/>
                <a:gd name="T25" fmla="*/ 6 h 12"/>
                <a:gd name="T26" fmla="*/ 2 w 12"/>
                <a:gd name="T27" fmla="*/ 8 h 12"/>
                <a:gd name="T28" fmla="*/ 4 w 12"/>
                <a:gd name="T29" fmla="*/ 10 h 12"/>
                <a:gd name="T30" fmla="*/ 6 w 12"/>
                <a:gd name="T31" fmla="*/ 12 h 12"/>
                <a:gd name="T32" fmla="*/ 8 w 12"/>
                <a:gd name="T33" fmla="*/ 12 h 12"/>
                <a:gd name="T34" fmla="*/ 1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8" name="Freeform 1466"/>
            <p:cNvSpPr>
              <a:spLocks/>
            </p:cNvSpPr>
            <p:nvPr/>
          </p:nvSpPr>
          <p:spPr bwMode="auto">
            <a:xfrm>
              <a:off x="1962" y="1659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10 w 12"/>
                <a:gd name="T3" fmla="*/ 10 h 11"/>
                <a:gd name="T4" fmla="*/ 12 w 12"/>
                <a:gd name="T5" fmla="*/ 8 h 11"/>
                <a:gd name="T6" fmla="*/ 12 w 12"/>
                <a:gd name="T7" fmla="*/ 6 h 11"/>
                <a:gd name="T8" fmla="*/ 10 w 12"/>
                <a:gd name="T9" fmla="*/ 4 h 11"/>
                <a:gd name="T10" fmla="*/ 8 w 12"/>
                <a:gd name="T11" fmla="*/ 2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0 w 12"/>
                <a:gd name="T25" fmla="*/ 8 h 11"/>
                <a:gd name="T26" fmla="*/ 0 w 12"/>
                <a:gd name="T27" fmla="*/ 10 h 11"/>
                <a:gd name="T28" fmla="*/ 2 w 12"/>
                <a:gd name="T29" fmla="*/ 11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11"/>
                  </a:move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09" name="Freeform 1467"/>
            <p:cNvSpPr>
              <a:spLocks/>
            </p:cNvSpPr>
            <p:nvPr/>
          </p:nvSpPr>
          <p:spPr bwMode="auto">
            <a:xfrm>
              <a:off x="1946" y="1676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0 h 11"/>
                <a:gd name="T18" fmla="*/ 3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7 h 11"/>
                <a:gd name="T28" fmla="*/ 3 w 11"/>
                <a:gd name="T29" fmla="*/ 9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0" name="Freeform 1468"/>
            <p:cNvSpPr>
              <a:spLocks/>
            </p:cNvSpPr>
            <p:nvPr/>
          </p:nvSpPr>
          <p:spPr bwMode="auto">
            <a:xfrm>
              <a:off x="1931" y="1691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6 h 11"/>
                <a:gd name="T8" fmla="*/ 9 w 11"/>
                <a:gd name="T9" fmla="*/ 4 h 11"/>
                <a:gd name="T10" fmla="*/ 7 w 11"/>
                <a:gd name="T11" fmla="*/ 2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1" name="Freeform 1469"/>
            <p:cNvSpPr>
              <a:spLocks/>
            </p:cNvSpPr>
            <p:nvPr/>
          </p:nvSpPr>
          <p:spPr bwMode="auto">
            <a:xfrm>
              <a:off x="1914" y="170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11 w 11"/>
                <a:gd name="T9" fmla="*/ 2 h 11"/>
                <a:gd name="T10" fmla="*/ 9 w 11"/>
                <a:gd name="T11" fmla="*/ 0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3 h 11"/>
                <a:gd name="T24" fmla="*/ 0 w 11"/>
                <a:gd name="T25" fmla="*/ 5 h 11"/>
                <a:gd name="T26" fmla="*/ 2 w 11"/>
                <a:gd name="T27" fmla="*/ 7 h 11"/>
                <a:gd name="T28" fmla="*/ 4 w 11"/>
                <a:gd name="T29" fmla="*/ 9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2" name="Freeform 1470"/>
            <p:cNvSpPr>
              <a:spLocks/>
            </p:cNvSpPr>
            <p:nvPr/>
          </p:nvSpPr>
          <p:spPr bwMode="auto">
            <a:xfrm>
              <a:off x="1899" y="1723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0 w 11"/>
                <a:gd name="T9" fmla="*/ 3 h 11"/>
                <a:gd name="T10" fmla="*/ 8 w 11"/>
                <a:gd name="T11" fmla="*/ 1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3" name="Freeform 1471"/>
            <p:cNvSpPr>
              <a:spLocks/>
            </p:cNvSpPr>
            <p:nvPr/>
          </p:nvSpPr>
          <p:spPr bwMode="auto">
            <a:xfrm>
              <a:off x="1883" y="1739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1 w 11"/>
                <a:gd name="T7" fmla="*/ 4 h 12"/>
                <a:gd name="T8" fmla="*/ 11 w 11"/>
                <a:gd name="T9" fmla="*/ 2 h 12"/>
                <a:gd name="T10" fmla="*/ 9 w 11"/>
                <a:gd name="T11" fmla="*/ 0 h 12"/>
                <a:gd name="T12" fmla="*/ 7 w 11"/>
                <a:gd name="T13" fmla="*/ 0 h 12"/>
                <a:gd name="T14" fmla="*/ 5 w 11"/>
                <a:gd name="T15" fmla="*/ 0 h 12"/>
                <a:gd name="T16" fmla="*/ 3 w 11"/>
                <a:gd name="T17" fmla="*/ 0 h 12"/>
                <a:gd name="T18" fmla="*/ 3 w 11"/>
                <a:gd name="T19" fmla="*/ 0 h 12"/>
                <a:gd name="T20" fmla="*/ 1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1 w 11"/>
                <a:gd name="T27" fmla="*/ 8 h 12"/>
                <a:gd name="T28" fmla="*/ 3 w 11"/>
                <a:gd name="T29" fmla="*/ 10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4" name="Freeform 1472"/>
            <p:cNvSpPr>
              <a:spLocks/>
            </p:cNvSpPr>
            <p:nvPr/>
          </p:nvSpPr>
          <p:spPr bwMode="auto">
            <a:xfrm>
              <a:off x="1868" y="1754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10 h 11"/>
                <a:gd name="T4" fmla="*/ 11 w 11"/>
                <a:gd name="T5" fmla="*/ 8 h 11"/>
                <a:gd name="T6" fmla="*/ 11 w 11"/>
                <a:gd name="T7" fmla="*/ 6 h 11"/>
                <a:gd name="T8" fmla="*/ 9 w 11"/>
                <a:gd name="T9" fmla="*/ 4 h 11"/>
                <a:gd name="T10" fmla="*/ 7 w 11"/>
                <a:gd name="T11" fmla="*/ 2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0 w 11"/>
                <a:gd name="T27" fmla="*/ 10 h 11"/>
                <a:gd name="T28" fmla="*/ 2 w 11"/>
                <a:gd name="T29" fmla="*/ 11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5" name="Freeform 1473"/>
            <p:cNvSpPr>
              <a:spLocks/>
            </p:cNvSpPr>
            <p:nvPr/>
          </p:nvSpPr>
          <p:spPr bwMode="auto">
            <a:xfrm>
              <a:off x="1851" y="1771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8 h 11"/>
                <a:gd name="T28" fmla="*/ 4 w 11"/>
                <a:gd name="T29" fmla="*/ 9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6" name="Freeform 1474"/>
            <p:cNvSpPr>
              <a:spLocks/>
            </p:cNvSpPr>
            <p:nvPr/>
          </p:nvSpPr>
          <p:spPr bwMode="auto">
            <a:xfrm>
              <a:off x="1836" y="1786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6 h 11"/>
                <a:gd name="T8" fmla="*/ 9 w 11"/>
                <a:gd name="T9" fmla="*/ 4 h 11"/>
                <a:gd name="T10" fmla="*/ 8 w 11"/>
                <a:gd name="T11" fmla="*/ 2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7" name="Freeform 1475"/>
            <p:cNvSpPr>
              <a:spLocks/>
            </p:cNvSpPr>
            <p:nvPr/>
          </p:nvSpPr>
          <p:spPr bwMode="auto">
            <a:xfrm>
              <a:off x="1819" y="1801"/>
              <a:ext cx="12" cy="11"/>
            </a:xfrm>
            <a:custGeom>
              <a:avLst/>
              <a:gdLst>
                <a:gd name="T0" fmla="*/ 10 w 12"/>
                <a:gd name="T1" fmla="*/ 11 h 11"/>
                <a:gd name="T2" fmla="*/ 12 w 12"/>
                <a:gd name="T3" fmla="*/ 9 h 11"/>
                <a:gd name="T4" fmla="*/ 12 w 12"/>
                <a:gd name="T5" fmla="*/ 7 h 11"/>
                <a:gd name="T6" fmla="*/ 12 w 12"/>
                <a:gd name="T7" fmla="*/ 5 h 11"/>
                <a:gd name="T8" fmla="*/ 12 w 12"/>
                <a:gd name="T9" fmla="*/ 4 h 11"/>
                <a:gd name="T10" fmla="*/ 10 w 12"/>
                <a:gd name="T11" fmla="*/ 2 h 11"/>
                <a:gd name="T12" fmla="*/ 8 w 12"/>
                <a:gd name="T13" fmla="*/ 0 h 11"/>
                <a:gd name="T14" fmla="*/ 6 w 12"/>
                <a:gd name="T15" fmla="*/ 0 h 11"/>
                <a:gd name="T16" fmla="*/ 4 w 12"/>
                <a:gd name="T17" fmla="*/ 2 h 11"/>
                <a:gd name="T18" fmla="*/ 4 w 12"/>
                <a:gd name="T19" fmla="*/ 2 h 11"/>
                <a:gd name="T20" fmla="*/ 2 w 12"/>
                <a:gd name="T21" fmla="*/ 4 h 11"/>
                <a:gd name="T22" fmla="*/ 0 w 12"/>
                <a:gd name="T23" fmla="*/ 5 h 11"/>
                <a:gd name="T24" fmla="*/ 0 w 12"/>
                <a:gd name="T25" fmla="*/ 7 h 11"/>
                <a:gd name="T26" fmla="*/ 2 w 12"/>
                <a:gd name="T27" fmla="*/ 9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1"/>
                  </a:move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8" name="Freeform 1476"/>
            <p:cNvSpPr>
              <a:spLocks/>
            </p:cNvSpPr>
            <p:nvPr/>
          </p:nvSpPr>
          <p:spPr bwMode="auto">
            <a:xfrm>
              <a:off x="1804" y="1818"/>
              <a:ext cx="12" cy="11"/>
            </a:xfrm>
            <a:custGeom>
              <a:avLst/>
              <a:gdLst>
                <a:gd name="T0" fmla="*/ 8 w 12"/>
                <a:gd name="T1" fmla="*/ 9 h 11"/>
                <a:gd name="T2" fmla="*/ 10 w 12"/>
                <a:gd name="T3" fmla="*/ 7 h 11"/>
                <a:gd name="T4" fmla="*/ 12 w 12"/>
                <a:gd name="T5" fmla="*/ 5 h 11"/>
                <a:gd name="T6" fmla="*/ 12 w 12"/>
                <a:gd name="T7" fmla="*/ 3 h 11"/>
                <a:gd name="T8" fmla="*/ 10 w 12"/>
                <a:gd name="T9" fmla="*/ 2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2 h 11"/>
                <a:gd name="T22" fmla="*/ 0 w 12"/>
                <a:gd name="T23" fmla="*/ 3 h 11"/>
                <a:gd name="T24" fmla="*/ 0 w 12"/>
                <a:gd name="T25" fmla="*/ 5 h 11"/>
                <a:gd name="T26" fmla="*/ 0 w 12"/>
                <a:gd name="T27" fmla="*/ 7 h 11"/>
                <a:gd name="T28" fmla="*/ 2 w 12"/>
                <a:gd name="T29" fmla="*/ 9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9"/>
                  </a:move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19" name="Freeform 1477"/>
            <p:cNvSpPr>
              <a:spLocks/>
            </p:cNvSpPr>
            <p:nvPr/>
          </p:nvSpPr>
          <p:spPr bwMode="auto">
            <a:xfrm>
              <a:off x="1788" y="1833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1 w 11"/>
                <a:gd name="T9" fmla="*/ 3 h 11"/>
                <a:gd name="T10" fmla="*/ 9 w 11"/>
                <a:gd name="T11" fmla="*/ 1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1 h 11"/>
                <a:gd name="T18" fmla="*/ 3 w 11"/>
                <a:gd name="T19" fmla="*/ 1 h 11"/>
                <a:gd name="T20" fmla="*/ 2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0" name="Freeform 1478"/>
            <p:cNvSpPr>
              <a:spLocks/>
            </p:cNvSpPr>
            <p:nvPr/>
          </p:nvSpPr>
          <p:spPr bwMode="auto">
            <a:xfrm>
              <a:off x="1773" y="1849"/>
              <a:ext cx="11" cy="12"/>
            </a:xfrm>
            <a:custGeom>
              <a:avLst/>
              <a:gdLst>
                <a:gd name="T0" fmla="*/ 7 w 11"/>
                <a:gd name="T1" fmla="*/ 10 h 12"/>
                <a:gd name="T2" fmla="*/ 9 w 11"/>
                <a:gd name="T3" fmla="*/ 8 h 12"/>
                <a:gd name="T4" fmla="*/ 11 w 11"/>
                <a:gd name="T5" fmla="*/ 6 h 12"/>
                <a:gd name="T6" fmla="*/ 11 w 11"/>
                <a:gd name="T7" fmla="*/ 4 h 12"/>
                <a:gd name="T8" fmla="*/ 9 w 11"/>
                <a:gd name="T9" fmla="*/ 2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0 h 12"/>
                <a:gd name="T18" fmla="*/ 2 w 11"/>
                <a:gd name="T19" fmla="*/ 0 h 12"/>
                <a:gd name="T20" fmla="*/ 0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0 w 11"/>
                <a:gd name="T27" fmla="*/ 8 h 12"/>
                <a:gd name="T28" fmla="*/ 2 w 11"/>
                <a:gd name="T29" fmla="*/ 10 h 12"/>
                <a:gd name="T30" fmla="*/ 4 w 11"/>
                <a:gd name="T31" fmla="*/ 12 h 12"/>
                <a:gd name="T32" fmla="*/ 5 w 11"/>
                <a:gd name="T33" fmla="*/ 12 h 12"/>
                <a:gd name="T34" fmla="*/ 7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10"/>
                  </a:move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1" name="Freeform 1479"/>
            <p:cNvSpPr>
              <a:spLocks/>
            </p:cNvSpPr>
            <p:nvPr/>
          </p:nvSpPr>
          <p:spPr bwMode="auto">
            <a:xfrm>
              <a:off x="1756" y="1864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10 h 11"/>
                <a:gd name="T4" fmla="*/ 11 w 11"/>
                <a:gd name="T5" fmla="*/ 8 h 11"/>
                <a:gd name="T6" fmla="*/ 11 w 11"/>
                <a:gd name="T7" fmla="*/ 6 h 11"/>
                <a:gd name="T8" fmla="*/ 11 w 11"/>
                <a:gd name="T9" fmla="*/ 4 h 11"/>
                <a:gd name="T10" fmla="*/ 9 w 11"/>
                <a:gd name="T11" fmla="*/ 2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4 w 11"/>
                <a:gd name="T19" fmla="*/ 2 h 11"/>
                <a:gd name="T20" fmla="*/ 2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2 w 11"/>
                <a:gd name="T27" fmla="*/ 10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2" name="Freeform 1480"/>
            <p:cNvSpPr>
              <a:spLocks/>
            </p:cNvSpPr>
            <p:nvPr/>
          </p:nvSpPr>
          <p:spPr bwMode="auto">
            <a:xfrm>
              <a:off x="1741" y="1881"/>
              <a:ext cx="11" cy="11"/>
            </a:xfrm>
            <a:custGeom>
              <a:avLst/>
              <a:gdLst>
                <a:gd name="T0" fmla="*/ 8 w 11"/>
                <a:gd name="T1" fmla="*/ 9 h 11"/>
                <a:gd name="T2" fmla="*/ 10 w 11"/>
                <a:gd name="T3" fmla="*/ 7 h 11"/>
                <a:gd name="T4" fmla="*/ 11 w 11"/>
                <a:gd name="T5" fmla="*/ 6 h 11"/>
                <a:gd name="T6" fmla="*/ 11 w 11"/>
                <a:gd name="T7" fmla="*/ 4 h 11"/>
                <a:gd name="T8" fmla="*/ 10 w 11"/>
                <a:gd name="T9" fmla="*/ 2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0 h 11"/>
                <a:gd name="T18" fmla="*/ 2 w 11"/>
                <a:gd name="T19" fmla="*/ 0 h 11"/>
                <a:gd name="T20" fmla="*/ 0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7 h 11"/>
                <a:gd name="T28" fmla="*/ 2 w 11"/>
                <a:gd name="T29" fmla="*/ 9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9"/>
                  </a:move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3" name="Freeform 1481"/>
            <p:cNvSpPr>
              <a:spLocks/>
            </p:cNvSpPr>
            <p:nvPr/>
          </p:nvSpPr>
          <p:spPr bwMode="auto">
            <a:xfrm>
              <a:off x="1725" y="1896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6 h 11"/>
                <a:gd name="T8" fmla="*/ 11 w 11"/>
                <a:gd name="T9" fmla="*/ 4 h 11"/>
                <a:gd name="T10" fmla="*/ 9 w 11"/>
                <a:gd name="T11" fmla="*/ 2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2 h 11"/>
                <a:gd name="T18" fmla="*/ 3 w 11"/>
                <a:gd name="T19" fmla="*/ 2 h 11"/>
                <a:gd name="T20" fmla="*/ 1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1 w 11"/>
                <a:gd name="T27" fmla="*/ 9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4" name="Freeform 1482"/>
            <p:cNvSpPr>
              <a:spLocks/>
            </p:cNvSpPr>
            <p:nvPr/>
          </p:nvSpPr>
          <p:spPr bwMode="auto">
            <a:xfrm>
              <a:off x="1710" y="1913"/>
              <a:ext cx="11" cy="11"/>
            </a:xfrm>
            <a:custGeom>
              <a:avLst/>
              <a:gdLst>
                <a:gd name="T0" fmla="*/ 7 w 11"/>
                <a:gd name="T1" fmla="*/ 9 h 11"/>
                <a:gd name="T2" fmla="*/ 9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9 w 11"/>
                <a:gd name="T9" fmla="*/ 2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0 h 11"/>
                <a:gd name="T18" fmla="*/ 2 w 11"/>
                <a:gd name="T19" fmla="*/ 0 h 11"/>
                <a:gd name="T20" fmla="*/ 0 w 11"/>
                <a:gd name="T21" fmla="*/ 2 h 11"/>
                <a:gd name="T22" fmla="*/ 0 w 11"/>
                <a:gd name="T23" fmla="*/ 3 h 11"/>
                <a:gd name="T24" fmla="*/ 0 w 11"/>
                <a:gd name="T25" fmla="*/ 5 h 11"/>
                <a:gd name="T26" fmla="*/ 0 w 11"/>
                <a:gd name="T27" fmla="*/ 7 h 11"/>
                <a:gd name="T28" fmla="*/ 2 w 11"/>
                <a:gd name="T29" fmla="*/ 9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9"/>
                  </a:move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5" name="Freeform 1483"/>
            <p:cNvSpPr>
              <a:spLocks/>
            </p:cNvSpPr>
            <p:nvPr/>
          </p:nvSpPr>
          <p:spPr bwMode="auto">
            <a:xfrm>
              <a:off x="1693" y="1928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1 w 11"/>
                <a:gd name="T9" fmla="*/ 3 h 11"/>
                <a:gd name="T10" fmla="*/ 9 w 11"/>
                <a:gd name="T11" fmla="*/ 1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1 h 11"/>
                <a:gd name="T18" fmla="*/ 4 w 11"/>
                <a:gd name="T19" fmla="*/ 1 h 11"/>
                <a:gd name="T20" fmla="*/ 2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6" name="Freeform 1484"/>
            <p:cNvSpPr>
              <a:spLocks/>
            </p:cNvSpPr>
            <p:nvPr/>
          </p:nvSpPr>
          <p:spPr bwMode="auto">
            <a:xfrm>
              <a:off x="1678" y="1944"/>
              <a:ext cx="11" cy="12"/>
            </a:xfrm>
            <a:custGeom>
              <a:avLst/>
              <a:gdLst>
                <a:gd name="T0" fmla="*/ 8 w 11"/>
                <a:gd name="T1" fmla="*/ 10 h 12"/>
                <a:gd name="T2" fmla="*/ 9 w 11"/>
                <a:gd name="T3" fmla="*/ 8 h 12"/>
                <a:gd name="T4" fmla="*/ 11 w 11"/>
                <a:gd name="T5" fmla="*/ 6 h 12"/>
                <a:gd name="T6" fmla="*/ 11 w 11"/>
                <a:gd name="T7" fmla="*/ 4 h 12"/>
                <a:gd name="T8" fmla="*/ 9 w 11"/>
                <a:gd name="T9" fmla="*/ 2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0 h 12"/>
                <a:gd name="T18" fmla="*/ 2 w 11"/>
                <a:gd name="T19" fmla="*/ 0 h 12"/>
                <a:gd name="T20" fmla="*/ 0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0 w 11"/>
                <a:gd name="T27" fmla="*/ 8 h 12"/>
                <a:gd name="T28" fmla="*/ 2 w 11"/>
                <a:gd name="T29" fmla="*/ 10 h 12"/>
                <a:gd name="T30" fmla="*/ 4 w 11"/>
                <a:gd name="T31" fmla="*/ 12 h 12"/>
                <a:gd name="T32" fmla="*/ 6 w 11"/>
                <a:gd name="T33" fmla="*/ 12 h 12"/>
                <a:gd name="T34" fmla="*/ 8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10"/>
                  </a:move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7" name="Freeform 1485"/>
            <p:cNvSpPr>
              <a:spLocks/>
            </p:cNvSpPr>
            <p:nvPr/>
          </p:nvSpPr>
          <p:spPr bwMode="auto">
            <a:xfrm>
              <a:off x="1661" y="1959"/>
              <a:ext cx="11" cy="11"/>
            </a:xfrm>
            <a:custGeom>
              <a:avLst/>
              <a:gdLst>
                <a:gd name="T0" fmla="*/ 10 w 11"/>
                <a:gd name="T1" fmla="*/ 11 h 11"/>
                <a:gd name="T2" fmla="*/ 11 w 11"/>
                <a:gd name="T3" fmla="*/ 10 h 11"/>
                <a:gd name="T4" fmla="*/ 11 w 11"/>
                <a:gd name="T5" fmla="*/ 8 h 11"/>
                <a:gd name="T6" fmla="*/ 11 w 11"/>
                <a:gd name="T7" fmla="*/ 6 h 11"/>
                <a:gd name="T8" fmla="*/ 11 w 11"/>
                <a:gd name="T9" fmla="*/ 4 h 11"/>
                <a:gd name="T10" fmla="*/ 10 w 11"/>
                <a:gd name="T11" fmla="*/ 2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4 w 11"/>
                <a:gd name="T19" fmla="*/ 2 h 11"/>
                <a:gd name="T20" fmla="*/ 2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2 w 11"/>
                <a:gd name="T27" fmla="*/ 10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1"/>
                  </a:move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8" name="Freeform 1486"/>
            <p:cNvSpPr>
              <a:spLocks/>
            </p:cNvSpPr>
            <p:nvPr/>
          </p:nvSpPr>
          <p:spPr bwMode="auto">
            <a:xfrm>
              <a:off x="1646" y="1976"/>
              <a:ext cx="12" cy="11"/>
            </a:xfrm>
            <a:custGeom>
              <a:avLst/>
              <a:gdLst>
                <a:gd name="T0" fmla="*/ 8 w 12"/>
                <a:gd name="T1" fmla="*/ 9 h 11"/>
                <a:gd name="T2" fmla="*/ 10 w 12"/>
                <a:gd name="T3" fmla="*/ 8 h 11"/>
                <a:gd name="T4" fmla="*/ 12 w 12"/>
                <a:gd name="T5" fmla="*/ 6 h 11"/>
                <a:gd name="T6" fmla="*/ 12 w 12"/>
                <a:gd name="T7" fmla="*/ 4 h 11"/>
                <a:gd name="T8" fmla="*/ 10 w 12"/>
                <a:gd name="T9" fmla="*/ 2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0 h 11"/>
                <a:gd name="T18" fmla="*/ 2 w 12"/>
                <a:gd name="T19" fmla="*/ 0 h 11"/>
                <a:gd name="T20" fmla="*/ 0 w 12"/>
                <a:gd name="T21" fmla="*/ 2 h 11"/>
                <a:gd name="T22" fmla="*/ 0 w 12"/>
                <a:gd name="T23" fmla="*/ 4 h 11"/>
                <a:gd name="T24" fmla="*/ 0 w 12"/>
                <a:gd name="T25" fmla="*/ 6 h 11"/>
                <a:gd name="T26" fmla="*/ 0 w 12"/>
                <a:gd name="T27" fmla="*/ 8 h 11"/>
                <a:gd name="T28" fmla="*/ 2 w 12"/>
                <a:gd name="T29" fmla="*/ 9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9"/>
                  </a:move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29" name="Freeform 1487"/>
            <p:cNvSpPr>
              <a:spLocks/>
            </p:cNvSpPr>
            <p:nvPr/>
          </p:nvSpPr>
          <p:spPr bwMode="auto">
            <a:xfrm>
              <a:off x="1630" y="1991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6 h 11"/>
                <a:gd name="T8" fmla="*/ 11 w 11"/>
                <a:gd name="T9" fmla="*/ 4 h 11"/>
                <a:gd name="T10" fmla="*/ 9 w 11"/>
                <a:gd name="T11" fmla="*/ 2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2 h 11"/>
                <a:gd name="T18" fmla="*/ 3 w 11"/>
                <a:gd name="T19" fmla="*/ 2 h 11"/>
                <a:gd name="T20" fmla="*/ 2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2 w 11"/>
                <a:gd name="T27" fmla="*/ 9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0" name="Freeform 1488"/>
            <p:cNvSpPr>
              <a:spLocks/>
            </p:cNvSpPr>
            <p:nvPr/>
          </p:nvSpPr>
          <p:spPr bwMode="auto">
            <a:xfrm>
              <a:off x="1615" y="2008"/>
              <a:ext cx="11" cy="11"/>
            </a:xfrm>
            <a:custGeom>
              <a:avLst/>
              <a:gdLst>
                <a:gd name="T0" fmla="*/ 7 w 11"/>
                <a:gd name="T1" fmla="*/ 9 h 11"/>
                <a:gd name="T2" fmla="*/ 9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9 w 11"/>
                <a:gd name="T9" fmla="*/ 2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0 h 11"/>
                <a:gd name="T18" fmla="*/ 2 w 11"/>
                <a:gd name="T19" fmla="*/ 0 h 11"/>
                <a:gd name="T20" fmla="*/ 0 w 11"/>
                <a:gd name="T21" fmla="*/ 2 h 11"/>
                <a:gd name="T22" fmla="*/ 0 w 11"/>
                <a:gd name="T23" fmla="*/ 3 h 11"/>
                <a:gd name="T24" fmla="*/ 0 w 11"/>
                <a:gd name="T25" fmla="*/ 5 h 11"/>
                <a:gd name="T26" fmla="*/ 0 w 11"/>
                <a:gd name="T27" fmla="*/ 7 h 11"/>
                <a:gd name="T28" fmla="*/ 2 w 11"/>
                <a:gd name="T29" fmla="*/ 9 h 11"/>
                <a:gd name="T30" fmla="*/ 4 w 11"/>
                <a:gd name="T31" fmla="*/ 11 h 11"/>
                <a:gd name="T32" fmla="*/ 5 w 11"/>
                <a:gd name="T33" fmla="*/ 11 h 11"/>
                <a:gd name="T34" fmla="*/ 7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9"/>
                  </a:move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1" name="Freeform 1489"/>
            <p:cNvSpPr>
              <a:spLocks/>
            </p:cNvSpPr>
            <p:nvPr/>
          </p:nvSpPr>
          <p:spPr bwMode="auto">
            <a:xfrm>
              <a:off x="1598" y="2023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1 w 11"/>
                <a:gd name="T9" fmla="*/ 3 h 11"/>
                <a:gd name="T10" fmla="*/ 9 w 11"/>
                <a:gd name="T11" fmla="*/ 2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4 w 11"/>
                <a:gd name="T19" fmla="*/ 2 h 11"/>
                <a:gd name="T20" fmla="*/ 2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2" name="Freeform 1490"/>
            <p:cNvSpPr>
              <a:spLocks/>
            </p:cNvSpPr>
            <p:nvPr/>
          </p:nvSpPr>
          <p:spPr bwMode="auto">
            <a:xfrm>
              <a:off x="1583" y="2039"/>
              <a:ext cx="11" cy="12"/>
            </a:xfrm>
            <a:custGeom>
              <a:avLst/>
              <a:gdLst>
                <a:gd name="T0" fmla="*/ 8 w 11"/>
                <a:gd name="T1" fmla="*/ 10 h 12"/>
                <a:gd name="T2" fmla="*/ 10 w 11"/>
                <a:gd name="T3" fmla="*/ 8 h 12"/>
                <a:gd name="T4" fmla="*/ 11 w 11"/>
                <a:gd name="T5" fmla="*/ 6 h 12"/>
                <a:gd name="T6" fmla="*/ 11 w 11"/>
                <a:gd name="T7" fmla="*/ 4 h 12"/>
                <a:gd name="T8" fmla="*/ 10 w 11"/>
                <a:gd name="T9" fmla="*/ 2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0 h 12"/>
                <a:gd name="T18" fmla="*/ 2 w 11"/>
                <a:gd name="T19" fmla="*/ 0 h 12"/>
                <a:gd name="T20" fmla="*/ 0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0 w 11"/>
                <a:gd name="T27" fmla="*/ 8 h 12"/>
                <a:gd name="T28" fmla="*/ 2 w 11"/>
                <a:gd name="T29" fmla="*/ 10 h 12"/>
                <a:gd name="T30" fmla="*/ 4 w 11"/>
                <a:gd name="T31" fmla="*/ 12 h 12"/>
                <a:gd name="T32" fmla="*/ 6 w 11"/>
                <a:gd name="T33" fmla="*/ 12 h 12"/>
                <a:gd name="T34" fmla="*/ 8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8" y="10"/>
                  </a:move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3" name="Freeform 1491"/>
            <p:cNvSpPr>
              <a:spLocks/>
            </p:cNvSpPr>
            <p:nvPr/>
          </p:nvSpPr>
          <p:spPr bwMode="auto">
            <a:xfrm>
              <a:off x="1567" y="2054"/>
              <a:ext cx="11" cy="12"/>
            </a:xfrm>
            <a:custGeom>
              <a:avLst/>
              <a:gdLst>
                <a:gd name="T0" fmla="*/ 9 w 11"/>
                <a:gd name="T1" fmla="*/ 12 h 12"/>
                <a:gd name="T2" fmla="*/ 11 w 11"/>
                <a:gd name="T3" fmla="*/ 10 h 12"/>
                <a:gd name="T4" fmla="*/ 11 w 11"/>
                <a:gd name="T5" fmla="*/ 8 h 12"/>
                <a:gd name="T6" fmla="*/ 11 w 11"/>
                <a:gd name="T7" fmla="*/ 6 h 12"/>
                <a:gd name="T8" fmla="*/ 11 w 11"/>
                <a:gd name="T9" fmla="*/ 4 h 12"/>
                <a:gd name="T10" fmla="*/ 9 w 11"/>
                <a:gd name="T11" fmla="*/ 2 h 12"/>
                <a:gd name="T12" fmla="*/ 7 w 11"/>
                <a:gd name="T13" fmla="*/ 0 h 12"/>
                <a:gd name="T14" fmla="*/ 5 w 11"/>
                <a:gd name="T15" fmla="*/ 0 h 12"/>
                <a:gd name="T16" fmla="*/ 3 w 11"/>
                <a:gd name="T17" fmla="*/ 2 h 12"/>
                <a:gd name="T18" fmla="*/ 3 w 11"/>
                <a:gd name="T19" fmla="*/ 2 h 12"/>
                <a:gd name="T20" fmla="*/ 1 w 11"/>
                <a:gd name="T21" fmla="*/ 4 h 12"/>
                <a:gd name="T22" fmla="*/ 0 w 11"/>
                <a:gd name="T23" fmla="*/ 6 h 12"/>
                <a:gd name="T24" fmla="*/ 0 w 11"/>
                <a:gd name="T25" fmla="*/ 8 h 12"/>
                <a:gd name="T26" fmla="*/ 1 w 11"/>
                <a:gd name="T27" fmla="*/ 10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2"/>
                  </a:move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4" name="Freeform 1492"/>
            <p:cNvSpPr>
              <a:spLocks/>
            </p:cNvSpPr>
            <p:nvPr/>
          </p:nvSpPr>
          <p:spPr bwMode="auto">
            <a:xfrm>
              <a:off x="1552" y="2071"/>
              <a:ext cx="11" cy="11"/>
            </a:xfrm>
            <a:custGeom>
              <a:avLst/>
              <a:gdLst>
                <a:gd name="T0" fmla="*/ 7 w 11"/>
                <a:gd name="T1" fmla="*/ 9 h 11"/>
                <a:gd name="T2" fmla="*/ 9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9 w 11"/>
                <a:gd name="T9" fmla="*/ 2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0 h 11"/>
                <a:gd name="T18" fmla="*/ 2 w 11"/>
                <a:gd name="T19" fmla="*/ 0 h 11"/>
                <a:gd name="T20" fmla="*/ 0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8 h 11"/>
                <a:gd name="T28" fmla="*/ 2 w 11"/>
                <a:gd name="T29" fmla="*/ 9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9"/>
                  </a:move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5" name="Freeform 1493"/>
            <p:cNvSpPr>
              <a:spLocks/>
            </p:cNvSpPr>
            <p:nvPr/>
          </p:nvSpPr>
          <p:spPr bwMode="auto">
            <a:xfrm>
              <a:off x="1535" y="2086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6 h 11"/>
                <a:gd name="T8" fmla="*/ 11 w 11"/>
                <a:gd name="T9" fmla="*/ 4 h 11"/>
                <a:gd name="T10" fmla="*/ 9 w 11"/>
                <a:gd name="T11" fmla="*/ 2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4 w 11"/>
                <a:gd name="T19" fmla="*/ 2 h 11"/>
                <a:gd name="T20" fmla="*/ 2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6" name="Freeform 1494"/>
            <p:cNvSpPr>
              <a:spLocks/>
            </p:cNvSpPr>
            <p:nvPr/>
          </p:nvSpPr>
          <p:spPr bwMode="auto">
            <a:xfrm>
              <a:off x="1520" y="2103"/>
              <a:ext cx="11" cy="11"/>
            </a:xfrm>
            <a:custGeom>
              <a:avLst/>
              <a:gdLst>
                <a:gd name="T0" fmla="*/ 7 w 11"/>
                <a:gd name="T1" fmla="*/ 9 h 11"/>
                <a:gd name="T2" fmla="*/ 9 w 11"/>
                <a:gd name="T3" fmla="*/ 7 h 11"/>
                <a:gd name="T4" fmla="*/ 11 w 11"/>
                <a:gd name="T5" fmla="*/ 5 h 11"/>
                <a:gd name="T6" fmla="*/ 11 w 11"/>
                <a:gd name="T7" fmla="*/ 4 h 11"/>
                <a:gd name="T8" fmla="*/ 9 w 11"/>
                <a:gd name="T9" fmla="*/ 2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0 h 11"/>
                <a:gd name="T18" fmla="*/ 2 w 11"/>
                <a:gd name="T19" fmla="*/ 0 h 11"/>
                <a:gd name="T20" fmla="*/ 0 w 11"/>
                <a:gd name="T21" fmla="*/ 2 h 11"/>
                <a:gd name="T22" fmla="*/ 0 w 11"/>
                <a:gd name="T23" fmla="*/ 4 h 11"/>
                <a:gd name="T24" fmla="*/ 0 w 11"/>
                <a:gd name="T25" fmla="*/ 5 h 11"/>
                <a:gd name="T26" fmla="*/ 0 w 11"/>
                <a:gd name="T27" fmla="*/ 7 h 11"/>
                <a:gd name="T28" fmla="*/ 2 w 11"/>
                <a:gd name="T29" fmla="*/ 9 h 11"/>
                <a:gd name="T30" fmla="*/ 4 w 11"/>
                <a:gd name="T31" fmla="*/ 11 h 11"/>
                <a:gd name="T32" fmla="*/ 6 w 11"/>
                <a:gd name="T33" fmla="*/ 11 h 11"/>
                <a:gd name="T34" fmla="*/ 7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9"/>
                  </a:move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7" name="Freeform 1495"/>
            <p:cNvSpPr>
              <a:spLocks/>
            </p:cNvSpPr>
            <p:nvPr/>
          </p:nvSpPr>
          <p:spPr bwMode="auto">
            <a:xfrm>
              <a:off x="1503" y="2118"/>
              <a:ext cx="11" cy="11"/>
            </a:xfrm>
            <a:custGeom>
              <a:avLst/>
              <a:gdLst>
                <a:gd name="T0" fmla="*/ 10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1 w 11"/>
                <a:gd name="T9" fmla="*/ 3 h 11"/>
                <a:gd name="T10" fmla="*/ 10 w 11"/>
                <a:gd name="T11" fmla="*/ 2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4 w 11"/>
                <a:gd name="T19" fmla="*/ 2 h 11"/>
                <a:gd name="T20" fmla="*/ 2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8" name="Freeform 1496"/>
            <p:cNvSpPr>
              <a:spLocks/>
            </p:cNvSpPr>
            <p:nvPr/>
          </p:nvSpPr>
          <p:spPr bwMode="auto">
            <a:xfrm>
              <a:off x="1488" y="2133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10 w 12"/>
                <a:gd name="T3" fmla="*/ 9 h 11"/>
                <a:gd name="T4" fmla="*/ 12 w 12"/>
                <a:gd name="T5" fmla="*/ 7 h 11"/>
                <a:gd name="T6" fmla="*/ 12 w 12"/>
                <a:gd name="T7" fmla="*/ 5 h 11"/>
                <a:gd name="T8" fmla="*/ 10 w 12"/>
                <a:gd name="T9" fmla="*/ 3 h 11"/>
                <a:gd name="T10" fmla="*/ 8 w 12"/>
                <a:gd name="T11" fmla="*/ 1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1 h 11"/>
                <a:gd name="T18" fmla="*/ 2 w 12"/>
                <a:gd name="T19" fmla="*/ 1 h 11"/>
                <a:gd name="T20" fmla="*/ 0 w 12"/>
                <a:gd name="T21" fmla="*/ 3 h 11"/>
                <a:gd name="T22" fmla="*/ 0 w 12"/>
                <a:gd name="T23" fmla="*/ 5 h 11"/>
                <a:gd name="T24" fmla="*/ 0 w 12"/>
                <a:gd name="T25" fmla="*/ 7 h 11"/>
                <a:gd name="T26" fmla="*/ 0 w 12"/>
                <a:gd name="T27" fmla="*/ 9 h 11"/>
                <a:gd name="T28" fmla="*/ 2 w 12"/>
                <a:gd name="T29" fmla="*/ 11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11"/>
                  </a:move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39" name="Freeform 1497"/>
            <p:cNvSpPr>
              <a:spLocks/>
            </p:cNvSpPr>
            <p:nvPr/>
          </p:nvSpPr>
          <p:spPr bwMode="auto">
            <a:xfrm>
              <a:off x="1472" y="2149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1 w 11"/>
                <a:gd name="T7" fmla="*/ 4 h 12"/>
                <a:gd name="T8" fmla="*/ 11 w 11"/>
                <a:gd name="T9" fmla="*/ 2 h 12"/>
                <a:gd name="T10" fmla="*/ 9 w 11"/>
                <a:gd name="T11" fmla="*/ 0 h 12"/>
                <a:gd name="T12" fmla="*/ 7 w 11"/>
                <a:gd name="T13" fmla="*/ 0 h 12"/>
                <a:gd name="T14" fmla="*/ 5 w 11"/>
                <a:gd name="T15" fmla="*/ 0 h 12"/>
                <a:gd name="T16" fmla="*/ 3 w 11"/>
                <a:gd name="T17" fmla="*/ 0 h 12"/>
                <a:gd name="T18" fmla="*/ 3 w 11"/>
                <a:gd name="T19" fmla="*/ 0 h 12"/>
                <a:gd name="T20" fmla="*/ 2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2 w 11"/>
                <a:gd name="T27" fmla="*/ 8 h 12"/>
                <a:gd name="T28" fmla="*/ 3 w 11"/>
                <a:gd name="T29" fmla="*/ 10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0" name="Freeform 1498"/>
            <p:cNvSpPr>
              <a:spLocks/>
            </p:cNvSpPr>
            <p:nvPr/>
          </p:nvSpPr>
          <p:spPr bwMode="auto">
            <a:xfrm>
              <a:off x="1457" y="2164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10 h 11"/>
                <a:gd name="T4" fmla="*/ 11 w 11"/>
                <a:gd name="T5" fmla="*/ 8 h 11"/>
                <a:gd name="T6" fmla="*/ 11 w 11"/>
                <a:gd name="T7" fmla="*/ 6 h 11"/>
                <a:gd name="T8" fmla="*/ 9 w 11"/>
                <a:gd name="T9" fmla="*/ 4 h 11"/>
                <a:gd name="T10" fmla="*/ 7 w 11"/>
                <a:gd name="T11" fmla="*/ 2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0 w 11"/>
                <a:gd name="T27" fmla="*/ 10 h 11"/>
                <a:gd name="T28" fmla="*/ 2 w 11"/>
                <a:gd name="T29" fmla="*/ 11 h 11"/>
                <a:gd name="T30" fmla="*/ 4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1" name="Freeform 1499"/>
            <p:cNvSpPr>
              <a:spLocks/>
            </p:cNvSpPr>
            <p:nvPr/>
          </p:nvSpPr>
          <p:spPr bwMode="auto">
            <a:xfrm>
              <a:off x="1440" y="2181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8 h 11"/>
                <a:gd name="T28" fmla="*/ 4 w 11"/>
                <a:gd name="T29" fmla="*/ 9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2" name="Freeform 1500"/>
            <p:cNvSpPr>
              <a:spLocks/>
            </p:cNvSpPr>
            <p:nvPr/>
          </p:nvSpPr>
          <p:spPr bwMode="auto">
            <a:xfrm>
              <a:off x="1425" y="2196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9 h 11"/>
                <a:gd name="T4" fmla="*/ 11 w 11"/>
                <a:gd name="T5" fmla="*/ 7 h 11"/>
                <a:gd name="T6" fmla="*/ 11 w 11"/>
                <a:gd name="T7" fmla="*/ 6 h 11"/>
                <a:gd name="T8" fmla="*/ 10 w 11"/>
                <a:gd name="T9" fmla="*/ 4 h 11"/>
                <a:gd name="T10" fmla="*/ 8 w 11"/>
                <a:gd name="T11" fmla="*/ 2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3" name="Freeform 1501"/>
            <p:cNvSpPr>
              <a:spLocks/>
            </p:cNvSpPr>
            <p:nvPr/>
          </p:nvSpPr>
          <p:spPr bwMode="auto">
            <a:xfrm>
              <a:off x="1409" y="221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0 h 11"/>
                <a:gd name="T18" fmla="*/ 3 w 11"/>
                <a:gd name="T19" fmla="*/ 0 h 11"/>
                <a:gd name="T20" fmla="*/ 1 w 11"/>
                <a:gd name="T21" fmla="*/ 2 h 11"/>
                <a:gd name="T22" fmla="*/ 0 w 11"/>
                <a:gd name="T23" fmla="*/ 3 h 11"/>
                <a:gd name="T24" fmla="*/ 0 w 11"/>
                <a:gd name="T25" fmla="*/ 5 h 11"/>
                <a:gd name="T26" fmla="*/ 1 w 11"/>
                <a:gd name="T27" fmla="*/ 7 h 11"/>
                <a:gd name="T28" fmla="*/ 3 w 11"/>
                <a:gd name="T29" fmla="*/ 9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4" name="Freeform 1502"/>
            <p:cNvSpPr>
              <a:spLocks/>
            </p:cNvSpPr>
            <p:nvPr/>
          </p:nvSpPr>
          <p:spPr bwMode="auto">
            <a:xfrm>
              <a:off x="1394" y="2228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9 w 11"/>
                <a:gd name="T9" fmla="*/ 3 h 11"/>
                <a:gd name="T10" fmla="*/ 7 w 11"/>
                <a:gd name="T11" fmla="*/ 2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3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5" name="Freeform 1503"/>
            <p:cNvSpPr>
              <a:spLocks/>
            </p:cNvSpPr>
            <p:nvPr/>
          </p:nvSpPr>
          <p:spPr bwMode="auto">
            <a:xfrm>
              <a:off x="1377" y="2244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1 w 11"/>
                <a:gd name="T7" fmla="*/ 4 h 12"/>
                <a:gd name="T8" fmla="*/ 11 w 11"/>
                <a:gd name="T9" fmla="*/ 2 h 12"/>
                <a:gd name="T10" fmla="*/ 9 w 11"/>
                <a:gd name="T11" fmla="*/ 0 h 12"/>
                <a:gd name="T12" fmla="*/ 7 w 11"/>
                <a:gd name="T13" fmla="*/ 0 h 12"/>
                <a:gd name="T14" fmla="*/ 5 w 11"/>
                <a:gd name="T15" fmla="*/ 0 h 12"/>
                <a:gd name="T16" fmla="*/ 4 w 11"/>
                <a:gd name="T17" fmla="*/ 0 h 12"/>
                <a:gd name="T18" fmla="*/ 4 w 11"/>
                <a:gd name="T19" fmla="*/ 0 h 12"/>
                <a:gd name="T20" fmla="*/ 2 w 11"/>
                <a:gd name="T21" fmla="*/ 2 h 12"/>
                <a:gd name="T22" fmla="*/ 0 w 11"/>
                <a:gd name="T23" fmla="*/ 4 h 12"/>
                <a:gd name="T24" fmla="*/ 0 w 11"/>
                <a:gd name="T25" fmla="*/ 6 h 12"/>
                <a:gd name="T26" fmla="*/ 2 w 11"/>
                <a:gd name="T27" fmla="*/ 8 h 12"/>
                <a:gd name="T28" fmla="*/ 4 w 11"/>
                <a:gd name="T29" fmla="*/ 10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6" name="Freeform 1504"/>
            <p:cNvSpPr>
              <a:spLocks/>
            </p:cNvSpPr>
            <p:nvPr/>
          </p:nvSpPr>
          <p:spPr bwMode="auto">
            <a:xfrm>
              <a:off x="1362" y="2259"/>
              <a:ext cx="11" cy="12"/>
            </a:xfrm>
            <a:custGeom>
              <a:avLst/>
              <a:gdLst>
                <a:gd name="T0" fmla="*/ 7 w 11"/>
                <a:gd name="T1" fmla="*/ 12 h 12"/>
                <a:gd name="T2" fmla="*/ 9 w 11"/>
                <a:gd name="T3" fmla="*/ 10 h 12"/>
                <a:gd name="T4" fmla="*/ 11 w 11"/>
                <a:gd name="T5" fmla="*/ 8 h 12"/>
                <a:gd name="T6" fmla="*/ 11 w 11"/>
                <a:gd name="T7" fmla="*/ 6 h 12"/>
                <a:gd name="T8" fmla="*/ 9 w 11"/>
                <a:gd name="T9" fmla="*/ 4 h 12"/>
                <a:gd name="T10" fmla="*/ 7 w 11"/>
                <a:gd name="T11" fmla="*/ 2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0 w 11"/>
                <a:gd name="T25" fmla="*/ 8 h 12"/>
                <a:gd name="T26" fmla="*/ 0 w 11"/>
                <a:gd name="T27" fmla="*/ 10 h 12"/>
                <a:gd name="T28" fmla="*/ 2 w 11"/>
                <a:gd name="T29" fmla="*/ 12 h 12"/>
                <a:gd name="T30" fmla="*/ 4 w 11"/>
                <a:gd name="T31" fmla="*/ 12 h 12"/>
                <a:gd name="T32" fmla="*/ 6 w 11"/>
                <a:gd name="T33" fmla="*/ 12 h 12"/>
                <a:gd name="T34" fmla="*/ 7 w 11"/>
                <a:gd name="T35" fmla="*/ 1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7" y="12"/>
                  </a:move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7" name="Freeform 1505"/>
            <p:cNvSpPr>
              <a:spLocks/>
            </p:cNvSpPr>
            <p:nvPr/>
          </p:nvSpPr>
          <p:spPr bwMode="auto">
            <a:xfrm>
              <a:off x="1345" y="2276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10 w 11"/>
                <a:gd name="T11" fmla="*/ 0 h 11"/>
                <a:gd name="T12" fmla="*/ 8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8 h 11"/>
                <a:gd name="T28" fmla="*/ 4 w 11"/>
                <a:gd name="T29" fmla="*/ 9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8" name="Freeform 1506"/>
            <p:cNvSpPr>
              <a:spLocks/>
            </p:cNvSpPr>
            <p:nvPr/>
          </p:nvSpPr>
          <p:spPr bwMode="auto">
            <a:xfrm>
              <a:off x="1330" y="2291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10 w 12"/>
                <a:gd name="T3" fmla="*/ 9 h 11"/>
                <a:gd name="T4" fmla="*/ 12 w 12"/>
                <a:gd name="T5" fmla="*/ 7 h 11"/>
                <a:gd name="T6" fmla="*/ 12 w 12"/>
                <a:gd name="T7" fmla="*/ 6 h 11"/>
                <a:gd name="T8" fmla="*/ 10 w 12"/>
                <a:gd name="T9" fmla="*/ 4 h 11"/>
                <a:gd name="T10" fmla="*/ 8 w 12"/>
                <a:gd name="T11" fmla="*/ 2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0 w 12"/>
                <a:gd name="T25" fmla="*/ 7 h 11"/>
                <a:gd name="T26" fmla="*/ 0 w 12"/>
                <a:gd name="T27" fmla="*/ 9 h 11"/>
                <a:gd name="T28" fmla="*/ 2 w 12"/>
                <a:gd name="T29" fmla="*/ 11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11"/>
                  </a:move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49" name="Freeform 1507"/>
            <p:cNvSpPr>
              <a:spLocks/>
            </p:cNvSpPr>
            <p:nvPr/>
          </p:nvSpPr>
          <p:spPr bwMode="auto">
            <a:xfrm>
              <a:off x="1314" y="230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5 w 11"/>
                <a:gd name="T15" fmla="*/ 0 h 11"/>
                <a:gd name="T16" fmla="*/ 3 w 11"/>
                <a:gd name="T17" fmla="*/ 0 h 11"/>
                <a:gd name="T18" fmla="*/ 3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5 h 11"/>
                <a:gd name="T26" fmla="*/ 2 w 11"/>
                <a:gd name="T27" fmla="*/ 7 h 11"/>
                <a:gd name="T28" fmla="*/ 3 w 11"/>
                <a:gd name="T29" fmla="*/ 9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950" name="Freeform 1508"/>
            <p:cNvSpPr>
              <a:spLocks/>
            </p:cNvSpPr>
            <p:nvPr/>
          </p:nvSpPr>
          <p:spPr bwMode="auto">
            <a:xfrm>
              <a:off x="1299" y="2323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9 w 11"/>
                <a:gd name="T9" fmla="*/ 3 h 11"/>
                <a:gd name="T10" fmla="*/ 7 w 11"/>
                <a:gd name="T11" fmla="*/ 2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4" name="Group 1668"/>
          <p:cNvGrpSpPr>
            <a:grpSpLocks/>
          </p:cNvGrpSpPr>
          <p:nvPr/>
        </p:nvGrpSpPr>
        <p:grpSpPr bwMode="auto">
          <a:xfrm>
            <a:off x="3449638" y="2317750"/>
            <a:ext cx="1409700" cy="1414463"/>
            <a:chOff x="2173" y="1460"/>
            <a:chExt cx="888" cy="891"/>
          </a:xfrm>
        </p:grpSpPr>
        <p:sp>
          <p:nvSpPr>
            <p:cNvPr id="19737" name="Freeform 1510"/>
            <p:cNvSpPr>
              <a:spLocks/>
            </p:cNvSpPr>
            <p:nvPr/>
          </p:nvSpPr>
          <p:spPr bwMode="auto">
            <a:xfrm>
              <a:off x="2173" y="146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5 h 11"/>
                <a:gd name="T4" fmla="*/ 9 w 11"/>
                <a:gd name="T5" fmla="*/ 4 h 11"/>
                <a:gd name="T6" fmla="*/ 7 w 11"/>
                <a:gd name="T7" fmla="*/ 2 h 11"/>
                <a:gd name="T8" fmla="*/ 5 w 11"/>
                <a:gd name="T9" fmla="*/ 0 h 11"/>
                <a:gd name="T10" fmla="*/ 5 w 11"/>
                <a:gd name="T11" fmla="*/ 0 h 11"/>
                <a:gd name="T12" fmla="*/ 3 w 11"/>
                <a:gd name="T13" fmla="*/ 2 h 11"/>
                <a:gd name="T14" fmla="*/ 1 w 11"/>
                <a:gd name="T15" fmla="*/ 4 h 11"/>
                <a:gd name="T16" fmla="*/ 0 w 11"/>
                <a:gd name="T17" fmla="*/ 5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8" name="Freeform 1511"/>
            <p:cNvSpPr>
              <a:spLocks/>
            </p:cNvSpPr>
            <p:nvPr/>
          </p:nvSpPr>
          <p:spPr bwMode="auto">
            <a:xfrm>
              <a:off x="2173" y="148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9" name="Freeform 1512"/>
            <p:cNvSpPr>
              <a:spLocks/>
            </p:cNvSpPr>
            <p:nvPr/>
          </p:nvSpPr>
          <p:spPr bwMode="auto">
            <a:xfrm>
              <a:off x="2173" y="150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0" name="Freeform 1513"/>
            <p:cNvSpPr>
              <a:spLocks/>
            </p:cNvSpPr>
            <p:nvPr/>
          </p:nvSpPr>
          <p:spPr bwMode="auto">
            <a:xfrm>
              <a:off x="2173" y="152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1" name="Freeform 1514"/>
            <p:cNvSpPr>
              <a:spLocks/>
            </p:cNvSpPr>
            <p:nvPr/>
          </p:nvSpPr>
          <p:spPr bwMode="auto">
            <a:xfrm>
              <a:off x="2173" y="154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2" name="Freeform 1515"/>
            <p:cNvSpPr>
              <a:spLocks/>
            </p:cNvSpPr>
            <p:nvPr/>
          </p:nvSpPr>
          <p:spPr bwMode="auto">
            <a:xfrm>
              <a:off x="2173" y="157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3" name="Freeform 1516"/>
            <p:cNvSpPr>
              <a:spLocks/>
            </p:cNvSpPr>
            <p:nvPr/>
          </p:nvSpPr>
          <p:spPr bwMode="auto">
            <a:xfrm>
              <a:off x="2173" y="159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4" name="Freeform 1517"/>
            <p:cNvSpPr>
              <a:spLocks/>
            </p:cNvSpPr>
            <p:nvPr/>
          </p:nvSpPr>
          <p:spPr bwMode="auto">
            <a:xfrm>
              <a:off x="2173" y="161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5" name="Freeform 1518"/>
            <p:cNvSpPr>
              <a:spLocks/>
            </p:cNvSpPr>
            <p:nvPr/>
          </p:nvSpPr>
          <p:spPr bwMode="auto">
            <a:xfrm>
              <a:off x="2173" y="163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6" name="Freeform 1519"/>
            <p:cNvSpPr>
              <a:spLocks/>
            </p:cNvSpPr>
            <p:nvPr/>
          </p:nvSpPr>
          <p:spPr bwMode="auto">
            <a:xfrm>
              <a:off x="2173" y="166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7" name="Freeform 1520"/>
            <p:cNvSpPr>
              <a:spLocks/>
            </p:cNvSpPr>
            <p:nvPr/>
          </p:nvSpPr>
          <p:spPr bwMode="auto">
            <a:xfrm>
              <a:off x="2173" y="168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8" name="Freeform 1521"/>
            <p:cNvSpPr>
              <a:spLocks/>
            </p:cNvSpPr>
            <p:nvPr/>
          </p:nvSpPr>
          <p:spPr bwMode="auto">
            <a:xfrm>
              <a:off x="2173" y="170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49" name="Freeform 1522"/>
            <p:cNvSpPr>
              <a:spLocks/>
            </p:cNvSpPr>
            <p:nvPr/>
          </p:nvSpPr>
          <p:spPr bwMode="auto">
            <a:xfrm>
              <a:off x="2173" y="172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0" name="Freeform 1523"/>
            <p:cNvSpPr>
              <a:spLocks/>
            </p:cNvSpPr>
            <p:nvPr/>
          </p:nvSpPr>
          <p:spPr bwMode="auto">
            <a:xfrm>
              <a:off x="2173" y="175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1" name="Freeform 1524"/>
            <p:cNvSpPr>
              <a:spLocks/>
            </p:cNvSpPr>
            <p:nvPr/>
          </p:nvSpPr>
          <p:spPr bwMode="auto">
            <a:xfrm>
              <a:off x="2173" y="177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2" name="Freeform 1525"/>
            <p:cNvSpPr>
              <a:spLocks/>
            </p:cNvSpPr>
            <p:nvPr/>
          </p:nvSpPr>
          <p:spPr bwMode="auto">
            <a:xfrm>
              <a:off x="2173" y="179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3" name="Freeform 1526"/>
            <p:cNvSpPr>
              <a:spLocks/>
            </p:cNvSpPr>
            <p:nvPr/>
          </p:nvSpPr>
          <p:spPr bwMode="auto">
            <a:xfrm>
              <a:off x="2173" y="181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4" name="Freeform 1527"/>
            <p:cNvSpPr>
              <a:spLocks/>
            </p:cNvSpPr>
            <p:nvPr/>
          </p:nvSpPr>
          <p:spPr bwMode="auto">
            <a:xfrm>
              <a:off x="2173" y="184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5" name="Freeform 1528"/>
            <p:cNvSpPr>
              <a:spLocks/>
            </p:cNvSpPr>
            <p:nvPr/>
          </p:nvSpPr>
          <p:spPr bwMode="auto">
            <a:xfrm>
              <a:off x="2173" y="186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6" name="Freeform 1529"/>
            <p:cNvSpPr>
              <a:spLocks/>
            </p:cNvSpPr>
            <p:nvPr/>
          </p:nvSpPr>
          <p:spPr bwMode="auto">
            <a:xfrm>
              <a:off x="2173" y="188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7" name="Freeform 1530"/>
            <p:cNvSpPr>
              <a:spLocks/>
            </p:cNvSpPr>
            <p:nvPr/>
          </p:nvSpPr>
          <p:spPr bwMode="auto">
            <a:xfrm>
              <a:off x="2173" y="190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8" name="Freeform 1531"/>
            <p:cNvSpPr>
              <a:spLocks/>
            </p:cNvSpPr>
            <p:nvPr/>
          </p:nvSpPr>
          <p:spPr bwMode="auto">
            <a:xfrm>
              <a:off x="2173" y="192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59" name="Freeform 1532"/>
            <p:cNvSpPr>
              <a:spLocks/>
            </p:cNvSpPr>
            <p:nvPr/>
          </p:nvSpPr>
          <p:spPr bwMode="auto">
            <a:xfrm>
              <a:off x="2173" y="195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0" name="Freeform 1533"/>
            <p:cNvSpPr>
              <a:spLocks/>
            </p:cNvSpPr>
            <p:nvPr/>
          </p:nvSpPr>
          <p:spPr bwMode="auto">
            <a:xfrm>
              <a:off x="2173" y="197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1" name="Freeform 1534"/>
            <p:cNvSpPr>
              <a:spLocks/>
            </p:cNvSpPr>
            <p:nvPr/>
          </p:nvSpPr>
          <p:spPr bwMode="auto">
            <a:xfrm>
              <a:off x="2173" y="199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2" name="Freeform 1535"/>
            <p:cNvSpPr>
              <a:spLocks/>
            </p:cNvSpPr>
            <p:nvPr/>
          </p:nvSpPr>
          <p:spPr bwMode="auto">
            <a:xfrm>
              <a:off x="2173" y="201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3" name="Freeform 1536"/>
            <p:cNvSpPr>
              <a:spLocks/>
            </p:cNvSpPr>
            <p:nvPr/>
          </p:nvSpPr>
          <p:spPr bwMode="auto">
            <a:xfrm>
              <a:off x="2173" y="204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4" name="Freeform 1537"/>
            <p:cNvSpPr>
              <a:spLocks/>
            </p:cNvSpPr>
            <p:nvPr/>
          </p:nvSpPr>
          <p:spPr bwMode="auto">
            <a:xfrm>
              <a:off x="2173" y="206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5" name="Freeform 1538"/>
            <p:cNvSpPr>
              <a:spLocks/>
            </p:cNvSpPr>
            <p:nvPr/>
          </p:nvSpPr>
          <p:spPr bwMode="auto">
            <a:xfrm>
              <a:off x="2173" y="208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6" name="Freeform 1539"/>
            <p:cNvSpPr>
              <a:spLocks/>
            </p:cNvSpPr>
            <p:nvPr/>
          </p:nvSpPr>
          <p:spPr bwMode="auto">
            <a:xfrm>
              <a:off x="2173" y="2108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7" name="Freeform 1540"/>
            <p:cNvSpPr>
              <a:spLocks/>
            </p:cNvSpPr>
            <p:nvPr/>
          </p:nvSpPr>
          <p:spPr bwMode="auto">
            <a:xfrm>
              <a:off x="2173" y="213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8" name="Freeform 1541"/>
            <p:cNvSpPr>
              <a:spLocks/>
            </p:cNvSpPr>
            <p:nvPr/>
          </p:nvSpPr>
          <p:spPr bwMode="auto">
            <a:xfrm>
              <a:off x="2173" y="215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69" name="Freeform 1542"/>
            <p:cNvSpPr>
              <a:spLocks/>
            </p:cNvSpPr>
            <p:nvPr/>
          </p:nvSpPr>
          <p:spPr bwMode="auto">
            <a:xfrm>
              <a:off x="2173" y="217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0" name="Freeform 1543"/>
            <p:cNvSpPr>
              <a:spLocks/>
            </p:cNvSpPr>
            <p:nvPr/>
          </p:nvSpPr>
          <p:spPr bwMode="auto">
            <a:xfrm>
              <a:off x="2173" y="219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1" name="Freeform 1544"/>
            <p:cNvSpPr>
              <a:spLocks/>
            </p:cNvSpPr>
            <p:nvPr/>
          </p:nvSpPr>
          <p:spPr bwMode="auto">
            <a:xfrm>
              <a:off x="2173" y="222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2" name="Freeform 1545"/>
            <p:cNvSpPr>
              <a:spLocks/>
            </p:cNvSpPr>
            <p:nvPr/>
          </p:nvSpPr>
          <p:spPr bwMode="auto">
            <a:xfrm>
              <a:off x="2173" y="224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3" name="Freeform 1546"/>
            <p:cNvSpPr>
              <a:spLocks/>
            </p:cNvSpPr>
            <p:nvPr/>
          </p:nvSpPr>
          <p:spPr bwMode="auto">
            <a:xfrm>
              <a:off x="2173" y="226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4" name="Freeform 1547"/>
            <p:cNvSpPr>
              <a:spLocks/>
            </p:cNvSpPr>
            <p:nvPr/>
          </p:nvSpPr>
          <p:spPr bwMode="auto">
            <a:xfrm>
              <a:off x="2173" y="22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5" name="Freeform 1548"/>
            <p:cNvSpPr>
              <a:spLocks/>
            </p:cNvSpPr>
            <p:nvPr/>
          </p:nvSpPr>
          <p:spPr bwMode="auto">
            <a:xfrm>
              <a:off x="2173" y="231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6" name="Freeform 1549"/>
            <p:cNvSpPr>
              <a:spLocks/>
            </p:cNvSpPr>
            <p:nvPr/>
          </p:nvSpPr>
          <p:spPr bwMode="auto">
            <a:xfrm>
              <a:off x="2173" y="233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7" name="Freeform 1550"/>
            <p:cNvSpPr>
              <a:spLocks/>
            </p:cNvSpPr>
            <p:nvPr/>
          </p:nvSpPr>
          <p:spPr bwMode="auto">
            <a:xfrm>
              <a:off x="2187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8" name="Freeform 1551"/>
            <p:cNvSpPr>
              <a:spLocks/>
            </p:cNvSpPr>
            <p:nvPr/>
          </p:nvSpPr>
          <p:spPr bwMode="auto">
            <a:xfrm>
              <a:off x="2210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79" name="Freeform 1552"/>
            <p:cNvSpPr>
              <a:spLocks/>
            </p:cNvSpPr>
            <p:nvPr/>
          </p:nvSpPr>
          <p:spPr bwMode="auto">
            <a:xfrm>
              <a:off x="2232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0" name="Freeform 1553"/>
            <p:cNvSpPr>
              <a:spLocks/>
            </p:cNvSpPr>
            <p:nvPr/>
          </p:nvSpPr>
          <p:spPr bwMode="auto">
            <a:xfrm>
              <a:off x="225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1" name="Freeform 1554"/>
            <p:cNvSpPr>
              <a:spLocks/>
            </p:cNvSpPr>
            <p:nvPr/>
          </p:nvSpPr>
          <p:spPr bwMode="auto">
            <a:xfrm>
              <a:off x="2277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2" name="Freeform 1555"/>
            <p:cNvSpPr>
              <a:spLocks/>
            </p:cNvSpPr>
            <p:nvPr/>
          </p:nvSpPr>
          <p:spPr bwMode="auto">
            <a:xfrm>
              <a:off x="2299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3" name="Freeform 1556"/>
            <p:cNvSpPr>
              <a:spLocks/>
            </p:cNvSpPr>
            <p:nvPr/>
          </p:nvSpPr>
          <p:spPr bwMode="auto">
            <a:xfrm>
              <a:off x="232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4" name="Freeform 1557"/>
            <p:cNvSpPr>
              <a:spLocks/>
            </p:cNvSpPr>
            <p:nvPr/>
          </p:nvSpPr>
          <p:spPr bwMode="auto">
            <a:xfrm>
              <a:off x="2344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5" name="Freeform 1558"/>
            <p:cNvSpPr>
              <a:spLocks/>
            </p:cNvSpPr>
            <p:nvPr/>
          </p:nvSpPr>
          <p:spPr bwMode="auto">
            <a:xfrm>
              <a:off x="236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6" name="Freeform 1559"/>
            <p:cNvSpPr>
              <a:spLocks/>
            </p:cNvSpPr>
            <p:nvPr/>
          </p:nvSpPr>
          <p:spPr bwMode="auto">
            <a:xfrm>
              <a:off x="2388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7" name="Freeform 1560"/>
            <p:cNvSpPr>
              <a:spLocks/>
            </p:cNvSpPr>
            <p:nvPr/>
          </p:nvSpPr>
          <p:spPr bwMode="auto">
            <a:xfrm>
              <a:off x="2410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8" name="Freeform 1561"/>
            <p:cNvSpPr>
              <a:spLocks/>
            </p:cNvSpPr>
            <p:nvPr/>
          </p:nvSpPr>
          <p:spPr bwMode="auto">
            <a:xfrm>
              <a:off x="243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89" name="Freeform 1562"/>
            <p:cNvSpPr>
              <a:spLocks/>
            </p:cNvSpPr>
            <p:nvPr/>
          </p:nvSpPr>
          <p:spPr bwMode="auto">
            <a:xfrm>
              <a:off x="2455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0" name="Freeform 1563"/>
            <p:cNvSpPr>
              <a:spLocks/>
            </p:cNvSpPr>
            <p:nvPr/>
          </p:nvSpPr>
          <p:spPr bwMode="auto">
            <a:xfrm>
              <a:off x="2477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1" name="Freeform 1564"/>
            <p:cNvSpPr>
              <a:spLocks/>
            </p:cNvSpPr>
            <p:nvPr/>
          </p:nvSpPr>
          <p:spPr bwMode="auto">
            <a:xfrm>
              <a:off x="2500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2" name="Freeform 1565"/>
            <p:cNvSpPr>
              <a:spLocks/>
            </p:cNvSpPr>
            <p:nvPr/>
          </p:nvSpPr>
          <p:spPr bwMode="auto">
            <a:xfrm>
              <a:off x="2522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3" name="Freeform 1566"/>
            <p:cNvSpPr>
              <a:spLocks/>
            </p:cNvSpPr>
            <p:nvPr/>
          </p:nvSpPr>
          <p:spPr bwMode="auto">
            <a:xfrm>
              <a:off x="254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4" name="Freeform 1567"/>
            <p:cNvSpPr>
              <a:spLocks/>
            </p:cNvSpPr>
            <p:nvPr/>
          </p:nvSpPr>
          <p:spPr bwMode="auto">
            <a:xfrm>
              <a:off x="2567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5" name="Freeform 1568"/>
            <p:cNvSpPr>
              <a:spLocks/>
            </p:cNvSpPr>
            <p:nvPr/>
          </p:nvSpPr>
          <p:spPr bwMode="auto">
            <a:xfrm>
              <a:off x="2589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6" name="Freeform 1569"/>
            <p:cNvSpPr>
              <a:spLocks/>
            </p:cNvSpPr>
            <p:nvPr/>
          </p:nvSpPr>
          <p:spPr bwMode="auto">
            <a:xfrm>
              <a:off x="261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7" name="Freeform 1570"/>
            <p:cNvSpPr>
              <a:spLocks/>
            </p:cNvSpPr>
            <p:nvPr/>
          </p:nvSpPr>
          <p:spPr bwMode="auto">
            <a:xfrm>
              <a:off x="2634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8" name="Freeform 1571"/>
            <p:cNvSpPr>
              <a:spLocks/>
            </p:cNvSpPr>
            <p:nvPr/>
          </p:nvSpPr>
          <p:spPr bwMode="auto">
            <a:xfrm>
              <a:off x="265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99" name="Freeform 1572"/>
            <p:cNvSpPr>
              <a:spLocks/>
            </p:cNvSpPr>
            <p:nvPr/>
          </p:nvSpPr>
          <p:spPr bwMode="auto">
            <a:xfrm>
              <a:off x="2678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0" name="Freeform 1573"/>
            <p:cNvSpPr>
              <a:spLocks/>
            </p:cNvSpPr>
            <p:nvPr/>
          </p:nvSpPr>
          <p:spPr bwMode="auto">
            <a:xfrm>
              <a:off x="2700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1" name="Freeform 1574"/>
            <p:cNvSpPr>
              <a:spLocks/>
            </p:cNvSpPr>
            <p:nvPr/>
          </p:nvSpPr>
          <p:spPr bwMode="auto">
            <a:xfrm>
              <a:off x="272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2" name="Freeform 1575"/>
            <p:cNvSpPr>
              <a:spLocks/>
            </p:cNvSpPr>
            <p:nvPr/>
          </p:nvSpPr>
          <p:spPr bwMode="auto">
            <a:xfrm>
              <a:off x="2745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3" name="Freeform 1576"/>
            <p:cNvSpPr>
              <a:spLocks/>
            </p:cNvSpPr>
            <p:nvPr/>
          </p:nvSpPr>
          <p:spPr bwMode="auto">
            <a:xfrm>
              <a:off x="2767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4" name="Freeform 1577"/>
            <p:cNvSpPr>
              <a:spLocks/>
            </p:cNvSpPr>
            <p:nvPr/>
          </p:nvSpPr>
          <p:spPr bwMode="auto">
            <a:xfrm>
              <a:off x="2790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5" name="Freeform 1578"/>
            <p:cNvSpPr>
              <a:spLocks/>
            </p:cNvSpPr>
            <p:nvPr/>
          </p:nvSpPr>
          <p:spPr bwMode="auto">
            <a:xfrm>
              <a:off x="2812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6" name="Freeform 1579"/>
            <p:cNvSpPr>
              <a:spLocks/>
            </p:cNvSpPr>
            <p:nvPr/>
          </p:nvSpPr>
          <p:spPr bwMode="auto">
            <a:xfrm>
              <a:off x="283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7" name="Freeform 1580"/>
            <p:cNvSpPr>
              <a:spLocks/>
            </p:cNvSpPr>
            <p:nvPr/>
          </p:nvSpPr>
          <p:spPr bwMode="auto">
            <a:xfrm>
              <a:off x="2857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8" name="Freeform 1581"/>
            <p:cNvSpPr>
              <a:spLocks/>
            </p:cNvSpPr>
            <p:nvPr/>
          </p:nvSpPr>
          <p:spPr bwMode="auto">
            <a:xfrm>
              <a:off x="2879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09" name="Freeform 1582"/>
            <p:cNvSpPr>
              <a:spLocks/>
            </p:cNvSpPr>
            <p:nvPr/>
          </p:nvSpPr>
          <p:spPr bwMode="auto">
            <a:xfrm>
              <a:off x="290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0" name="Freeform 1583"/>
            <p:cNvSpPr>
              <a:spLocks/>
            </p:cNvSpPr>
            <p:nvPr/>
          </p:nvSpPr>
          <p:spPr bwMode="auto">
            <a:xfrm>
              <a:off x="2924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1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1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1" name="Freeform 1584"/>
            <p:cNvSpPr>
              <a:spLocks/>
            </p:cNvSpPr>
            <p:nvPr/>
          </p:nvSpPr>
          <p:spPr bwMode="auto">
            <a:xfrm>
              <a:off x="294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2" name="Freeform 1585"/>
            <p:cNvSpPr>
              <a:spLocks/>
            </p:cNvSpPr>
            <p:nvPr/>
          </p:nvSpPr>
          <p:spPr bwMode="auto">
            <a:xfrm>
              <a:off x="2968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3" name="Freeform 1586"/>
            <p:cNvSpPr>
              <a:spLocks/>
            </p:cNvSpPr>
            <p:nvPr/>
          </p:nvSpPr>
          <p:spPr bwMode="auto">
            <a:xfrm>
              <a:off x="2990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4 w 12"/>
                <a:gd name="T3" fmla="*/ 0 h 12"/>
                <a:gd name="T4" fmla="*/ 2 w 12"/>
                <a:gd name="T5" fmla="*/ 2 h 12"/>
                <a:gd name="T6" fmla="*/ 0 w 12"/>
                <a:gd name="T7" fmla="*/ 4 h 12"/>
                <a:gd name="T8" fmla="*/ 0 w 12"/>
                <a:gd name="T9" fmla="*/ 6 h 12"/>
                <a:gd name="T10" fmla="*/ 0 w 12"/>
                <a:gd name="T11" fmla="*/ 8 h 12"/>
                <a:gd name="T12" fmla="*/ 0 w 12"/>
                <a:gd name="T13" fmla="*/ 10 h 12"/>
                <a:gd name="T14" fmla="*/ 2 w 12"/>
                <a:gd name="T15" fmla="*/ 12 h 12"/>
                <a:gd name="T16" fmla="*/ 4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4" name="Freeform 1587"/>
            <p:cNvSpPr>
              <a:spLocks/>
            </p:cNvSpPr>
            <p:nvPr/>
          </p:nvSpPr>
          <p:spPr bwMode="auto">
            <a:xfrm>
              <a:off x="301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5" name="Freeform 1588"/>
            <p:cNvSpPr>
              <a:spLocks/>
            </p:cNvSpPr>
            <p:nvPr/>
          </p:nvSpPr>
          <p:spPr bwMode="auto">
            <a:xfrm>
              <a:off x="3035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6" name="Freeform 1589"/>
            <p:cNvSpPr>
              <a:spLocks/>
            </p:cNvSpPr>
            <p:nvPr/>
          </p:nvSpPr>
          <p:spPr bwMode="auto">
            <a:xfrm>
              <a:off x="3050" y="233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7" name="Freeform 1590"/>
            <p:cNvSpPr>
              <a:spLocks/>
            </p:cNvSpPr>
            <p:nvPr/>
          </p:nvSpPr>
          <p:spPr bwMode="auto">
            <a:xfrm>
              <a:off x="3050" y="231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8" name="Freeform 1591"/>
            <p:cNvSpPr>
              <a:spLocks/>
            </p:cNvSpPr>
            <p:nvPr/>
          </p:nvSpPr>
          <p:spPr bwMode="auto">
            <a:xfrm>
              <a:off x="3050" y="228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19" name="Freeform 1592"/>
            <p:cNvSpPr>
              <a:spLocks/>
            </p:cNvSpPr>
            <p:nvPr/>
          </p:nvSpPr>
          <p:spPr bwMode="auto">
            <a:xfrm>
              <a:off x="3050" y="226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0" name="Freeform 1593"/>
            <p:cNvSpPr>
              <a:spLocks/>
            </p:cNvSpPr>
            <p:nvPr/>
          </p:nvSpPr>
          <p:spPr bwMode="auto">
            <a:xfrm>
              <a:off x="3050" y="224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1" name="Freeform 1594"/>
            <p:cNvSpPr>
              <a:spLocks/>
            </p:cNvSpPr>
            <p:nvPr/>
          </p:nvSpPr>
          <p:spPr bwMode="auto">
            <a:xfrm>
              <a:off x="3050" y="222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2" name="Freeform 1595"/>
            <p:cNvSpPr>
              <a:spLocks/>
            </p:cNvSpPr>
            <p:nvPr/>
          </p:nvSpPr>
          <p:spPr bwMode="auto">
            <a:xfrm>
              <a:off x="3050" y="219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3" name="Freeform 1596"/>
            <p:cNvSpPr>
              <a:spLocks/>
            </p:cNvSpPr>
            <p:nvPr/>
          </p:nvSpPr>
          <p:spPr bwMode="auto">
            <a:xfrm>
              <a:off x="3050" y="217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4" name="Freeform 1597"/>
            <p:cNvSpPr>
              <a:spLocks/>
            </p:cNvSpPr>
            <p:nvPr/>
          </p:nvSpPr>
          <p:spPr bwMode="auto">
            <a:xfrm>
              <a:off x="3050" y="215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5" name="Freeform 1598"/>
            <p:cNvSpPr>
              <a:spLocks/>
            </p:cNvSpPr>
            <p:nvPr/>
          </p:nvSpPr>
          <p:spPr bwMode="auto">
            <a:xfrm>
              <a:off x="3050" y="213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6" name="Freeform 1599"/>
            <p:cNvSpPr>
              <a:spLocks/>
            </p:cNvSpPr>
            <p:nvPr/>
          </p:nvSpPr>
          <p:spPr bwMode="auto">
            <a:xfrm>
              <a:off x="3050" y="2108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7" name="Freeform 1600"/>
            <p:cNvSpPr>
              <a:spLocks/>
            </p:cNvSpPr>
            <p:nvPr/>
          </p:nvSpPr>
          <p:spPr bwMode="auto">
            <a:xfrm>
              <a:off x="3050" y="208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8" name="Freeform 1601"/>
            <p:cNvSpPr>
              <a:spLocks/>
            </p:cNvSpPr>
            <p:nvPr/>
          </p:nvSpPr>
          <p:spPr bwMode="auto">
            <a:xfrm>
              <a:off x="3050" y="206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29" name="Freeform 1602"/>
            <p:cNvSpPr>
              <a:spLocks/>
            </p:cNvSpPr>
            <p:nvPr/>
          </p:nvSpPr>
          <p:spPr bwMode="auto">
            <a:xfrm>
              <a:off x="3050" y="204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0" name="Freeform 1603"/>
            <p:cNvSpPr>
              <a:spLocks/>
            </p:cNvSpPr>
            <p:nvPr/>
          </p:nvSpPr>
          <p:spPr bwMode="auto">
            <a:xfrm>
              <a:off x="3050" y="201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1" name="Freeform 1604"/>
            <p:cNvSpPr>
              <a:spLocks/>
            </p:cNvSpPr>
            <p:nvPr/>
          </p:nvSpPr>
          <p:spPr bwMode="auto">
            <a:xfrm>
              <a:off x="3050" y="199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2" name="Freeform 1605"/>
            <p:cNvSpPr>
              <a:spLocks/>
            </p:cNvSpPr>
            <p:nvPr/>
          </p:nvSpPr>
          <p:spPr bwMode="auto">
            <a:xfrm>
              <a:off x="3050" y="197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3" name="Freeform 1606"/>
            <p:cNvSpPr>
              <a:spLocks/>
            </p:cNvSpPr>
            <p:nvPr/>
          </p:nvSpPr>
          <p:spPr bwMode="auto">
            <a:xfrm>
              <a:off x="3050" y="195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4" name="Freeform 1607"/>
            <p:cNvSpPr>
              <a:spLocks/>
            </p:cNvSpPr>
            <p:nvPr/>
          </p:nvSpPr>
          <p:spPr bwMode="auto">
            <a:xfrm>
              <a:off x="3050" y="192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5" name="Freeform 1608"/>
            <p:cNvSpPr>
              <a:spLocks/>
            </p:cNvSpPr>
            <p:nvPr/>
          </p:nvSpPr>
          <p:spPr bwMode="auto">
            <a:xfrm>
              <a:off x="3050" y="190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6" name="Freeform 1609"/>
            <p:cNvSpPr>
              <a:spLocks/>
            </p:cNvSpPr>
            <p:nvPr/>
          </p:nvSpPr>
          <p:spPr bwMode="auto">
            <a:xfrm>
              <a:off x="3050" y="188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7" name="Freeform 1610"/>
            <p:cNvSpPr>
              <a:spLocks/>
            </p:cNvSpPr>
            <p:nvPr/>
          </p:nvSpPr>
          <p:spPr bwMode="auto">
            <a:xfrm>
              <a:off x="3050" y="1862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8" name="Freeform 1611"/>
            <p:cNvSpPr>
              <a:spLocks/>
            </p:cNvSpPr>
            <p:nvPr/>
          </p:nvSpPr>
          <p:spPr bwMode="auto">
            <a:xfrm>
              <a:off x="3050" y="184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39" name="Freeform 1612"/>
            <p:cNvSpPr>
              <a:spLocks/>
            </p:cNvSpPr>
            <p:nvPr/>
          </p:nvSpPr>
          <p:spPr bwMode="auto">
            <a:xfrm>
              <a:off x="3050" y="181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0" name="Freeform 1613"/>
            <p:cNvSpPr>
              <a:spLocks/>
            </p:cNvSpPr>
            <p:nvPr/>
          </p:nvSpPr>
          <p:spPr bwMode="auto">
            <a:xfrm>
              <a:off x="3050" y="179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1" name="Freeform 1614"/>
            <p:cNvSpPr>
              <a:spLocks/>
            </p:cNvSpPr>
            <p:nvPr/>
          </p:nvSpPr>
          <p:spPr bwMode="auto">
            <a:xfrm>
              <a:off x="3050" y="177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2" name="Freeform 1615"/>
            <p:cNvSpPr>
              <a:spLocks/>
            </p:cNvSpPr>
            <p:nvPr/>
          </p:nvSpPr>
          <p:spPr bwMode="auto">
            <a:xfrm>
              <a:off x="3050" y="175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3" name="Freeform 1616"/>
            <p:cNvSpPr>
              <a:spLocks/>
            </p:cNvSpPr>
            <p:nvPr/>
          </p:nvSpPr>
          <p:spPr bwMode="auto">
            <a:xfrm>
              <a:off x="3050" y="172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4" name="Freeform 1617"/>
            <p:cNvSpPr>
              <a:spLocks/>
            </p:cNvSpPr>
            <p:nvPr/>
          </p:nvSpPr>
          <p:spPr bwMode="auto">
            <a:xfrm>
              <a:off x="3050" y="170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5" name="Freeform 1618"/>
            <p:cNvSpPr>
              <a:spLocks/>
            </p:cNvSpPr>
            <p:nvPr/>
          </p:nvSpPr>
          <p:spPr bwMode="auto">
            <a:xfrm>
              <a:off x="3050" y="1683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6" name="Freeform 1619"/>
            <p:cNvSpPr>
              <a:spLocks/>
            </p:cNvSpPr>
            <p:nvPr/>
          </p:nvSpPr>
          <p:spPr bwMode="auto">
            <a:xfrm>
              <a:off x="3050" y="166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7" name="Freeform 1620"/>
            <p:cNvSpPr>
              <a:spLocks/>
            </p:cNvSpPr>
            <p:nvPr/>
          </p:nvSpPr>
          <p:spPr bwMode="auto">
            <a:xfrm>
              <a:off x="3050" y="163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8" name="Freeform 1621"/>
            <p:cNvSpPr>
              <a:spLocks/>
            </p:cNvSpPr>
            <p:nvPr/>
          </p:nvSpPr>
          <p:spPr bwMode="auto">
            <a:xfrm>
              <a:off x="3050" y="1616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2 w 11"/>
                <a:gd name="T5" fmla="*/ 8 h 12"/>
                <a:gd name="T6" fmla="*/ 4 w 11"/>
                <a:gd name="T7" fmla="*/ 10 h 12"/>
                <a:gd name="T8" fmla="*/ 6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49" name="Freeform 1622"/>
            <p:cNvSpPr>
              <a:spLocks/>
            </p:cNvSpPr>
            <p:nvPr/>
          </p:nvSpPr>
          <p:spPr bwMode="auto">
            <a:xfrm>
              <a:off x="3050" y="159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0" name="Freeform 1623"/>
            <p:cNvSpPr>
              <a:spLocks/>
            </p:cNvSpPr>
            <p:nvPr/>
          </p:nvSpPr>
          <p:spPr bwMode="auto">
            <a:xfrm>
              <a:off x="3050" y="157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1" name="Freeform 1624"/>
            <p:cNvSpPr>
              <a:spLocks/>
            </p:cNvSpPr>
            <p:nvPr/>
          </p:nvSpPr>
          <p:spPr bwMode="auto">
            <a:xfrm>
              <a:off x="3050" y="154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2" name="Freeform 1625"/>
            <p:cNvSpPr>
              <a:spLocks/>
            </p:cNvSpPr>
            <p:nvPr/>
          </p:nvSpPr>
          <p:spPr bwMode="auto">
            <a:xfrm>
              <a:off x="3050" y="152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3" name="Freeform 1626"/>
            <p:cNvSpPr>
              <a:spLocks/>
            </p:cNvSpPr>
            <p:nvPr/>
          </p:nvSpPr>
          <p:spPr bwMode="auto">
            <a:xfrm>
              <a:off x="3050" y="150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2 w 11"/>
                <a:gd name="T5" fmla="*/ 7 h 11"/>
                <a:gd name="T6" fmla="*/ 4 w 11"/>
                <a:gd name="T7" fmla="*/ 9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4" name="Freeform 1627"/>
            <p:cNvSpPr>
              <a:spLocks/>
            </p:cNvSpPr>
            <p:nvPr/>
          </p:nvSpPr>
          <p:spPr bwMode="auto">
            <a:xfrm>
              <a:off x="3050" y="148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2 w 11"/>
                <a:gd name="T5" fmla="*/ 8 h 11"/>
                <a:gd name="T6" fmla="*/ 4 w 11"/>
                <a:gd name="T7" fmla="*/ 10 h 11"/>
                <a:gd name="T8" fmla="*/ 6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5" name="Freeform 1628"/>
            <p:cNvSpPr>
              <a:spLocks/>
            </p:cNvSpPr>
            <p:nvPr/>
          </p:nvSpPr>
          <p:spPr bwMode="auto">
            <a:xfrm>
              <a:off x="3050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6" name="Freeform 1629"/>
            <p:cNvSpPr>
              <a:spLocks/>
            </p:cNvSpPr>
            <p:nvPr/>
          </p:nvSpPr>
          <p:spPr bwMode="auto">
            <a:xfrm>
              <a:off x="302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7" name="Freeform 1630"/>
            <p:cNvSpPr>
              <a:spLocks/>
            </p:cNvSpPr>
            <p:nvPr/>
          </p:nvSpPr>
          <p:spPr bwMode="auto">
            <a:xfrm>
              <a:off x="3005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8" name="Freeform 1631"/>
            <p:cNvSpPr>
              <a:spLocks/>
            </p:cNvSpPr>
            <p:nvPr/>
          </p:nvSpPr>
          <p:spPr bwMode="auto">
            <a:xfrm>
              <a:off x="2983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59" name="Freeform 1632"/>
            <p:cNvSpPr>
              <a:spLocks/>
            </p:cNvSpPr>
            <p:nvPr/>
          </p:nvSpPr>
          <p:spPr bwMode="auto">
            <a:xfrm>
              <a:off x="2961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0" name="Freeform 1633"/>
            <p:cNvSpPr>
              <a:spLocks/>
            </p:cNvSpPr>
            <p:nvPr/>
          </p:nvSpPr>
          <p:spPr bwMode="auto">
            <a:xfrm>
              <a:off x="2938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1" name="Freeform 1634"/>
            <p:cNvSpPr>
              <a:spLocks/>
            </p:cNvSpPr>
            <p:nvPr/>
          </p:nvSpPr>
          <p:spPr bwMode="auto">
            <a:xfrm>
              <a:off x="2916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2" name="Freeform 1635"/>
            <p:cNvSpPr>
              <a:spLocks/>
            </p:cNvSpPr>
            <p:nvPr/>
          </p:nvSpPr>
          <p:spPr bwMode="auto">
            <a:xfrm>
              <a:off x="289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3" name="Freeform 1636"/>
            <p:cNvSpPr>
              <a:spLocks/>
            </p:cNvSpPr>
            <p:nvPr/>
          </p:nvSpPr>
          <p:spPr bwMode="auto">
            <a:xfrm>
              <a:off x="2872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4" name="Freeform 1637"/>
            <p:cNvSpPr>
              <a:spLocks/>
            </p:cNvSpPr>
            <p:nvPr/>
          </p:nvSpPr>
          <p:spPr bwMode="auto">
            <a:xfrm>
              <a:off x="284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5" name="Freeform 1638"/>
            <p:cNvSpPr>
              <a:spLocks/>
            </p:cNvSpPr>
            <p:nvPr/>
          </p:nvSpPr>
          <p:spPr bwMode="auto">
            <a:xfrm>
              <a:off x="282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6" name="Freeform 1639"/>
            <p:cNvSpPr>
              <a:spLocks/>
            </p:cNvSpPr>
            <p:nvPr/>
          </p:nvSpPr>
          <p:spPr bwMode="auto">
            <a:xfrm>
              <a:off x="2805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7" name="Freeform 1640"/>
            <p:cNvSpPr>
              <a:spLocks/>
            </p:cNvSpPr>
            <p:nvPr/>
          </p:nvSpPr>
          <p:spPr bwMode="auto">
            <a:xfrm>
              <a:off x="278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8" name="Freeform 1641"/>
            <p:cNvSpPr>
              <a:spLocks/>
            </p:cNvSpPr>
            <p:nvPr/>
          </p:nvSpPr>
          <p:spPr bwMode="auto">
            <a:xfrm>
              <a:off x="2760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69" name="Freeform 1642"/>
            <p:cNvSpPr>
              <a:spLocks/>
            </p:cNvSpPr>
            <p:nvPr/>
          </p:nvSpPr>
          <p:spPr bwMode="auto">
            <a:xfrm>
              <a:off x="273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0" name="Freeform 1643"/>
            <p:cNvSpPr>
              <a:spLocks/>
            </p:cNvSpPr>
            <p:nvPr/>
          </p:nvSpPr>
          <p:spPr bwMode="auto">
            <a:xfrm>
              <a:off x="2715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1" name="Freeform 1644"/>
            <p:cNvSpPr>
              <a:spLocks/>
            </p:cNvSpPr>
            <p:nvPr/>
          </p:nvSpPr>
          <p:spPr bwMode="auto">
            <a:xfrm>
              <a:off x="2693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2" name="Freeform 1645"/>
            <p:cNvSpPr>
              <a:spLocks/>
            </p:cNvSpPr>
            <p:nvPr/>
          </p:nvSpPr>
          <p:spPr bwMode="auto">
            <a:xfrm>
              <a:off x="2671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3" name="Freeform 1646"/>
            <p:cNvSpPr>
              <a:spLocks/>
            </p:cNvSpPr>
            <p:nvPr/>
          </p:nvSpPr>
          <p:spPr bwMode="auto">
            <a:xfrm>
              <a:off x="2648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4" name="Freeform 1647"/>
            <p:cNvSpPr>
              <a:spLocks/>
            </p:cNvSpPr>
            <p:nvPr/>
          </p:nvSpPr>
          <p:spPr bwMode="auto">
            <a:xfrm>
              <a:off x="2626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5" name="Freeform 1648"/>
            <p:cNvSpPr>
              <a:spLocks/>
            </p:cNvSpPr>
            <p:nvPr/>
          </p:nvSpPr>
          <p:spPr bwMode="auto">
            <a:xfrm>
              <a:off x="260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6" name="Freeform 1649"/>
            <p:cNvSpPr>
              <a:spLocks/>
            </p:cNvSpPr>
            <p:nvPr/>
          </p:nvSpPr>
          <p:spPr bwMode="auto">
            <a:xfrm>
              <a:off x="2582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7" name="Freeform 1650"/>
            <p:cNvSpPr>
              <a:spLocks/>
            </p:cNvSpPr>
            <p:nvPr/>
          </p:nvSpPr>
          <p:spPr bwMode="auto">
            <a:xfrm>
              <a:off x="255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8" name="Freeform 1651"/>
            <p:cNvSpPr>
              <a:spLocks/>
            </p:cNvSpPr>
            <p:nvPr/>
          </p:nvSpPr>
          <p:spPr bwMode="auto">
            <a:xfrm>
              <a:off x="253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79" name="Freeform 1652"/>
            <p:cNvSpPr>
              <a:spLocks/>
            </p:cNvSpPr>
            <p:nvPr/>
          </p:nvSpPr>
          <p:spPr bwMode="auto">
            <a:xfrm>
              <a:off x="2515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0" name="Freeform 1653"/>
            <p:cNvSpPr>
              <a:spLocks/>
            </p:cNvSpPr>
            <p:nvPr/>
          </p:nvSpPr>
          <p:spPr bwMode="auto">
            <a:xfrm>
              <a:off x="249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1" name="Freeform 1654"/>
            <p:cNvSpPr>
              <a:spLocks/>
            </p:cNvSpPr>
            <p:nvPr/>
          </p:nvSpPr>
          <p:spPr bwMode="auto">
            <a:xfrm>
              <a:off x="2470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2" name="Freeform 1655"/>
            <p:cNvSpPr>
              <a:spLocks/>
            </p:cNvSpPr>
            <p:nvPr/>
          </p:nvSpPr>
          <p:spPr bwMode="auto">
            <a:xfrm>
              <a:off x="244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3" name="Freeform 1656"/>
            <p:cNvSpPr>
              <a:spLocks/>
            </p:cNvSpPr>
            <p:nvPr/>
          </p:nvSpPr>
          <p:spPr bwMode="auto">
            <a:xfrm>
              <a:off x="2425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4" name="Freeform 1657"/>
            <p:cNvSpPr>
              <a:spLocks/>
            </p:cNvSpPr>
            <p:nvPr/>
          </p:nvSpPr>
          <p:spPr bwMode="auto">
            <a:xfrm>
              <a:off x="2403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5" name="Freeform 1658"/>
            <p:cNvSpPr>
              <a:spLocks/>
            </p:cNvSpPr>
            <p:nvPr/>
          </p:nvSpPr>
          <p:spPr bwMode="auto">
            <a:xfrm>
              <a:off x="2381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6" name="Freeform 1659"/>
            <p:cNvSpPr>
              <a:spLocks/>
            </p:cNvSpPr>
            <p:nvPr/>
          </p:nvSpPr>
          <p:spPr bwMode="auto">
            <a:xfrm>
              <a:off x="2358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7" name="Freeform 1660"/>
            <p:cNvSpPr>
              <a:spLocks/>
            </p:cNvSpPr>
            <p:nvPr/>
          </p:nvSpPr>
          <p:spPr bwMode="auto">
            <a:xfrm>
              <a:off x="2336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8" name="Freeform 1661"/>
            <p:cNvSpPr>
              <a:spLocks/>
            </p:cNvSpPr>
            <p:nvPr/>
          </p:nvSpPr>
          <p:spPr bwMode="auto">
            <a:xfrm>
              <a:off x="231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89" name="Freeform 1662"/>
            <p:cNvSpPr>
              <a:spLocks/>
            </p:cNvSpPr>
            <p:nvPr/>
          </p:nvSpPr>
          <p:spPr bwMode="auto">
            <a:xfrm>
              <a:off x="2292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0" name="Freeform 1663"/>
            <p:cNvSpPr>
              <a:spLocks/>
            </p:cNvSpPr>
            <p:nvPr/>
          </p:nvSpPr>
          <p:spPr bwMode="auto">
            <a:xfrm>
              <a:off x="226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1" name="Freeform 1664"/>
            <p:cNvSpPr>
              <a:spLocks/>
            </p:cNvSpPr>
            <p:nvPr/>
          </p:nvSpPr>
          <p:spPr bwMode="auto">
            <a:xfrm>
              <a:off x="224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2" name="Freeform 1665"/>
            <p:cNvSpPr>
              <a:spLocks/>
            </p:cNvSpPr>
            <p:nvPr/>
          </p:nvSpPr>
          <p:spPr bwMode="auto">
            <a:xfrm>
              <a:off x="2225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3" name="Freeform 1666"/>
            <p:cNvSpPr>
              <a:spLocks/>
            </p:cNvSpPr>
            <p:nvPr/>
          </p:nvSpPr>
          <p:spPr bwMode="auto">
            <a:xfrm>
              <a:off x="220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894" name="Freeform 1667"/>
            <p:cNvSpPr>
              <a:spLocks/>
            </p:cNvSpPr>
            <p:nvPr/>
          </p:nvSpPr>
          <p:spPr bwMode="auto">
            <a:xfrm>
              <a:off x="2180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5" name="Group 1680"/>
          <p:cNvGrpSpPr>
            <a:grpSpLocks/>
          </p:cNvGrpSpPr>
          <p:nvPr/>
        </p:nvGrpSpPr>
        <p:grpSpPr bwMode="auto">
          <a:xfrm>
            <a:off x="4083050" y="2979738"/>
            <a:ext cx="120650" cy="119062"/>
            <a:chOff x="2572" y="1877"/>
            <a:chExt cx="76" cy="75"/>
          </a:xfrm>
        </p:grpSpPr>
        <p:sp>
          <p:nvSpPr>
            <p:cNvPr id="19726" name="Oval 1669"/>
            <p:cNvSpPr>
              <a:spLocks noChangeArrowheads="1"/>
            </p:cNvSpPr>
            <p:nvPr/>
          </p:nvSpPr>
          <p:spPr bwMode="auto">
            <a:xfrm>
              <a:off x="2576" y="1883"/>
              <a:ext cx="69" cy="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7" name="Freeform 1670"/>
            <p:cNvSpPr>
              <a:spLocks/>
            </p:cNvSpPr>
            <p:nvPr/>
          </p:nvSpPr>
          <p:spPr bwMode="auto">
            <a:xfrm>
              <a:off x="2604" y="1877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7 w 11"/>
                <a:gd name="T3" fmla="*/ 10 h 11"/>
                <a:gd name="T4" fmla="*/ 9 w 11"/>
                <a:gd name="T5" fmla="*/ 8 h 11"/>
                <a:gd name="T6" fmla="*/ 11 w 11"/>
                <a:gd name="T7" fmla="*/ 6 h 11"/>
                <a:gd name="T8" fmla="*/ 11 w 11"/>
                <a:gd name="T9" fmla="*/ 6 h 11"/>
                <a:gd name="T10" fmla="*/ 9 w 11"/>
                <a:gd name="T11" fmla="*/ 4 h 11"/>
                <a:gd name="T12" fmla="*/ 7 w 11"/>
                <a:gd name="T13" fmla="*/ 2 h 11"/>
                <a:gd name="T14" fmla="*/ 5 w 11"/>
                <a:gd name="T15" fmla="*/ 0 h 11"/>
                <a:gd name="T16" fmla="*/ 5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8 h 11"/>
                <a:gd name="T28" fmla="*/ 0 w 11"/>
                <a:gd name="T29" fmla="*/ 10 h 11"/>
                <a:gd name="T30" fmla="*/ 2 w 11"/>
                <a:gd name="T31" fmla="*/ 11 h 11"/>
                <a:gd name="T32" fmla="*/ 4 w 11"/>
                <a:gd name="T33" fmla="*/ 11 h 11"/>
                <a:gd name="T34" fmla="*/ 5 w 11"/>
                <a:gd name="T35" fmla="*/ 11 h 11"/>
                <a:gd name="T36" fmla="*/ 7 w 11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7" y="11"/>
                  </a:move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8" name="Freeform 1671"/>
            <p:cNvSpPr>
              <a:spLocks/>
            </p:cNvSpPr>
            <p:nvPr/>
          </p:nvSpPr>
          <p:spPr bwMode="auto">
            <a:xfrm>
              <a:off x="2583" y="1885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10 w 12"/>
                <a:gd name="T3" fmla="*/ 9 h 11"/>
                <a:gd name="T4" fmla="*/ 12 w 12"/>
                <a:gd name="T5" fmla="*/ 7 h 11"/>
                <a:gd name="T6" fmla="*/ 12 w 12"/>
                <a:gd name="T7" fmla="*/ 5 h 11"/>
                <a:gd name="T8" fmla="*/ 10 w 12"/>
                <a:gd name="T9" fmla="*/ 3 h 11"/>
                <a:gd name="T10" fmla="*/ 8 w 12"/>
                <a:gd name="T11" fmla="*/ 2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0 w 12"/>
                <a:gd name="T25" fmla="*/ 7 h 11"/>
                <a:gd name="T26" fmla="*/ 0 w 12"/>
                <a:gd name="T27" fmla="*/ 9 h 11"/>
                <a:gd name="T28" fmla="*/ 2 w 12"/>
                <a:gd name="T29" fmla="*/ 11 h 11"/>
                <a:gd name="T30" fmla="*/ 4 w 12"/>
                <a:gd name="T31" fmla="*/ 11 h 11"/>
                <a:gd name="T32" fmla="*/ 6 w 12"/>
                <a:gd name="T33" fmla="*/ 11 h 11"/>
                <a:gd name="T34" fmla="*/ 8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8" y="11"/>
                  </a:move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9" name="Freeform 1672"/>
            <p:cNvSpPr>
              <a:spLocks/>
            </p:cNvSpPr>
            <p:nvPr/>
          </p:nvSpPr>
          <p:spPr bwMode="auto">
            <a:xfrm>
              <a:off x="2572" y="190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0 w 11"/>
                <a:gd name="T5" fmla="*/ 2 h 12"/>
                <a:gd name="T6" fmla="*/ 8 w 11"/>
                <a:gd name="T7" fmla="*/ 0 h 12"/>
                <a:gd name="T8" fmla="*/ 6 w 11"/>
                <a:gd name="T9" fmla="*/ 0 h 12"/>
                <a:gd name="T10" fmla="*/ 4 w 11"/>
                <a:gd name="T11" fmla="*/ 0 h 12"/>
                <a:gd name="T12" fmla="*/ 2 w 11"/>
                <a:gd name="T13" fmla="*/ 0 h 12"/>
                <a:gd name="T14" fmla="*/ 0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2 w 11"/>
                <a:gd name="T25" fmla="*/ 10 h 12"/>
                <a:gd name="T26" fmla="*/ 4 w 11"/>
                <a:gd name="T27" fmla="*/ 12 h 12"/>
                <a:gd name="T28" fmla="*/ 6 w 11"/>
                <a:gd name="T29" fmla="*/ 12 h 12"/>
                <a:gd name="T30" fmla="*/ 8 w 11"/>
                <a:gd name="T31" fmla="*/ 10 h 12"/>
                <a:gd name="T32" fmla="*/ 10 w 11"/>
                <a:gd name="T33" fmla="*/ 8 h 12"/>
                <a:gd name="T34" fmla="*/ 11 w 11"/>
                <a:gd name="T35" fmla="*/ 6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0" name="Freeform 1673"/>
            <p:cNvSpPr>
              <a:spLocks/>
            </p:cNvSpPr>
            <p:nvPr/>
          </p:nvSpPr>
          <p:spPr bwMode="auto">
            <a:xfrm>
              <a:off x="2574" y="1924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1" name="Freeform 1674"/>
            <p:cNvSpPr>
              <a:spLocks/>
            </p:cNvSpPr>
            <p:nvPr/>
          </p:nvSpPr>
          <p:spPr bwMode="auto">
            <a:xfrm>
              <a:off x="2591" y="1939"/>
              <a:ext cx="11" cy="13"/>
            </a:xfrm>
            <a:custGeom>
              <a:avLst/>
              <a:gdLst>
                <a:gd name="T0" fmla="*/ 7 w 11"/>
                <a:gd name="T1" fmla="*/ 2 h 13"/>
                <a:gd name="T2" fmla="*/ 5 w 11"/>
                <a:gd name="T3" fmla="*/ 0 h 13"/>
                <a:gd name="T4" fmla="*/ 4 w 11"/>
                <a:gd name="T5" fmla="*/ 0 h 13"/>
                <a:gd name="T6" fmla="*/ 2 w 11"/>
                <a:gd name="T7" fmla="*/ 2 h 13"/>
                <a:gd name="T8" fmla="*/ 0 w 11"/>
                <a:gd name="T9" fmla="*/ 4 h 13"/>
                <a:gd name="T10" fmla="*/ 0 w 11"/>
                <a:gd name="T11" fmla="*/ 5 h 13"/>
                <a:gd name="T12" fmla="*/ 0 w 11"/>
                <a:gd name="T13" fmla="*/ 7 h 13"/>
                <a:gd name="T14" fmla="*/ 0 w 11"/>
                <a:gd name="T15" fmla="*/ 9 h 13"/>
                <a:gd name="T16" fmla="*/ 2 w 11"/>
                <a:gd name="T17" fmla="*/ 11 h 13"/>
                <a:gd name="T18" fmla="*/ 2 w 11"/>
                <a:gd name="T19" fmla="*/ 11 h 13"/>
                <a:gd name="T20" fmla="*/ 4 w 11"/>
                <a:gd name="T21" fmla="*/ 13 h 13"/>
                <a:gd name="T22" fmla="*/ 5 w 11"/>
                <a:gd name="T23" fmla="*/ 13 h 13"/>
                <a:gd name="T24" fmla="*/ 7 w 11"/>
                <a:gd name="T25" fmla="*/ 11 h 13"/>
                <a:gd name="T26" fmla="*/ 9 w 11"/>
                <a:gd name="T27" fmla="*/ 9 h 13"/>
                <a:gd name="T28" fmla="*/ 11 w 11"/>
                <a:gd name="T29" fmla="*/ 7 h 13"/>
                <a:gd name="T30" fmla="*/ 11 w 11"/>
                <a:gd name="T31" fmla="*/ 5 h 13"/>
                <a:gd name="T32" fmla="*/ 9 w 11"/>
                <a:gd name="T33" fmla="*/ 4 h 13"/>
                <a:gd name="T34" fmla="*/ 7 w 11"/>
                <a:gd name="T35" fmla="*/ 2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3"/>
                <a:gd name="T56" fmla="*/ 11 w 11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3">
                  <a:moveTo>
                    <a:pt x="7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2" name="Freeform 1675"/>
            <p:cNvSpPr>
              <a:spLocks/>
            </p:cNvSpPr>
            <p:nvPr/>
          </p:nvSpPr>
          <p:spPr bwMode="auto">
            <a:xfrm>
              <a:off x="2613" y="1941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3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9 w 11"/>
                <a:gd name="T31" fmla="*/ 3 h 11"/>
                <a:gd name="T32" fmla="*/ 8 w 11"/>
                <a:gd name="T33" fmla="*/ 2 h 11"/>
                <a:gd name="T34" fmla="*/ 6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3" name="Freeform 1676"/>
            <p:cNvSpPr>
              <a:spLocks/>
            </p:cNvSpPr>
            <p:nvPr/>
          </p:nvSpPr>
          <p:spPr bwMode="auto">
            <a:xfrm>
              <a:off x="2630" y="1929"/>
              <a:ext cx="11" cy="12"/>
            </a:xfrm>
            <a:custGeom>
              <a:avLst/>
              <a:gdLst>
                <a:gd name="T0" fmla="*/ 2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2 w 11"/>
                <a:gd name="T7" fmla="*/ 8 h 12"/>
                <a:gd name="T8" fmla="*/ 4 w 11"/>
                <a:gd name="T9" fmla="*/ 10 h 12"/>
                <a:gd name="T10" fmla="*/ 5 w 11"/>
                <a:gd name="T11" fmla="*/ 12 h 12"/>
                <a:gd name="T12" fmla="*/ 7 w 11"/>
                <a:gd name="T13" fmla="*/ 12 h 12"/>
                <a:gd name="T14" fmla="*/ 9 w 11"/>
                <a:gd name="T15" fmla="*/ 10 h 12"/>
                <a:gd name="T16" fmla="*/ 11 w 11"/>
                <a:gd name="T17" fmla="*/ 8 h 12"/>
                <a:gd name="T18" fmla="*/ 11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4" name="Freeform 1677"/>
            <p:cNvSpPr>
              <a:spLocks/>
            </p:cNvSpPr>
            <p:nvPr/>
          </p:nvSpPr>
          <p:spPr bwMode="auto">
            <a:xfrm>
              <a:off x="2637" y="190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7 h 11"/>
                <a:gd name="T4" fmla="*/ 2 w 11"/>
                <a:gd name="T5" fmla="*/ 9 h 11"/>
                <a:gd name="T6" fmla="*/ 4 w 11"/>
                <a:gd name="T7" fmla="*/ 11 h 11"/>
                <a:gd name="T8" fmla="*/ 6 w 11"/>
                <a:gd name="T9" fmla="*/ 11 h 11"/>
                <a:gd name="T10" fmla="*/ 8 w 11"/>
                <a:gd name="T11" fmla="*/ 9 h 11"/>
                <a:gd name="T12" fmla="*/ 10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10 w 11"/>
                <a:gd name="T21" fmla="*/ 2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0 h 11"/>
                <a:gd name="T30" fmla="*/ 0 w 11"/>
                <a:gd name="T31" fmla="*/ 2 h 11"/>
                <a:gd name="T32" fmla="*/ 0 w 11"/>
                <a:gd name="T33" fmla="*/ 4 h 11"/>
                <a:gd name="T34" fmla="*/ 0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6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5" name="Freeform 1678"/>
            <p:cNvSpPr>
              <a:spLocks/>
            </p:cNvSpPr>
            <p:nvPr/>
          </p:nvSpPr>
          <p:spPr bwMode="auto">
            <a:xfrm>
              <a:off x="2628" y="1888"/>
              <a:ext cx="11" cy="12"/>
            </a:xfrm>
            <a:custGeom>
              <a:avLst/>
              <a:gdLst>
                <a:gd name="T0" fmla="*/ 2 w 11"/>
                <a:gd name="T1" fmla="*/ 8 h 12"/>
                <a:gd name="T2" fmla="*/ 4 w 11"/>
                <a:gd name="T3" fmla="*/ 10 h 12"/>
                <a:gd name="T4" fmla="*/ 6 w 11"/>
                <a:gd name="T5" fmla="*/ 12 h 12"/>
                <a:gd name="T6" fmla="*/ 7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11 w 11"/>
                <a:gd name="T17" fmla="*/ 2 h 12"/>
                <a:gd name="T18" fmla="*/ 11 w 11"/>
                <a:gd name="T19" fmla="*/ 2 h 12"/>
                <a:gd name="T20" fmla="*/ 9 w 11"/>
                <a:gd name="T21" fmla="*/ 0 h 12"/>
                <a:gd name="T22" fmla="*/ 7 w 11"/>
                <a:gd name="T23" fmla="*/ 0 h 12"/>
                <a:gd name="T24" fmla="*/ 6 w 11"/>
                <a:gd name="T25" fmla="*/ 0 h 12"/>
                <a:gd name="T26" fmla="*/ 4 w 11"/>
                <a:gd name="T27" fmla="*/ 0 h 12"/>
                <a:gd name="T28" fmla="*/ 2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2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8"/>
                  </a:move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36" name="Freeform 1679"/>
            <p:cNvSpPr>
              <a:spLocks/>
            </p:cNvSpPr>
            <p:nvPr/>
          </p:nvSpPr>
          <p:spPr bwMode="auto">
            <a:xfrm>
              <a:off x="2609" y="1879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8 w 12"/>
                <a:gd name="T3" fmla="*/ 9 h 11"/>
                <a:gd name="T4" fmla="*/ 10 w 12"/>
                <a:gd name="T5" fmla="*/ 8 h 11"/>
                <a:gd name="T6" fmla="*/ 12 w 12"/>
                <a:gd name="T7" fmla="*/ 6 h 11"/>
                <a:gd name="T8" fmla="*/ 12 w 12"/>
                <a:gd name="T9" fmla="*/ 4 h 11"/>
                <a:gd name="T10" fmla="*/ 10 w 12"/>
                <a:gd name="T11" fmla="*/ 2 h 11"/>
                <a:gd name="T12" fmla="*/ 8 w 12"/>
                <a:gd name="T13" fmla="*/ 0 h 11"/>
                <a:gd name="T14" fmla="*/ 6 w 12"/>
                <a:gd name="T15" fmla="*/ 0 h 11"/>
                <a:gd name="T16" fmla="*/ 4 w 12"/>
                <a:gd name="T17" fmla="*/ 0 h 11"/>
                <a:gd name="T18" fmla="*/ 4 w 12"/>
                <a:gd name="T19" fmla="*/ 0 h 11"/>
                <a:gd name="T20" fmla="*/ 2 w 12"/>
                <a:gd name="T21" fmla="*/ 0 h 11"/>
                <a:gd name="T22" fmla="*/ 0 w 12"/>
                <a:gd name="T23" fmla="*/ 2 h 11"/>
                <a:gd name="T24" fmla="*/ 0 w 12"/>
                <a:gd name="T25" fmla="*/ 4 h 11"/>
                <a:gd name="T26" fmla="*/ 0 w 12"/>
                <a:gd name="T27" fmla="*/ 6 h 11"/>
                <a:gd name="T28" fmla="*/ 0 w 12"/>
                <a:gd name="T29" fmla="*/ 8 h 11"/>
                <a:gd name="T30" fmla="*/ 2 w 12"/>
                <a:gd name="T31" fmla="*/ 9 h 11"/>
                <a:gd name="T32" fmla="*/ 4 w 12"/>
                <a:gd name="T33" fmla="*/ 11 h 11"/>
                <a:gd name="T34" fmla="*/ 6 w 12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6" y="11"/>
                  </a:move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6" name="Group 1737"/>
          <p:cNvGrpSpPr>
            <a:grpSpLocks/>
          </p:cNvGrpSpPr>
          <p:nvPr/>
        </p:nvGrpSpPr>
        <p:grpSpPr bwMode="auto">
          <a:xfrm>
            <a:off x="3449638" y="2317750"/>
            <a:ext cx="1395412" cy="1398588"/>
            <a:chOff x="2173" y="1460"/>
            <a:chExt cx="879" cy="881"/>
          </a:xfrm>
        </p:grpSpPr>
        <p:sp>
          <p:nvSpPr>
            <p:cNvPr id="19670" name="Freeform 1681"/>
            <p:cNvSpPr>
              <a:spLocks/>
            </p:cNvSpPr>
            <p:nvPr/>
          </p:nvSpPr>
          <p:spPr bwMode="auto">
            <a:xfrm>
              <a:off x="2173" y="14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5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1" name="Freeform 1682"/>
            <p:cNvSpPr>
              <a:spLocks/>
            </p:cNvSpPr>
            <p:nvPr/>
          </p:nvSpPr>
          <p:spPr bwMode="auto">
            <a:xfrm>
              <a:off x="2187" y="1475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2" name="Freeform 1683"/>
            <p:cNvSpPr>
              <a:spLocks/>
            </p:cNvSpPr>
            <p:nvPr/>
          </p:nvSpPr>
          <p:spPr bwMode="auto">
            <a:xfrm>
              <a:off x="2204" y="1492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3" name="Freeform 1684"/>
            <p:cNvSpPr>
              <a:spLocks/>
            </p:cNvSpPr>
            <p:nvPr/>
          </p:nvSpPr>
          <p:spPr bwMode="auto">
            <a:xfrm>
              <a:off x="2219" y="1506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4" name="Freeform 1685"/>
            <p:cNvSpPr>
              <a:spLocks/>
            </p:cNvSpPr>
            <p:nvPr/>
          </p:nvSpPr>
          <p:spPr bwMode="auto">
            <a:xfrm>
              <a:off x="2236" y="152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5" name="Freeform 1686"/>
            <p:cNvSpPr>
              <a:spLocks/>
            </p:cNvSpPr>
            <p:nvPr/>
          </p:nvSpPr>
          <p:spPr bwMode="auto">
            <a:xfrm>
              <a:off x="2251" y="153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6" name="Freeform 1687"/>
            <p:cNvSpPr>
              <a:spLocks/>
            </p:cNvSpPr>
            <p:nvPr/>
          </p:nvSpPr>
          <p:spPr bwMode="auto">
            <a:xfrm>
              <a:off x="2267" y="1555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7" name="Freeform 1688"/>
            <p:cNvSpPr>
              <a:spLocks/>
            </p:cNvSpPr>
            <p:nvPr/>
          </p:nvSpPr>
          <p:spPr bwMode="auto">
            <a:xfrm>
              <a:off x="2282" y="157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8" name="Freeform 1689"/>
            <p:cNvSpPr>
              <a:spLocks/>
            </p:cNvSpPr>
            <p:nvPr/>
          </p:nvSpPr>
          <p:spPr bwMode="auto">
            <a:xfrm>
              <a:off x="2299" y="1587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79" name="Freeform 1690"/>
            <p:cNvSpPr>
              <a:spLocks/>
            </p:cNvSpPr>
            <p:nvPr/>
          </p:nvSpPr>
          <p:spPr bwMode="auto">
            <a:xfrm>
              <a:off x="2314" y="1601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0" name="Freeform 1691"/>
            <p:cNvSpPr>
              <a:spLocks/>
            </p:cNvSpPr>
            <p:nvPr/>
          </p:nvSpPr>
          <p:spPr bwMode="auto">
            <a:xfrm>
              <a:off x="2331" y="161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10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1" name="Freeform 1692"/>
            <p:cNvSpPr>
              <a:spLocks/>
            </p:cNvSpPr>
            <p:nvPr/>
          </p:nvSpPr>
          <p:spPr bwMode="auto">
            <a:xfrm>
              <a:off x="2345" y="1633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2" name="Freeform 1693"/>
            <p:cNvSpPr>
              <a:spLocks/>
            </p:cNvSpPr>
            <p:nvPr/>
          </p:nvSpPr>
          <p:spPr bwMode="auto">
            <a:xfrm>
              <a:off x="2362" y="165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3" name="Freeform 1694"/>
            <p:cNvSpPr>
              <a:spLocks/>
            </p:cNvSpPr>
            <p:nvPr/>
          </p:nvSpPr>
          <p:spPr bwMode="auto">
            <a:xfrm>
              <a:off x="2377" y="166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4" name="Freeform 1695"/>
            <p:cNvSpPr>
              <a:spLocks/>
            </p:cNvSpPr>
            <p:nvPr/>
          </p:nvSpPr>
          <p:spPr bwMode="auto">
            <a:xfrm>
              <a:off x="2394" y="1682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5" name="Freeform 1696"/>
            <p:cNvSpPr>
              <a:spLocks/>
            </p:cNvSpPr>
            <p:nvPr/>
          </p:nvSpPr>
          <p:spPr bwMode="auto">
            <a:xfrm>
              <a:off x="2409" y="16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6" name="Freeform 1697"/>
            <p:cNvSpPr>
              <a:spLocks/>
            </p:cNvSpPr>
            <p:nvPr/>
          </p:nvSpPr>
          <p:spPr bwMode="auto">
            <a:xfrm>
              <a:off x="2425" y="1713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8 h 11"/>
                <a:gd name="T18" fmla="*/ 0 w 12"/>
                <a:gd name="T19" fmla="*/ 8 h 11"/>
                <a:gd name="T20" fmla="*/ 2 w 12"/>
                <a:gd name="T21" fmla="*/ 10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10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7" name="Freeform 1698"/>
            <p:cNvSpPr>
              <a:spLocks/>
            </p:cNvSpPr>
            <p:nvPr/>
          </p:nvSpPr>
          <p:spPr bwMode="auto">
            <a:xfrm>
              <a:off x="2440" y="17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8" name="Freeform 1699"/>
            <p:cNvSpPr>
              <a:spLocks/>
            </p:cNvSpPr>
            <p:nvPr/>
          </p:nvSpPr>
          <p:spPr bwMode="auto">
            <a:xfrm>
              <a:off x="2457" y="174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89" name="Freeform 1700"/>
            <p:cNvSpPr>
              <a:spLocks/>
            </p:cNvSpPr>
            <p:nvPr/>
          </p:nvSpPr>
          <p:spPr bwMode="auto">
            <a:xfrm>
              <a:off x="2472" y="17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0" name="Freeform 1701"/>
            <p:cNvSpPr>
              <a:spLocks/>
            </p:cNvSpPr>
            <p:nvPr/>
          </p:nvSpPr>
          <p:spPr bwMode="auto">
            <a:xfrm>
              <a:off x="2489" y="17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1" name="Freeform 1702"/>
            <p:cNvSpPr>
              <a:spLocks/>
            </p:cNvSpPr>
            <p:nvPr/>
          </p:nvSpPr>
          <p:spPr bwMode="auto">
            <a:xfrm>
              <a:off x="2503" y="1792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10 w 12"/>
                <a:gd name="T3" fmla="*/ 1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1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2" name="Freeform 1703"/>
            <p:cNvSpPr>
              <a:spLocks/>
            </p:cNvSpPr>
            <p:nvPr/>
          </p:nvSpPr>
          <p:spPr bwMode="auto">
            <a:xfrm>
              <a:off x="2520" y="18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3" name="Freeform 1704"/>
            <p:cNvSpPr>
              <a:spLocks/>
            </p:cNvSpPr>
            <p:nvPr/>
          </p:nvSpPr>
          <p:spPr bwMode="auto">
            <a:xfrm>
              <a:off x="2535" y="182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4" name="Freeform 1705"/>
            <p:cNvSpPr>
              <a:spLocks/>
            </p:cNvSpPr>
            <p:nvPr/>
          </p:nvSpPr>
          <p:spPr bwMode="auto">
            <a:xfrm>
              <a:off x="2552" y="184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5" name="Freeform 1706"/>
            <p:cNvSpPr>
              <a:spLocks/>
            </p:cNvSpPr>
            <p:nvPr/>
          </p:nvSpPr>
          <p:spPr bwMode="auto">
            <a:xfrm>
              <a:off x="2567" y="18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6" name="Freeform 1707"/>
            <p:cNvSpPr>
              <a:spLocks/>
            </p:cNvSpPr>
            <p:nvPr/>
          </p:nvSpPr>
          <p:spPr bwMode="auto">
            <a:xfrm>
              <a:off x="2583" y="1872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7" name="Freeform 1708"/>
            <p:cNvSpPr>
              <a:spLocks/>
            </p:cNvSpPr>
            <p:nvPr/>
          </p:nvSpPr>
          <p:spPr bwMode="auto">
            <a:xfrm>
              <a:off x="2598" y="188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10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8" name="Freeform 1709"/>
            <p:cNvSpPr>
              <a:spLocks/>
            </p:cNvSpPr>
            <p:nvPr/>
          </p:nvSpPr>
          <p:spPr bwMode="auto">
            <a:xfrm>
              <a:off x="2615" y="190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99" name="Freeform 1710"/>
            <p:cNvSpPr>
              <a:spLocks/>
            </p:cNvSpPr>
            <p:nvPr/>
          </p:nvSpPr>
          <p:spPr bwMode="auto">
            <a:xfrm>
              <a:off x="2630" y="191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0" name="Freeform 1711"/>
            <p:cNvSpPr>
              <a:spLocks/>
            </p:cNvSpPr>
            <p:nvPr/>
          </p:nvSpPr>
          <p:spPr bwMode="auto">
            <a:xfrm>
              <a:off x="2647" y="193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1" name="Freeform 1712"/>
            <p:cNvSpPr>
              <a:spLocks/>
            </p:cNvSpPr>
            <p:nvPr/>
          </p:nvSpPr>
          <p:spPr bwMode="auto">
            <a:xfrm>
              <a:off x="2661" y="1950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8 w 12"/>
                <a:gd name="T3" fmla="*/ 2 h 11"/>
                <a:gd name="T4" fmla="*/ 6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6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9 h 11"/>
                <a:gd name="T22" fmla="*/ 6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6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2" name="Freeform 1713"/>
            <p:cNvSpPr>
              <a:spLocks/>
            </p:cNvSpPr>
            <p:nvPr/>
          </p:nvSpPr>
          <p:spPr bwMode="auto">
            <a:xfrm>
              <a:off x="2678" y="196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3" name="Freeform 1714"/>
            <p:cNvSpPr>
              <a:spLocks/>
            </p:cNvSpPr>
            <p:nvPr/>
          </p:nvSpPr>
          <p:spPr bwMode="auto">
            <a:xfrm>
              <a:off x="2693" y="198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2 h 11"/>
                <a:gd name="T4" fmla="*/ 6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6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4" name="Freeform 1715"/>
            <p:cNvSpPr>
              <a:spLocks/>
            </p:cNvSpPr>
            <p:nvPr/>
          </p:nvSpPr>
          <p:spPr bwMode="auto">
            <a:xfrm>
              <a:off x="2708" y="1997"/>
              <a:ext cx="13" cy="13"/>
            </a:xfrm>
            <a:custGeom>
              <a:avLst/>
              <a:gdLst>
                <a:gd name="T0" fmla="*/ 11 w 13"/>
                <a:gd name="T1" fmla="*/ 3 h 13"/>
                <a:gd name="T2" fmla="*/ 9 w 13"/>
                <a:gd name="T3" fmla="*/ 1 h 13"/>
                <a:gd name="T4" fmla="*/ 7 w 13"/>
                <a:gd name="T5" fmla="*/ 0 h 13"/>
                <a:gd name="T6" fmla="*/ 6 w 13"/>
                <a:gd name="T7" fmla="*/ 0 h 13"/>
                <a:gd name="T8" fmla="*/ 4 w 13"/>
                <a:gd name="T9" fmla="*/ 1 h 13"/>
                <a:gd name="T10" fmla="*/ 2 w 13"/>
                <a:gd name="T11" fmla="*/ 3 h 13"/>
                <a:gd name="T12" fmla="*/ 0 w 13"/>
                <a:gd name="T13" fmla="*/ 5 h 13"/>
                <a:gd name="T14" fmla="*/ 0 w 13"/>
                <a:gd name="T15" fmla="*/ 7 h 13"/>
                <a:gd name="T16" fmla="*/ 2 w 13"/>
                <a:gd name="T17" fmla="*/ 9 h 13"/>
                <a:gd name="T18" fmla="*/ 2 w 13"/>
                <a:gd name="T19" fmla="*/ 9 h 13"/>
                <a:gd name="T20" fmla="*/ 4 w 13"/>
                <a:gd name="T21" fmla="*/ 11 h 13"/>
                <a:gd name="T22" fmla="*/ 6 w 13"/>
                <a:gd name="T23" fmla="*/ 13 h 13"/>
                <a:gd name="T24" fmla="*/ 7 w 13"/>
                <a:gd name="T25" fmla="*/ 13 h 13"/>
                <a:gd name="T26" fmla="*/ 9 w 13"/>
                <a:gd name="T27" fmla="*/ 11 h 13"/>
                <a:gd name="T28" fmla="*/ 11 w 13"/>
                <a:gd name="T29" fmla="*/ 9 h 13"/>
                <a:gd name="T30" fmla="*/ 13 w 13"/>
                <a:gd name="T31" fmla="*/ 7 h 13"/>
                <a:gd name="T32" fmla="*/ 13 w 13"/>
                <a:gd name="T33" fmla="*/ 5 h 13"/>
                <a:gd name="T34" fmla="*/ 11 w 13"/>
                <a:gd name="T35" fmla="*/ 3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5" name="Freeform 1716"/>
            <p:cNvSpPr>
              <a:spLocks/>
            </p:cNvSpPr>
            <p:nvPr/>
          </p:nvSpPr>
          <p:spPr bwMode="auto">
            <a:xfrm>
              <a:off x="2725" y="201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6" name="Freeform 1717"/>
            <p:cNvSpPr>
              <a:spLocks/>
            </p:cNvSpPr>
            <p:nvPr/>
          </p:nvSpPr>
          <p:spPr bwMode="auto">
            <a:xfrm>
              <a:off x="2740" y="20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10 h 11"/>
                <a:gd name="T18" fmla="*/ 1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7" name="Freeform 1718"/>
            <p:cNvSpPr>
              <a:spLocks/>
            </p:cNvSpPr>
            <p:nvPr/>
          </p:nvSpPr>
          <p:spPr bwMode="auto">
            <a:xfrm>
              <a:off x="2756" y="2045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8" name="Freeform 1719"/>
            <p:cNvSpPr>
              <a:spLocks/>
            </p:cNvSpPr>
            <p:nvPr/>
          </p:nvSpPr>
          <p:spPr bwMode="auto">
            <a:xfrm>
              <a:off x="2771" y="20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09" name="Freeform 1720"/>
            <p:cNvSpPr>
              <a:spLocks/>
            </p:cNvSpPr>
            <p:nvPr/>
          </p:nvSpPr>
          <p:spPr bwMode="auto">
            <a:xfrm>
              <a:off x="2788" y="20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0" name="Freeform 1721"/>
            <p:cNvSpPr>
              <a:spLocks/>
            </p:cNvSpPr>
            <p:nvPr/>
          </p:nvSpPr>
          <p:spPr bwMode="auto">
            <a:xfrm>
              <a:off x="2803" y="20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1" name="Freeform 1722"/>
            <p:cNvSpPr>
              <a:spLocks/>
            </p:cNvSpPr>
            <p:nvPr/>
          </p:nvSpPr>
          <p:spPr bwMode="auto">
            <a:xfrm>
              <a:off x="2819" y="2108"/>
              <a:ext cx="12" cy="12"/>
            </a:xfrm>
            <a:custGeom>
              <a:avLst/>
              <a:gdLst>
                <a:gd name="T0" fmla="*/ 10 w 12"/>
                <a:gd name="T1" fmla="*/ 2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0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8 h 12"/>
                <a:gd name="T20" fmla="*/ 2 w 12"/>
                <a:gd name="T21" fmla="*/ 10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0 h 12"/>
                <a:gd name="T28" fmla="*/ 10 w 12"/>
                <a:gd name="T29" fmla="*/ 8 h 12"/>
                <a:gd name="T30" fmla="*/ 12 w 12"/>
                <a:gd name="T31" fmla="*/ 6 h 12"/>
                <a:gd name="T32" fmla="*/ 12 w 12"/>
                <a:gd name="T33" fmla="*/ 4 h 12"/>
                <a:gd name="T34" fmla="*/ 1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2" name="Freeform 1723"/>
            <p:cNvSpPr>
              <a:spLocks/>
            </p:cNvSpPr>
            <p:nvPr/>
          </p:nvSpPr>
          <p:spPr bwMode="auto">
            <a:xfrm>
              <a:off x="2834" y="212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3" name="Freeform 1724"/>
            <p:cNvSpPr>
              <a:spLocks/>
            </p:cNvSpPr>
            <p:nvPr/>
          </p:nvSpPr>
          <p:spPr bwMode="auto">
            <a:xfrm>
              <a:off x="2851" y="214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4" name="Freeform 1725"/>
            <p:cNvSpPr>
              <a:spLocks/>
            </p:cNvSpPr>
            <p:nvPr/>
          </p:nvSpPr>
          <p:spPr bwMode="auto">
            <a:xfrm>
              <a:off x="2866" y="21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5" name="Freeform 1726"/>
            <p:cNvSpPr>
              <a:spLocks/>
            </p:cNvSpPr>
            <p:nvPr/>
          </p:nvSpPr>
          <p:spPr bwMode="auto">
            <a:xfrm>
              <a:off x="2883" y="217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6" name="Freeform 1727"/>
            <p:cNvSpPr>
              <a:spLocks/>
            </p:cNvSpPr>
            <p:nvPr/>
          </p:nvSpPr>
          <p:spPr bwMode="auto">
            <a:xfrm>
              <a:off x="2898" y="218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7" name="Freeform 1728"/>
            <p:cNvSpPr>
              <a:spLocks/>
            </p:cNvSpPr>
            <p:nvPr/>
          </p:nvSpPr>
          <p:spPr bwMode="auto">
            <a:xfrm>
              <a:off x="2914" y="2203"/>
              <a:ext cx="11" cy="12"/>
            </a:xfrm>
            <a:custGeom>
              <a:avLst/>
              <a:gdLst>
                <a:gd name="T0" fmla="*/ 10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10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1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8" name="Freeform 1729"/>
            <p:cNvSpPr>
              <a:spLocks/>
            </p:cNvSpPr>
            <p:nvPr/>
          </p:nvSpPr>
          <p:spPr bwMode="auto">
            <a:xfrm>
              <a:off x="2929" y="221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19" name="Freeform 1730"/>
            <p:cNvSpPr>
              <a:spLocks/>
            </p:cNvSpPr>
            <p:nvPr/>
          </p:nvSpPr>
          <p:spPr bwMode="auto">
            <a:xfrm>
              <a:off x="2946" y="223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0" name="Freeform 1731"/>
            <p:cNvSpPr>
              <a:spLocks/>
            </p:cNvSpPr>
            <p:nvPr/>
          </p:nvSpPr>
          <p:spPr bwMode="auto">
            <a:xfrm>
              <a:off x="2961" y="225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1" name="Freeform 1732"/>
            <p:cNvSpPr>
              <a:spLocks/>
            </p:cNvSpPr>
            <p:nvPr/>
          </p:nvSpPr>
          <p:spPr bwMode="auto">
            <a:xfrm>
              <a:off x="2977" y="2267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2" name="Freeform 1733"/>
            <p:cNvSpPr>
              <a:spLocks/>
            </p:cNvSpPr>
            <p:nvPr/>
          </p:nvSpPr>
          <p:spPr bwMode="auto">
            <a:xfrm>
              <a:off x="2992" y="2282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3" name="Freeform 1734"/>
            <p:cNvSpPr>
              <a:spLocks/>
            </p:cNvSpPr>
            <p:nvPr/>
          </p:nvSpPr>
          <p:spPr bwMode="auto">
            <a:xfrm>
              <a:off x="3009" y="229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4" name="Freeform 1735"/>
            <p:cNvSpPr>
              <a:spLocks/>
            </p:cNvSpPr>
            <p:nvPr/>
          </p:nvSpPr>
          <p:spPr bwMode="auto">
            <a:xfrm>
              <a:off x="3024" y="231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725" name="Freeform 1736"/>
            <p:cNvSpPr>
              <a:spLocks/>
            </p:cNvSpPr>
            <p:nvPr/>
          </p:nvSpPr>
          <p:spPr bwMode="auto">
            <a:xfrm>
              <a:off x="3041" y="233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7" name="Group 1794"/>
          <p:cNvGrpSpPr>
            <a:grpSpLocks/>
          </p:cNvGrpSpPr>
          <p:nvPr/>
        </p:nvGrpSpPr>
        <p:grpSpPr bwMode="auto">
          <a:xfrm>
            <a:off x="3463925" y="2317750"/>
            <a:ext cx="1395413" cy="1398588"/>
            <a:chOff x="2182" y="1460"/>
            <a:chExt cx="879" cy="881"/>
          </a:xfrm>
        </p:grpSpPr>
        <p:sp>
          <p:nvSpPr>
            <p:cNvPr id="19614" name="Freeform 1738"/>
            <p:cNvSpPr>
              <a:spLocks/>
            </p:cNvSpPr>
            <p:nvPr/>
          </p:nvSpPr>
          <p:spPr bwMode="auto">
            <a:xfrm>
              <a:off x="3050" y="1460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5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6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11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1" y="9"/>
                  </a:move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5" name="Freeform 1739"/>
            <p:cNvSpPr>
              <a:spLocks/>
            </p:cNvSpPr>
            <p:nvPr/>
          </p:nvSpPr>
          <p:spPr bwMode="auto">
            <a:xfrm>
              <a:off x="3035" y="147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6" name="Freeform 1740"/>
            <p:cNvSpPr>
              <a:spLocks/>
            </p:cNvSpPr>
            <p:nvPr/>
          </p:nvSpPr>
          <p:spPr bwMode="auto">
            <a:xfrm>
              <a:off x="3018" y="1492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1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1 h 11"/>
                <a:gd name="T18" fmla="*/ 2 w 12"/>
                <a:gd name="T19" fmla="*/ 1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7" name="Freeform 1741"/>
            <p:cNvSpPr>
              <a:spLocks/>
            </p:cNvSpPr>
            <p:nvPr/>
          </p:nvSpPr>
          <p:spPr bwMode="auto">
            <a:xfrm>
              <a:off x="3004" y="1506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1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8" name="Freeform 1742"/>
            <p:cNvSpPr>
              <a:spLocks/>
            </p:cNvSpPr>
            <p:nvPr/>
          </p:nvSpPr>
          <p:spPr bwMode="auto">
            <a:xfrm>
              <a:off x="2987" y="152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9" name="Freeform 1743"/>
            <p:cNvSpPr>
              <a:spLocks/>
            </p:cNvSpPr>
            <p:nvPr/>
          </p:nvSpPr>
          <p:spPr bwMode="auto">
            <a:xfrm>
              <a:off x="2972" y="1538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0" name="Freeform 1744"/>
            <p:cNvSpPr>
              <a:spLocks/>
            </p:cNvSpPr>
            <p:nvPr/>
          </p:nvSpPr>
          <p:spPr bwMode="auto">
            <a:xfrm>
              <a:off x="2955" y="15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1" name="Freeform 1745"/>
            <p:cNvSpPr>
              <a:spLocks/>
            </p:cNvSpPr>
            <p:nvPr/>
          </p:nvSpPr>
          <p:spPr bwMode="auto">
            <a:xfrm>
              <a:off x="2940" y="1570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2" name="Freeform 1746"/>
            <p:cNvSpPr>
              <a:spLocks/>
            </p:cNvSpPr>
            <p:nvPr/>
          </p:nvSpPr>
          <p:spPr bwMode="auto">
            <a:xfrm>
              <a:off x="2924" y="158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1 h 11"/>
                <a:gd name="T18" fmla="*/ 1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3" name="Freeform 1747"/>
            <p:cNvSpPr>
              <a:spLocks/>
            </p:cNvSpPr>
            <p:nvPr/>
          </p:nvSpPr>
          <p:spPr bwMode="auto">
            <a:xfrm>
              <a:off x="2909" y="1601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4" name="Freeform 1748"/>
            <p:cNvSpPr>
              <a:spLocks/>
            </p:cNvSpPr>
            <p:nvPr/>
          </p:nvSpPr>
          <p:spPr bwMode="auto">
            <a:xfrm>
              <a:off x="2892" y="1618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5" name="Freeform 1749"/>
            <p:cNvSpPr>
              <a:spLocks/>
            </p:cNvSpPr>
            <p:nvPr/>
          </p:nvSpPr>
          <p:spPr bwMode="auto">
            <a:xfrm>
              <a:off x="2877" y="163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6" name="Freeform 1750"/>
            <p:cNvSpPr>
              <a:spLocks/>
            </p:cNvSpPr>
            <p:nvPr/>
          </p:nvSpPr>
          <p:spPr bwMode="auto">
            <a:xfrm>
              <a:off x="2860" y="1650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7" name="Freeform 1751"/>
            <p:cNvSpPr>
              <a:spLocks/>
            </p:cNvSpPr>
            <p:nvPr/>
          </p:nvSpPr>
          <p:spPr bwMode="auto">
            <a:xfrm>
              <a:off x="2845" y="1665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8" name="Freeform 1752"/>
            <p:cNvSpPr>
              <a:spLocks/>
            </p:cNvSpPr>
            <p:nvPr/>
          </p:nvSpPr>
          <p:spPr bwMode="auto">
            <a:xfrm>
              <a:off x="2829" y="168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29" name="Freeform 1753"/>
            <p:cNvSpPr>
              <a:spLocks/>
            </p:cNvSpPr>
            <p:nvPr/>
          </p:nvSpPr>
          <p:spPr bwMode="auto">
            <a:xfrm>
              <a:off x="2814" y="169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0" name="Freeform 1754"/>
            <p:cNvSpPr>
              <a:spLocks/>
            </p:cNvSpPr>
            <p:nvPr/>
          </p:nvSpPr>
          <p:spPr bwMode="auto">
            <a:xfrm>
              <a:off x="2797" y="171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1" name="Freeform 1755"/>
            <p:cNvSpPr>
              <a:spLocks/>
            </p:cNvSpPr>
            <p:nvPr/>
          </p:nvSpPr>
          <p:spPr bwMode="auto">
            <a:xfrm>
              <a:off x="2782" y="1728"/>
              <a:ext cx="11" cy="11"/>
            </a:xfrm>
            <a:custGeom>
              <a:avLst/>
              <a:gdLst>
                <a:gd name="T0" fmla="*/ 10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2" name="Freeform 1756"/>
            <p:cNvSpPr>
              <a:spLocks/>
            </p:cNvSpPr>
            <p:nvPr/>
          </p:nvSpPr>
          <p:spPr bwMode="auto">
            <a:xfrm>
              <a:off x="2766" y="174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3" name="Freeform 1757"/>
            <p:cNvSpPr>
              <a:spLocks/>
            </p:cNvSpPr>
            <p:nvPr/>
          </p:nvSpPr>
          <p:spPr bwMode="auto">
            <a:xfrm>
              <a:off x="2751" y="176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4" name="Freeform 1758"/>
            <p:cNvSpPr>
              <a:spLocks/>
            </p:cNvSpPr>
            <p:nvPr/>
          </p:nvSpPr>
          <p:spPr bwMode="auto">
            <a:xfrm>
              <a:off x="2734" y="17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5" name="Freeform 1759"/>
            <p:cNvSpPr>
              <a:spLocks/>
            </p:cNvSpPr>
            <p:nvPr/>
          </p:nvSpPr>
          <p:spPr bwMode="auto">
            <a:xfrm>
              <a:off x="2719" y="17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6" name="Freeform 1760"/>
            <p:cNvSpPr>
              <a:spLocks/>
            </p:cNvSpPr>
            <p:nvPr/>
          </p:nvSpPr>
          <p:spPr bwMode="auto">
            <a:xfrm>
              <a:off x="2702" y="1808"/>
              <a:ext cx="12" cy="12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6 h 12"/>
                <a:gd name="T4" fmla="*/ 12 w 12"/>
                <a:gd name="T5" fmla="*/ 4 h 12"/>
                <a:gd name="T6" fmla="*/ 12 w 12"/>
                <a:gd name="T7" fmla="*/ 2 h 12"/>
                <a:gd name="T8" fmla="*/ 10 w 12"/>
                <a:gd name="T9" fmla="*/ 0 h 12"/>
                <a:gd name="T10" fmla="*/ 8 w 12"/>
                <a:gd name="T11" fmla="*/ 0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2 w 12"/>
                <a:gd name="T25" fmla="*/ 8 h 12"/>
                <a:gd name="T26" fmla="*/ 4 w 12"/>
                <a:gd name="T27" fmla="*/ 10 h 12"/>
                <a:gd name="T28" fmla="*/ 6 w 12"/>
                <a:gd name="T29" fmla="*/ 12 h 12"/>
                <a:gd name="T30" fmla="*/ 8 w 12"/>
                <a:gd name="T31" fmla="*/ 12 h 12"/>
                <a:gd name="T32" fmla="*/ 10 w 12"/>
                <a:gd name="T33" fmla="*/ 10 h 12"/>
                <a:gd name="T34" fmla="*/ 1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7" name="Freeform 1761"/>
            <p:cNvSpPr>
              <a:spLocks/>
            </p:cNvSpPr>
            <p:nvPr/>
          </p:nvSpPr>
          <p:spPr bwMode="auto">
            <a:xfrm>
              <a:off x="2687" y="1823"/>
              <a:ext cx="12" cy="11"/>
            </a:xfrm>
            <a:custGeom>
              <a:avLst/>
              <a:gdLst>
                <a:gd name="T0" fmla="*/ 10 w 12"/>
                <a:gd name="T1" fmla="*/ 10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10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8" name="Freeform 1762"/>
            <p:cNvSpPr>
              <a:spLocks/>
            </p:cNvSpPr>
            <p:nvPr/>
          </p:nvSpPr>
          <p:spPr bwMode="auto">
            <a:xfrm>
              <a:off x="2671" y="184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39" name="Freeform 1763"/>
            <p:cNvSpPr>
              <a:spLocks/>
            </p:cNvSpPr>
            <p:nvPr/>
          </p:nvSpPr>
          <p:spPr bwMode="auto">
            <a:xfrm>
              <a:off x="2656" y="185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0" name="Freeform 1764"/>
            <p:cNvSpPr>
              <a:spLocks/>
            </p:cNvSpPr>
            <p:nvPr/>
          </p:nvSpPr>
          <p:spPr bwMode="auto">
            <a:xfrm>
              <a:off x="2639" y="18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1" name="Freeform 1765"/>
            <p:cNvSpPr>
              <a:spLocks/>
            </p:cNvSpPr>
            <p:nvPr/>
          </p:nvSpPr>
          <p:spPr bwMode="auto">
            <a:xfrm>
              <a:off x="2624" y="1887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2" name="Freeform 1766"/>
            <p:cNvSpPr>
              <a:spLocks/>
            </p:cNvSpPr>
            <p:nvPr/>
          </p:nvSpPr>
          <p:spPr bwMode="auto">
            <a:xfrm>
              <a:off x="2608" y="190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1 w 11"/>
                <a:gd name="T17" fmla="*/ 2 h 12"/>
                <a:gd name="T18" fmla="*/ 1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3" name="Freeform 1767"/>
            <p:cNvSpPr>
              <a:spLocks/>
            </p:cNvSpPr>
            <p:nvPr/>
          </p:nvSpPr>
          <p:spPr bwMode="auto">
            <a:xfrm>
              <a:off x="2593" y="191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4" name="Freeform 1768"/>
            <p:cNvSpPr>
              <a:spLocks/>
            </p:cNvSpPr>
            <p:nvPr/>
          </p:nvSpPr>
          <p:spPr bwMode="auto">
            <a:xfrm>
              <a:off x="2576" y="193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5" name="Freeform 1769"/>
            <p:cNvSpPr>
              <a:spLocks/>
            </p:cNvSpPr>
            <p:nvPr/>
          </p:nvSpPr>
          <p:spPr bwMode="auto">
            <a:xfrm>
              <a:off x="2561" y="195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6" name="Freeform 1770"/>
            <p:cNvSpPr>
              <a:spLocks/>
            </p:cNvSpPr>
            <p:nvPr/>
          </p:nvSpPr>
          <p:spPr bwMode="auto">
            <a:xfrm>
              <a:off x="2544" y="196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7" name="Freeform 1771"/>
            <p:cNvSpPr>
              <a:spLocks/>
            </p:cNvSpPr>
            <p:nvPr/>
          </p:nvSpPr>
          <p:spPr bwMode="auto">
            <a:xfrm>
              <a:off x="2529" y="1982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8" name="Freeform 1772"/>
            <p:cNvSpPr>
              <a:spLocks/>
            </p:cNvSpPr>
            <p:nvPr/>
          </p:nvSpPr>
          <p:spPr bwMode="auto">
            <a:xfrm>
              <a:off x="2513" y="1997"/>
              <a:ext cx="13" cy="13"/>
            </a:xfrm>
            <a:custGeom>
              <a:avLst/>
              <a:gdLst>
                <a:gd name="T0" fmla="*/ 11 w 13"/>
                <a:gd name="T1" fmla="*/ 9 h 13"/>
                <a:gd name="T2" fmla="*/ 13 w 13"/>
                <a:gd name="T3" fmla="*/ 7 h 13"/>
                <a:gd name="T4" fmla="*/ 13 w 13"/>
                <a:gd name="T5" fmla="*/ 5 h 13"/>
                <a:gd name="T6" fmla="*/ 11 w 13"/>
                <a:gd name="T7" fmla="*/ 3 h 13"/>
                <a:gd name="T8" fmla="*/ 9 w 13"/>
                <a:gd name="T9" fmla="*/ 1 h 13"/>
                <a:gd name="T10" fmla="*/ 7 w 13"/>
                <a:gd name="T11" fmla="*/ 0 h 13"/>
                <a:gd name="T12" fmla="*/ 5 w 13"/>
                <a:gd name="T13" fmla="*/ 0 h 13"/>
                <a:gd name="T14" fmla="*/ 3 w 13"/>
                <a:gd name="T15" fmla="*/ 1 h 13"/>
                <a:gd name="T16" fmla="*/ 2 w 13"/>
                <a:gd name="T17" fmla="*/ 3 h 13"/>
                <a:gd name="T18" fmla="*/ 2 w 13"/>
                <a:gd name="T19" fmla="*/ 3 h 13"/>
                <a:gd name="T20" fmla="*/ 0 w 13"/>
                <a:gd name="T21" fmla="*/ 5 h 13"/>
                <a:gd name="T22" fmla="*/ 0 w 13"/>
                <a:gd name="T23" fmla="*/ 7 h 13"/>
                <a:gd name="T24" fmla="*/ 2 w 13"/>
                <a:gd name="T25" fmla="*/ 9 h 13"/>
                <a:gd name="T26" fmla="*/ 3 w 13"/>
                <a:gd name="T27" fmla="*/ 11 h 13"/>
                <a:gd name="T28" fmla="*/ 5 w 13"/>
                <a:gd name="T29" fmla="*/ 13 h 13"/>
                <a:gd name="T30" fmla="*/ 7 w 13"/>
                <a:gd name="T31" fmla="*/ 13 h 13"/>
                <a:gd name="T32" fmla="*/ 9 w 13"/>
                <a:gd name="T33" fmla="*/ 11 h 13"/>
                <a:gd name="T34" fmla="*/ 11 w 13"/>
                <a:gd name="T35" fmla="*/ 9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9"/>
                  </a:move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49" name="Freeform 1773"/>
            <p:cNvSpPr>
              <a:spLocks/>
            </p:cNvSpPr>
            <p:nvPr/>
          </p:nvSpPr>
          <p:spPr bwMode="auto">
            <a:xfrm>
              <a:off x="2498" y="201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0" name="Freeform 1774"/>
            <p:cNvSpPr>
              <a:spLocks/>
            </p:cNvSpPr>
            <p:nvPr/>
          </p:nvSpPr>
          <p:spPr bwMode="auto">
            <a:xfrm>
              <a:off x="2483" y="202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1" name="Freeform 1775"/>
            <p:cNvSpPr>
              <a:spLocks/>
            </p:cNvSpPr>
            <p:nvPr/>
          </p:nvSpPr>
          <p:spPr bwMode="auto">
            <a:xfrm>
              <a:off x="2466" y="204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2" name="Freeform 1776"/>
            <p:cNvSpPr>
              <a:spLocks/>
            </p:cNvSpPr>
            <p:nvPr/>
          </p:nvSpPr>
          <p:spPr bwMode="auto">
            <a:xfrm>
              <a:off x="2451" y="2060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3" name="Freeform 1777"/>
            <p:cNvSpPr>
              <a:spLocks/>
            </p:cNvSpPr>
            <p:nvPr/>
          </p:nvSpPr>
          <p:spPr bwMode="auto">
            <a:xfrm>
              <a:off x="2435" y="20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4" name="Freeform 1778"/>
            <p:cNvSpPr>
              <a:spLocks/>
            </p:cNvSpPr>
            <p:nvPr/>
          </p:nvSpPr>
          <p:spPr bwMode="auto">
            <a:xfrm>
              <a:off x="2420" y="20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5" name="Freeform 1779"/>
            <p:cNvSpPr>
              <a:spLocks/>
            </p:cNvSpPr>
            <p:nvPr/>
          </p:nvSpPr>
          <p:spPr bwMode="auto">
            <a:xfrm>
              <a:off x="2403" y="21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6" name="Freeform 1780"/>
            <p:cNvSpPr>
              <a:spLocks/>
            </p:cNvSpPr>
            <p:nvPr/>
          </p:nvSpPr>
          <p:spPr bwMode="auto">
            <a:xfrm>
              <a:off x="2388" y="212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7" name="Freeform 1781"/>
            <p:cNvSpPr>
              <a:spLocks/>
            </p:cNvSpPr>
            <p:nvPr/>
          </p:nvSpPr>
          <p:spPr bwMode="auto">
            <a:xfrm>
              <a:off x="2371" y="2140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8" name="Freeform 1782"/>
            <p:cNvSpPr>
              <a:spLocks/>
            </p:cNvSpPr>
            <p:nvPr/>
          </p:nvSpPr>
          <p:spPr bwMode="auto">
            <a:xfrm>
              <a:off x="2357" y="215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59" name="Freeform 1783"/>
            <p:cNvSpPr>
              <a:spLocks/>
            </p:cNvSpPr>
            <p:nvPr/>
          </p:nvSpPr>
          <p:spPr bwMode="auto">
            <a:xfrm>
              <a:off x="2340" y="21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0" name="Freeform 1784"/>
            <p:cNvSpPr>
              <a:spLocks/>
            </p:cNvSpPr>
            <p:nvPr/>
          </p:nvSpPr>
          <p:spPr bwMode="auto">
            <a:xfrm>
              <a:off x="2325" y="218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1" name="Freeform 1785"/>
            <p:cNvSpPr>
              <a:spLocks/>
            </p:cNvSpPr>
            <p:nvPr/>
          </p:nvSpPr>
          <p:spPr bwMode="auto">
            <a:xfrm>
              <a:off x="2308" y="220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10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10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2" name="Freeform 1786"/>
            <p:cNvSpPr>
              <a:spLocks/>
            </p:cNvSpPr>
            <p:nvPr/>
          </p:nvSpPr>
          <p:spPr bwMode="auto">
            <a:xfrm>
              <a:off x="2293" y="2218"/>
              <a:ext cx="12" cy="12"/>
            </a:xfrm>
            <a:custGeom>
              <a:avLst/>
              <a:gdLst>
                <a:gd name="T0" fmla="*/ 10 w 12"/>
                <a:gd name="T1" fmla="*/ 10 h 12"/>
                <a:gd name="T2" fmla="*/ 12 w 12"/>
                <a:gd name="T3" fmla="*/ 8 h 12"/>
                <a:gd name="T4" fmla="*/ 12 w 12"/>
                <a:gd name="T5" fmla="*/ 6 h 12"/>
                <a:gd name="T6" fmla="*/ 10 w 12"/>
                <a:gd name="T7" fmla="*/ 4 h 12"/>
                <a:gd name="T8" fmla="*/ 8 w 12"/>
                <a:gd name="T9" fmla="*/ 2 h 12"/>
                <a:gd name="T10" fmla="*/ 6 w 12"/>
                <a:gd name="T11" fmla="*/ 0 h 12"/>
                <a:gd name="T12" fmla="*/ 4 w 12"/>
                <a:gd name="T13" fmla="*/ 0 h 12"/>
                <a:gd name="T14" fmla="*/ 2 w 12"/>
                <a:gd name="T15" fmla="*/ 2 h 12"/>
                <a:gd name="T16" fmla="*/ 0 w 12"/>
                <a:gd name="T17" fmla="*/ 4 h 12"/>
                <a:gd name="T18" fmla="*/ 0 w 12"/>
                <a:gd name="T19" fmla="*/ 4 h 12"/>
                <a:gd name="T20" fmla="*/ 0 w 12"/>
                <a:gd name="T21" fmla="*/ 6 h 12"/>
                <a:gd name="T22" fmla="*/ 0 w 12"/>
                <a:gd name="T23" fmla="*/ 8 h 12"/>
                <a:gd name="T24" fmla="*/ 0 w 12"/>
                <a:gd name="T25" fmla="*/ 10 h 12"/>
                <a:gd name="T26" fmla="*/ 2 w 12"/>
                <a:gd name="T27" fmla="*/ 12 h 12"/>
                <a:gd name="T28" fmla="*/ 4 w 12"/>
                <a:gd name="T29" fmla="*/ 12 h 12"/>
                <a:gd name="T30" fmla="*/ 6 w 12"/>
                <a:gd name="T31" fmla="*/ 12 h 12"/>
                <a:gd name="T32" fmla="*/ 8 w 12"/>
                <a:gd name="T33" fmla="*/ 12 h 12"/>
                <a:gd name="T34" fmla="*/ 1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3" name="Freeform 1787"/>
            <p:cNvSpPr>
              <a:spLocks/>
            </p:cNvSpPr>
            <p:nvPr/>
          </p:nvSpPr>
          <p:spPr bwMode="auto">
            <a:xfrm>
              <a:off x="2277" y="223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4" name="Freeform 1788"/>
            <p:cNvSpPr>
              <a:spLocks/>
            </p:cNvSpPr>
            <p:nvPr/>
          </p:nvSpPr>
          <p:spPr bwMode="auto">
            <a:xfrm>
              <a:off x="2262" y="225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5" name="Freeform 1789"/>
            <p:cNvSpPr>
              <a:spLocks/>
            </p:cNvSpPr>
            <p:nvPr/>
          </p:nvSpPr>
          <p:spPr bwMode="auto">
            <a:xfrm>
              <a:off x="2245" y="226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6" name="Freeform 1790"/>
            <p:cNvSpPr>
              <a:spLocks/>
            </p:cNvSpPr>
            <p:nvPr/>
          </p:nvSpPr>
          <p:spPr bwMode="auto">
            <a:xfrm>
              <a:off x="2230" y="228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7" name="Freeform 1791"/>
            <p:cNvSpPr>
              <a:spLocks/>
            </p:cNvSpPr>
            <p:nvPr/>
          </p:nvSpPr>
          <p:spPr bwMode="auto">
            <a:xfrm>
              <a:off x="2213" y="2298"/>
              <a:ext cx="12" cy="12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6 h 12"/>
                <a:gd name="T4" fmla="*/ 12 w 12"/>
                <a:gd name="T5" fmla="*/ 4 h 12"/>
                <a:gd name="T6" fmla="*/ 12 w 12"/>
                <a:gd name="T7" fmla="*/ 2 h 12"/>
                <a:gd name="T8" fmla="*/ 10 w 12"/>
                <a:gd name="T9" fmla="*/ 0 h 12"/>
                <a:gd name="T10" fmla="*/ 8 w 12"/>
                <a:gd name="T11" fmla="*/ 0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2 w 12"/>
                <a:gd name="T25" fmla="*/ 8 h 12"/>
                <a:gd name="T26" fmla="*/ 4 w 12"/>
                <a:gd name="T27" fmla="*/ 10 h 12"/>
                <a:gd name="T28" fmla="*/ 6 w 12"/>
                <a:gd name="T29" fmla="*/ 12 h 12"/>
                <a:gd name="T30" fmla="*/ 8 w 12"/>
                <a:gd name="T31" fmla="*/ 12 h 12"/>
                <a:gd name="T32" fmla="*/ 10 w 12"/>
                <a:gd name="T33" fmla="*/ 10 h 12"/>
                <a:gd name="T34" fmla="*/ 1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8" name="Freeform 1792"/>
            <p:cNvSpPr>
              <a:spLocks/>
            </p:cNvSpPr>
            <p:nvPr/>
          </p:nvSpPr>
          <p:spPr bwMode="auto">
            <a:xfrm>
              <a:off x="2199" y="231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3 w 11"/>
                <a:gd name="T13" fmla="*/ 0 h 12"/>
                <a:gd name="T14" fmla="*/ 1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1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69" name="Freeform 1793"/>
            <p:cNvSpPr>
              <a:spLocks/>
            </p:cNvSpPr>
            <p:nvPr/>
          </p:nvSpPr>
          <p:spPr bwMode="auto">
            <a:xfrm>
              <a:off x="2182" y="233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8" name="Group 1953"/>
          <p:cNvGrpSpPr>
            <a:grpSpLocks/>
          </p:cNvGrpSpPr>
          <p:nvPr/>
        </p:nvGrpSpPr>
        <p:grpSpPr bwMode="auto">
          <a:xfrm>
            <a:off x="4148138" y="2325688"/>
            <a:ext cx="1411287" cy="1417637"/>
            <a:chOff x="2613" y="1465"/>
            <a:chExt cx="889" cy="893"/>
          </a:xfrm>
        </p:grpSpPr>
        <p:sp>
          <p:nvSpPr>
            <p:cNvPr id="19456" name="Freeform 1795"/>
            <p:cNvSpPr>
              <a:spLocks/>
            </p:cNvSpPr>
            <p:nvPr/>
          </p:nvSpPr>
          <p:spPr bwMode="auto">
            <a:xfrm>
              <a:off x="2613" y="146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6 h 12"/>
                <a:gd name="T4" fmla="*/ 9 w 11"/>
                <a:gd name="T5" fmla="*/ 4 h 12"/>
                <a:gd name="T6" fmla="*/ 8 w 11"/>
                <a:gd name="T7" fmla="*/ 2 h 12"/>
                <a:gd name="T8" fmla="*/ 6 w 11"/>
                <a:gd name="T9" fmla="*/ 0 h 12"/>
                <a:gd name="T10" fmla="*/ 6 w 11"/>
                <a:gd name="T11" fmla="*/ 0 h 12"/>
                <a:gd name="T12" fmla="*/ 4 w 11"/>
                <a:gd name="T13" fmla="*/ 2 h 12"/>
                <a:gd name="T14" fmla="*/ 2 w 11"/>
                <a:gd name="T15" fmla="*/ 4 h 12"/>
                <a:gd name="T16" fmla="*/ 0 w 11"/>
                <a:gd name="T17" fmla="*/ 6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7" name="Freeform 1796"/>
            <p:cNvSpPr>
              <a:spLocks/>
            </p:cNvSpPr>
            <p:nvPr/>
          </p:nvSpPr>
          <p:spPr bwMode="auto">
            <a:xfrm>
              <a:off x="2613" y="148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8" name="Freeform 1797"/>
            <p:cNvSpPr>
              <a:spLocks/>
            </p:cNvSpPr>
            <p:nvPr/>
          </p:nvSpPr>
          <p:spPr bwMode="auto">
            <a:xfrm>
              <a:off x="2613" y="151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9" name="Freeform 1798"/>
            <p:cNvSpPr>
              <a:spLocks/>
            </p:cNvSpPr>
            <p:nvPr/>
          </p:nvSpPr>
          <p:spPr bwMode="auto">
            <a:xfrm>
              <a:off x="2613" y="153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0" name="Freeform 1799"/>
            <p:cNvSpPr>
              <a:spLocks/>
            </p:cNvSpPr>
            <p:nvPr/>
          </p:nvSpPr>
          <p:spPr bwMode="auto">
            <a:xfrm>
              <a:off x="2613" y="155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1" name="Freeform 1800"/>
            <p:cNvSpPr>
              <a:spLocks/>
            </p:cNvSpPr>
            <p:nvPr/>
          </p:nvSpPr>
          <p:spPr bwMode="auto">
            <a:xfrm>
              <a:off x="2613" y="157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2" name="Freeform 1801"/>
            <p:cNvSpPr>
              <a:spLocks/>
            </p:cNvSpPr>
            <p:nvPr/>
          </p:nvSpPr>
          <p:spPr bwMode="auto">
            <a:xfrm>
              <a:off x="2613" y="160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3" name="Freeform 1802"/>
            <p:cNvSpPr>
              <a:spLocks/>
            </p:cNvSpPr>
            <p:nvPr/>
          </p:nvSpPr>
          <p:spPr bwMode="auto">
            <a:xfrm>
              <a:off x="2613" y="162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4" name="Freeform 1803"/>
            <p:cNvSpPr>
              <a:spLocks/>
            </p:cNvSpPr>
            <p:nvPr/>
          </p:nvSpPr>
          <p:spPr bwMode="auto">
            <a:xfrm>
              <a:off x="2613" y="1644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5" name="Freeform 1804"/>
            <p:cNvSpPr>
              <a:spLocks/>
            </p:cNvSpPr>
            <p:nvPr/>
          </p:nvSpPr>
          <p:spPr bwMode="auto">
            <a:xfrm>
              <a:off x="2613" y="166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6" name="Freeform 1805"/>
            <p:cNvSpPr>
              <a:spLocks/>
            </p:cNvSpPr>
            <p:nvPr/>
          </p:nvSpPr>
          <p:spPr bwMode="auto">
            <a:xfrm>
              <a:off x="2613" y="168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7" name="Freeform 1806"/>
            <p:cNvSpPr>
              <a:spLocks/>
            </p:cNvSpPr>
            <p:nvPr/>
          </p:nvSpPr>
          <p:spPr bwMode="auto">
            <a:xfrm>
              <a:off x="2613" y="1711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8" name="Freeform 1807"/>
            <p:cNvSpPr>
              <a:spLocks/>
            </p:cNvSpPr>
            <p:nvPr/>
          </p:nvSpPr>
          <p:spPr bwMode="auto">
            <a:xfrm>
              <a:off x="2613" y="173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69" name="Freeform 1808"/>
            <p:cNvSpPr>
              <a:spLocks/>
            </p:cNvSpPr>
            <p:nvPr/>
          </p:nvSpPr>
          <p:spPr bwMode="auto">
            <a:xfrm>
              <a:off x="2613" y="175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0" name="Freeform 1809"/>
            <p:cNvSpPr>
              <a:spLocks/>
            </p:cNvSpPr>
            <p:nvPr/>
          </p:nvSpPr>
          <p:spPr bwMode="auto">
            <a:xfrm>
              <a:off x="2613" y="177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1" name="Freeform 1810"/>
            <p:cNvSpPr>
              <a:spLocks/>
            </p:cNvSpPr>
            <p:nvPr/>
          </p:nvSpPr>
          <p:spPr bwMode="auto">
            <a:xfrm>
              <a:off x="2613" y="180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2" name="Freeform 1811"/>
            <p:cNvSpPr>
              <a:spLocks/>
            </p:cNvSpPr>
            <p:nvPr/>
          </p:nvSpPr>
          <p:spPr bwMode="auto">
            <a:xfrm>
              <a:off x="2613" y="182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3" name="Freeform 1812"/>
            <p:cNvSpPr>
              <a:spLocks/>
            </p:cNvSpPr>
            <p:nvPr/>
          </p:nvSpPr>
          <p:spPr bwMode="auto">
            <a:xfrm>
              <a:off x="2613" y="184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4" name="Freeform 1813"/>
            <p:cNvSpPr>
              <a:spLocks/>
            </p:cNvSpPr>
            <p:nvPr/>
          </p:nvSpPr>
          <p:spPr bwMode="auto">
            <a:xfrm>
              <a:off x="2613" y="186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5" name="Freeform 1814"/>
            <p:cNvSpPr>
              <a:spLocks/>
            </p:cNvSpPr>
            <p:nvPr/>
          </p:nvSpPr>
          <p:spPr bwMode="auto">
            <a:xfrm>
              <a:off x="2613" y="1890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6" name="Freeform 1815"/>
            <p:cNvSpPr>
              <a:spLocks/>
            </p:cNvSpPr>
            <p:nvPr/>
          </p:nvSpPr>
          <p:spPr bwMode="auto">
            <a:xfrm>
              <a:off x="2613" y="191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7" name="Freeform 1816"/>
            <p:cNvSpPr>
              <a:spLocks/>
            </p:cNvSpPr>
            <p:nvPr/>
          </p:nvSpPr>
          <p:spPr bwMode="auto">
            <a:xfrm>
              <a:off x="2613" y="193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8" name="Freeform 1817"/>
            <p:cNvSpPr>
              <a:spLocks/>
            </p:cNvSpPr>
            <p:nvPr/>
          </p:nvSpPr>
          <p:spPr bwMode="auto">
            <a:xfrm>
              <a:off x="2613" y="1957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79" name="Freeform 1818"/>
            <p:cNvSpPr>
              <a:spLocks/>
            </p:cNvSpPr>
            <p:nvPr/>
          </p:nvSpPr>
          <p:spPr bwMode="auto">
            <a:xfrm>
              <a:off x="2613" y="198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0" name="Freeform 1819"/>
            <p:cNvSpPr>
              <a:spLocks/>
            </p:cNvSpPr>
            <p:nvPr/>
          </p:nvSpPr>
          <p:spPr bwMode="auto">
            <a:xfrm>
              <a:off x="2613" y="200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1" name="Freeform 1820"/>
            <p:cNvSpPr>
              <a:spLocks/>
            </p:cNvSpPr>
            <p:nvPr/>
          </p:nvSpPr>
          <p:spPr bwMode="auto">
            <a:xfrm>
              <a:off x="2613" y="202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2" name="Freeform 1821"/>
            <p:cNvSpPr>
              <a:spLocks/>
            </p:cNvSpPr>
            <p:nvPr/>
          </p:nvSpPr>
          <p:spPr bwMode="auto">
            <a:xfrm>
              <a:off x="2613" y="204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3" name="Freeform 1822"/>
            <p:cNvSpPr>
              <a:spLocks/>
            </p:cNvSpPr>
            <p:nvPr/>
          </p:nvSpPr>
          <p:spPr bwMode="auto">
            <a:xfrm>
              <a:off x="2613" y="206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4" name="Freeform 1823"/>
            <p:cNvSpPr>
              <a:spLocks/>
            </p:cNvSpPr>
            <p:nvPr/>
          </p:nvSpPr>
          <p:spPr bwMode="auto">
            <a:xfrm>
              <a:off x="2613" y="209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5" name="Freeform 1824"/>
            <p:cNvSpPr>
              <a:spLocks/>
            </p:cNvSpPr>
            <p:nvPr/>
          </p:nvSpPr>
          <p:spPr bwMode="auto">
            <a:xfrm>
              <a:off x="2613" y="211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6" name="Freeform 1825"/>
            <p:cNvSpPr>
              <a:spLocks/>
            </p:cNvSpPr>
            <p:nvPr/>
          </p:nvSpPr>
          <p:spPr bwMode="auto">
            <a:xfrm>
              <a:off x="2613" y="213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7" name="Freeform 1826"/>
            <p:cNvSpPr>
              <a:spLocks/>
            </p:cNvSpPr>
            <p:nvPr/>
          </p:nvSpPr>
          <p:spPr bwMode="auto">
            <a:xfrm>
              <a:off x="2613" y="215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8" name="Freeform 1827"/>
            <p:cNvSpPr>
              <a:spLocks/>
            </p:cNvSpPr>
            <p:nvPr/>
          </p:nvSpPr>
          <p:spPr bwMode="auto">
            <a:xfrm>
              <a:off x="2613" y="218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89" name="Freeform 1828"/>
            <p:cNvSpPr>
              <a:spLocks/>
            </p:cNvSpPr>
            <p:nvPr/>
          </p:nvSpPr>
          <p:spPr bwMode="auto">
            <a:xfrm>
              <a:off x="2613" y="220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0" name="Freeform 1829"/>
            <p:cNvSpPr>
              <a:spLocks/>
            </p:cNvSpPr>
            <p:nvPr/>
          </p:nvSpPr>
          <p:spPr bwMode="auto">
            <a:xfrm>
              <a:off x="2613" y="222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1" name="Freeform 1830"/>
            <p:cNvSpPr>
              <a:spLocks/>
            </p:cNvSpPr>
            <p:nvPr/>
          </p:nvSpPr>
          <p:spPr bwMode="auto">
            <a:xfrm>
              <a:off x="2613" y="224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2" name="Freeform 1831"/>
            <p:cNvSpPr>
              <a:spLocks/>
            </p:cNvSpPr>
            <p:nvPr/>
          </p:nvSpPr>
          <p:spPr bwMode="auto">
            <a:xfrm>
              <a:off x="2613" y="227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3" name="Freeform 1832"/>
            <p:cNvSpPr>
              <a:spLocks/>
            </p:cNvSpPr>
            <p:nvPr/>
          </p:nvSpPr>
          <p:spPr bwMode="auto">
            <a:xfrm>
              <a:off x="2613" y="229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4" name="Freeform 1833"/>
            <p:cNvSpPr>
              <a:spLocks/>
            </p:cNvSpPr>
            <p:nvPr/>
          </p:nvSpPr>
          <p:spPr bwMode="auto">
            <a:xfrm>
              <a:off x="2613" y="231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5" name="Freeform 1834"/>
            <p:cNvSpPr>
              <a:spLocks/>
            </p:cNvSpPr>
            <p:nvPr/>
          </p:nvSpPr>
          <p:spPr bwMode="auto">
            <a:xfrm>
              <a:off x="2613" y="233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6" name="Freeform 1835"/>
            <p:cNvSpPr>
              <a:spLocks/>
            </p:cNvSpPr>
            <p:nvPr/>
          </p:nvSpPr>
          <p:spPr bwMode="auto">
            <a:xfrm>
              <a:off x="2626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7" name="Freeform 1836"/>
            <p:cNvSpPr>
              <a:spLocks/>
            </p:cNvSpPr>
            <p:nvPr/>
          </p:nvSpPr>
          <p:spPr bwMode="auto">
            <a:xfrm>
              <a:off x="2648" y="2347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8" name="Freeform 1837"/>
            <p:cNvSpPr>
              <a:spLocks/>
            </p:cNvSpPr>
            <p:nvPr/>
          </p:nvSpPr>
          <p:spPr bwMode="auto">
            <a:xfrm>
              <a:off x="2671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99" name="Freeform 1838"/>
            <p:cNvSpPr>
              <a:spLocks/>
            </p:cNvSpPr>
            <p:nvPr/>
          </p:nvSpPr>
          <p:spPr bwMode="auto">
            <a:xfrm>
              <a:off x="2693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0" name="Freeform 1839"/>
            <p:cNvSpPr>
              <a:spLocks/>
            </p:cNvSpPr>
            <p:nvPr/>
          </p:nvSpPr>
          <p:spPr bwMode="auto">
            <a:xfrm>
              <a:off x="2715" y="2347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1" name="Freeform 1840"/>
            <p:cNvSpPr>
              <a:spLocks/>
            </p:cNvSpPr>
            <p:nvPr/>
          </p:nvSpPr>
          <p:spPr bwMode="auto">
            <a:xfrm>
              <a:off x="2738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2" name="Freeform 1841"/>
            <p:cNvSpPr>
              <a:spLocks/>
            </p:cNvSpPr>
            <p:nvPr/>
          </p:nvSpPr>
          <p:spPr bwMode="auto">
            <a:xfrm>
              <a:off x="2760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3" name="Freeform 1842"/>
            <p:cNvSpPr>
              <a:spLocks/>
            </p:cNvSpPr>
            <p:nvPr/>
          </p:nvSpPr>
          <p:spPr bwMode="auto">
            <a:xfrm>
              <a:off x="2782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4" name="Freeform 1843"/>
            <p:cNvSpPr>
              <a:spLocks/>
            </p:cNvSpPr>
            <p:nvPr/>
          </p:nvSpPr>
          <p:spPr bwMode="auto">
            <a:xfrm>
              <a:off x="2805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5" name="Freeform 1844"/>
            <p:cNvSpPr>
              <a:spLocks/>
            </p:cNvSpPr>
            <p:nvPr/>
          </p:nvSpPr>
          <p:spPr bwMode="auto">
            <a:xfrm>
              <a:off x="2827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6" name="Freeform 1845"/>
            <p:cNvSpPr>
              <a:spLocks/>
            </p:cNvSpPr>
            <p:nvPr/>
          </p:nvSpPr>
          <p:spPr bwMode="auto">
            <a:xfrm>
              <a:off x="2849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7" name="Freeform 1846"/>
            <p:cNvSpPr>
              <a:spLocks/>
            </p:cNvSpPr>
            <p:nvPr/>
          </p:nvSpPr>
          <p:spPr bwMode="auto">
            <a:xfrm>
              <a:off x="2872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8" name="Freeform 1847"/>
            <p:cNvSpPr>
              <a:spLocks/>
            </p:cNvSpPr>
            <p:nvPr/>
          </p:nvSpPr>
          <p:spPr bwMode="auto">
            <a:xfrm>
              <a:off x="2894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09" name="Freeform 1848"/>
            <p:cNvSpPr>
              <a:spLocks/>
            </p:cNvSpPr>
            <p:nvPr/>
          </p:nvSpPr>
          <p:spPr bwMode="auto">
            <a:xfrm>
              <a:off x="2916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0" name="Freeform 1849"/>
            <p:cNvSpPr>
              <a:spLocks/>
            </p:cNvSpPr>
            <p:nvPr/>
          </p:nvSpPr>
          <p:spPr bwMode="auto">
            <a:xfrm>
              <a:off x="2938" y="2347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1" name="Freeform 1850"/>
            <p:cNvSpPr>
              <a:spLocks/>
            </p:cNvSpPr>
            <p:nvPr/>
          </p:nvSpPr>
          <p:spPr bwMode="auto">
            <a:xfrm>
              <a:off x="2961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2" name="Freeform 1851"/>
            <p:cNvSpPr>
              <a:spLocks/>
            </p:cNvSpPr>
            <p:nvPr/>
          </p:nvSpPr>
          <p:spPr bwMode="auto">
            <a:xfrm>
              <a:off x="2983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3" name="Freeform 1852"/>
            <p:cNvSpPr>
              <a:spLocks/>
            </p:cNvSpPr>
            <p:nvPr/>
          </p:nvSpPr>
          <p:spPr bwMode="auto">
            <a:xfrm>
              <a:off x="3005" y="2347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4" name="Freeform 1853"/>
            <p:cNvSpPr>
              <a:spLocks/>
            </p:cNvSpPr>
            <p:nvPr/>
          </p:nvSpPr>
          <p:spPr bwMode="auto">
            <a:xfrm>
              <a:off x="3028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5" name="Freeform 1854"/>
            <p:cNvSpPr>
              <a:spLocks/>
            </p:cNvSpPr>
            <p:nvPr/>
          </p:nvSpPr>
          <p:spPr bwMode="auto">
            <a:xfrm>
              <a:off x="3050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6" name="Freeform 1855"/>
            <p:cNvSpPr>
              <a:spLocks/>
            </p:cNvSpPr>
            <p:nvPr/>
          </p:nvSpPr>
          <p:spPr bwMode="auto">
            <a:xfrm>
              <a:off x="3072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7" name="Freeform 1856"/>
            <p:cNvSpPr>
              <a:spLocks/>
            </p:cNvSpPr>
            <p:nvPr/>
          </p:nvSpPr>
          <p:spPr bwMode="auto">
            <a:xfrm>
              <a:off x="3095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8" name="Freeform 1857"/>
            <p:cNvSpPr>
              <a:spLocks/>
            </p:cNvSpPr>
            <p:nvPr/>
          </p:nvSpPr>
          <p:spPr bwMode="auto">
            <a:xfrm>
              <a:off x="3117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19" name="Freeform 1858"/>
            <p:cNvSpPr>
              <a:spLocks/>
            </p:cNvSpPr>
            <p:nvPr/>
          </p:nvSpPr>
          <p:spPr bwMode="auto">
            <a:xfrm>
              <a:off x="3139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0" name="Freeform 1859"/>
            <p:cNvSpPr>
              <a:spLocks/>
            </p:cNvSpPr>
            <p:nvPr/>
          </p:nvSpPr>
          <p:spPr bwMode="auto">
            <a:xfrm>
              <a:off x="3162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1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1" name="Freeform 1860"/>
            <p:cNvSpPr>
              <a:spLocks/>
            </p:cNvSpPr>
            <p:nvPr/>
          </p:nvSpPr>
          <p:spPr bwMode="auto">
            <a:xfrm>
              <a:off x="3184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2" name="Freeform 1861"/>
            <p:cNvSpPr>
              <a:spLocks/>
            </p:cNvSpPr>
            <p:nvPr/>
          </p:nvSpPr>
          <p:spPr bwMode="auto">
            <a:xfrm>
              <a:off x="3206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3" name="Freeform 1862"/>
            <p:cNvSpPr>
              <a:spLocks/>
            </p:cNvSpPr>
            <p:nvPr/>
          </p:nvSpPr>
          <p:spPr bwMode="auto">
            <a:xfrm>
              <a:off x="3228" y="2347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4" name="Freeform 1863"/>
            <p:cNvSpPr>
              <a:spLocks/>
            </p:cNvSpPr>
            <p:nvPr/>
          </p:nvSpPr>
          <p:spPr bwMode="auto">
            <a:xfrm>
              <a:off x="3251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5" name="Freeform 1864"/>
            <p:cNvSpPr>
              <a:spLocks/>
            </p:cNvSpPr>
            <p:nvPr/>
          </p:nvSpPr>
          <p:spPr bwMode="auto">
            <a:xfrm>
              <a:off x="3273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6 w 11"/>
                <a:gd name="T3" fmla="*/ 0 h 11"/>
                <a:gd name="T4" fmla="*/ 4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6" name="Freeform 1865"/>
            <p:cNvSpPr>
              <a:spLocks/>
            </p:cNvSpPr>
            <p:nvPr/>
          </p:nvSpPr>
          <p:spPr bwMode="auto">
            <a:xfrm>
              <a:off x="3295" y="2347"/>
              <a:ext cx="12" cy="11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4 w 12"/>
                <a:gd name="T5" fmla="*/ 2 h 11"/>
                <a:gd name="T6" fmla="*/ 2 w 12"/>
                <a:gd name="T7" fmla="*/ 4 h 11"/>
                <a:gd name="T8" fmla="*/ 0 w 12"/>
                <a:gd name="T9" fmla="*/ 6 h 11"/>
                <a:gd name="T10" fmla="*/ 0 w 12"/>
                <a:gd name="T11" fmla="*/ 6 h 11"/>
                <a:gd name="T12" fmla="*/ 2 w 12"/>
                <a:gd name="T13" fmla="*/ 7 h 11"/>
                <a:gd name="T14" fmla="*/ 4 w 12"/>
                <a:gd name="T15" fmla="*/ 9 h 11"/>
                <a:gd name="T16" fmla="*/ 6 w 12"/>
                <a:gd name="T17" fmla="*/ 11 h 11"/>
                <a:gd name="T18" fmla="*/ 6 w 12"/>
                <a:gd name="T19" fmla="*/ 11 h 11"/>
                <a:gd name="T20" fmla="*/ 6 w 12"/>
                <a:gd name="T21" fmla="*/ 11 h 11"/>
                <a:gd name="T22" fmla="*/ 6 w 12"/>
                <a:gd name="T23" fmla="*/ 11 h 11"/>
                <a:gd name="T24" fmla="*/ 8 w 12"/>
                <a:gd name="T25" fmla="*/ 9 h 11"/>
                <a:gd name="T26" fmla="*/ 10 w 12"/>
                <a:gd name="T27" fmla="*/ 7 h 11"/>
                <a:gd name="T28" fmla="*/ 12 w 12"/>
                <a:gd name="T29" fmla="*/ 6 h 11"/>
                <a:gd name="T30" fmla="*/ 12 w 12"/>
                <a:gd name="T31" fmla="*/ 6 h 11"/>
                <a:gd name="T32" fmla="*/ 10 w 12"/>
                <a:gd name="T33" fmla="*/ 4 h 11"/>
                <a:gd name="T34" fmla="*/ 8 w 12"/>
                <a:gd name="T35" fmla="*/ 2 h 11"/>
                <a:gd name="T36" fmla="*/ 6 w 12"/>
                <a:gd name="T37" fmla="*/ 0 h 11"/>
                <a:gd name="T38" fmla="*/ 6 w 12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7" name="Freeform 1866"/>
            <p:cNvSpPr>
              <a:spLocks/>
            </p:cNvSpPr>
            <p:nvPr/>
          </p:nvSpPr>
          <p:spPr bwMode="auto">
            <a:xfrm>
              <a:off x="3318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5 w 11"/>
                <a:gd name="T3" fmla="*/ 0 h 11"/>
                <a:gd name="T4" fmla="*/ 3 w 11"/>
                <a:gd name="T5" fmla="*/ 2 h 11"/>
                <a:gd name="T6" fmla="*/ 2 w 11"/>
                <a:gd name="T7" fmla="*/ 4 h 11"/>
                <a:gd name="T8" fmla="*/ 0 w 11"/>
                <a:gd name="T9" fmla="*/ 6 h 11"/>
                <a:gd name="T10" fmla="*/ 0 w 11"/>
                <a:gd name="T11" fmla="*/ 6 h 11"/>
                <a:gd name="T12" fmla="*/ 2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8" name="Freeform 1867"/>
            <p:cNvSpPr>
              <a:spLocks/>
            </p:cNvSpPr>
            <p:nvPr/>
          </p:nvSpPr>
          <p:spPr bwMode="auto">
            <a:xfrm>
              <a:off x="3340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29" name="Freeform 1868"/>
            <p:cNvSpPr>
              <a:spLocks/>
            </p:cNvSpPr>
            <p:nvPr/>
          </p:nvSpPr>
          <p:spPr bwMode="auto">
            <a:xfrm>
              <a:off x="3362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10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10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0" name="Freeform 1869"/>
            <p:cNvSpPr>
              <a:spLocks/>
            </p:cNvSpPr>
            <p:nvPr/>
          </p:nvSpPr>
          <p:spPr bwMode="auto">
            <a:xfrm>
              <a:off x="3385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1" name="Freeform 1870"/>
            <p:cNvSpPr>
              <a:spLocks/>
            </p:cNvSpPr>
            <p:nvPr/>
          </p:nvSpPr>
          <p:spPr bwMode="auto">
            <a:xfrm>
              <a:off x="3407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2" name="Freeform 1871"/>
            <p:cNvSpPr>
              <a:spLocks/>
            </p:cNvSpPr>
            <p:nvPr/>
          </p:nvSpPr>
          <p:spPr bwMode="auto">
            <a:xfrm>
              <a:off x="3429" y="2347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6 w 11"/>
                <a:gd name="T19" fmla="*/ 11 h 11"/>
                <a:gd name="T20" fmla="*/ 6 w 11"/>
                <a:gd name="T21" fmla="*/ 11 h 11"/>
                <a:gd name="T22" fmla="*/ 6 w 11"/>
                <a:gd name="T23" fmla="*/ 11 h 11"/>
                <a:gd name="T24" fmla="*/ 8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8 w 11"/>
                <a:gd name="T35" fmla="*/ 2 h 11"/>
                <a:gd name="T36" fmla="*/ 6 w 11"/>
                <a:gd name="T37" fmla="*/ 0 h 11"/>
                <a:gd name="T38" fmla="*/ 6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3" name="Freeform 1872"/>
            <p:cNvSpPr>
              <a:spLocks/>
            </p:cNvSpPr>
            <p:nvPr/>
          </p:nvSpPr>
          <p:spPr bwMode="auto">
            <a:xfrm>
              <a:off x="3452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4" name="Freeform 1873"/>
            <p:cNvSpPr>
              <a:spLocks/>
            </p:cNvSpPr>
            <p:nvPr/>
          </p:nvSpPr>
          <p:spPr bwMode="auto">
            <a:xfrm>
              <a:off x="3474" y="2347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4 w 11"/>
                <a:gd name="T3" fmla="*/ 0 h 11"/>
                <a:gd name="T4" fmla="*/ 2 w 11"/>
                <a:gd name="T5" fmla="*/ 2 h 11"/>
                <a:gd name="T6" fmla="*/ 0 w 11"/>
                <a:gd name="T7" fmla="*/ 4 h 11"/>
                <a:gd name="T8" fmla="*/ 0 w 11"/>
                <a:gd name="T9" fmla="*/ 6 h 11"/>
                <a:gd name="T10" fmla="*/ 0 w 11"/>
                <a:gd name="T11" fmla="*/ 7 h 11"/>
                <a:gd name="T12" fmla="*/ 0 w 11"/>
                <a:gd name="T13" fmla="*/ 9 h 11"/>
                <a:gd name="T14" fmla="*/ 2 w 11"/>
                <a:gd name="T15" fmla="*/ 11 h 11"/>
                <a:gd name="T16" fmla="*/ 4 w 11"/>
                <a:gd name="T17" fmla="*/ 11 h 11"/>
                <a:gd name="T18" fmla="*/ 5 w 11"/>
                <a:gd name="T19" fmla="*/ 11 h 11"/>
                <a:gd name="T20" fmla="*/ 5 w 11"/>
                <a:gd name="T21" fmla="*/ 11 h 11"/>
                <a:gd name="T22" fmla="*/ 5 w 11"/>
                <a:gd name="T23" fmla="*/ 11 h 11"/>
                <a:gd name="T24" fmla="*/ 7 w 11"/>
                <a:gd name="T25" fmla="*/ 9 h 11"/>
                <a:gd name="T26" fmla="*/ 9 w 11"/>
                <a:gd name="T27" fmla="*/ 7 h 11"/>
                <a:gd name="T28" fmla="*/ 11 w 11"/>
                <a:gd name="T29" fmla="*/ 6 h 11"/>
                <a:gd name="T30" fmla="*/ 11 w 11"/>
                <a:gd name="T31" fmla="*/ 6 h 11"/>
                <a:gd name="T32" fmla="*/ 9 w 11"/>
                <a:gd name="T33" fmla="*/ 4 h 11"/>
                <a:gd name="T34" fmla="*/ 7 w 11"/>
                <a:gd name="T35" fmla="*/ 2 h 11"/>
                <a:gd name="T36" fmla="*/ 5 w 11"/>
                <a:gd name="T37" fmla="*/ 0 h 11"/>
                <a:gd name="T38" fmla="*/ 5 w 11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5" name="Freeform 1874"/>
            <p:cNvSpPr>
              <a:spLocks/>
            </p:cNvSpPr>
            <p:nvPr/>
          </p:nvSpPr>
          <p:spPr bwMode="auto">
            <a:xfrm>
              <a:off x="3491" y="2341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6" name="Freeform 1875"/>
            <p:cNvSpPr>
              <a:spLocks/>
            </p:cNvSpPr>
            <p:nvPr/>
          </p:nvSpPr>
          <p:spPr bwMode="auto">
            <a:xfrm>
              <a:off x="3491" y="231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7" name="Freeform 1876"/>
            <p:cNvSpPr>
              <a:spLocks/>
            </p:cNvSpPr>
            <p:nvPr/>
          </p:nvSpPr>
          <p:spPr bwMode="auto">
            <a:xfrm>
              <a:off x="3491" y="229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8" name="Freeform 1877"/>
            <p:cNvSpPr>
              <a:spLocks/>
            </p:cNvSpPr>
            <p:nvPr/>
          </p:nvSpPr>
          <p:spPr bwMode="auto">
            <a:xfrm>
              <a:off x="3491" y="227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9" name="Freeform 1878"/>
            <p:cNvSpPr>
              <a:spLocks/>
            </p:cNvSpPr>
            <p:nvPr/>
          </p:nvSpPr>
          <p:spPr bwMode="auto">
            <a:xfrm>
              <a:off x="3491" y="225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0" name="Freeform 1879"/>
            <p:cNvSpPr>
              <a:spLocks/>
            </p:cNvSpPr>
            <p:nvPr/>
          </p:nvSpPr>
          <p:spPr bwMode="auto">
            <a:xfrm>
              <a:off x="3491" y="223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1" name="Freeform 1880"/>
            <p:cNvSpPr>
              <a:spLocks/>
            </p:cNvSpPr>
            <p:nvPr/>
          </p:nvSpPr>
          <p:spPr bwMode="auto">
            <a:xfrm>
              <a:off x="3491" y="220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2" name="Freeform 1881"/>
            <p:cNvSpPr>
              <a:spLocks/>
            </p:cNvSpPr>
            <p:nvPr/>
          </p:nvSpPr>
          <p:spPr bwMode="auto">
            <a:xfrm>
              <a:off x="3491" y="218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3" name="Freeform 1882"/>
            <p:cNvSpPr>
              <a:spLocks/>
            </p:cNvSpPr>
            <p:nvPr/>
          </p:nvSpPr>
          <p:spPr bwMode="auto">
            <a:xfrm>
              <a:off x="3491" y="2162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4" name="Freeform 1883"/>
            <p:cNvSpPr>
              <a:spLocks/>
            </p:cNvSpPr>
            <p:nvPr/>
          </p:nvSpPr>
          <p:spPr bwMode="auto">
            <a:xfrm>
              <a:off x="3491" y="214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5" name="Freeform 1884"/>
            <p:cNvSpPr>
              <a:spLocks/>
            </p:cNvSpPr>
            <p:nvPr/>
          </p:nvSpPr>
          <p:spPr bwMode="auto">
            <a:xfrm>
              <a:off x="3491" y="211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6" name="Freeform 1885"/>
            <p:cNvSpPr>
              <a:spLocks/>
            </p:cNvSpPr>
            <p:nvPr/>
          </p:nvSpPr>
          <p:spPr bwMode="auto">
            <a:xfrm>
              <a:off x="3491" y="209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7" name="Freeform 1886"/>
            <p:cNvSpPr>
              <a:spLocks/>
            </p:cNvSpPr>
            <p:nvPr/>
          </p:nvSpPr>
          <p:spPr bwMode="auto">
            <a:xfrm>
              <a:off x="3491" y="207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8" name="Freeform 1887"/>
            <p:cNvSpPr>
              <a:spLocks/>
            </p:cNvSpPr>
            <p:nvPr/>
          </p:nvSpPr>
          <p:spPr bwMode="auto">
            <a:xfrm>
              <a:off x="3491" y="205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49" name="Freeform 1888"/>
            <p:cNvSpPr>
              <a:spLocks/>
            </p:cNvSpPr>
            <p:nvPr/>
          </p:nvSpPr>
          <p:spPr bwMode="auto">
            <a:xfrm>
              <a:off x="3491" y="202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0" name="Freeform 1889"/>
            <p:cNvSpPr>
              <a:spLocks/>
            </p:cNvSpPr>
            <p:nvPr/>
          </p:nvSpPr>
          <p:spPr bwMode="auto">
            <a:xfrm>
              <a:off x="3491" y="200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1" name="Freeform 1890"/>
            <p:cNvSpPr>
              <a:spLocks/>
            </p:cNvSpPr>
            <p:nvPr/>
          </p:nvSpPr>
          <p:spPr bwMode="auto">
            <a:xfrm>
              <a:off x="3491" y="198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2" name="Freeform 1891"/>
            <p:cNvSpPr>
              <a:spLocks/>
            </p:cNvSpPr>
            <p:nvPr/>
          </p:nvSpPr>
          <p:spPr bwMode="auto">
            <a:xfrm>
              <a:off x="3491" y="196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3" name="Freeform 1892"/>
            <p:cNvSpPr>
              <a:spLocks/>
            </p:cNvSpPr>
            <p:nvPr/>
          </p:nvSpPr>
          <p:spPr bwMode="auto">
            <a:xfrm>
              <a:off x="3491" y="193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4" name="Freeform 1893"/>
            <p:cNvSpPr>
              <a:spLocks/>
            </p:cNvSpPr>
            <p:nvPr/>
          </p:nvSpPr>
          <p:spPr bwMode="auto">
            <a:xfrm>
              <a:off x="3491" y="1916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5" name="Freeform 1894"/>
            <p:cNvSpPr>
              <a:spLocks/>
            </p:cNvSpPr>
            <p:nvPr/>
          </p:nvSpPr>
          <p:spPr bwMode="auto">
            <a:xfrm>
              <a:off x="3491" y="189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6" name="Freeform 1895"/>
            <p:cNvSpPr>
              <a:spLocks/>
            </p:cNvSpPr>
            <p:nvPr/>
          </p:nvSpPr>
          <p:spPr bwMode="auto">
            <a:xfrm>
              <a:off x="3491" y="187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7" name="Freeform 1896"/>
            <p:cNvSpPr>
              <a:spLocks/>
            </p:cNvSpPr>
            <p:nvPr/>
          </p:nvSpPr>
          <p:spPr bwMode="auto">
            <a:xfrm>
              <a:off x="3491" y="184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8" name="Freeform 1897"/>
            <p:cNvSpPr>
              <a:spLocks/>
            </p:cNvSpPr>
            <p:nvPr/>
          </p:nvSpPr>
          <p:spPr bwMode="auto">
            <a:xfrm>
              <a:off x="3491" y="182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59" name="Freeform 1898"/>
            <p:cNvSpPr>
              <a:spLocks/>
            </p:cNvSpPr>
            <p:nvPr/>
          </p:nvSpPr>
          <p:spPr bwMode="auto">
            <a:xfrm>
              <a:off x="3491" y="180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0" name="Freeform 1899"/>
            <p:cNvSpPr>
              <a:spLocks/>
            </p:cNvSpPr>
            <p:nvPr/>
          </p:nvSpPr>
          <p:spPr bwMode="auto">
            <a:xfrm>
              <a:off x="3491" y="178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1" name="Freeform 1900"/>
            <p:cNvSpPr>
              <a:spLocks/>
            </p:cNvSpPr>
            <p:nvPr/>
          </p:nvSpPr>
          <p:spPr bwMode="auto">
            <a:xfrm>
              <a:off x="3491" y="176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2" name="Freeform 1901"/>
            <p:cNvSpPr>
              <a:spLocks/>
            </p:cNvSpPr>
            <p:nvPr/>
          </p:nvSpPr>
          <p:spPr bwMode="auto">
            <a:xfrm>
              <a:off x="3491" y="173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3" name="Freeform 1902"/>
            <p:cNvSpPr>
              <a:spLocks/>
            </p:cNvSpPr>
            <p:nvPr/>
          </p:nvSpPr>
          <p:spPr bwMode="auto">
            <a:xfrm>
              <a:off x="3491" y="171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4" name="Freeform 1903"/>
            <p:cNvSpPr>
              <a:spLocks/>
            </p:cNvSpPr>
            <p:nvPr/>
          </p:nvSpPr>
          <p:spPr bwMode="auto">
            <a:xfrm>
              <a:off x="3491" y="169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5" name="Freeform 1904"/>
            <p:cNvSpPr>
              <a:spLocks/>
            </p:cNvSpPr>
            <p:nvPr/>
          </p:nvSpPr>
          <p:spPr bwMode="auto">
            <a:xfrm>
              <a:off x="3491" y="1670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6" name="Freeform 1905"/>
            <p:cNvSpPr>
              <a:spLocks/>
            </p:cNvSpPr>
            <p:nvPr/>
          </p:nvSpPr>
          <p:spPr bwMode="auto">
            <a:xfrm>
              <a:off x="3491" y="164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7" name="Freeform 1906"/>
            <p:cNvSpPr>
              <a:spLocks/>
            </p:cNvSpPr>
            <p:nvPr/>
          </p:nvSpPr>
          <p:spPr bwMode="auto">
            <a:xfrm>
              <a:off x="3491" y="162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8" name="Freeform 1907"/>
            <p:cNvSpPr>
              <a:spLocks/>
            </p:cNvSpPr>
            <p:nvPr/>
          </p:nvSpPr>
          <p:spPr bwMode="auto">
            <a:xfrm>
              <a:off x="3491" y="1603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69" name="Freeform 1908"/>
            <p:cNvSpPr>
              <a:spLocks/>
            </p:cNvSpPr>
            <p:nvPr/>
          </p:nvSpPr>
          <p:spPr bwMode="auto">
            <a:xfrm>
              <a:off x="3491" y="158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0" name="Freeform 1909"/>
            <p:cNvSpPr>
              <a:spLocks/>
            </p:cNvSpPr>
            <p:nvPr/>
          </p:nvSpPr>
          <p:spPr bwMode="auto">
            <a:xfrm>
              <a:off x="3491" y="155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1" name="Freeform 1910"/>
            <p:cNvSpPr>
              <a:spLocks/>
            </p:cNvSpPr>
            <p:nvPr/>
          </p:nvSpPr>
          <p:spPr bwMode="auto">
            <a:xfrm>
              <a:off x="3491" y="153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2" name="Freeform 1911"/>
            <p:cNvSpPr>
              <a:spLocks/>
            </p:cNvSpPr>
            <p:nvPr/>
          </p:nvSpPr>
          <p:spPr bwMode="auto">
            <a:xfrm>
              <a:off x="3491" y="151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3" name="Freeform 1912"/>
            <p:cNvSpPr>
              <a:spLocks/>
            </p:cNvSpPr>
            <p:nvPr/>
          </p:nvSpPr>
          <p:spPr bwMode="auto">
            <a:xfrm>
              <a:off x="3491" y="149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4" name="Freeform 1913"/>
            <p:cNvSpPr>
              <a:spLocks/>
            </p:cNvSpPr>
            <p:nvPr/>
          </p:nvSpPr>
          <p:spPr bwMode="auto">
            <a:xfrm>
              <a:off x="3491" y="146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5" name="Freeform 1914"/>
            <p:cNvSpPr>
              <a:spLocks/>
            </p:cNvSpPr>
            <p:nvPr/>
          </p:nvSpPr>
          <p:spPr bwMode="auto">
            <a:xfrm>
              <a:off x="3472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6" name="Freeform 1915"/>
            <p:cNvSpPr>
              <a:spLocks/>
            </p:cNvSpPr>
            <p:nvPr/>
          </p:nvSpPr>
          <p:spPr bwMode="auto">
            <a:xfrm>
              <a:off x="3450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7" name="Freeform 1916"/>
            <p:cNvSpPr>
              <a:spLocks/>
            </p:cNvSpPr>
            <p:nvPr/>
          </p:nvSpPr>
          <p:spPr bwMode="auto">
            <a:xfrm>
              <a:off x="3427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8" name="Freeform 1917"/>
            <p:cNvSpPr>
              <a:spLocks/>
            </p:cNvSpPr>
            <p:nvPr/>
          </p:nvSpPr>
          <p:spPr bwMode="auto">
            <a:xfrm>
              <a:off x="3405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79" name="Freeform 1918"/>
            <p:cNvSpPr>
              <a:spLocks/>
            </p:cNvSpPr>
            <p:nvPr/>
          </p:nvSpPr>
          <p:spPr bwMode="auto">
            <a:xfrm>
              <a:off x="3383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0" name="Freeform 1919"/>
            <p:cNvSpPr>
              <a:spLocks/>
            </p:cNvSpPr>
            <p:nvPr/>
          </p:nvSpPr>
          <p:spPr bwMode="auto">
            <a:xfrm>
              <a:off x="3360" y="1465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1" name="Freeform 1920"/>
            <p:cNvSpPr>
              <a:spLocks/>
            </p:cNvSpPr>
            <p:nvPr/>
          </p:nvSpPr>
          <p:spPr bwMode="auto">
            <a:xfrm>
              <a:off x="3338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2" name="Freeform 1921"/>
            <p:cNvSpPr>
              <a:spLocks/>
            </p:cNvSpPr>
            <p:nvPr/>
          </p:nvSpPr>
          <p:spPr bwMode="auto">
            <a:xfrm>
              <a:off x="3316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3" name="Freeform 1922"/>
            <p:cNvSpPr>
              <a:spLocks/>
            </p:cNvSpPr>
            <p:nvPr/>
          </p:nvSpPr>
          <p:spPr bwMode="auto">
            <a:xfrm>
              <a:off x="3293" y="1465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4" name="Freeform 1923"/>
            <p:cNvSpPr>
              <a:spLocks/>
            </p:cNvSpPr>
            <p:nvPr/>
          </p:nvSpPr>
          <p:spPr bwMode="auto">
            <a:xfrm>
              <a:off x="3271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5" name="Freeform 1924"/>
            <p:cNvSpPr>
              <a:spLocks/>
            </p:cNvSpPr>
            <p:nvPr/>
          </p:nvSpPr>
          <p:spPr bwMode="auto">
            <a:xfrm>
              <a:off x="3249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6" name="Freeform 1925"/>
            <p:cNvSpPr>
              <a:spLocks/>
            </p:cNvSpPr>
            <p:nvPr/>
          </p:nvSpPr>
          <p:spPr bwMode="auto">
            <a:xfrm>
              <a:off x="3227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7" name="Freeform 1926"/>
            <p:cNvSpPr>
              <a:spLocks/>
            </p:cNvSpPr>
            <p:nvPr/>
          </p:nvSpPr>
          <p:spPr bwMode="auto">
            <a:xfrm>
              <a:off x="3204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8" name="Freeform 1927"/>
            <p:cNvSpPr>
              <a:spLocks/>
            </p:cNvSpPr>
            <p:nvPr/>
          </p:nvSpPr>
          <p:spPr bwMode="auto">
            <a:xfrm>
              <a:off x="3182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9" name="Freeform 1928"/>
            <p:cNvSpPr>
              <a:spLocks/>
            </p:cNvSpPr>
            <p:nvPr/>
          </p:nvSpPr>
          <p:spPr bwMode="auto">
            <a:xfrm>
              <a:off x="3160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0" name="Freeform 1929"/>
            <p:cNvSpPr>
              <a:spLocks/>
            </p:cNvSpPr>
            <p:nvPr/>
          </p:nvSpPr>
          <p:spPr bwMode="auto">
            <a:xfrm>
              <a:off x="3137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1" name="Freeform 1930"/>
            <p:cNvSpPr>
              <a:spLocks/>
            </p:cNvSpPr>
            <p:nvPr/>
          </p:nvSpPr>
          <p:spPr bwMode="auto">
            <a:xfrm>
              <a:off x="3115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2" name="Freeform 1931"/>
            <p:cNvSpPr>
              <a:spLocks/>
            </p:cNvSpPr>
            <p:nvPr/>
          </p:nvSpPr>
          <p:spPr bwMode="auto">
            <a:xfrm>
              <a:off x="3093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3" name="Freeform 1932"/>
            <p:cNvSpPr>
              <a:spLocks/>
            </p:cNvSpPr>
            <p:nvPr/>
          </p:nvSpPr>
          <p:spPr bwMode="auto">
            <a:xfrm>
              <a:off x="3070" y="1465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4" name="Freeform 1933"/>
            <p:cNvSpPr>
              <a:spLocks/>
            </p:cNvSpPr>
            <p:nvPr/>
          </p:nvSpPr>
          <p:spPr bwMode="auto">
            <a:xfrm>
              <a:off x="3048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5" name="Freeform 1934"/>
            <p:cNvSpPr>
              <a:spLocks/>
            </p:cNvSpPr>
            <p:nvPr/>
          </p:nvSpPr>
          <p:spPr bwMode="auto">
            <a:xfrm>
              <a:off x="3026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6" name="Freeform 1935"/>
            <p:cNvSpPr>
              <a:spLocks/>
            </p:cNvSpPr>
            <p:nvPr/>
          </p:nvSpPr>
          <p:spPr bwMode="auto">
            <a:xfrm>
              <a:off x="3004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7" name="Freeform 1936"/>
            <p:cNvSpPr>
              <a:spLocks/>
            </p:cNvSpPr>
            <p:nvPr/>
          </p:nvSpPr>
          <p:spPr bwMode="auto">
            <a:xfrm>
              <a:off x="2981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8" name="Freeform 1937"/>
            <p:cNvSpPr>
              <a:spLocks/>
            </p:cNvSpPr>
            <p:nvPr/>
          </p:nvSpPr>
          <p:spPr bwMode="auto">
            <a:xfrm>
              <a:off x="2959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9" name="Freeform 1938"/>
            <p:cNvSpPr>
              <a:spLocks/>
            </p:cNvSpPr>
            <p:nvPr/>
          </p:nvSpPr>
          <p:spPr bwMode="auto">
            <a:xfrm>
              <a:off x="2937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0" name="Freeform 1939"/>
            <p:cNvSpPr>
              <a:spLocks/>
            </p:cNvSpPr>
            <p:nvPr/>
          </p:nvSpPr>
          <p:spPr bwMode="auto">
            <a:xfrm>
              <a:off x="2914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1" name="Freeform 1940"/>
            <p:cNvSpPr>
              <a:spLocks/>
            </p:cNvSpPr>
            <p:nvPr/>
          </p:nvSpPr>
          <p:spPr bwMode="auto">
            <a:xfrm>
              <a:off x="2892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2" name="Freeform 1941"/>
            <p:cNvSpPr>
              <a:spLocks/>
            </p:cNvSpPr>
            <p:nvPr/>
          </p:nvSpPr>
          <p:spPr bwMode="auto">
            <a:xfrm>
              <a:off x="2870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3" name="Freeform 1942"/>
            <p:cNvSpPr>
              <a:spLocks/>
            </p:cNvSpPr>
            <p:nvPr/>
          </p:nvSpPr>
          <p:spPr bwMode="auto">
            <a:xfrm>
              <a:off x="2847" y="1465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4" name="Freeform 1943"/>
            <p:cNvSpPr>
              <a:spLocks/>
            </p:cNvSpPr>
            <p:nvPr/>
          </p:nvSpPr>
          <p:spPr bwMode="auto">
            <a:xfrm>
              <a:off x="2825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5" name="Freeform 1944"/>
            <p:cNvSpPr>
              <a:spLocks/>
            </p:cNvSpPr>
            <p:nvPr/>
          </p:nvSpPr>
          <p:spPr bwMode="auto">
            <a:xfrm>
              <a:off x="2803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6" name="Freeform 1945"/>
            <p:cNvSpPr>
              <a:spLocks/>
            </p:cNvSpPr>
            <p:nvPr/>
          </p:nvSpPr>
          <p:spPr bwMode="auto">
            <a:xfrm>
              <a:off x="2780" y="1465"/>
              <a:ext cx="12" cy="12"/>
            </a:xfrm>
            <a:custGeom>
              <a:avLst/>
              <a:gdLst>
                <a:gd name="T0" fmla="*/ 6 w 12"/>
                <a:gd name="T1" fmla="*/ 12 h 12"/>
                <a:gd name="T2" fmla="*/ 6 w 12"/>
                <a:gd name="T3" fmla="*/ 12 h 12"/>
                <a:gd name="T4" fmla="*/ 8 w 12"/>
                <a:gd name="T5" fmla="*/ 12 h 12"/>
                <a:gd name="T6" fmla="*/ 10 w 12"/>
                <a:gd name="T7" fmla="*/ 10 h 12"/>
                <a:gd name="T8" fmla="*/ 12 w 12"/>
                <a:gd name="T9" fmla="*/ 8 h 12"/>
                <a:gd name="T10" fmla="*/ 12 w 12"/>
                <a:gd name="T11" fmla="*/ 6 h 12"/>
                <a:gd name="T12" fmla="*/ 10 w 12"/>
                <a:gd name="T13" fmla="*/ 4 h 12"/>
                <a:gd name="T14" fmla="*/ 8 w 12"/>
                <a:gd name="T15" fmla="*/ 2 h 12"/>
                <a:gd name="T16" fmla="*/ 6 w 12"/>
                <a:gd name="T17" fmla="*/ 0 h 12"/>
                <a:gd name="T18" fmla="*/ 6 w 12"/>
                <a:gd name="T19" fmla="*/ 0 h 12"/>
                <a:gd name="T20" fmla="*/ 6 w 12"/>
                <a:gd name="T21" fmla="*/ 0 h 12"/>
                <a:gd name="T22" fmla="*/ 4 w 12"/>
                <a:gd name="T23" fmla="*/ 0 h 12"/>
                <a:gd name="T24" fmla="*/ 2 w 12"/>
                <a:gd name="T25" fmla="*/ 2 h 12"/>
                <a:gd name="T26" fmla="*/ 0 w 12"/>
                <a:gd name="T27" fmla="*/ 4 h 12"/>
                <a:gd name="T28" fmla="*/ 0 w 12"/>
                <a:gd name="T29" fmla="*/ 6 h 12"/>
                <a:gd name="T30" fmla="*/ 0 w 12"/>
                <a:gd name="T31" fmla="*/ 8 h 12"/>
                <a:gd name="T32" fmla="*/ 0 w 12"/>
                <a:gd name="T33" fmla="*/ 10 h 12"/>
                <a:gd name="T34" fmla="*/ 2 w 12"/>
                <a:gd name="T35" fmla="*/ 12 h 12"/>
                <a:gd name="T36" fmla="*/ 4 w 12"/>
                <a:gd name="T37" fmla="*/ 12 h 12"/>
                <a:gd name="T38" fmla="*/ 6 w 12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7" name="Freeform 1946"/>
            <p:cNvSpPr>
              <a:spLocks/>
            </p:cNvSpPr>
            <p:nvPr/>
          </p:nvSpPr>
          <p:spPr bwMode="auto">
            <a:xfrm>
              <a:off x="2758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8" name="Freeform 1947"/>
            <p:cNvSpPr>
              <a:spLocks/>
            </p:cNvSpPr>
            <p:nvPr/>
          </p:nvSpPr>
          <p:spPr bwMode="auto">
            <a:xfrm>
              <a:off x="2736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09" name="Freeform 1948"/>
            <p:cNvSpPr>
              <a:spLocks/>
            </p:cNvSpPr>
            <p:nvPr/>
          </p:nvSpPr>
          <p:spPr bwMode="auto">
            <a:xfrm>
              <a:off x="2714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0" name="Freeform 1949"/>
            <p:cNvSpPr>
              <a:spLocks/>
            </p:cNvSpPr>
            <p:nvPr/>
          </p:nvSpPr>
          <p:spPr bwMode="auto">
            <a:xfrm>
              <a:off x="2691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1" name="Freeform 1950"/>
            <p:cNvSpPr>
              <a:spLocks/>
            </p:cNvSpPr>
            <p:nvPr/>
          </p:nvSpPr>
          <p:spPr bwMode="auto">
            <a:xfrm>
              <a:off x="2669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2" name="Freeform 1951"/>
            <p:cNvSpPr>
              <a:spLocks/>
            </p:cNvSpPr>
            <p:nvPr/>
          </p:nvSpPr>
          <p:spPr bwMode="auto">
            <a:xfrm>
              <a:off x="2647" y="1465"/>
              <a:ext cx="11" cy="12"/>
            </a:xfrm>
            <a:custGeom>
              <a:avLst/>
              <a:gdLst>
                <a:gd name="T0" fmla="*/ 5 w 11"/>
                <a:gd name="T1" fmla="*/ 12 h 12"/>
                <a:gd name="T2" fmla="*/ 5 w 11"/>
                <a:gd name="T3" fmla="*/ 12 h 12"/>
                <a:gd name="T4" fmla="*/ 7 w 11"/>
                <a:gd name="T5" fmla="*/ 12 h 12"/>
                <a:gd name="T6" fmla="*/ 9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9 w 11"/>
                <a:gd name="T13" fmla="*/ 4 h 12"/>
                <a:gd name="T14" fmla="*/ 7 w 11"/>
                <a:gd name="T15" fmla="*/ 2 h 12"/>
                <a:gd name="T16" fmla="*/ 5 w 11"/>
                <a:gd name="T17" fmla="*/ 0 h 12"/>
                <a:gd name="T18" fmla="*/ 5 w 11"/>
                <a:gd name="T19" fmla="*/ 0 h 12"/>
                <a:gd name="T20" fmla="*/ 5 w 11"/>
                <a:gd name="T21" fmla="*/ 0 h 12"/>
                <a:gd name="T22" fmla="*/ 3 w 11"/>
                <a:gd name="T23" fmla="*/ 0 h 12"/>
                <a:gd name="T24" fmla="*/ 1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1 w 11"/>
                <a:gd name="T35" fmla="*/ 12 h 12"/>
                <a:gd name="T36" fmla="*/ 3 w 11"/>
                <a:gd name="T37" fmla="*/ 12 h 12"/>
                <a:gd name="T38" fmla="*/ 5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613" name="Freeform 1952"/>
            <p:cNvSpPr>
              <a:spLocks/>
            </p:cNvSpPr>
            <p:nvPr/>
          </p:nvSpPr>
          <p:spPr bwMode="auto">
            <a:xfrm>
              <a:off x="2624" y="1465"/>
              <a:ext cx="11" cy="12"/>
            </a:xfrm>
            <a:custGeom>
              <a:avLst/>
              <a:gdLst>
                <a:gd name="T0" fmla="*/ 6 w 11"/>
                <a:gd name="T1" fmla="*/ 12 h 12"/>
                <a:gd name="T2" fmla="*/ 6 w 11"/>
                <a:gd name="T3" fmla="*/ 12 h 12"/>
                <a:gd name="T4" fmla="*/ 8 w 11"/>
                <a:gd name="T5" fmla="*/ 12 h 12"/>
                <a:gd name="T6" fmla="*/ 10 w 11"/>
                <a:gd name="T7" fmla="*/ 10 h 12"/>
                <a:gd name="T8" fmla="*/ 11 w 11"/>
                <a:gd name="T9" fmla="*/ 8 h 12"/>
                <a:gd name="T10" fmla="*/ 11 w 11"/>
                <a:gd name="T11" fmla="*/ 6 h 12"/>
                <a:gd name="T12" fmla="*/ 10 w 11"/>
                <a:gd name="T13" fmla="*/ 4 h 12"/>
                <a:gd name="T14" fmla="*/ 8 w 11"/>
                <a:gd name="T15" fmla="*/ 2 h 12"/>
                <a:gd name="T16" fmla="*/ 6 w 11"/>
                <a:gd name="T17" fmla="*/ 0 h 12"/>
                <a:gd name="T18" fmla="*/ 6 w 11"/>
                <a:gd name="T19" fmla="*/ 0 h 12"/>
                <a:gd name="T20" fmla="*/ 6 w 11"/>
                <a:gd name="T21" fmla="*/ 0 h 12"/>
                <a:gd name="T22" fmla="*/ 4 w 11"/>
                <a:gd name="T23" fmla="*/ 0 h 12"/>
                <a:gd name="T24" fmla="*/ 2 w 11"/>
                <a:gd name="T25" fmla="*/ 2 h 12"/>
                <a:gd name="T26" fmla="*/ 0 w 11"/>
                <a:gd name="T27" fmla="*/ 4 h 12"/>
                <a:gd name="T28" fmla="*/ 0 w 11"/>
                <a:gd name="T29" fmla="*/ 6 h 12"/>
                <a:gd name="T30" fmla="*/ 0 w 11"/>
                <a:gd name="T31" fmla="*/ 8 h 12"/>
                <a:gd name="T32" fmla="*/ 0 w 11"/>
                <a:gd name="T33" fmla="*/ 10 h 12"/>
                <a:gd name="T34" fmla="*/ 2 w 11"/>
                <a:gd name="T35" fmla="*/ 12 h 12"/>
                <a:gd name="T36" fmla="*/ 4 w 11"/>
                <a:gd name="T37" fmla="*/ 12 h 12"/>
                <a:gd name="T38" fmla="*/ 6 w 11"/>
                <a:gd name="T39" fmla="*/ 12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79" name="Group 1965"/>
          <p:cNvGrpSpPr>
            <a:grpSpLocks/>
          </p:cNvGrpSpPr>
          <p:nvPr/>
        </p:nvGrpSpPr>
        <p:grpSpPr bwMode="auto">
          <a:xfrm>
            <a:off x="4786313" y="2989263"/>
            <a:ext cx="114300" cy="117475"/>
            <a:chOff x="3015" y="1883"/>
            <a:chExt cx="72" cy="74"/>
          </a:xfrm>
        </p:grpSpPr>
        <p:sp>
          <p:nvSpPr>
            <p:cNvPr id="19445" name="Oval 1954"/>
            <p:cNvSpPr>
              <a:spLocks noChangeArrowheads="1"/>
            </p:cNvSpPr>
            <p:nvPr/>
          </p:nvSpPr>
          <p:spPr bwMode="auto">
            <a:xfrm>
              <a:off x="3018" y="1888"/>
              <a:ext cx="67" cy="6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6" name="Freeform 1955"/>
            <p:cNvSpPr>
              <a:spLocks/>
            </p:cNvSpPr>
            <p:nvPr/>
          </p:nvSpPr>
          <p:spPr bwMode="auto">
            <a:xfrm>
              <a:off x="3044" y="1883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8 w 12"/>
                <a:gd name="T3" fmla="*/ 9 h 11"/>
                <a:gd name="T4" fmla="*/ 10 w 12"/>
                <a:gd name="T5" fmla="*/ 7 h 11"/>
                <a:gd name="T6" fmla="*/ 12 w 12"/>
                <a:gd name="T7" fmla="*/ 5 h 11"/>
                <a:gd name="T8" fmla="*/ 12 w 12"/>
                <a:gd name="T9" fmla="*/ 5 h 11"/>
                <a:gd name="T10" fmla="*/ 10 w 12"/>
                <a:gd name="T11" fmla="*/ 4 h 11"/>
                <a:gd name="T12" fmla="*/ 8 w 12"/>
                <a:gd name="T13" fmla="*/ 2 h 11"/>
                <a:gd name="T14" fmla="*/ 6 w 12"/>
                <a:gd name="T15" fmla="*/ 0 h 11"/>
                <a:gd name="T16" fmla="*/ 6 w 12"/>
                <a:gd name="T17" fmla="*/ 0 h 11"/>
                <a:gd name="T18" fmla="*/ 4 w 12"/>
                <a:gd name="T19" fmla="*/ 0 h 11"/>
                <a:gd name="T20" fmla="*/ 2 w 12"/>
                <a:gd name="T21" fmla="*/ 2 h 11"/>
                <a:gd name="T22" fmla="*/ 0 w 12"/>
                <a:gd name="T23" fmla="*/ 4 h 11"/>
                <a:gd name="T24" fmla="*/ 0 w 12"/>
                <a:gd name="T25" fmla="*/ 5 h 11"/>
                <a:gd name="T26" fmla="*/ 0 w 12"/>
                <a:gd name="T27" fmla="*/ 7 h 11"/>
                <a:gd name="T28" fmla="*/ 0 w 12"/>
                <a:gd name="T29" fmla="*/ 9 h 11"/>
                <a:gd name="T30" fmla="*/ 2 w 12"/>
                <a:gd name="T31" fmla="*/ 11 h 11"/>
                <a:gd name="T32" fmla="*/ 4 w 12"/>
                <a:gd name="T33" fmla="*/ 11 h 11"/>
                <a:gd name="T34" fmla="*/ 6 w 12"/>
                <a:gd name="T35" fmla="*/ 11 h 11"/>
                <a:gd name="T36" fmla="*/ 8 w 12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1"/>
                <a:gd name="T59" fmla="*/ 12 w 12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1">
                  <a:moveTo>
                    <a:pt x="8" y="11"/>
                  </a:move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7" name="Freeform 1956"/>
            <p:cNvSpPr>
              <a:spLocks/>
            </p:cNvSpPr>
            <p:nvPr/>
          </p:nvSpPr>
          <p:spPr bwMode="auto">
            <a:xfrm>
              <a:off x="3024" y="1892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1 w 11"/>
                <a:gd name="T9" fmla="*/ 2 h 11"/>
                <a:gd name="T10" fmla="*/ 9 w 11"/>
                <a:gd name="T11" fmla="*/ 0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2 w 11"/>
                <a:gd name="T27" fmla="*/ 8 h 11"/>
                <a:gd name="T28" fmla="*/ 4 w 11"/>
                <a:gd name="T29" fmla="*/ 10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8" name="Freeform 1957"/>
            <p:cNvSpPr>
              <a:spLocks/>
            </p:cNvSpPr>
            <p:nvPr/>
          </p:nvSpPr>
          <p:spPr bwMode="auto">
            <a:xfrm>
              <a:off x="3015" y="191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9 w 11"/>
                <a:gd name="T5" fmla="*/ 2 h 11"/>
                <a:gd name="T6" fmla="*/ 7 w 11"/>
                <a:gd name="T7" fmla="*/ 0 h 11"/>
                <a:gd name="T8" fmla="*/ 5 w 11"/>
                <a:gd name="T9" fmla="*/ 0 h 11"/>
                <a:gd name="T10" fmla="*/ 3 w 11"/>
                <a:gd name="T11" fmla="*/ 0 h 11"/>
                <a:gd name="T12" fmla="*/ 2 w 11"/>
                <a:gd name="T13" fmla="*/ 0 h 11"/>
                <a:gd name="T14" fmla="*/ 0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2 w 11"/>
                <a:gd name="T25" fmla="*/ 9 h 11"/>
                <a:gd name="T26" fmla="*/ 3 w 11"/>
                <a:gd name="T27" fmla="*/ 11 h 11"/>
                <a:gd name="T28" fmla="*/ 5 w 11"/>
                <a:gd name="T29" fmla="*/ 11 h 11"/>
                <a:gd name="T30" fmla="*/ 7 w 11"/>
                <a:gd name="T31" fmla="*/ 9 h 11"/>
                <a:gd name="T32" fmla="*/ 9 w 11"/>
                <a:gd name="T33" fmla="*/ 7 h 11"/>
                <a:gd name="T34" fmla="*/ 11 w 11"/>
                <a:gd name="T35" fmla="*/ 5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9" name="Freeform 1958"/>
            <p:cNvSpPr>
              <a:spLocks/>
            </p:cNvSpPr>
            <p:nvPr/>
          </p:nvSpPr>
          <p:spPr bwMode="auto">
            <a:xfrm>
              <a:off x="3018" y="1931"/>
              <a:ext cx="12" cy="12"/>
            </a:xfrm>
            <a:custGeom>
              <a:avLst/>
              <a:gdLst>
                <a:gd name="T0" fmla="*/ 10 w 12"/>
                <a:gd name="T1" fmla="*/ 4 h 12"/>
                <a:gd name="T2" fmla="*/ 8 w 12"/>
                <a:gd name="T3" fmla="*/ 2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2 h 12"/>
                <a:gd name="T10" fmla="*/ 0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0 w 12"/>
                <a:gd name="T17" fmla="*/ 10 h 12"/>
                <a:gd name="T18" fmla="*/ 0 w 12"/>
                <a:gd name="T19" fmla="*/ 10 h 12"/>
                <a:gd name="T20" fmla="*/ 2 w 12"/>
                <a:gd name="T21" fmla="*/ 12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2 h 12"/>
                <a:gd name="T28" fmla="*/ 10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0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0" name="Freeform 1959"/>
            <p:cNvSpPr>
              <a:spLocks/>
            </p:cNvSpPr>
            <p:nvPr/>
          </p:nvSpPr>
          <p:spPr bwMode="auto">
            <a:xfrm>
              <a:off x="3035" y="1946"/>
              <a:ext cx="11" cy="11"/>
            </a:xfrm>
            <a:custGeom>
              <a:avLst/>
              <a:gdLst>
                <a:gd name="T0" fmla="*/ 6 w 11"/>
                <a:gd name="T1" fmla="*/ 0 h 11"/>
                <a:gd name="T2" fmla="*/ 4 w 11"/>
                <a:gd name="T3" fmla="*/ 0 h 11"/>
                <a:gd name="T4" fmla="*/ 2 w 11"/>
                <a:gd name="T5" fmla="*/ 0 h 11"/>
                <a:gd name="T6" fmla="*/ 0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0 w 11"/>
                <a:gd name="T13" fmla="*/ 8 h 11"/>
                <a:gd name="T14" fmla="*/ 2 w 11"/>
                <a:gd name="T15" fmla="*/ 10 h 11"/>
                <a:gd name="T16" fmla="*/ 4 w 11"/>
                <a:gd name="T17" fmla="*/ 11 h 11"/>
                <a:gd name="T18" fmla="*/ 4 w 11"/>
                <a:gd name="T19" fmla="*/ 11 h 11"/>
                <a:gd name="T20" fmla="*/ 6 w 11"/>
                <a:gd name="T21" fmla="*/ 11 h 11"/>
                <a:gd name="T22" fmla="*/ 8 w 11"/>
                <a:gd name="T23" fmla="*/ 10 h 11"/>
                <a:gd name="T24" fmla="*/ 9 w 11"/>
                <a:gd name="T25" fmla="*/ 8 h 11"/>
                <a:gd name="T26" fmla="*/ 11 w 11"/>
                <a:gd name="T27" fmla="*/ 6 h 11"/>
                <a:gd name="T28" fmla="*/ 11 w 11"/>
                <a:gd name="T29" fmla="*/ 4 h 11"/>
                <a:gd name="T30" fmla="*/ 9 w 11"/>
                <a:gd name="T31" fmla="*/ 2 h 11"/>
                <a:gd name="T32" fmla="*/ 8 w 11"/>
                <a:gd name="T33" fmla="*/ 0 h 11"/>
                <a:gd name="T34" fmla="*/ 6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1" name="Freeform 1960"/>
            <p:cNvSpPr>
              <a:spLocks/>
            </p:cNvSpPr>
            <p:nvPr/>
          </p:nvSpPr>
          <p:spPr bwMode="auto">
            <a:xfrm>
              <a:off x="3056" y="1946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1 w 11"/>
                <a:gd name="T7" fmla="*/ 2 h 11"/>
                <a:gd name="T8" fmla="*/ 0 w 11"/>
                <a:gd name="T9" fmla="*/ 4 h 11"/>
                <a:gd name="T10" fmla="*/ 0 w 11"/>
                <a:gd name="T11" fmla="*/ 6 h 11"/>
                <a:gd name="T12" fmla="*/ 1 w 11"/>
                <a:gd name="T13" fmla="*/ 8 h 11"/>
                <a:gd name="T14" fmla="*/ 3 w 11"/>
                <a:gd name="T15" fmla="*/ 10 h 11"/>
                <a:gd name="T16" fmla="*/ 5 w 11"/>
                <a:gd name="T17" fmla="*/ 11 h 11"/>
                <a:gd name="T18" fmla="*/ 5 w 11"/>
                <a:gd name="T19" fmla="*/ 11 h 11"/>
                <a:gd name="T20" fmla="*/ 7 w 11"/>
                <a:gd name="T21" fmla="*/ 11 h 11"/>
                <a:gd name="T22" fmla="*/ 9 w 11"/>
                <a:gd name="T23" fmla="*/ 10 h 11"/>
                <a:gd name="T24" fmla="*/ 11 w 11"/>
                <a:gd name="T25" fmla="*/ 8 h 11"/>
                <a:gd name="T26" fmla="*/ 11 w 11"/>
                <a:gd name="T27" fmla="*/ 6 h 11"/>
                <a:gd name="T28" fmla="*/ 11 w 11"/>
                <a:gd name="T29" fmla="*/ 4 h 11"/>
                <a:gd name="T30" fmla="*/ 11 w 11"/>
                <a:gd name="T31" fmla="*/ 2 h 11"/>
                <a:gd name="T32" fmla="*/ 9 w 11"/>
                <a:gd name="T33" fmla="*/ 0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2" name="Freeform 1961"/>
            <p:cNvSpPr>
              <a:spLocks/>
            </p:cNvSpPr>
            <p:nvPr/>
          </p:nvSpPr>
          <p:spPr bwMode="auto">
            <a:xfrm>
              <a:off x="3072" y="1931"/>
              <a:ext cx="11" cy="12"/>
            </a:xfrm>
            <a:custGeom>
              <a:avLst/>
              <a:gdLst>
                <a:gd name="T0" fmla="*/ 2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2 w 11"/>
                <a:gd name="T7" fmla="*/ 10 h 12"/>
                <a:gd name="T8" fmla="*/ 4 w 11"/>
                <a:gd name="T9" fmla="*/ 12 h 12"/>
                <a:gd name="T10" fmla="*/ 6 w 11"/>
                <a:gd name="T11" fmla="*/ 12 h 12"/>
                <a:gd name="T12" fmla="*/ 8 w 11"/>
                <a:gd name="T13" fmla="*/ 12 h 12"/>
                <a:gd name="T14" fmla="*/ 10 w 11"/>
                <a:gd name="T15" fmla="*/ 12 h 12"/>
                <a:gd name="T16" fmla="*/ 11 w 11"/>
                <a:gd name="T17" fmla="*/ 10 h 12"/>
                <a:gd name="T18" fmla="*/ 11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11 w 11"/>
                <a:gd name="T25" fmla="*/ 4 h 12"/>
                <a:gd name="T26" fmla="*/ 10 w 11"/>
                <a:gd name="T27" fmla="*/ 2 h 12"/>
                <a:gd name="T28" fmla="*/ 8 w 11"/>
                <a:gd name="T29" fmla="*/ 0 h 12"/>
                <a:gd name="T30" fmla="*/ 6 w 11"/>
                <a:gd name="T31" fmla="*/ 0 h 12"/>
                <a:gd name="T32" fmla="*/ 4 w 11"/>
                <a:gd name="T33" fmla="*/ 2 h 12"/>
                <a:gd name="T34" fmla="*/ 2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3" name="Freeform 1962"/>
            <p:cNvSpPr>
              <a:spLocks/>
            </p:cNvSpPr>
            <p:nvPr/>
          </p:nvSpPr>
          <p:spPr bwMode="auto">
            <a:xfrm>
              <a:off x="3076" y="191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2 w 11"/>
                <a:gd name="T3" fmla="*/ 7 h 11"/>
                <a:gd name="T4" fmla="*/ 4 w 11"/>
                <a:gd name="T5" fmla="*/ 9 h 11"/>
                <a:gd name="T6" fmla="*/ 6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11 w 11"/>
                <a:gd name="T17" fmla="*/ 4 h 11"/>
                <a:gd name="T18" fmla="*/ 11 w 11"/>
                <a:gd name="T19" fmla="*/ 4 h 11"/>
                <a:gd name="T20" fmla="*/ 11 w 11"/>
                <a:gd name="T21" fmla="*/ 2 h 11"/>
                <a:gd name="T22" fmla="*/ 9 w 11"/>
                <a:gd name="T23" fmla="*/ 0 h 11"/>
                <a:gd name="T24" fmla="*/ 7 w 11"/>
                <a:gd name="T25" fmla="*/ 0 h 11"/>
                <a:gd name="T26" fmla="*/ 6 w 11"/>
                <a:gd name="T27" fmla="*/ 0 h 11"/>
                <a:gd name="T28" fmla="*/ 4 w 11"/>
                <a:gd name="T29" fmla="*/ 0 h 11"/>
                <a:gd name="T30" fmla="*/ 2 w 11"/>
                <a:gd name="T31" fmla="*/ 2 h 11"/>
                <a:gd name="T32" fmla="*/ 0 w 11"/>
                <a:gd name="T33" fmla="*/ 4 h 11"/>
                <a:gd name="T34" fmla="*/ 0 w 11"/>
                <a:gd name="T35" fmla="*/ 5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5"/>
                  </a:move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4" name="Freeform 1963"/>
            <p:cNvSpPr>
              <a:spLocks/>
            </p:cNvSpPr>
            <p:nvPr/>
          </p:nvSpPr>
          <p:spPr bwMode="auto">
            <a:xfrm>
              <a:off x="3067" y="1892"/>
              <a:ext cx="11" cy="11"/>
            </a:xfrm>
            <a:custGeom>
              <a:avLst/>
              <a:gdLst>
                <a:gd name="T0" fmla="*/ 2 w 11"/>
                <a:gd name="T1" fmla="*/ 10 h 11"/>
                <a:gd name="T2" fmla="*/ 3 w 11"/>
                <a:gd name="T3" fmla="*/ 11 h 11"/>
                <a:gd name="T4" fmla="*/ 5 w 11"/>
                <a:gd name="T5" fmla="*/ 11 h 11"/>
                <a:gd name="T6" fmla="*/ 7 w 11"/>
                <a:gd name="T7" fmla="*/ 10 h 11"/>
                <a:gd name="T8" fmla="*/ 9 w 11"/>
                <a:gd name="T9" fmla="*/ 8 h 11"/>
                <a:gd name="T10" fmla="*/ 11 w 11"/>
                <a:gd name="T11" fmla="*/ 6 h 11"/>
                <a:gd name="T12" fmla="*/ 11 w 11"/>
                <a:gd name="T13" fmla="*/ 4 h 11"/>
                <a:gd name="T14" fmla="*/ 9 w 11"/>
                <a:gd name="T15" fmla="*/ 2 h 11"/>
                <a:gd name="T16" fmla="*/ 7 w 11"/>
                <a:gd name="T17" fmla="*/ 0 h 11"/>
                <a:gd name="T18" fmla="*/ 7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0 h 11"/>
                <a:gd name="T26" fmla="*/ 0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2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10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55" name="Freeform 1964"/>
            <p:cNvSpPr>
              <a:spLocks/>
            </p:cNvSpPr>
            <p:nvPr/>
          </p:nvSpPr>
          <p:spPr bwMode="auto">
            <a:xfrm>
              <a:off x="3046" y="1883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8 w 11"/>
                <a:gd name="T3" fmla="*/ 11 h 11"/>
                <a:gd name="T4" fmla="*/ 10 w 11"/>
                <a:gd name="T5" fmla="*/ 9 h 11"/>
                <a:gd name="T6" fmla="*/ 11 w 11"/>
                <a:gd name="T7" fmla="*/ 7 h 11"/>
                <a:gd name="T8" fmla="*/ 11 w 11"/>
                <a:gd name="T9" fmla="*/ 5 h 11"/>
                <a:gd name="T10" fmla="*/ 10 w 11"/>
                <a:gd name="T11" fmla="*/ 4 h 11"/>
                <a:gd name="T12" fmla="*/ 8 w 11"/>
                <a:gd name="T13" fmla="*/ 2 h 11"/>
                <a:gd name="T14" fmla="*/ 6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5 h 11"/>
                <a:gd name="T26" fmla="*/ 0 w 11"/>
                <a:gd name="T27" fmla="*/ 7 h 11"/>
                <a:gd name="T28" fmla="*/ 0 w 11"/>
                <a:gd name="T29" fmla="*/ 9 h 11"/>
                <a:gd name="T30" fmla="*/ 2 w 11"/>
                <a:gd name="T31" fmla="*/ 11 h 11"/>
                <a:gd name="T32" fmla="*/ 4 w 11"/>
                <a:gd name="T33" fmla="*/ 11 h 11"/>
                <a:gd name="T34" fmla="*/ 6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6" y="11"/>
                  </a:move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0" name="Group 2022"/>
          <p:cNvGrpSpPr>
            <a:grpSpLocks/>
          </p:cNvGrpSpPr>
          <p:nvPr/>
        </p:nvGrpSpPr>
        <p:grpSpPr bwMode="auto">
          <a:xfrm>
            <a:off x="4148138" y="2325688"/>
            <a:ext cx="1393825" cy="1400175"/>
            <a:chOff x="2613" y="1465"/>
            <a:chExt cx="878" cy="882"/>
          </a:xfrm>
        </p:grpSpPr>
        <p:sp>
          <p:nvSpPr>
            <p:cNvPr id="19389" name="Freeform 1966"/>
            <p:cNvSpPr>
              <a:spLocks/>
            </p:cNvSpPr>
            <p:nvPr/>
          </p:nvSpPr>
          <p:spPr bwMode="auto">
            <a:xfrm>
              <a:off x="2613" y="1465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8 w 11"/>
                <a:gd name="T3" fmla="*/ 2 h 12"/>
                <a:gd name="T4" fmla="*/ 6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6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0 h 12"/>
                <a:gd name="T22" fmla="*/ 6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0" name="Freeform 1967"/>
            <p:cNvSpPr>
              <a:spLocks/>
            </p:cNvSpPr>
            <p:nvPr/>
          </p:nvSpPr>
          <p:spPr bwMode="auto">
            <a:xfrm>
              <a:off x="2628" y="1480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1" name="Freeform 1968"/>
            <p:cNvSpPr>
              <a:spLocks/>
            </p:cNvSpPr>
            <p:nvPr/>
          </p:nvSpPr>
          <p:spPr bwMode="auto">
            <a:xfrm>
              <a:off x="2645" y="149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2" name="Freeform 1969"/>
            <p:cNvSpPr>
              <a:spLocks/>
            </p:cNvSpPr>
            <p:nvPr/>
          </p:nvSpPr>
          <p:spPr bwMode="auto">
            <a:xfrm>
              <a:off x="2660" y="1512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3" name="Freeform 1970"/>
            <p:cNvSpPr>
              <a:spLocks/>
            </p:cNvSpPr>
            <p:nvPr/>
          </p:nvSpPr>
          <p:spPr bwMode="auto">
            <a:xfrm>
              <a:off x="2676" y="1529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4" name="Freeform 1971"/>
            <p:cNvSpPr>
              <a:spLocks/>
            </p:cNvSpPr>
            <p:nvPr/>
          </p:nvSpPr>
          <p:spPr bwMode="auto">
            <a:xfrm>
              <a:off x="2691" y="1544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5" name="Freeform 1972"/>
            <p:cNvSpPr>
              <a:spLocks/>
            </p:cNvSpPr>
            <p:nvPr/>
          </p:nvSpPr>
          <p:spPr bwMode="auto">
            <a:xfrm>
              <a:off x="2708" y="1560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6" name="Freeform 1973"/>
            <p:cNvSpPr>
              <a:spLocks/>
            </p:cNvSpPr>
            <p:nvPr/>
          </p:nvSpPr>
          <p:spPr bwMode="auto">
            <a:xfrm>
              <a:off x="2723" y="1575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7" name="Freeform 1974"/>
            <p:cNvSpPr>
              <a:spLocks/>
            </p:cNvSpPr>
            <p:nvPr/>
          </p:nvSpPr>
          <p:spPr bwMode="auto">
            <a:xfrm>
              <a:off x="2740" y="159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8" name="Freeform 1975"/>
            <p:cNvSpPr>
              <a:spLocks/>
            </p:cNvSpPr>
            <p:nvPr/>
          </p:nvSpPr>
          <p:spPr bwMode="auto">
            <a:xfrm>
              <a:off x="2754" y="1607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99" name="Freeform 1976"/>
            <p:cNvSpPr>
              <a:spLocks/>
            </p:cNvSpPr>
            <p:nvPr/>
          </p:nvSpPr>
          <p:spPr bwMode="auto">
            <a:xfrm>
              <a:off x="2771" y="1624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0" name="Freeform 1977"/>
            <p:cNvSpPr>
              <a:spLocks/>
            </p:cNvSpPr>
            <p:nvPr/>
          </p:nvSpPr>
          <p:spPr bwMode="auto">
            <a:xfrm>
              <a:off x="2786" y="1639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1" name="Freeform 1978"/>
            <p:cNvSpPr>
              <a:spLocks/>
            </p:cNvSpPr>
            <p:nvPr/>
          </p:nvSpPr>
          <p:spPr bwMode="auto">
            <a:xfrm>
              <a:off x="2803" y="1656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2" name="Freeform 1979"/>
            <p:cNvSpPr>
              <a:spLocks/>
            </p:cNvSpPr>
            <p:nvPr/>
          </p:nvSpPr>
          <p:spPr bwMode="auto">
            <a:xfrm>
              <a:off x="2818" y="1670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3" name="Freeform 1980"/>
            <p:cNvSpPr>
              <a:spLocks/>
            </p:cNvSpPr>
            <p:nvPr/>
          </p:nvSpPr>
          <p:spPr bwMode="auto">
            <a:xfrm>
              <a:off x="2834" y="1687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4" name="Freeform 1981"/>
            <p:cNvSpPr>
              <a:spLocks/>
            </p:cNvSpPr>
            <p:nvPr/>
          </p:nvSpPr>
          <p:spPr bwMode="auto">
            <a:xfrm>
              <a:off x="2849" y="1702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5" name="Freeform 1982"/>
            <p:cNvSpPr>
              <a:spLocks/>
            </p:cNvSpPr>
            <p:nvPr/>
          </p:nvSpPr>
          <p:spPr bwMode="auto">
            <a:xfrm>
              <a:off x="2866" y="1719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6" name="Freeform 1983"/>
            <p:cNvSpPr>
              <a:spLocks/>
            </p:cNvSpPr>
            <p:nvPr/>
          </p:nvSpPr>
          <p:spPr bwMode="auto">
            <a:xfrm>
              <a:off x="2881" y="1734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7" name="Freeform 1984"/>
            <p:cNvSpPr>
              <a:spLocks/>
            </p:cNvSpPr>
            <p:nvPr/>
          </p:nvSpPr>
          <p:spPr bwMode="auto">
            <a:xfrm>
              <a:off x="2898" y="1751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8" name="Freeform 1985"/>
            <p:cNvSpPr>
              <a:spLocks/>
            </p:cNvSpPr>
            <p:nvPr/>
          </p:nvSpPr>
          <p:spPr bwMode="auto">
            <a:xfrm>
              <a:off x="2912" y="1765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09" name="Freeform 1986"/>
            <p:cNvSpPr>
              <a:spLocks/>
            </p:cNvSpPr>
            <p:nvPr/>
          </p:nvSpPr>
          <p:spPr bwMode="auto">
            <a:xfrm>
              <a:off x="2929" y="178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0" name="Freeform 1987"/>
            <p:cNvSpPr>
              <a:spLocks/>
            </p:cNvSpPr>
            <p:nvPr/>
          </p:nvSpPr>
          <p:spPr bwMode="auto">
            <a:xfrm>
              <a:off x="2944" y="1797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1" name="Freeform 1988"/>
            <p:cNvSpPr>
              <a:spLocks/>
            </p:cNvSpPr>
            <p:nvPr/>
          </p:nvSpPr>
          <p:spPr bwMode="auto">
            <a:xfrm>
              <a:off x="2959" y="1814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9 w 11"/>
                <a:gd name="T3" fmla="*/ 0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2 w 11"/>
                <a:gd name="T17" fmla="*/ 7 h 11"/>
                <a:gd name="T18" fmla="*/ 2 w 11"/>
                <a:gd name="T19" fmla="*/ 7 h 11"/>
                <a:gd name="T20" fmla="*/ 4 w 11"/>
                <a:gd name="T21" fmla="*/ 9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2" name="Freeform 1989"/>
            <p:cNvSpPr>
              <a:spLocks/>
            </p:cNvSpPr>
            <p:nvPr/>
          </p:nvSpPr>
          <p:spPr bwMode="auto">
            <a:xfrm>
              <a:off x="2976" y="1829"/>
              <a:ext cx="11" cy="11"/>
            </a:xfrm>
            <a:custGeom>
              <a:avLst/>
              <a:gdLst>
                <a:gd name="T0" fmla="*/ 9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2 h 11"/>
                <a:gd name="T10" fmla="*/ 0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0 w 11"/>
                <a:gd name="T17" fmla="*/ 9 h 11"/>
                <a:gd name="T18" fmla="*/ 0 w 11"/>
                <a:gd name="T19" fmla="*/ 9 h 11"/>
                <a:gd name="T20" fmla="*/ 1 w 11"/>
                <a:gd name="T21" fmla="*/ 11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1 h 11"/>
                <a:gd name="T28" fmla="*/ 9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9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3" name="Freeform 1990"/>
            <p:cNvSpPr>
              <a:spLocks/>
            </p:cNvSpPr>
            <p:nvPr/>
          </p:nvSpPr>
          <p:spPr bwMode="auto">
            <a:xfrm>
              <a:off x="2990" y="1846"/>
              <a:ext cx="12" cy="11"/>
            </a:xfrm>
            <a:custGeom>
              <a:avLst/>
              <a:gdLst>
                <a:gd name="T0" fmla="*/ 12 w 12"/>
                <a:gd name="T1" fmla="*/ 1 h 11"/>
                <a:gd name="T2" fmla="*/ 10 w 12"/>
                <a:gd name="T3" fmla="*/ 0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0 h 11"/>
                <a:gd name="T10" fmla="*/ 2 w 12"/>
                <a:gd name="T11" fmla="*/ 1 h 11"/>
                <a:gd name="T12" fmla="*/ 0 w 12"/>
                <a:gd name="T13" fmla="*/ 3 h 11"/>
                <a:gd name="T14" fmla="*/ 0 w 12"/>
                <a:gd name="T15" fmla="*/ 5 h 11"/>
                <a:gd name="T16" fmla="*/ 2 w 12"/>
                <a:gd name="T17" fmla="*/ 7 h 11"/>
                <a:gd name="T18" fmla="*/ 2 w 12"/>
                <a:gd name="T19" fmla="*/ 7 h 11"/>
                <a:gd name="T20" fmla="*/ 4 w 12"/>
                <a:gd name="T21" fmla="*/ 9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9 h 11"/>
                <a:gd name="T28" fmla="*/ 12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2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1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4" name="Freeform 1991"/>
            <p:cNvSpPr>
              <a:spLocks/>
            </p:cNvSpPr>
            <p:nvPr/>
          </p:nvSpPr>
          <p:spPr bwMode="auto">
            <a:xfrm>
              <a:off x="3007" y="1861"/>
              <a:ext cx="11" cy="11"/>
            </a:xfrm>
            <a:custGeom>
              <a:avLst/>
              <a:gdLst>
                <a:gd name="T0" fmla="*/ 10 w 11"/>
                <a:gd name="T1" fmla="*/ 3 h 11"/>
                <a:gd name="T2" fmla="*/ 8 w 11"/>
                <a:gd name="T3" fmla="*/ 1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1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0 w 11"/>
                <a:gd name="T17" fmla="*/ 9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1 h 11"/>
                <a:gd name="T28" fmla="*/ 10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3"/>
                  </a:move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5" name="Freeform 1992"/>
            <p:cNvSpPr>
              <a:spLocks/>
            </p:cNvSpPr>
            <p:nvPr/>
          </p:nvSpPr>
          <p:spPr bwMode="auto">
            <a:xfrm>
              <a:off x="3022" y="1877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9 w 11"/>
                <a:gd name="T3" fmla="*/ 0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2 w 11"/>
                <a:gd name="T17" fmla="*/ 8 h 11"/>
                <a:gd name="T18" fmla="*/ 2 w 11"/>
                <a:gd name="T19" fmla="*/ 8 h 11"/>
                <a:gd name="T20" fmla="*/ 4 w 11"/>
                <a:gd name="T21" fmla="*/ 10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0 h 11"/>
                <a:gd name="T28" fmla="*/ 11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6" name="Freeform 1993"/>
            <p:cNvSpPr>
              <a:spLocks/>
            </p:cNvSpPr>
            <p:nvPr/>
          </p:nvSpPr>
          <p:spPr bwMode="auto">
            <a:xfrm>
              <a:off x="3039" y="1892"/>
              <a:ext cx="11" cy="11"/>
            </a:xfrm>
            <a:custGeom>
              <a:avLst/>
              <a:gdLst>
                <a:gd name="T0" fmla="*/ 9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0 w 11"/>
                <a:gd name="T17" fmla="*/ 10 h 11"/>
                <a:gd name="T18" fmla="*/ 0 w 11"/>
                <a:gd name="T19" fmla="*/ 10 h 11"/>
                <a:gd name="T20" fmla="*/ 2 w 11"/>
                <a:gd name="T21" fmla="*/ 11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11 h 11"/>
                <a:gd name="T28" fmla="*/ 9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9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7" name="Freeform 1994"/>
            <p:cNvSpPr>
              <a:spLocks/>
            </p:cNvSpPr>
            <p:nvPr/>
          </p:nvSpPr>
          <p:spPr bwMode="auto">
            <a:xfrm>
              <a:off x="3054" y="1909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9 w 11"/>
                <a:gd name="T3" fmla="*/ 0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0 h 11"/>
                <a:gd name="T10" fmla="*/ 2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2 w 11"/>
                <a:gd name="T17" fmla="*/ 7 h 11"/>
                <a:gd name="T18" fmla="*/ 2 w 11"/>
                <a:gd name="T19" fmla="*/ 7 h 11"/>
                <a:gd name="T20" fmla="*/ 3 w 11"/>
                <a:gd name="T21" fmla="*/ 9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8" name="Freeform 1995"/>
            <p:cNvSpPr>
              <a:spLocks/>
            </p:cNvSpPr>
            <p:nvPr/>
          </p:nvSpPr>
          <p:spPr bwMode="auto">
            <a:xfrm>
              <a:off x="3070" y="1924"/>
              <a:ext cx="12" cy="11"/>
            </a:xfrm>
            <a:custGeom>
              <a:avLst/>
              <a:gdLst>
                <a:gd name="T0" fmla="*/ 10 w 12"/>
                <a:gd name="T1" fmla="*/ 4 h 11"/>
                <a:gd name="T2" fmla="*/ 8 w 12"/>
                <a:gd name="T3" fmla="*/ 2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2 h 11"/>
                <a:gd name="T10" fmla="*/ 0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0 w 12"/>
                <a:gd name="T17" fmla="*/ 9 h 11"/>
                <a:gd name="T18" fmla="*/ 0 w 12"/>
                <a:gd name="T19" fmla="*/ 9 h 11"/>
                <a:gd name="T20" fmla="*/ 2 w 12"/>
                <a:gd name="T21" fmla="*/ 11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11 h 11"/>
                <a:gd name="T28" fmla="*/ 10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19" name="Freeform 1996"/>
            <p:cNvSpPr>
              <a:spLocks/>
            </p:cNvSpPr>
            <p:nvPr/>
          </p:nvSpPr>
          <p:spPr bwMode="auto">
            <a:xfrm>
              <a:off x="3085" y="1941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10 w 11"/>
                <a:gd name="T3" fmla="*/ 0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2 w 11"/>
                <a:gd name="T17" fmla="*/ 7 h 11"/>
                <a:gd name="T18" fmla="*/ 2 w 11"/>
                <a:gd name="T19" fmla="*/ 7 h 11"/>
                <a:gd name="T20" fmla="*/ 4 w 11"/>
                <a:gd name="T21" fmla="*/ 9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0" name="Freeform 1997"/>
            <p:cNvSpPr>
              <a:spLocks/>
            </p:cNvSpPr>
            <p:nvPr/>
          </p:nvSpPr>
          <p:spPr bwMode="auto">
            <a:xfrm>
              <a:off x="3102" y="1956"/>
              <a:ext cx="11" cy="11"/>
            </a:xfrm>
            <a:custGeom>
              <a:avLst/>
              <a:gdLst>
                <a:gd name="T0" fmla="*/ 9 w 11"/>
                <a:gd name="T1" fmla="*/ 3 h 11"/>
                <a:gd name="T2" fmla="*/ 7 w 11"/>
                <a:gd name="T3" fmla="*/ 1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1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0 w 11"/>
                <a:gd name="T17" fmla="*/ 9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11 h 11"/>
                <a:gd name="T28" fmla="*/ 9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9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3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1" name="Freeform 1998"/>
            <p:cNvSpPr>
              <a:spLocks/>
            </p:cNvSpPr>
            <p:nvPr/>
          </p:nvSpPr>
          <p:spPr bwMode="auto">
            <a:xfrm>
              <a:off x="3117" y="1972"/>
              <a:ext cx="11" cy="12"/>
            </a:xfrm>
            <a:custGeom>
              <a:avLst/>
              <a:gdLst>
                <a:gd name="T0" fmla="*/ 11 w 11"/>
                <a:gd name="T1" fmla="*/ 2 h 12"/>
                <a:gd name="T2" fmla="*/ 9 w 11"/>
                <a:gd name="T3" fmla="*/ 0 h 12"/>
                <a:gd name="T4" fmla="*/ 7 w 11"/>
                <a:gd name="T5" fmla="*/ 0 h 12"/>
                <a:gd name="T6" fmla="*/ 5 w 11"/>
                <a:gd name="T7" fmla="*/ 0 h 12"/>
                <a:gd name="T8" fmla="*/ 4 w 11"/>
                <a:gd name="T9" fmla="*/ 0 h 12"/>
                <a:gd name="T10" fmla="*/ 2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2 w 11"/>
                <a:gd name="T17" fmla="*/ 8 h 12"/>
                <a:gd name="T18" fmla="*/ 2 w 11"/>
                <a:gd name="T19" fmla="*/ 8 h 12"/>
                <a:gd name="T20" fmla="*/ 4 w 11"/>
                <a:gd name="T21" fmla="*/ 10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0 h 12"/>
                <a:gd name="T28" fmla="*/ 11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11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2" name="Freeform 1999"/>
            <p:cNvSpPr>
              <a:spLocks/>
            </p:cNvSpPr>
            <p:nvPr/>
          </p:nvSpPr>
          <p:spPr bwMode="auto">
            <a:xfrm>
              <a:off x="3134" y="1987"/>
              <a:ext cx="11" cy="11"/>
            </a:xfrm>
            <a:custGeom>
              <a:avLst/>
              <a:gdLst>
                <a:gd name="T0" fmla="*/ 9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0 w 11"/>
                <a:gd name="T17" fmla="*/ 10 h 11"/>
                <a:gd name="T18" fmla="*/ 0 w 11"/>
                <a:gd name="T19" fmla="*/ 10 h 11"/>
                <a:gd name="T20" fmla="*/ 1 w 11"/>
                <a:gd name="T21" fmla="*/ 11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11 h 11"/>
                <a:gd name="T28" fmla="*/ 9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9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3" name="Freeform 2000"/>
            <p:cNvSpPr>
              <a:spLocks/>
            </p:cNvSpPr>
            <p:nvPr/>
          </p:nvSpPr>
          <p:spPr bwMode="auto">
            <a:xfrm>
              <a:off x="3148" y="2004"/>
              <a:ext cx="12" cy="11"/>
            </a:xfrm>
            <a:custGeom>
              <a:avLst/>
              <a:gdLst>
                <a:gd name="T0" fmla="*/ 12 w 12"/>
                <a:gd name="T1" fmla="*/ 2 h 11"/>
                <a:gd name="T2" fmla="*/ 10 w 12"/>
                <a:gd name="T3" fmla="*/ 0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0 h 11"/>
                <a:gd name="T10" fmla="*/ 2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2 w 12"/>
                <a:gd name="T17" fmla="*/ 7 h 11"/>
                <a:gd name="T18" fmla="*/ 2 w 12"/>
                <a:gd name="T19" fmla="*/ 7 h 11"/>
                <a:gd name="T20" fmla="*/ 4 w 12"/>
                <a:gd name="T21" fmla="*/ 9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9 h 11"/>
                <a:gd name="T28" fmla="*/ 12 w 12"/>
                <a:gd name="T29" fmla="*/ 7 h 11"/>
                <a:gd name="T30" fmla="*/ 12 w 12"/>
                <a:gd name="T31" fmla="*/ 6 h 11"/>
                <a:gd name="T32" fmla="*/ 12 w 12"/>
                <a:gd name="T33" fmla="*/ 4 h 11"/>
                <a:gd name="T34" fmla="*/ 12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2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4" name="Freeform 2001"/>
            <p:cNvSpPr>
              <a:spLocks/>
            </p:cNvSpPr>
            <p:nvPr/>
          </p:nvSpPr>
          <p:spPr bwMode="auto">
            <a:xfrm>
              <a:off x="3165" y="2019"/>
              <a:ext cx="11" cy="11"/>
            </a:xfrm>
            <a:custGeom>
              <a:avLst/>
              <a:gdLst>
                <a:gd name="T0" fmla="*/ 10 w 11"/>
                <a:gd name="T1" fmla="*/ 4 h 11"/>
                <a:gd name="T2" fmla="*/ 8 w 11"/>
                <a:gd name="T3" fmla="*/ 2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0 w 11"/>
                <a:gd name="T17" fmla="*/ 9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1 h 11"/>
                <a:gd name="T28" fmla="*/ 10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5" name="Freeform 2002"/>
            <p:cNvSpPr>
              <a:spLocks/>
            </p:cNvSpPr>
            <p:nvPr/>
          </p:nvSpPr>
          <p:spPr bwMode="auto">
            <a:xfrm>
              <a:off x="3180" y="2036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9 w 11"/>
                <a:gd name="T3" fmla="*/ 0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2 w 11"/>
                <a:gd name="T17" fmla="*/ 7 h 11"/>
                <a:gd name="T18" fmla="*/ 2 w 11"/>
                <a:gd name="T19" fmla="*/ 7 h 11"/>
                <a:gd name="T20" fmla="*/ 4 w 11"/>
                <a:gd name="T21" fmla="*/ 9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6" name="Freeform 2003"/>
            <p:cNvSpPr>
              <a:spLocks/>
            </p:cNvSpPr>
            <p:nvPr/>
          </p:nvSpPr>
          <p:spPr bwMode="auto">
            <a:xfrm>
              <a:off x="3197" y="2051"/>
              <a:ext cx="11" cy="11"/>
            </a:xfrm>
            <a:custGeom>
              <a:avLst/>
              <a:gdLst>
                <a:gd name="T0" fmla="*/ 9 w 11"/>
                <a:gd name="T1" fmla="*/ 3 h 11"/>
                <a:gd name="T2" fmla="*/ 7 w 11"/>
                <a:gd name="T3" fmla="*/ 1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1 h 11"/>
                <a:gd name="T10" fmla="*/ 0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0 w 11"/>
                <a:gd name="T17" fmla="*/ 9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11 h 11"/>
                <a:gd name="T28" fmla="*/ 9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9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3"/>
                  </a:move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7" name="Freeform 2004"/>
            <p:cNvSpPr>
              <a:spLocks/>
            </p:cNvSpPr>
            <p:nvPr/>
          </p:nvSpPr>
          <p:spPr bwMode="auto">
            <a:xfrm>
              <a:off x="3212" y="2067"/>
              <a:ext cx="11" cy="12"/>
            </a:xfrm>
            <a:custGeom>
              <a:avLst/>
              <a:gdLst>
                <a:gd name="T0" fmla="*/ 11 w 11"/>
                <a:gd name="T1" fmla="*/ 2 h 12"/>
                <a:gd name="T2" fmla="*/ 9 w 11"/>
                <a:gd name="T3" fmla="*/ 0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0 h 12"/>
                <a:gd name="T10" fmla="*/ 2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2 w 11"/>
                <a:gd name="T17" fmla="*/ 8 h 12"/>
                <a:gd name="T18" fmla="*/ 2 w 11"/>
                <a:gd name="T19" fmla="*/ 8 h 12"/>
                <a:gd name="T20" fmla="*/ 3 w 11"/>
                <a:gd name="T21" fmla="*/ 10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0 h 12"/>
                <a:gd name="T28" fmla="*/ 11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11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8" name="Freeform 2005"/>
            <p:cNvSpPr>
              <a:spLocks/>
            </p:cNvSpPr>
            <p:nvPr/>
          </p:nvSpPr>
          <p:spPr bwMode="auto">
            <a:xfrm>
              <a:off x="3228" y="2082"/>
              <a:ext cx="12" cy="11"/>
            </a:xfrm>
            <a:custGeom>
              <a:avLst/>
              <a:gdLst>
                <a:gd name="T0" fmla="*/ 10 w 12"/>
                <a:gd name="T1" fmla="*/ 4 h 11"/>
                <a:gd name="T2" fmla="*/ 8 w 12"/>
                <a:gd name="T3" fmla="*/ 2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2 h 11"/>
                <a:gd name="T10" fmla="*/ 0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0 w 12"/>
                <a:gd name="T17" fmla="*/ 10 h 11"/>
                <a:gd name="T18" fmla="*/ 0 w 12"/>
                <a:gd name="T19" fmla="*/ 10 h 11"/>
                <a:gd name="T20" fmla="*/ 2 w 12"/>
                <a:gd name="T21" fmla="*/ 11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11 h 11"/>
                <a:gd name="T28" fmla="*/ 10 w 12"/>
                <a:gd name="T29" fmla="*/ 10 h 11"/>
                <a:gd name="T30" fmla="*/ 12 w 12"/>
                <a:gd name="T31" fmla="*/ 8 h 11"/>
                <a:gd name="T32" fmla="*/ 12 w 12"/>
                <a:gd name="T33" fmla="*/ 6 h 11"/>
                <a:gd name="T34" fmla="*/ 1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29" name="Freeform 2006"/>
            <p:cNvSpPr>
              <a:spLocks/>
            </p:cNvSpPr>
            <p:nvPr/>
          </p:nvSpPr>
          <p:spPr bwMode="auto">
            <a:xfrm>
              <a:off x="3243" y="2099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10 w 11"/>
                <a:gd name="T3" fmla="*/ 0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2 w 11"/>
                <a:gd name="T17" fmla="*/ 8 h 11"/>
                <a:gd name="T18" fmla="*/ 2 w 11"/>
                <a:gd name="T19" fmla="*/ 8 h 11"/>
                <a:gd name="T20" fmla="*/ 4 w 11"/>
                <a:gd name="T21" fmla="*/ 9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9 h 11"/>
                <a:gd name="T28" fmla="*/ 11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0" name="Freeform 2007"/>
            <p:cNvSpPr>
              <a:spLocks/>
            </p:cNvSpPr>
            <p:nvPr/>
          </p:nvSpPr>
          <p:spPr bwMode="auto">
            <a:xfrm>
              <a:off x="3260" y="2114"/>
              <a:ext cx="11" cy="11"/>
            </a:xfrm>
            <a:custGeom>
              <a:avLst/>
              <a:gdLst>
                <a:gd name="T0" fmla="*/ 9 w 11"/>
                <a:gd name="T1" fmla="*/ 4 h 11"/>
                <a:gd name="T2" fmla="*/ 7 w 11"/>
                <a:gd name="T3" fmla="*/ 2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2 h 11"/>
                <a:gd name="T10" fmla="*/ 0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0 w 11"/>
                <a:gd name="T17" fmla="*/ 9 h 11"/>
                <a:gd name="T18" fmla="*/ 0 w 11"/>
                <a:gd name="T19" fmla="*/ 9 h 11"/>
                <a:gd name="T20" fmla="*/ 2 w 11"/>
                <a:gd name="T21" fmla="*/ 11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11 h 11"/>
                <a:gd name="T28" fmla="*/ 9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9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4"/>
                  </a:move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1" name="Freeform 2008"/>
            <p:cNvSpPr>
              <a:spLocks/>
            </p:cNvSpPr>
            <p:nvPr/>
          </p:nvSpPr>
          <p:spPr bwMode="auto">
            <a:xfrm>
              <a:off x="3275" y="2131"/>
              <a:ext cx="11" cy="11"/>
            </a:xfrm>
            <a:custGeom>
              <a:avLst/>
              <a:gdLst>
                <a:gd name="T0" fmla="*/ 11 w 11"/>
                <a:gd name="T1" fmla="*/ 2 h 11"/>
                <a:gd name="T2" fmla="*/ 9 w 11"/>
                <a:gd name="T3" fmla="*/ 0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0 h 11"/>
                <a:gd name="T10" fmla="*/ 2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2 w 11"/>
                <a:gd name="T17" fmla="*/ 7 h 11"/>
                <a:gd name="T18" fmla="*/ 2 w 11"/>
                <a:gd name="T19" fmla="*/ 7 h 11"/>
                <a:gd name="T20" fmla="*/ 4 w 11"/>
                <a:gd name="T21" fmla="*/ 9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9 h 11"/>
                <a:gd name="T28" fmla="*/ 11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2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2" name="Freeform 2009"/>
            <p:cNvSpPr>
              <a:spLocks/>
            </p:cNvSpPr>
            <p:nvPr/>
          </p:nvSpPr>
          <p:spPr bwMode="auto">
            <a:xfrm>
              <a:off x="3290" y="2146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3" name="Freeform 2010"/>
            <p:cNvSpPr>
              <a:spLocks/>
            </p:cNvSpPr>
            <p:nvPr/>
          </p:nvSpPr>
          <p:spPr bwMode="auto">
            <a:xfrm>
              <a:off x="3307" y="2162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4" name="Freeform 2011"/>
            <p:cNvSpPr>
              <a:spLocks/>
            </p:cNvSpPr>
            <p:nvPr/>
          </p:nvSpPr>
          <p:spPr bwMode="auto">
            <a:xfrm>
              <a:off x="3321" y="2177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5" name="Freeform 2012"/>
            <p:cNvSpPr>
              <a:spLocks/>
            </p:cNvSpPr>
            <p:nvPr/>
          </p:nvSpPr>
          <p:spPr bwMode="auto">
            <a:xfrm>
              <a:off x="3338" y="2194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6" name="Freeform 2013"/>
            <p:cNvSpPr>
              <a:spLocks/>
            </p:cNvSpPr>
            <p:nvPr/>
          </p:nvSpPr>
          <p:spPr bwMode="auto">
            <a:xfrm>
              <a:off x="3353" y="2209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7" name="Freeform 2014"/>
            <p:cNvSpPr>
              <a:spLocks/>
            </p:cNvSpPr>
            <p:nvPr/>
          </p:nvSpPr>
          <p:spPr bwMode="auto">
            <a:xfrm>
              <a:off x="3370" y="2226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8" name="Freeform 2015"/>
            <p:cNvSpPr>
              <a:spLocks/>
            </p:cNvSpPr>
            <p:nvPr/>
          </p:nvSpPr>
          <p:spPr bwMode="auto">
            <a:xfrm>
              <a:off x="3385" y="2241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39" name="Freeform 2016"/>
            <p:cNvSpPr>
              <a:spLocks/>
            </p:cNvSpPr>
            <p:nvPr/>
          </p:nvSpPr>
          <p:spPr bwMode="auto">
            <a:xfrm>
              <a:off x="3401" y="2257"/>
              <a:ext cx="11" cy="12"/>
            </a:xfrm>
            <a:custGeom>
              <a:avLst/>
              <a:gdLst>
                <a:gd name="T0" fmla="*/ 10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10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1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0" name="Freeform 2017"/>
            <p:cNvSpPr>
              <a:spLocks/>
            </p:cNvSpPr>
            <p:nvPr/>
          </p:nvSpPr>
          <p:spPr bwMode="auto">
            <a:xfrm>
              <a:off x="3416" y="2272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1" name="Freeform 2018"/>
            <p:cNvSpPr>
              <a:spLocks/>
            </p:cNvSpPr>
            <p:nvPr/>
          </p:nvSpPr>
          <p:spPr bwMode="auto">
            <a:xfrm>
              <a:off x="3433" y="2289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2" name="Freeform 2019"/>
            <p:cNvSpPr>
              <a:spLocks/>
            </p:cNvSpPr>
            <p:nvPr/>
          </p:nvSpPr>
          <p:spPr bwMode="auto">
            <a:xfrm>
              <a:off x="3448" y="2304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3" name="Freeform 2020"/>
            <p:cNvSpPr>
              <a:spLocks/>
            </p:cNvSpPr>
            <p:nvPr/>
          </p:nvSpPr>
          <p:spPr bwMode="auto">
            <a:xfrm>
              <a:off x="3465" y="2321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444" name="Freeform 2021"/>
            <p:cNvSpPr>
              <a:spLocks/>
            </p:cNvSpPr>
            <p:nvPr/>
          </p:nvSpPr>
          <p:spPr bwMode="auto">
            <a:xfrm>
              <a:off x="3479" y="2336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1" name="Group 2079"/>
          <p:cNvGrpSpPr>
            <a:grpSpLocks/>
          </p:cNvGrpSpPr>
          <p:nvPr/>
        </p:nvGrpSpPr>
        <p:grpSpPr bwMode="auto">
          <a:xfrm>
            <a:off x="4165600" y="2325688"/>
            <a:ext cx="1393825" cy="1400175"/>
            <a:chOff x="2624" y="1465"/>
            <a:chExt cx="878" cy="882"/>
          </a:xfrm>
        </p:grpSpPr>
        <p:sp>
          <p:nvSpPr>
            <p:cNvPr id="19333" name="Freeform 2023"/>
            <p:cNvSpPr>
              <a:spLocks/>
            </p:cNvSpPr>
            <p:nvPr/>
          </p:nvSpPr>
          <p:spPr bwMode="auto">
            <a:xfrm>
              <a:off x="3491" y="1465"/>
              <a:ext cx="11" cy="12"/>
            </a:xfrm>
            <a:custGeom>
              <a:avLst/>
              <a:gdLst>
                <a:gd name="T0" fmla="*/ 11 w 11"/>
                <a:gd name="T1" fmla="*/ 10 h 12"/>
                <a:gd name="T2" fmla="*/ 11 w 11"/>
                <a:gd name="T3" fmla="*/ 6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5 w 11"/>
                <a:gd name="T13" fmla="*/ 0 h 12"/>
                <a:gd name="T14" fmla="*/ 3 w 11"/>
                <a:gd name="T15" fmla="*/ 2 h 12"/>
                <a:gd name="T16" fmla="*/ 1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1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11 w 11"/>
                <a:gd name="T37" fmla="*/ 10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2"/>
                <a:gd name="T59" fmla="*/ 11 w 11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2">
                  <a:moveTo>
                    <a:pt x="11" y="10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4" name="Freeform 2024"/>
            <p:cNvSpPr>
              <a:spLocks/>
            </p:cNvSpPr>
            <p:nvPr/>
          </p:nvSpPr>
          <p:spPr bwMode="auto">
            <a:xfrm>
              <a:off x="3476" y="1480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5" name="Freeform 2025"/>
            <p:cNvSpPr>
              <a:spLocks/>
            </p:cNvSpPr>
            <p:nvPr/>
          </p:nvSpPr>
          <p:spPr bwMode="auto">
            <a:xfrm>
              <a:off x="3459" y="1497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6" name="Freeform 2026"/>
            <p:cNvSpPr>
              <a:spLocks/>
            </p:cNvSpPr>
            <p:nvPr/>
          </p:nvSpPr>
          <p:spPr bwMode="auto">
            <a:xfrm>
              <a:off x="3444" y="151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7" name="Freeform 2027"/>
            <p:cNvSpPr>
              <a:spLocks/>
            </p:cNvSpPr>
            <p:nvPr/>
          </p:nvSpPr>
          <p:spPr bwMode="auto">
            <a:xfrm>
              <a:off x="3427" y="1529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8" name="Freeform 2028"/>
            <p:cNvSpPr>
              <a:spLocks/>
            </p:cNvSpPr>
            <p:nvPr/>
          </p:nvSpPr>
          <p:spPr bwMode="auto">
            <a:xfrm>
              <a:off x="3412" y="1544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9" name="Freeform 2029"/>
            <p:cNvSpPr>
              <a:spLocks/>
            </p:cNvSpPr>
            <p:nvPr/>
          </p:nvSpPr>
          <p:spPr bwMode="auto">
            <a:xfrm>
              <a:off x="3396" y="1560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0" name="Freeform 2030"/>
            <p:cNvSpPr>
              <a:spLocks/>
            </p:cNvSpPr>
            <p:nvPr/>
          </p:nvSpPr>
          <p:spPr bwMode="auto">
            <a:xfrm>
              <a:off x="3381" y="1575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1" name="Freeform 2031"/>
            <p:cNvSpPr>
              <a:spLocks/>
            </p:cNvSpPr>
            <p:nvPr/>
          </p:nvSpPr>
          <p:spPr bwMode="auto">
            <a:xfrm>
              <a:off x="3364" y="1592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2" name="Freeform 2032"/>
            <p:cNvSpPr>
              <a:spLocks/>
            </p:cNvSpPr>
            <p:nvPr/>
          </p:nvSpPr>
          <p:spPr bwMode="auto">
            <a:xfrm>
              <a:off x="3349" y="1607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3" name="Freeform 2033"/>
            <p:cNvSpPr>
              <a:spLocks/>
            </p:cNvSpPr>
            <p:nvPr/>
          </p:nvSpPr>
          <p:spPr bwMode="auto">
            <a:xfrm>
              <a:off x="3333" y="1624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4" name="Freeform 2034"/>
            <p:cNvSpPr>
              <a:spLocks/>
            </p:cNvSpPr>
            <p:nvPr/>
          </p:nvSpPr>
          <p:spPr bwMode="auto">
            <a:xfrm>
              <a:off x="3318" y="1639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5" name="Freeform 2035"/>
            <p:cNvSpPr>
              <a:spLocks/>
            </p:cNvSpPr>
            <p:nvPr/>
          </p:nvSpPr>
          <p:spPr bwMode="auto">
            <a:xfrm>
              <a:off x="3301" y="1656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6" name="Freeform 2036"/>
            <p:cNvSpPr>
              <a:spLocks/>
            </p:cNvSpPr>
            <p:nvPr/>
          </p:nvSpPr>
          <p:spPr bwMode="auto">
            <a:xfrm>
              <a:off x="3286" y="1670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7" name="Freeform 2037"/>
            <p:cNvSpPr>
              <a:spLocks/>
            </p:cNvSpPr>
            <p:nvPr/>
          </p:nvSpPr>
          <p:spPr bwMode="auto">
            <a:xfrm>
              <a:off x="3269" y="1687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8" name="Freeform 2038"/>
            <p:cNvSpPr>
              <a:spLocks/>
            </p:cNvSpPr>
            <p:nvPr/>
          </p:nvSpPr>
          <p:spPr bwMode="auto">
            <a:xfrm>
              <a:off x="3254" y="1702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49" name="Freeform 2039"/>
            <p:cNvSpPr>
              <a:spLocks/>
            </p:cNvSpPr>
            <p:nvPr/>
          </p:nvSpPr>
          <p:spPr bwMode="auto">
            <a:xfrm>
              <a:off x="3238" y="1719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0" name="Freeform 2040"/>
            <p:cNvSpPr>
              <a:spLocks/>
            </p:cNvSpPr>
            <p:nvPr/>
          </p:nvSpPr>
          <p:spPr bwMode="auto">
            <a:xfrm>
              <a:off x="3223" y="1734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1" name="Freeform 2041"/>
            <p:cNvSpPr>
              <a:spLocks/>
            </p:cNvSpPr>
            <p:nvPr/>
          </p:nvSpPr>
          <p:spPr bwMode="auto">
            <a:xfrm>
              <a:off x="3206" y="1751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2" name="Freeform 2042"/>
            <p:cNvSpPr>
              <a:spLocks/>
            </p:cNvSpPr>
            <p:nvPr/>
          </p:nvSpPr>
          <p:spPr bwMode="auto">
            <a:xfrm>
              <a:off x="3191" y="1765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3" name="Freeform 2043"/>
            <p:cNvSpPr>
              <a:spLocks/>
            </p:cNvSpPr>
            <p:nvPr/>
          </p:nvSpPr>
          <p:spPr bwMode="auto">
            <a:xfrm>
              <a:off x="3175" y="1782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4" name="Freeform 2044"/>
            <p:cNvSpPr>
              <a:spLocks/>
            </p:cNvSpPr>
            <p:nvPr/>
          </p:nvSpPr>
          <p:spPr bwMode="auto">
            <a:xfrm>
              <a:off x="3160" y="179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5" name="Freeform 2045"/>
            <p:cNvSpPr>
              <a:spLocks/>
            </p:cNvSpPr>
            <p:nvPr/>
          </p:nvSpPr>
          <p:spPr bwMode="auto">
            <a:xfrm>
              <a:off x="3145" y="1814"/>
              <a:ext cx="11" cy="11"/>
            </a:xfrm>
            <a:custGeom>
              <a:avLst/>
              <a:gdLst>
                <a:gd name="T0" fmla="*/ 9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9 w 11"/>
                <a:gd name="T7" fmla="*/ 2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0 h 11"/>
                <a:gd name="T16" fmla="*/ 0 w 11"/>
                <a:gd name="T17" fmla="*/ 2 h 11"/>
                <a:gd name="T18" fmla="*/ 0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2 w 11"/>
                <a:gd name="T27" fmla="*/ 9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6" name="Freeform 2046"/>
            <p:cNvSpPr>
              <a:spLocks/>
            </p:cNvSpPr>
            <p:nvPr/>
          </p:nvSpPr>
          <p:spPr bwMode="auto">
            <a:xfrm>
              <a:off x="3128" y="1829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4 h 11"/>
                <a:gd name="T8" fmla="*/ 9 w 11"/>
                <a:gd name="T9" fmla="*/ 2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2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2 w 11"/>
                <a:gd name="T25" fmla="*/ 9 h 11"/>
                <a:gd name="T26" fmla="*/ 4 w 11"/>
                <a:gd name="T27" fmla="*/ 11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11 h 11"/>
                <a:gd name="T34" fmla="*/ 1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7" name="Freeform 2047"/>
            <p:cNvSpPr>
              <a:spLocks/>
            </p:cNvSpPr>
            <p:nvPr/>
          </p:nvSpPr>
          <p:spPr bwMode="auto">
            <a:xfrm>
              <a:off x="3113" y="1846"/>
              <a:ext cx="11" cy="11"/>
            </a:xfrm>
            <a:custGeom>
              <a:avLst/>
              <a:gdLst>
                <a:gd name="T0" fmla="*/ 9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9 w 11"/>
                <a:gd name="T7" fmla="*/ 1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0 h 11"/>
                <a:gd name="T16" fmla="*/ 0 w 11"/>
                <a:gd name="T17" fmla="*/ 1 h 11"/>
                <a:gd name="T18" fmla="*/ 0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8" name="Freeform 2048"/>
            <p:cNvSpPr>
              <a:spLocks/>
            </p:cNvSpPr>
            <p:nvPr/>
          </p:nvSpPr>
          <p:spPr bwMode="auto">
            <a:xfrm>
              <a:off x="3096" y="1861"/>
              <a:ext cx="12" cy="11"/>
            </a:xfrm>
            <a:custGeom>
              <a:avLst/>
              <a:gdLst>
                <a:gd name="T0" fmla="*/ 12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2 w 12"/>
                <a:gd name="T7" fmla="*/ 3 h 11"/>
                <a:gd name="T8" fmla="*/ 10 w 12"/>
                <a:gd name="T9" fmla="*/ 1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1 h 11"/>
                <a:gd name="T16" fmla="*/ 2 w 12"/>
                <a:gd name="T17" fmla="*/ 3 h 11"/>
                <a:gd name="T18" fmla="*/ 2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2 w 12"/>
                <a:gd name="T25" fmla="*/ 9 h 11"/>
                <a:gd name="T26" fmla="*/ 4 w 12"/>
                <a:gd name="T27" fmla="*/ 11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1 h 11"/>
                <a:gd name="T34" fmla="*/ 12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59" name="Freeform 2049"/>
            <p:cNvSpPr>
              <a:spLocks/>
            </p:cNvSpPr>
            <p:nvPr/>
          </p:nvSpPr>
          <p:spPr bwMode="auto">
            <a:xfrm>
              <a:off x="3082" y="1877"/>
              <a:ext cx="11" cy="11"/>
            </a:xfrm>
            <a:custGeom>
              <a:avLst/>
              <a:gdLst>
                <a:gd name="T0" fmla="*/ 9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9 w 11"/>
                <a:gd name="T7" fmla="*/ 2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0 h 11"/>
                <a:gd name="T16" fmla="*/ 0 w 11"/>
                <a:gd name="T17" fmla="*/ 2 h 11"/>
                <a:gd name="T18" fmla="*/ 0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8 h 11"/>
                <a:gd name="T26" fmla="*/ 1 w 11"/>
                <a:gd name="T27" fmla="*/ 10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0" name="Freeform 2050"/>
            <p:cNvSpPr>
              <a:spLocks/>
            </p:cNvSpPr>
            <p:nvPr/>
          </p:nvSpPr>
          <p:spPr bwMode="auto">
            <a:xfrm>
              <a:off x="3065" y="1892"/>
              <a:ext cx="11" cy="11"/>
            </a:xfrm>
            <a:custGeom>
              <a:avLst/>
              <a:gdLst>
                <a:gd name="T0" fmla="*/ 11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9 w 11"/>
                <a:gd name="T9" fmla="*/ 2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2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2 w 11"/>
                <a:gd name="T25" fmla="*/ 10 h 11"/>
                <a:gd name="T26" fmla="*/ 4 w 11"/>
                <a:gd name="T27" fmla="*/ 11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1 h 11"/>
                <a:gd name="T34" fmla="*/ 11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1" name="Freeform 2051"/>
            <p:cNvSpPr>
              <a:spLocks/>
            </p:cNvSpPr>
            <p:nvPr/>
          </p:nvSpPr>
          <p:spPr bwMode="auto">
            <a:xfrm>
              <a:off x="3050" y="1909"/>
              <a:ext cx="11" cy="11"/>
            </a:xfrm>
            <a:custGeom>
              <a:avLst/>
              <a:gdLst>
                <a:gd name="T0" fmla="*/ 9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9 w 11"/>
                <a:gd name="T7" fmla="*/ 2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0 h 11"/>
                <a:gd name="T16" fmla="*/ 0 w 11"/>
                <a:gd name="T17" fmla="*/ 2 h 11"/>
                <a:gd name="T18" fmla="*/ 0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2" name="Freeform 2052"/>
            <p:cNvSpPr>
              <a:spLocks/>
            </p:cNvSpPr>
            <p:nvPr/>
          </p:nvSpPr>
          <p:spPr bwMode="auto">
            <a:xfrm>
              <a:off x="3033" y="1924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4 h 11"/>
                <a:gd name="T8" fmla="*/ 10 w 11"/>
                <a:gd name="T9" fmla="*/ 2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2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2 w 11"/>
                <a:gd name="T25" fmla="*/ 9 h 11"/>
                <a:gd name="T26" fmla="*/ 4 w 11"/>
                <a:gd name="T27" fmla="*/ 11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11 h 11"/>
                <a:gd name="T34" fmla="*/ 1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3" name="Freeform 2053"/>
            <p:cNvSpPr>
              <a:spLocks/>
            </p:cNvSpPr>
            <p:nvPr/>
          </p:nvSpPr>
          <p:spPr bwMode="auto">
            <a:xfrm>
              <a:off x="3018" y="1941"/>
              <a:ext cx="12" cy="11"/>
            </a:xfrm>
            <a:custGeom>
              <a:avLst/>
              <a:gdLst>
                <a:gd name="T0" fmla="*/ 10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0 w 12"/>
                <a:gd name="T7" fmla="*/ 2 h 11"/>
                <a:gd name="T8" fmla="*/ 8 w 12"/>
                <a:gd name="T9" fmla="*/ 0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0 h 11"/>
                <a:gd name="T16" fmla="*/ 0 w 12"/>
                <a:gd name="T17" fmla="*/ 2 h 11"/>
                <a:gd name="T18" fmla="*/ 0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0 w 12"/>
                <a:gd name="T25" fmla="*/ 7 h 11"/>
                <a:gd name="T26" fmla="*/ 2 w 12"/>
                <a:gd name="T27" fmla="*/ 9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9 h 11"/>
                <a:gd name="T34" fmla="*/ 10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4" name="Freeform 2054"/>
            <p:cNvSpPr>
              <a:spLocks/>
            </p:cNvSpPr>
            <p:nvPr/>
          </p:nvSpPr>
          <p:spPr bwMode="auto">
            <a:xfrm>
              <a:off x="3002" y="1956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9 w 11"/>
                <a:gd name="T9" fmla="*/ 1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1 h 11"/>
                <a:gd name="T16" fmla="*/ 2 w 11"/>
                <a:gd name="T17" fmla="*/ 3 h 11"/>
                <a:gd name="T18" fmla="*/ 2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2 w 11"/>
                <a:gd name="T25" fmla="*/ 9 h 11"/>
                <a:gd name="T26" fmla="*/ 3 w 11"/>
                <a:gd name="T27" fmla="*/ 11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1 h 11"/>
                <a:gd name="T34" fmla="*/ 1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5" name="Freeform 2055"/>
            <p:cNvSpPr>
              <a:spLocks/>
            </p:cNvSpPr>
            <p:nvPr/>
          </p:nvSpPr>
          <p:spPr bwMode="auto">
            <a:xfrm>
              <a:off x="2987" y="1972"/>
              <a:ext cx="11" cy="12"/>
            </a:xfrm>
            <a:custGeom>
              <a:avLst/>
              <a:gdLst>
                <a:gd name="T0" fmla="*/ 9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9 w 11"/>
                <a:gd name="T7" fmla="*/ 2 h 12"/>
                <a:gd name="T8" fmla="*/ 7 w 11"/>
                <a:gd name="T9" fmla="*/ 0 h 12"/>
                <a:gd name="T10" fmla="*/ 5 w 11"/>
                <a:gd name="T11" fmla="*/ 0 h 12"/>
                <a:gd name="T12" fmla="*/ 3 w 11"/>
                <a:gd name="T13" fmla="*/ 0 h 12"/>
                <a:gd name="T14" fmla="*/ 2 w 11"/>
                <a:gd name="T15" fmla="*/ 0 h 12"/>
                <a:gd name="T16" fmla="*/ 0 w 11"/>
                <a:gd name="T17" fmla="*/ 2 h 12"/>
                <a:gd name="T18" fmla="*/ 0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0 w 11"/>
                <a:gd name="T25" fmla="*/ 8 h 12"/>
                <a:gd name="T26" fmla="*/ 2 w 11"/>
                <a:gd name="T27" fmla="*/ 10 h 12"/>
                <a:gd name="T28" fmla="*/ 3 w 11"/>
                <a:gd name="T29" fmla="*/ 12 h 12"/>
                <a:gd name="T30" fmla="*/ 5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6" name="Freeform 2056"/>
            <p:cNvSpPr>
              <a:spLocks/>
            </p:cNvSpPr>
            <p:nvPr/>
          </p:nvSpPr>
          <p:spPr bwMode="auto">
            <a:xfrm>
              <a:off x="2970" y="1987"/>
              <a:ext cx="11" cy="11"/>
            </a:xfrm>
            <a:custGeom>
              <a:avLst/>
              <a:gdLst>
                <a:gd name="T0" fmla="*/ 11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9 w 11"/>
                <a:gd name="T9" fmla="*/ 2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2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2 w 11"/>
                <a:gd name="T25" fmla="*/ 10 h 11"/>
                <a:gd name="T26" fmla="*/ 4 w 11"/>
                <a:gd name="T27" fmla="*/ 11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11 h 11"/>
                <a:gd name="T34" fmla="*/ 11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7" name="Freeform 2057"/>
            <p:cNvSpPr>
              <a:spLocks/>
            </p:cNvSpPr>
            <p:nvPr/>
          </p:nvSpPr>
          <p:spPr bwMode="auto">
            <a:xfrm>
              <a:off x="2955" y="2004"/>
              <a:ext cx="11" cy="11"/>
            </a:xfrm>
            <a:custGeom>
              <a:avLst/>
              <a:gdLst>
                <a:gd name="T0" fmla="*/ 9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9 w 11"/>
                <a:gd name="T7" fmla="*/ 2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0 h 11"/>
                <a:gd name="T16" fmla="*/ 0 w 11"/>
                <a:gd name="T17" fmla="*/ 2 h 11"/>
                <a:gd name="T18" fmla="*/ 0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8" name="Freeform 2058"/>
            <p:cNvSpPr>
              <a:spLocks/>
            </p:cNvSpPr>
            <p:nvPr/>
          </p:nvSpPr>
          <p:spPr bwMode="auto">
            <a:xfrm>
              <a:off x="2938" y="2019"/>
              <a:ext cx="12" cy="11"/>
            </a:xfrm>
            <a:custGeom>
              <a:avLst/>
              <a:gdLst>
                <a:gd name="T0" fmla="*/ 12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2 w 12"/>
                <a:gd name="T7" fmla="*/ 4 h 11"/>
                <a:gd name="T8" fmla="*/ 10 w 12"/>
                <a:gd name="T9" fmla="*/ 2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2 h 11"/>
                <a:gd name="T16" fmla="*/ 2 w 12"/>
                <a:gd name="T17" fmla="*/ 4 h 11"/>
                <a:gd name="T18" fmla="*/ 2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2 w 12"/>
                <a:gd name="T25" fmla="*/ 9 h 11"/>
                <a:gd name="T26" fmla="*/ 4 w 12"/>
                <a:gd name="T27" fmla="*/ 11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1 h 11"/>
                <a:gd name="T34" fmla="*/ 12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69" name="Freeform 2059"/>
            <p:cNvSpPr>
              <a:spLocks/>
            </p:cNvSpPr>
            <p:nvPr/>
          </p:nvSpPr>
          <p:spPr bwMode="auto">
            <a:xfrm>
              <a:off x="2924" y="2036"/>
              <a:ext cx="11" cy="11"/>
            </a:xfrm>
            <a:custGeom>
              <a:avLst/>
              <a:gdLst>
                <a:gd name="T0" fmla="*/ 9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9 w 11"/>
                <a:gd name="T7" fmla="*/ 2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0 h 11"/>
                <a:gd name="T16" fmla="*/ 0 w 11"/>
                <a:gd name="T17" fmla="*/ 2 h 11"/>
                <a:gd name="T18" fmla="*/ 0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1 w 11"/>
                <a:gd name="T27" fmla="*/ 9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0" name="Freeform 2060"/>
            <p:cNvSpPr>
              <a:spLocks/>
            </p:cNvSpPr>
            <p:nvPr/>
          </p:nvSpPr>
          <p:spPr bwMode="auto">
            <a:xfrm>
              <a:off x="2907" y="2051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1 w 11"/>
                <a:gd name="T7" fmla="*/ 3 h 11"/>
                <a:gd name="T8" fmla="*/ 9 w 11"/>
                <a:gd name="T9" fmla="*/ 1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1 h 11"/>
                <a:gd name="T16" fmla="*/ 2 w 11"/>
                <a:gd name="T17" fmla="*/ 3 h 11"/>
                <a:gd name="T18" fmla="*/ 2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2 w 11"/>
                <a:gd name="T25" fmla="*/ 9 h 11"/>
                <a:gd name="T26" fmla="*/ 4 w 11"/>
                <a:gd name="T27" fmla="*/ 11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1 h 11"/>
                <a:gd name="T34" fmla="*/ 1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1" name="Freeform 2061"/>
            <p:cNvSpPr>
              <a:spLocks/>
            </p:cNvSpPr>
            <p:nvPr/>
          </p:nvSpPr>
          <p:spPr bwMode="auto">
            <a:xfrm>
              <a:off x="2892" y="2067"/>
              <a:ext cx="11" cy="12"/>
            </a:xfrm>
            <a:custGeom>
              <a:avLst/>
              <a:gdLst>
                <a:gd name="T0" fmla="*/ 9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9 w 11"/>
                <a:gd name="T7" fmla="*/ 2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0 h 12"/>
                <a:gd name="T16" fmla="*/ 0 w 11"/>
                <a:gd name="T17" fmla="*/ 2 h 12"/>
                <a:gd name="T18" fmla="*/ 0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0 w 11"/>
                <a:gd name="T25" fmla="*/ 8 h 12"/>
                <a:gd name="T26" fmla="*/ 2 w 11"/>
                <a:gd name="T27" fmla="*/ 10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2" name="Freeform 2062"/>
            <p:cNvSpPr>
              <a:spLocks/>
            </p:cNvSpPr>
            <p:nvPr/>
          </p:nvSpPr>
          <p:spPr bwMode="auto">
            <a:xfrm>
              <a:off x="2875" y="2082"/>
              <a:ext cx="11" cy="11"/>
            </a:xfrm>
            <a:custGeom>
              <a:avLst/>
              <a:gdLst>
                <a:gd name="T0" fmla="*/ 11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1 w 11"/>
                <a:gd name="T7" fmla="*/ 4 h 11"/>
                <a:gd name="T8" fmla="*/ 10 w 11"/>
                <a:gd name="T9" fmla="*/ 2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2 h 11"/>
                <a:gd name="T16" fmla="*/ 2 w 11"/>
                <a:gd name="T17" fmla="*/ 4 h 11"/>
                <a:gd name="T18" fmla="*/ 2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2 w 11"/>
                <a:gd name="T25" fmla="*/ 10 h 11"/>
                <a:gd name="T26" fmla="*/ 4 w 11"/>
                <a:gd name="T27" fmla="*/ 11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11 h 11"/>
                <a:gd name="T34" fmla="*/ 11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3" name="Freeform 2063"/>
            <p:cNvSpPr>
              <a:spLocks/>
            </p:cNvSpPr>
            <p:nvPr/>
          </p:nvSpPr>
          <p:spPr bwMode="auto">
            <a:xfrm>
              <a:off x="2860" y="2099"/>
              <a:ext cx="12" cy="11"/>
            </a:xfrm>
            <a:custGeom>
              <a:avLst/>
              <a:gdLst>
                <a:gd name="T0" fmla="*/ 10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0 w 12"/>
                <a:gd name="T7" fmla="*/ 2 h 11"/>
                <a:gd name="T8" fmla="*/ 8 w 12"/>
                <a:gd name="T9" fmla="*/ 0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0 h 11"/>
                <a:gd name="T16" fmla="*/ 0 w 12"/>
                <a:gd name="T17" fmla="*/ 2 h 11"/>
                <a:gd name="T18" fmla="*/ 0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0 w 12"/>
                <a:gd name="T25" fmla="*/ 8 h 11"/>
                <a:gd name="T26" fmla="*/ 2 w 12"/>
                <a:gd name="T27" fmla="*/ 9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9 h 11"/>
                <a:gd name="T34" fmla="*/ 10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4" name="Freeform 2064"/>
            <p:cNvSpPr>
              <a:spLocks/>
            </p:cNvSpPr>
            <p:nvPr/>
          </p:nvSpPr>
          <p:spPr bwMode="auto">
            <a:xfrm>
              <a:off x="2844" y="2114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1 w 11"/>
                <a:gd name="T7" fmla="*/ 4 h 11"/>
                <a:gd name="T8" fmla="*/ 9 w 11"/>
                <a:gd name="T9" fmla="*/ 2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2 h 11"/>
                <a:gd name="T16" fmla="*/ 1 w 11"/>
                <a:gd name="T17" fmla="*/ 4 h 11"/>
                <a:gd name="T18" fmla="*/ 1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1 w 11"/>
                <a:gd name="T25" fmla="*/ 9 h 11"/>
                <a:gd name="T26" fmla="*/ 3 w 11"/>
                <a:gd name="T27" fmla="*/ 11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1 h 11"/>
                <a:gd name="T34" fmla="*/ 1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5" name="Freeform 2065"/>
            <p:cNvSpPr>
              <a:spLocks/>
            </p:cNvSpPr>
            <p:nvPr/>
          </p:nvSpPr>
          <p:spPr bwMode="auto">
            <a:xfrm>
              <a:off x="2829" y="2131"/>
              <a:ext cx="11" cy="11"/>
            </a:xfrm>
            <a:custGeom>
              <a:avLst/>
              <a:gdLst>
                <a:gd name="T0" fmla="*/ 9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9 w 11"/>
                <a:gd name="T7" fmla="*/ 2 h 11"/>
                <a:gd name="T8" fmla="*/ 7 w 11"/>
                <a:gd name="T9" fmla="*/ 0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0 h 11"/>
                <a:gd name="T16" fmla="*/ 0 w 11"/>
                <a:gd name="T17" fmla="*/ 2 h 11"/>
                <a:gd name="T18" fmla="*/ 0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6" name="Freeform 2066"/>
            <p:cNvSpPr>
              <a:spLocks/>
            </p:cNvSpPr>
            <p:nvPr/>
          </p:nvSpPr>
          <p:spPr bwMode="auto">
            <a:xfrm>
              <a:off x="2814" y="2146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7" name="Freeform 2067"/>
            <p:cNvSpPr>
              <a:spLocks/>
            </p:cNvSpPr>
            <p:nvPr/>
          </p:nvSpPr>
          <p:spPr bwMode="auto">
            <a:xfrm>
              <a:off x="2797" y="2162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8" name="Freeform 2068"/>
            <p:cNvSpPr>
              <a:spLocks/>
            </p:cNvSpPr>
            <p:nvPr/>
          </p:nvSpPr>
          <p:spPr bwMode="auto">
            <a:xfrm>
              <a:off x="2782" y="2177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79" name="Freeform 2069"/>
            <p:cNvSpPr>
              <a:spLocks/>
            </p:cNvSpPr>
            <p:nvPr/>
          </p:nvSpPr>
          <p:spPr bwMode="auto">
            <a:xfrm>
              <a:off x="2766" y="2194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0" name="Freeform 2070"/>
            <p:cNvSpPr>
              <a:spLocks/>
            </p:cNvSpPr>
            <p:nvPr/>
          </p:nvSpPr>
          <p:spPr bwMode="auto">
            <a:xfrm>
              <a:off x="2751" y="2209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1" name="Freeform 2071"/>
            <p:cNvSpPr>
              <a:spLocks/>
            </p:cNvSpPr>
            <p:nvPr/>
          </p:nvSpPr>
          <p:spPr bwMode="auto">
            <a:xfrm>
              <a:off x="2734" y="2226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2" name="Freeform 2072"/>
            <p:cNvSpPr>
              <a:spLocks/>
            </p:cNvSpPr>
            <p:nvPr/>
          </p:nvSpPr>
          <p:spPr bwMode="auto">
            <a:xfrm>
              <a:off x="2719" y="2241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3" name="Freeform 2073"/>
            <p:cNvSpPr>
              <a:spLocks/>
            </p:cNvSpPr>
            <p:nvPr/>
          </p:nvSpPr>
          <p:spPr bwMode="auto">
            <a:xfrm>
              <a:off x="2702" y="2257"/>
              <a:ext cx="12" cy="12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6 h 12"/>
                <a:gd name="T4" fmla="*/ 12 w 12"/>
                <a:gd name="T5" fmla="*/ 4 h 12"/>
                <a:gd name="T6" fmla="*/ 12 w 12"/>
                <a:gd name="T7" fmla="*/ 2 h 12"/>
                <a:gd name="T8" fmla="*/ 10 w 12"/>
                <a:gd name="T9" fmla="*/ 0 h 12"/>
                <a:gd name="T10" fmla="*/ 8 w 12"/>
                <a:gd name="T11" fmla="*/ 0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2 w 12"/>
                <a:gd name="T25" fmla="*/ 8 h 12"/>
                <a:gd name="T26" fmla="*/ 4 w 12"/>
                <a:gd name="T27" fmla="*/ 10 h 12"/>
                <a:gd name="T28" fmla="*/ 6 w 12"/>
                <a:gd name="T29" fmla="*/ 12 h 12"/>
                <a:gd name="T30" fmla="*/ 8 w 12"/>
                <a:gd name="T31" fmla="*/ 12 h 12"/>
                <a:gd name="T32" fmla="*/ 10 w 12"/>
                <a:gd name="T33" fmla="*/ 10 h 12"/>
                <a:gd name="T34" fmla="*/ 1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4" name="Freeform 2074"/>
            <p:cNvSpPr>
              <a:spLocks/>
            </p:cNvSpPr>
            <p:nvPr/>
          </p:nvSpPr>
          <p:spPr bwMode="auto">
            <a:xfrm>
              <a:off x="2687" y="2272"/>
              <a:ext cx="12" cy="12"/>
            </a:xfrm>
            <a:custGeom>
              <a:avLst/>
              <a:gdLst>
                <a:gd name="T0" fmla="*/ 10 w 12"/>
                <a:gd name="T1" fmla="*/ 10 h 12"/>
                <a:gd name="T2" fmla="*/ 12 w 12"/>
                <a:gd name="T3" fmla="*/ 8 h 12"/>
                <a:gd name="T4" fmla="*/ 12 w 12"/>
                <a:gd name="T5" fmla="*/ 6 h 12"/>
                <a:gd name="T6" fmla="*/ 10 w 12"/>
                <a:gd name="T7" fmla="*/ 4 h 12"/>
                <a:gd name="T8" fmla="*/ 8 w 12"/>
                <a:gd name="T9" fmla="*/ 2 h 12"/>
                <a:gd name="T10" fmla="*/ 6 w 12"/>
                <a:gd name="T11" fmla="*/ 0 h 12"/>
                <a:gd name="T12" fmla="*/ 4 w 12"/>
                <a:gd name="T13" fmla="*/ 0 h 12"/>
                <a:gd name="T14" fmla="*/ 2 w 12"/>
                <a:gd name="T15" fmla="*/ 2 h 12"/>
                <a:gd name="T16" fmla="*/ 0 w 12"/>
                <a:gd name="T17" fmla="*/ 4 h 12"/>
                <a:gd name="T18" fmla="*/ 0 w 12"/>
                <a:gd name="T19" fmla="*/ 4 h 12"/>
                <a:gd name="T20" fmla="*/ 0 w 12"/>
                <a:gd name="T21" fmla="*/ 6 h 12"/>
                <a:gd name="T22" fmla="*/ 0 w 12"/>
                <a:gd name="T23" fmla="*/ 8 h 12"/>
                <a:gd name="T24" fmla="*/ 0 w 12"/>
                <a:gd name="T25" fmla="*/ 10 h 12"/>
                <a:gd name="T26" fmla="*/ 2 w 12"/>
                <a:gd name="T27" fmla="*/ 12 h 12"/>
                <a:gd name="T28" fmla="*/ 4 w 12"/>
                <a:gd name="T29" fmla="*/ 12 h 12"/>
                <a:gd name="T30" fmla="*/ 6 w 12"/>
                <a:gd name="T31" fmla="*/ 12 h 12"/>
                <a:gd name="T32" fmla="*/ 8 w 12"/>
                <a:gd name="T33" fmla="*/ 12 h 12"/>
                <a:gd name="T34" fmla="*/ 1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5" name="Freeform 2075"/>
            <p:cNvSpPr>
              <a:spLocks/>
            </p:cNvSpPr>
            <p:nvPr/>
          </p:nvSpPr>
          <p:spPr bwMode="auto">
            <a:xfrm>
              <a:off x="2671" y="2289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6" name="Freeform 2076"/>
            <p:cNvSpPr>
              <a:spLocks/>
            </p:cNvSpPr>
            <p:nvPr/>
          </p:nvSpPr>
          <p:spPr bwMode="auto">
            <a:xfrm>
              <a:off x="2656" y="2304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7" name="Freeform 2077"/>
            <p:cNvSpPr>
              <a:spLocks/>
            </p:cNvSpPr>
            <p:nvPr/>
          </p:nvSpPr>
          <p:spPr bwMode="auto">
            <a:xfrm>
              <a:off x="2639" y="2321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88" name="Freeform 2078"/>
            <p:cNvSpPr>
              <a:spLocks/>
            </p:cNvSpPr>
            <p:nvPr/>
          </p:nvSpPr>
          <p:spPr bwMode="auto">
            <a:xfrm>
              <a:off x="2624" y="2336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2" name="Group 2238"/>
          <p:cNvGrpSpPr>
            <a:grpSpLocks/>
          </p:cNvGrpSpPr>
          <p:nvPr/>
        </p:nvGrpSpPr>
        <p:grpSpPr bwMode="auto">
          <a:xfrm>
            <a:off x="2746375" y="2317750"/>
            <a:ext cx="1411288" cy="1414463"/>
            <a:chOff x="1730" y="1460"/>
            <a:chExt cx="889" cy="891"/>
          </a:xfrm>
        </p:grpSpPr>
        <p:sp>
          <p:nvSpPr>
            <p:cNvPr id="19175" name="Freeform 2080"/>
            <p:cNvSpPr>
              <a:spLocks/>
            </p:cNvSpPr>
            <p:nvPr/>
          </p:nvSpPr>
          <p:spPr bwMode="auto">
            <a:xfrm>
              <a:off x="1730" y="146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5 h 11"/>
                <a:gd name="T4" fmla="*/ 9 w 11"/>
                <a:gd name="T5" fmla="*/ 4 h 11"/>
                <a:gd name="T6" fmla="*/ 8 w 11"/>
                <a:gd name="T7" fmla="*/ 2 h 11"/>
                <a:gd name="T8" fmla="*/ 6 w 11"/>
                <a:gd name="T9" fmla="*/ 0 h 11"/>
                <a:gd name="T10" fmla="*/ 6 w 11"/>
                <a:gd name="T11" fmla="*/ 0 h 11"/>
                <a:gd name="T12" fmla="*/ 4 w 11"/>
                <a:gd name="T13" fmla="*/ 2 h 11"/>
                <a:gd name="T14" fmla="*/ 2 w 11"/>
                <a:gd name="T15" fmla="*/ 4 h 11"/>
                <a:gd name="T16" fmla="*/ 0 w 11"/>
                <a:gd name="T17" fmla="*/ 5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6" name="Freeform 2081"/>
            <p:cNvSpPr>
              <a:spLocks/>
            </p:cNvSpPr>
            <p:nvPr/>
          </p:nvSpPr>
          <p:spPr bwMode="auto">
            <a:xfrm>
              <a:off x="1730" y="148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7" name="Freeform 2082"/>
            <p:cNvSpPr>
              <a:spLocks/>
            </p:cNvSpPr>
            <p:nvPr/>
          </p:nvSpPr>
          <p:spPr bwMode="auto">
            <a:xfrm>
              <a:off x="1730" y="150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8" name="Freeform 2083"/>
            <p:cNvSpPr>
              <a:spLocks/>
            </p:cNvSpPr>
            <p:nvPr/>
          </p:nvSpPr>
          <p:spPr bwMode="auto">
            <a:xfrm>
              <a:off x="1730" y="152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9" name="Freeform 2084"/>
            <p:cNvSpPr>
              <a:spLocks/>
            </p:cNvSpPr>
            <p:nvPr/>
          </p:nvSpPr>
          <p:spPr bwMode="auto">
            <a:xfrm>
              <a:off x="1730" y="154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0" name="Freeform 2085"/>
            <p:cNvSpPr>
              <a:spLocks/>
            </p:cNvSpPr>
            <p:nvPr/>
          </p:nvSpPr>
          <p:spPr bwMode="auto">
            <a:xfrm>
              <a:off x="1730" y="157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1" name="Freeform 2086"/>
            <p:cNvSpPr>
              <a:spLocks/>
            </p:cNvSpPr>
            <p:nvPr/>
          </p:nvSpPr>
          <p:spPr bwMode="auto">
            <a:xfrm>
              <a:off x="1730" y="159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2" name="Freeform 2087"/>
            <p:cNvSpPr>
              <a:spLocks/>
            </p:cNvSpPr>
            <p:nvPr/>
          </p:nvSpPr>
          <p:spPr bwMode="auto">
            <a:xfrm>
              <a:off x="1730" y="161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3" name="Freeform 2088"/>
            <p:cNvSpPr>
              <a:spLocks/>
            </p:cNvSpPr>
            <p:nvPr/>
          </p:nvSpPr>
          <p:spPr bwMode="auto">
            <a:xfrm>
              <a:off x="1730" y="163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4" name="Freeform 2089"/>
            <p:cNvSpPr>
              <a:spLocks/>
            </p:cNvSpPr>
            <p:nvPr/>
          </p:nvSpPr>
          <p:spPr bwMode="auto">
            <a:xfrm>
              <a:off x="1730" y="166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5" name="Freeform 2090"/>
            <p:cNvSpPr>
              <a:spLocks/>
            </p:cNvSpPr>
            <p:nvPr/>
          </p:nvSpPr>
          <p:spPr bwMode="auto">
            <a:xfrm>
              <a:off x="1730" y="168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6" name="Freeform 2091"/>
            <p:cNvSpPr>
              <a:spLocks/>
            </p:cNvSpPr>
            <p:nvPr/>
          </p:nvSpPr>
          <p:spPr bwMode="auto">
            <a:xfrm>
              <a:off x="1730" y="170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7" name="Freeform 2092"/>
            <p:cNvSpPr>
              <a:spLocks/>
            </p:cNvSpPr>
            <p:nvPr/>
          </p:nvSpPr>
          <p:spPr bwMode="auto">
            <a:xfrm>
              <a:off x="1730" y="172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8" name="Freeform 2093"/>
            <p:cNvSpPr>
              <a:spLocks/>
            </p:cNvSpPr>
            <p:nvPr/>
          </p:nvSpPr>
          <p:spPr bwMode="auto">
            <a:xfrm>
              <a:off x="1730" y="175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89" name="Freeform 2094"/>
            <p:cNvSpPr>
              <a:spLocks/>
            </p:cNvSpPr>
            <p:nvPr/>
          </p:nvSpPr>
          <p:spPr bwMode="auto">
            <a:xfrm>
              <a:off x="1730" y="177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0" name="Freeform 2095"/>
            <p:cNvSpPr>
              <a:spLocks/>
            </p:cNvSpPr>
            <p:nvPr/>
          </p:nvSpPr>
          <p:spPr bwMode="auto">
            <a:xfrm>
              <a:off x="1730" y="179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1" name="Freeform 2096"/>
            <p:cNvSpPr>
              <a:spLocks/>
            </p:cNvSpPr>
            <p:nvPr/>
          </p:nvSpPr>
          <p:spPr bwMode="auto">
            <a:xfrm>
              <a:off x="1730" y="181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2" name="Freeform 2097"/>
            <p:cNvSpPr>
              <a:spLocks/>
            </p:cNvSpPr>
            <p:nvPr/>
          </p:nvSpPr>
          <p:spPr bwMode="auto">
            <a:xfrm>
              <a:off x="1730" y="184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3" name="Freeform 2098"/>
            <p:cNvSpPr>
              <a:spLocks/>
            </p:cNvSpPr>
            <p:nvPr/>
          </p:nvSpPr>
          <p:spPr bwMode="auto">
            <a:xfrm>
              <a:off x="1730" y="186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4" name="Freeform 2099"/>
            <p:cNvSpPr>
              <a:spLocks/>
            </p:cNvSpPr>
            <p:nvPr/>
          </p:nvSpPr>
          <p:spPr bwMode="auto">
            <a:xfrm>
              <a:off x="1730" y="188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5" name="Freeform 2100"/>
            <p:cNvSpPr>
              <a:spLocks/>
            </p:cNvSpPr>
            <p:nvPr/>
          </p:nvSpPr>
          <p:spPr bwMode="auto">
            <a:xfrm>
              <a:off x="1730" y="190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6" name="Freeform 2101"/>
            <p:cNvSpPr>
              <a:spLocks/>
            </p:cNvSpPr>
            <p:nvPr/>
          </p:nvSpPr>
          <p:spPr bwMode="auto">
            <a:xfrm>
              <a:off x="1730" y="192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7" name="Freeform 2102"/>
            <p:cNvSpPr>
              <a:spLocks/>
            </p:cNvSpPr>
            <p:nvPr/>
          </p:nvSpPr>
          <p:spPr bwMode="auto">
            <a:xfrm>
              <a:off x="1730" y="195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8" name="Freeform 2103"/>
            <p:cNvSpPr>
              <a:spLocks/>
            </p:cNvSpPr>
            <p:nvPr/>
          </p:nvSpPr>
          <p:spPr bwMode="auto">
            <a:xfrm>
              <a:off x="1730" y="197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99" name="Freeform 2104"/>
            <p:cNvSpPr>
              <a:spLocks/>
            </p:cNvSpPr>
            <p:nvPr/>
          </p:nvSpPr>
          <p:spPr bwMode="auto">
            <a:xfrm>
              <a:off x="1730" y="199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0" name="Freeform 2105"/>
            <p:cNvSpPr>
              <a:spLocks/>
            </p:cNvSpPr>
            <p:nvPr/>
          </p:nvSpPr>
          <p:spPr bwMode="auto">
            <a:xfrm>
              <a:off x="1730" y="201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1" name="Freeform 2106"/>
            <p:cNvSpPr>
              <a:spLocks/>
            </p:cNvSpPr>
            <p:nvPr/>
          </p:nvSpPr>
          <p:spPr bwMode="auto">
            <a:xfrm>
              <a:off x="1730" y="204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2" name="Freeform 2107"/>
            <p:cNvSpPr>
              <a:spLocks/>
            </p:cNvSpPr>
            <p:nvPr/>
          </p:nvSpPr>
          <p:spPr bwMode="auto">
            <a:xfrm>
              <a:off x="1730" y="206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3" name="Freeform 2108"/>
            <p:cNvSpPr>
              <a:spLocks/>
            </p:cNvSpPr>
            <p:nvPr/>
          </p:nvSpPr>
          <p:spPr bwMode="auto">
            <a:xfrm>
              <a:off x="1730" y="208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4" name="Freeform 2109"/>
            <p:cNvSpPr>
              <a:spLocks/>
            </p:cNvSpPr>
            <p:nvPr/>
          </p:nvSpPr>
          <p:spPr bwMode="auto">
            <a:xfrm>
              <a:off x="1730" y="2108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5" name="Freeform 2110"/>
            <p:cNvSpPr>
              <a:spLocks/>
            </p:cNvSpPr>
            <p:nvPr/>
          </p:nvSpPr>
          <p:spPr bwMode="auto">
            <a:xfrm>
              <a:off x="1730" y="213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6" name="Freeform 2111"/>
            <p:cNvSpPr>
              <a:spLocks/>
            </p:cNvSpPr>
            <p:nvPr/>
          </p:nvSpPr>
          <p:spPr bwMode="auto">
            <a:xfrm>
              <a:off x="1730" y="215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7" name="Freeform 2112"/>
            <p:cNvSpPr>
              <a:spLocks/>
            </p:cNvSpPr>
            <p:nvPr/>
          </p:nvSpPr>
          <p:spPr bwMode="auto">
            <a:xfrm>
              <a:off x="1730" y="217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8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8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8" name="Freeform 2113"/>
            <p:cNvSpPr>
              <a:spLocks/>
            </p:cNvSpPr>
            <p:nvPr/>
          </p:nvSpPr>
          <p:spPr bwMode="auto">
            <a:xfrm>
              <a:off x="1730" y="219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09" name="Freeform 2114"/>
            <p:cNvSpPr>
              <a:spLocks/>
            </p:cNvSpPr>
            <p:nvPr/>
          </p:nvSpPr>
          <p:spPr bwMode="auto">
            <a:xfrm>
              <a:off x="1730" y="222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0" name="Freeform 2115"/>
            <p:cNvSpPr>
              <a:spLocks/>
            </p:cNvSpPr>
            <p:nvPr/>
          </p:nvSpPr>
          <p:spPr bwMode="auto">
            <a:xfrm>
              <a:off x="1730" y="224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1" name="Freeform 2116"/>
            <p:cNvSpPr>
              <a:spLocks/>
            </p:cNvSpPr>
            <p:nvPr/>
          </p:nvSpPr>
          <p:spPr bwMode="auto">
            <a:xfrm>
              <a:off x="1730" y="226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2" name="Freeform 2117"/>
            <p:cNvSpPr>
              <a:spLocks/>
            </p:cNvSpPr>
            <p:nvPr/>
          </p:nvSpPr>
          <p:spPr bwMode="auto">
            <a:xfrm>
              <a:off x="1730" y="22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3" name="Freeform 2118"/>
            <p:cNvSpPr>
              <a:spLocks/>
            </p:cNvSpPr>
            <p:nvPr/>
          </p:nvSpPr>
          <p:spPr bwMode="auto">
            <a:xfrm>
              <a:off x="1730" y="231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4" name="Freeform 2119"/>
            <p:cNvSpPr>
              <a:spLocks/>
            </p:cNvSpPr>
            <p:nvPr/>
          </p:nvSpPr>
          <p:spPr bwMode="auto">
            <a:xfrm>
              <a:off x="1730" y="233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8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8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5" name="Freeform 2120"/>
            <p:cNvSpPr>
              <a:spLocks/>
            </p:cNvSpPr>
            <p:nvPr/>
          </p:nvSpPr>
          <p:spPr bwMode="auto">
            <a:xfrm>
              <a:off x="1745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6" name="Freeform 2121"/>
            <p:cNvSpPr>
              <a:spLocks/>
            </p:cNvSpPr>
            <p:nvPr/>
          </p:nvSpPr>
          <p:spPr bwMode="auto">
            <a:xfrm>
              <a:off x="1767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7" name="Freeform 2122"/>
            <p:cNvSpPr>
              <a:spLocks/>
            </p:cNvSpPr>
            <p:nvPr/>
          </p:nvSpPr>
          <p:spPr bwMode="auto">
            <a:xfrm>
              <a:off x="1790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8" name="Freeform 2123"/>
            <p:cNvSpPr>
              <a:spLocks/>
            </p:cNvSpPr>
            <p:nvPr/>
          </p:nvSpPr>
          <p:spPr bwMode="auto">
            <a:xfrm>
              <a:off x="1812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19" name="Freeform 2124"/>
            <p:cNvSpPr>
              <a:spLocks/>
            </p:cNvSpPr>
            <p:nvPr/>
          </p:nvSpPr>
          <p:spPr bwMode="auto">
            <a:xfrm>
              <a:off x="183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0" name="Freeform 2125"/>
            <p:cNvSpPr>
              <a:spLocks/>
            </p:cNvSpPr>
            <p:nvPr/>
          </p:nvSpPr>
          <p:spPr bwMode="auto">
            <a:xfrm>
              <a:off x="1857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1" name="Freeform 2126"/>
            <p:cNvSpPr>
              <a:spLocks/>
            </p:cNvSpPr>
            <p:nvPr/>
          </p:nvSpPr>
          <p:spPr bwMode="auto">
            <a:xfrm>
              <a:off x="1879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2" name="Freeform 2127"/>
            <p:cNvSpPr>
              <a:spLocks/>
            </p:cNvSpPr>
            <p:nvPr/>
          </p:nvSpPr>
          <p:spPr bwMode="auto">
            <a:xfrm>
              <a:off x="190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3" name="Freeform 2128"/>
            <p:cNvSpPr>
              <a:spLocks/>
            </p:cNvSpPr>
            <p:nvPr/>
          </p:nvSpPr>
          <p:spPr bwMode="auto">
            <a:xfrm>
              <a:off x="1923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4" name="Freeform 2129"/>
            <p:cNvSpPr>
              <a:spLocks/>
            </p:cNvSpPr>
            <p:nvPr/>
          </p:nvSpPr>
          <p:spPr bwMode="auto">
            <a:xfrm>
              <a:off x="194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5" name="Freeform 2130"/>
            <p:cNvSpPr>
              <a:spLocks/>
            </p:cNvSpPr>
            <p:nvPr/>
          </p:nvSpPr>
          <p:spPr bwMode="auto">
            <a:xfrm>
              <a:off x="1968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6" name="Freeform 2131"/>
            <p:cNvSpPr>
              <a:spLocks/>
            </p:cNvSpPr>
            <p:nvPr/>
          </p:nvSpPr>
          <p:spPr bwMode="auto">
            <a:xfrm>
              <a:off x="1990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7" name="Freeform 2132"/>
            <p:cNvSpPr>
              <a:spLocks/>
            </p:cNvSpPr>
            <p:nvPr/>
          </p:nvSpPr>
          <p:spPr bwMode="auto">
            <a:xfrm>
              <a:off x="201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8" name="Freeform 2133"/>
            <p:cNvSpPr>
              <a:spLocks/>
            </p:cNvSpPr>
            <p:nvPr/>
          </p:nvSpPr>
          <p:spPr bwMode="auto">
            <a:xfrm>
              <a:off x="2035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29" name="Freeform 2134"/>
            <p:cNvSpPr>
              <a:spLocks/>
            </p:cNvSpPr>
            <p:nvPr/>
          </p:nvSpPr>
          <p:spPr bwMode="auto">
            <a:xfrm>
              <a:off x="2057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0" name="Freeform 2135"/>
            <p:cNvSpPr>
              <a:spLocks/>
            </p:cNvSpPr>
            <p:nvPr/>
          </p:nvSpPr>
          <p:spPr bwMode="auto">
            <a:xfrm>
              <a:off x="2080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1" name="Freeform 2136"/>
            <p:cNvSpPr>
              <a:spLocks/>
            </p:cNvSpPr>
            <p:nvPr/>
          </p:nvSpPr>
          <p:spPr bwMode="auto">
            <a:xfrm>
              <a:off x="2102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2" name="Freeform 2137"/>
            <p:cNvSpPr>
              <a:spLocks/>
            </p:cNvSpPr>
            <p:nvPr/>
          </p:nvSpPr>
          <p:spPr bwMode="auto">
            <a:xfrm>
              <a:off x="212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3" name="Freeform 2138"/>
            <p:cNvSpPr>
              <a:spLocks/>
            </p:cNvSpPr>
            <p:nvPr/>
          </p:nvSpPr>
          <p:spPr bwMode="auto">
            <a:xfrm>
              <a:off x="2147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4" name="Freeform 2139"/>
            <p:cNvSpPr>
              <a:spLocks/>
            </p:cNvSpPr>
            <p:nvPr/>
          </p:nvSpPr>
          <p:spPr bwMode="auto">
            <a:xfrm>
              <a:off x="2169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5" name="Freeform 2140"/>
            <p:cNvSpPr>
              <a:spLocks/>
            </p:cNvSpPr>
            <p:nvPr/>
          </p:nvSpPr>
          <p:spPr bwMode="auto">
            <a:xfrm>
              <a:off x="219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6" name="Freeform 2141"/>
            <p:cNvSpPr>
              <a:spLocks/>
            </p:cNvSpPr>
            <p:nvPr/>
          </p:nvSpPr>
          <p:spPr bwMode="auto">
            <a:xfrm>
              <a:off x="2213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7" name="Freeform 2142"/>
            <p:cNvSpPr>
              <a:spLocks/>
            </p:cNvSpPr>
            <p:nvPr/>
          </p:nvSpPr>
          <p:spPr bwMode="auto">
            <a:xfrm>
              <a:off x="223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8" name="Freeform 2143"/>
            <p:cNvSpPr>
              <a:spLocks/>
            </p:cNvSpPr>
            <p:nvPr/>
          </p:nvSpPr>
          <p:spPr bwMode="auto">
            <a:xfrm>
              <a:off x="2258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39" name="Freeform 2144"/>
            <p:cNvSpPr>
              <a:spLocks/>
            </p:cNvSpPr>
            <p:nvPr/>
          </p:nvSpPr>
          <p:spPr bwMode="auto">
            <a:xfrm>
              <a:off x="2280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0" name="Freeform 2145"/>
            <p:cNvSpPr>
              <a:spLocks/>
            </p:cNvSpPr>
            <p:nvPr/>
          </p:nvSpPr>
          <p:spPr bwMode="auto">
            <a:xfrm>
              <a:off x="230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1" name="Freeform 2146"/>
            <p:cNvSpPr>
              <a:spLocks/>
            </p:cNvSpPr>
            <p:nvPr/>
          </p:nvSpPr>
          <p:spPr bwMode="auto">
            <a:xfrm>
              <a:off x="2325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2" name="Freeform 2147"/>
            <p:cNvSpPr>
              <a:spLocks/>
            </p:cNvSpPr>
            <p:nvPr/>
          </p:nvSpPr>
          <p:spPr bwMode="auto">
            <a:xfrm>
              <a:off x="2347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3" name="Freeform 2148"/>
            <p:cNvSpPr>
              <a:spLocks/>
            </p:cNvSpPr>
            <p:nvPr/>
          </p:nvSpPr>
          <p:spPr bwMode="auto">
            <a:xfrm>
              <a:off x="2370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4" name="Freeform 2149"/>
            <p:cNvSpPr>
              <a:spLocks/>
            </p:cNvSpPr>
            <p:nvPr/>
          </p:nvSpPr>
          <p:spPr bwMode="auto">
            <a:xfrm>
              <a:off x="2392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5" name="Freeform 2150"/>
            <p:cNvSpPr>
              <a:spLocks/>
            </p:cNvSpPr>
            <p:nvPr/>
          </p:nvSpPr>
          <p:spPr bwMode="auto">
            <a:xfrm>
              <a:off x="241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6" name="Freeform 2151"/>
            <p:cNvSpPr>
              <a:spLocks/>
            </p:cNvSpPr>
            <p:nvPr/>
          </p:nvSpPr>
          <p:spPr bwMode="auto">
            <a:xfrm>
              <a:off x="2437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1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1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7" name="Freeform 2152"/>
            <p:cNvSpPr>
              <a:spLocks/>
            </p:cNvSpPr>
            <p:nvPr/>
          </p:nvSpPr>
          <p:spPr bwMode="auto">
            <a:xfrm>
              <a:off x="2459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8" name="Freeform 2153"/>
            <p:cNvSpPr>
              <a:spLocks/>
            </p:cNvSpPr>
            <p:nvPr/>
          </p:nvSpPr>
          <p:spPr bwMode="auto">
            <a:xfrm>
              <a:off x="248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49" name="Freeform 2154"/>
            <p:cNvSpPr>
              <a:spLocks/>
            </p:cNvSpPr>
            <p:nvPr/>
          </p:nvSpPr>
          <p:spPr bwMode="auto">
            <a:xfrm>
              <a:off x="2503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4 w 12"/>
                <a:gd name="T3" fmla="*/ 0 h 12"/>
                <a:gd name="T4" fmla="*/ 2 w 12"/>
                <a:gd name="T5" fmla="*/ 2 h 12"/>
                <a:gd name="T6" fmla="*/ 0 w 12"/>
                <a:gd name="T7" fmla="*/ 4 h 12"/>
                <a:gd name="T8" fmla="*/ 0 w 12"/>
                <a:gd name="T9" fmla="*/ 6 h 12"/>
                <a:gd name="T10" fmla="*/ 0 w 12"/>
                <a:gd name="T11" fmla="*/ 8 h 12"/>
                <a:gd name="T12" fmla="*/ 0 w 12"/>
                <a:gd name="T13" fmla="*/ 10 h 12"/>
                <a:gd name="T14" fmla="*/ 2 w 12"/>
                <a:gd name="T15" fmla="*/ 12 h 12"/>
                <a:gd name="T16" fmla="*/ 4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0" name="Freeform 2155"/>
            <p:cNvSpPr>
              <a:spLocks/>
            </p:cNvSpPr>
            <p:nvPr/>
          </p:nvSpPr>
          <p:spPr bwMode="auto">
            <a:xfrm>
              <a:off x="252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1" name="Freeform 2156"/>
            <p:cNvSpPr>
              <a:spLocks/>
            </p:cNvSpPr>
            <p:nvPr/>
          </p:nvSpPr>
          <p:spPr bwMode="auto">
            <a:xfrm>
              <a:off x="2548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2" name="Freeform 2157"/>
            <p:cNvSpPr>
              <a:spLocks/>
            </p:cNvSpPr>
            <p:nvPr/>
          </p:nvSpPr>
          <p:spPr bwMode="auto">
            <a:xfrm>
              <a:off x="2570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4 w 12"/>
                <a:gd name="T3" fmla="*/ 0 h 12"/>
                <a:gd name="T4" fmla="*/ 2 w 12"/>
                <a:gd name="T5" fmla="*/ 2 h 12"/>
                <a:gd name="T6" fmla="*/ 0 w 12"/>
                <a:gd name="T7" fmla="*/ 4 h 12"/>
                <a:gd name="T8" fmla="*/ 0 w 12"/>
                <a:gd name="T9" fmla="*/ 6 h 12"/>
                <a:gd name="T10" fmla="*/ 0 w 12"/>
                <a:gd name="T11" fmla="*/ 8 h 12"/>
                <a:gd name="T12" fmla="*/ 0 w 12"/>
                <a:gd name="T13" fmla="*/ 10 h 12"/>
                <a:gd name="T14" fmla="*/ 2 w 12"/>
                <a:gd name="T15" fmla="*/ 12 h 12"/>
                <a:gd name="T16" fmla="*/ 4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3" name="Freeform 2158"/>
            <p:cNvSpPr>
              <a:spLocks/>
            </p:cNvSpPr>
            <p:nvPr/>
          </p:nvSpPr>
          <p:spPr bwMode="auto">
            <a:xfrm>
              <a:off x="259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4" name="Freeform 2159"/>
            <p:cNvSpPr>
              <a:spLocks/>
            </p:cNvSpPr>
            <p:nvPr/>
          </p:nvSpPr>
          <p:spPr bwMode="auto">
            <a:xfrm>
              <a:off x="2608" y="233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5" name="Freeform 2160"/>
            <p:cNvSpPr>
              <a:spLocks/>
            </p:cNvSpPr>
            <p:nvPr/>
          </p:nvSpPr>
          <p:spPr bwMode="auto">
            <a:xfrm>
              <a:off x="2608" y="2310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6" name="Freeform 2161"/>
            <p:cNvSpPr>
              <a:spLocks/>
            </p:cNvSpPr>
            <p:nvPr/>
          </p:nvSpPr>
          <p:spPr bwMode="auto">
            <a:xfrm>
              <a:off x="2608" y="228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7" name="Freeform 2162"/>
            <p:cNvSpPr>
              <a:spLocks/>
            </p:cNvSpPr>
            <p:nvPr/>
          </p:nvSpPr>
          <p:spPr bwMode="auto">
            <a:xfrm>
              <a:off x="2608" y="226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8" name="Freeform 2163"/>
            <p:cNvSpPr>
              <a:spLocks/>
            </p:cNvSpPr>
            <p:nvPr/>
          </p:nvSpPr>
          <p:spPr bwMode="auto">
            <a:xfrm>
              <a:off x="2608" y="2243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59" name="Freeform 2164"/>
            <p:cNvSpPr>
              <a:spLocks/>
            </p:cNvSpPr>
            <p:nvPr/>
          </p:nvSpPr>
          <p:spPr bwMode="auto">
            <a:xfrm>
              <a:off x="2608" y="222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0" name="Freeform 2165"/>
            <p:cNvSpPr>
              <a:spLocks/>
            </p:cNvSpPr>
            <p:nvPr/>
          </p:nvSpPr>
          <p:spPr bwMode="auto">
            <a:xfrm>
              <a:off x="2608" y="219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1" name="Freeform 2166"/>
            <p:cNvSpPr>
              <a:spLocks/>
            </p:cNvSpPr>
            <p:nvPr/>
          </p:nvSpPr>
          <p:spPr bwMode="auto">
            <a:xfrm>
              <a:off x="2608" y="2175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2" name="Freeform 2167"/>
            <p:cNvSpPr>
              <a:spLocks/>
            </p:cNvSpPr>
            <p:nvPr/>
          </p:nvSpPr>
          <p:spPr bwMode="auto">
            <a:xfrm>
              <a:off x="2608" y="215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3" name="Freeform 2168"/>
            <p:cNvSpPr>
              <a:spLocks/>
            </p:cNvSpPr>
            <p:nvPr/>
          </p:nvSpPr>
          <p:spPr bwMode="auto">
            <a:xfrm>
              <a:off x="2608" y="213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4" name="Freeform 2169"/>
            <p:cNvSpPr>
              <a:spLocks/>
            </p:cNvSpPr>
            <p:nvPr/>
          </p:nvSpPr>
          <p:spPr bwMode="auto">
            <a:xfrm>
              <a:off x="2608" y="2108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5" name="Freeform 2170"/>
            <p:cNvSpPr>
              <a:spLocks/>
            </p:cNvSpPr>
            <p:nvPr/>
          </p:nvSpPr>
          <p:spPr bwMode="auto">
            <a:xfrm>
              <a:off x="2608" y="2086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6" name="Freeform 2171"/>
            <p:cNvSpPr>
              <a:spLocks/>
            </p:cNvSpPr>
            <p:nvPr/>
          </p:nvSpPr>
          <p:spPr bwMode="auto">
            <a:xfrm>
              <a:off x="2608" y="2064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7" name="Freeform 2172"/>
            <p:cNvSpPr>
              <a:spLocks/>
            </p:cNvSpPr>
            <p:nvPr/>
          </p:nvSpPr>
          <p:spPr bwMode="auto">
            <a:xfrm>
              <a:off x="2608" y="204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8" name="Freeform 2173"/>
            <p:cNvSpPr>
              <a:spLocks/>
            </p:cNvSpPr>
            <p:nvPr/>
          </p:nvSpPr>
          <p:spPr bwMode="auto">
            <a:xfrm>
              <a:off x="2608" y="201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69" name="Freeform 2174"/>
            <p:cNvSpPr>
              <a:spLocks/>
            </p:cNvSpPr>
            <p:nvPr/>
          </p:nvSpPr>
          <p:spPr bwMode="auto">
            <a:xfrm>
              <a:off x="2608" y="1997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0" name="Freeform 2175"/>
            <p:cNvSpPr>
              <a:spLocks/>
            </p:cNvSpPr>
            <p:nvPr/>
          </p:nvSpPr>
          <p:spPr bwMode="auto">
            <a:xfrm>
              <a:off x="2608" y="197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1" name="Freeform 2176"/>
            <p:cNvSpPr>
              <a:spLocks/>
            </p:cNvSpPr>
            <p:nvPr/>
          </p:nvSpPr>
          <p:spPr bwMode="auto">
            <a:xfrm>
              <a:off x="2608" y="195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2" name="Freeform 2177"/>
            <p:cNvSpPr>
              <a:spLocks/>
            </p:cNvSpPr>
            <p:nvPr/>
          </p:nvSpPr>
          <p:spPr bwMode="auto">
            <a:xfrm>
              <a:off x="2608" y="1929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3" name="Freeform 2178"/>
            <p:cNvSpPr>
              <a:spLocks/>
            </p:cNvSpPr>
            <p:nvPr/>
          </p:nvSpPr>
          <p:spPr bwMode="auto">
            <a:xfrm>
              <a:off x="2608" y="190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4" name="Freeform 2179"/>
            <p:cNvSpPr>
              <a:spLocks/>
            </p:cNvSpPr>
            <p:nvPr/>
          </p:nvSpPr>
          <p:spPr bwMode="auto">
            <a:xfrm>
              <a:off x="2608" y="188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5" name="Freeform 2180"/>
            <p:cNvSpPr>
              <a:spLocks/>
            </p:cNvSpPr>
            <p:nvPr/>
          </p:nvSpPr>
          <p:spPr bwMode="auto">
            <a:xfrm>
              <a:off x="2608" y="1862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6" name="Freeform 2181"/>
            <p:cNvSpPr>
              <a:spLocks/>
            </p:cNvSpPr>
            <p:nvPr/>
          </p:nvSpPr>
          <p:spPr bwMode="auto">
            <a:xfrm>
              <a:off x="2608" y="1840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7" name="Freeform 2182"/>
            <p:cNvSpPr>
              <a:spLocks/>
            </p:cNvSpPr>
            <p:nvPr/>
          </p:nvSpPr>
          <p:spPr bwMode="auto">
            <a:xfrm>
              <a:off x="2608" y="1818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8" name="Freeform 2183"/>
            <p:cNvSpPr>
              <a:spLocks/>
            </p:cNvSpPr>
            <p:nvPr/>
          </p:nvSpPr>
          <p:spPr bwMode="auto">
            <a:xfrm>
              <a:off x="2608" y="179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79" name="Freeform 2184"/>
            <p:cNvSpPr>
              <a:spLocks/>
            </p:cNvSpPr>
            <p:nvPr/>
          </p:nvSpPr>
          <p:spPr bwMode="auto">
            <a:xfrm>
              <a:off x="2608" y="1773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0" name="Freeform 2185"/>
            <p:cNvSpPr>
              <a:spLocks/>
            </p:cNvSpPr>
            <p:nvPr/>
          </p:nvSpPr>
          <p:spPr bwMode="auto">
            <a:xfrm>
              <a:off x="2608" y="1751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1" name="Freeform 2186"/>
            <p:cNvSpPr>
              <a:spLocks/>
            </p:cNvSpPr>
            <p:nvPr/>
          </p:nvSpPr>
          <p:spPr bwMode="auto">
            <a:xfrm>
              <a:off x="2608" y="1728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2" name="Freeform 2187"/>
            <p:cNvSpPr>
              <a:spLocks/>
            </p:cNvSpPr>
            <p:nvPr/>
          </p:nvSpPr>
          <p:spPr bwMode="auto">
            <a:xfrm>
              <a:off x="2608" y="1706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3" name="Freeform 2188"/>
            <p:cNvSpPr>
              <a:spLocks/>
            </p:cNvSpPr>
            <p:nvPr/>
          </p:nvSpPr>
          <p:spPr bwMode="auto">
            <a:xfrm>
              <a:off x="2608" y="1683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4" name="Freeform 2189"/>
            <p:cNvSpPr>
              <a:spLocks/>
            </p:cNvSpPr>
            <p:nvPr/>
          </p:nvSpPr>
          <p:spPr bwMode="auto">
            <a:xfrm>
              <a:off x="2608" y="1661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5" name="Freeform 2190"/>
            <p:cNvSpPr>
              <a:spLocks/>
            </p:cNvSpPr>
            <p:nvPr/>
          </p:nvSpPr>
          <p:spPr bwMode="auto">
            <a:xfrm>
              <a:off x="2608" y="1639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6" name="Freeform 2191"/>
            <p:cNvSpPr>
              <a:spLocks/>
            </p:cNvSpPr>
            <p:nvPr/>
          </p:nvSpPr>
          <p:spPr bwMode="auto">
            <a:xfrm>
              <a:off x="2608" y="1616"/>
              <a:ext cx="11" cy="12"/>
            </a:xfrm>
            <a:custGeom>
              <a:avLst/>
              <a:gdLst>
                <a:gd name="T0" fmla="*/ 0 w 11"/>
                <a:gd name="T1" fmla="*/ 6 h 12"/>
                <a:gd name="T2" fmla="*/ 0 w 11"/>
                <a:gd name="T3" fmla="*/ 6 h 12"/>
                <a:gd name="T4" fmla="*/ 1 w 11"/>
                <a:gd name="T5" fmla="*/ 8 h 12"/>
                <a:gd name="T6" fmla="*/ 3 w 11"/>
                <a:gd name="T7" fmla="*/ 10 h 12"/>
                <a:gd name="T8" fmla="*/ 5 w 11"/>
                <a:gd name="T9" fmla="*/ 12 h 12"/>
                <a:gd name="T10" fmla="*/ 7 w 11"/>
                <a:gd name="T11" fmla="*/ 12 h 12"/>
                <a:gd name="T12" fmla="*/ 9 w 11"/>
                <a:gd name="T13" fmla="*/ 10 h 12"/>
                <a:gd name="T14" fmla="*/ 11 w 11"/>
                <a:gd name="T15" fmla="*/ 8 h 12"/>
                <a:gd name="T16" fmla="*/ 11 w 11"/>
                <a:gd name="T17" fmla="*/ 6 h 12"/>
                <a:gd name="T18" fmla="*/ 11 w 11"/>
                <a:gd name="T19" fmla="*/ 6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0 h 12"/>
                <a:gd name="T34" fmla="*/ 1 w 11"/>
                <a:gd name="T35" fmla="*/ 2 h 12"/>
                <a:gd name="T36" fmla="*/ 0 w 11"/>
                <a:gd name="T37" fmla="*/ 4 h 12"/>
                <a:gd name="T38" fmla="*/ 0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7" name="Freeform 2192"/>
            <p:cNvSpPr>
              <a:spLocks/>
            </p:cNvSpPr>
            <p:nvPr/>
          </p:nvSpPr>
          <p:spPr bwMode="auto">
            <a:xfrm>
              <a:off x="2608" y="1594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8" name="Freeform 2193"/>
            <p:cNvSpPr>
              <a:spLocks/>
            </p:cNvSpPr>
            <p:nvPr/>
          </p:nvSpPr>
          <p:spPr bwMode="auto">
            <a:xfrm>
              <a:off x="2608" y="1572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89" name="Freeform 2194"/>
            <p:cNvSpPr>
              <a:spLocks/>
            </p:cNvSpPr>
            <p:nvPr/>
          </p:nvSpPr>
          <p:spPr bwMode="auto">
            <a:xfrm>
              <a:off x="2608" y="154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0" name="Freeform 2195"/>
            <p:cNvSpPr>
              <a:spLocks/>
            </p:cNvSpPr>
            <p:nvPr/>
          </p:nvSpPr>
          <p:spPr bwMode="auto">
            <a:xfrm>
              <a:off x="2608" y="1527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1" name="Freeform 2196"/>
            <p:cNvSpPr>
              <a:spLocks/>
            </p:cNvSpPr>
            <p:nvPr/>
          </p:nvSpPr>
          <p:spPr bwMode="auto">
            <a:xfrm>
              <a:off x="2608" y="1505"/>
              <a:ext cx="11" cy="11"/>
            </a:xfrm>
            <a:custGeom>
              <a:avLst/>
              <a:gdLst>
                <a:gd name="T0" fmla="*/ 0 w 11"/>
                <a:gd name="T1" fmla="*/ 5 h 11"/>
                <a:gd name="T2" fmla="*/ 0 w 11"/>
                <a:gd name="T3" fmla="*/ 5 h 11"/>
                <a:gd name="T4" fmla="*/ 1 w 11"/>
                <a:gd name="T5" fmla="*/ 7 h 11"/>
                <a:gd name="T6" fmla="*/ 3 w 11"/>
                <a:gd name="T7" fmla="*/ 9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9 h 11"/>
                <a:gd name="T14" fmla="*/ 11 w 11"/>
                <a:gd name="T15" fmla="*/ 7 h 11"/>
                <a:gd name="T16" fmla="*/ 11 w 11"/>
                <a:gd name="T17" fmla="*/ 5 h 11"/>
                <a:gd name="T18" fmla="*/ 11 w 11"/>
                <a:gd name="T19" fmla="*/ 5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1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1 h 11"/>
                <a:gd name="T36" fmla="*/ 0 w 11"/>
                <a:gd name="T37" fmla="*/ 3 h 11"/>
                <a:gd name="T38" fmla="*/ 0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5"/>
                  </a:move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2" name="Freeform 2197"/>
            <p:cNvSpPr>
              <a:spLocks/>
            </p:cNvSpPr>
            <p:nvPr/>
          </p:nvSpPr>
          <p:spPr bwMode="auto">
            <a:xfrm>
              <a:off x="2608" y="1482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6 h 11"/>
                <a:gd name="T4" fmla="*/ 1 w 11"/>
                <a:gd name="T5" fmla="*/ 8 h 11"/>
                <a:gd name="T6" fmla="*/ 3 w 11"/>
                <a:gd name="T7" fmla="*/ 10 h 11"/>
                <a:gd name="T8" fmla="*/ 5 w 11"/>
                <a:gd name="T9" fmla="*/ 11 h 11"/>
                <a:gd name="T10" fmla="*/ 7 w 11"/>
                <a:gd name="T11" fmla="*/ 11 h 11"/>
                <a:gd name="T12" fmla="*/ 9 w 11"/>
                <a:gd name="T13" fmla="*/ 10 h 11"/>
                <a:gd name="T14" fmla="*/ 11 w 11"/>
                <a:gd name="T15" fmla="*/ 8 h 11"/>
                <a:gd name="T16" fmla="*/ 11 w 11"/>
                <a:gd name="T17" fmla="*/ 6 h 11"/>
                <a:gd name="T18" fmla="*/ 11 w 11"/>
                <a:gd name="T19" fmla="*/ 6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w 11"/>
                <a:gd name="T37" fmla="*/ 4 h 11"/>
                <a:gd name="T38" fmla="*/ 0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0" y="6"/>
                  </a:move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3" name="Freeform 2198"/>
            <p:cNvSpPr>
              <a:spLocks/>
            </p:cNvSpPr>
            <p:nvPr/>
          </p:nvSpPr>
          <p:spPr bwMode="auto">
            <a:xfrm>
              <a:off x="260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4" name="Freeform 2199"/>
            <p:cNvSpPr>
              <a:spLocks/>
            </p:cNvSpPr>
            <p:nvPr/>
          </p:nvSpPr>
          <p:spPr bwMode="auto">
            <a:xfrm>
              <a:off x="2585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5" name="Freeform 2200"/>
            <p:cNvSpPr>
              <a:spLocks/>
            </p:cNvSpPr>
            <p:nvPr/>
          </p:nvSpPr>
          <p:spPr bwMode="auto">
            <a:xfrm>
              <a:off x="2563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6" name="Freeform 2201"/>
            <p:cNvSpPr>
              <a:spLocks/>
            </p:cNvSpPr>
            <p:nvPr/>
          </p:nvSpPr>
          <p:spPr bwMode="auto">
            <a:xfrm>
              <a:off x="2541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7" name="Freeform 2202"/>
            <p:cNvSpPr>
              <a:spLocks/>
            </p:cNvSpPr>
            <p:nvPr/>
          </p:nvSpPr>
          <p:spPr bwMode="auto">
            <a:xfrm>
              <a:off x="2518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8" name="Freeform 2203"/>
            <p:cNvSpPr>
              <a:spLocks/>
            </p:cNvSpPr>
            <p:nvPr/>
          </p:nvSpPr>
          <p:spPr bwMode="auto">
            <a:xfrm>
              <a:off x="2496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299" name="Freeform 2204"/>
            <p:cNvSpPr>
              <a:spLocks/>
            </p:cNvSpPr>
            <p:nvPr/>
          </p:nvSpPr>
          <p:spPr bwMode="auto">
            <a:xfrm>
              <a:off x="247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0" name="Freeform 2205"/>
            <p:cNvSpPr>
              <a:spLocks/>
            </p:cNvSpPr>
            <p:nvPr/>
          </p:nvSpPr>
          <p:spPr bwMode="auto">
            <a:xfrm>
              <a:off x="2451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1" name="Freeform 2206"/>
            <p:cNvSpPr>
              <a:spLocks/>
            </p:cNvSpPr>
            <p:nvPr/>
          </p:nvSpPr>
          <p:spPr bwMode="auto">
            <a:xfrm>
              <a:off x="242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2" name="Freeform 2207"/>
            <p:cNvSpPr>
              <a:spLocks/>
            </p:cNvSpPr>
            <p:nvPr/>
          </p:nvSpPr>
          <p:spPr bwMode="auto">
            <a:xfrm>
              <a:off x="240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3" name="Freeform 2208"/>
            <p:cNvSpPr>
              <a:spLocks/>
            </p:cNvSpPr>
            <p:nvPr/>
          </p:nvSpPr>
          <p:spPr bwMode="auto">
            <a:xfrm>
              <a:off x="2384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4" name="Freeform 2209"/>
            <p:cNvSpPr>
              <a:spLocks/>
            </p:cNvSpPr>
            <p:nvPr/>
          </p:nvSpPr>
          <p:spPr bwMode="auto">
            <a:xfrm>
              <a:off x="236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5" name="Freeform 2210"/>
            <p:cNvSpPr>
              <a:spLocks/>
            </p:cNvSpPr>
            <p:nvPr/>
          </p:nvSpPr>
          <p:spPr bwMode="auto">
            <a:xfrm>
              <a:off x="2340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6" name="Freeform 2211"/>
            <p:cNvSpPr>
              <a:spLocks/>
            </p:cNvSpPr>
            <p:nvPr/>
          </p:nvSpPr>
          <p:spPr bwMode="auto">
            <a:xfrm>
              <a:off x="231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7" name="Freeform 2212"/>
            <p:cNvSpPr>
              <a:spLocks/>
            </p:cNvSpPr>
            <p:nvPr/>
          </p:nvSpPr>
          <p:spPr bwMode="auto">
            <a:xfrm>
              <a:off x="2295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8" name="Freeform 2213"/>
            <p:cNvSpPr>
              <a:spLocks/>
            </p:cNvSpPr>
            <p:nvPr/>
          </p:nvSpPr>
          <p:spPr bwMode="auto">
            <a:xfrm>
              <a:off x="2273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09" name="Freeform 2214"/>
            <p:cNvSpPr>
              <a:spLocks/>
            </p:cNvSpPr>
            <p:nvPr/>
          </p:nvSpPr>
          <p:spPr bwMode="auto">
            <a:xfrm>
              <a:off x="2251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0" name="Freeform 2215"/>
            <p:cNvSpPr>
              <a:spLocks/>
            </p:cNvSpPr>
            <p:nvPr/>
          </p:nvSpPr>
          <p:spPr bwMode="auto">
            <a:xfrm>
              <a:off x="2228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1" name="Freeform 2216"/>
            <p:cNvSpPr>
              <a:spLocks/>
            </p:cNvSpPr>
            <p:nvPr/>
          </p:nvSpPr>
          <p:spPr bwMode="auto">
            <a:xfrm>
              <a:off x="2206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2" name="Freeform 2217"/>
            <p:cNvSpPr>
              <a:spLocks/>
            </p:cNvSpPr>
            <p:nvPr/>
          </p:nvSpPr>
          <p:spPr bwMode="auto">
            <a:xfrm>
              <a:off x="218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3" name="Freeform 2218"/>
            <p:cNvSpPr>
              <a:spLocks/>
            </p:cNvSpPr>
            <p:nvPr/>
          </p:nvSpPr>
          <p:spPr bwMode="auto">
            <a:xfrm>
              <a:off x="2161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4" name="Freeform 2219"/>
            <p:cNvSpPr>
              <a:spLocks/>
            </p:cNvSpPr>
            <p:nvPr/>
          </p:nvSpPr>
          <p:spPr bwMode="auto">
            <a:xfrm>
              <a:off x="213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5" name="Freeform 2220"/>
            <p:cNvSpPr>
              <a:spLocks/>
            </p:cNvSpPr>
            <p:nvPr/>
          </p:nvSpPr>
          <p:spPr bwMode="auto">
            <a:xfrm>
              <a:off x="211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6" name="Freeform 2221"/>
            <p:cNvSpPr>
              <a:spLocks/>
            </p:cNvSpPr>
            <p:nvPr/>
          </p:nvSpPr>
          <p:spPr bwMode="auto">
            <a:xfrm>
              <a:off x="2094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7" name="Freeform 2222"/>
            <p:cNvSpPr>
              <a:spLocks/>
            </p:cNvSpPr>
            <p:nvPr/>
          </p:nvSpPr>
          <p:spPr bwMode="auto">
            <a:xfrm>
              <a:off x="207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8" name="Freeform 2223"/>
            <p:cNvSpPr>
              <a:spLocks/>
            </p:cNvSpPr>
            <p:nvPr/>
          </p:nvSpPr>
          <p:spPr bwMode="auto">
            <a:xfrm>
              <a:off x="2050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19" name="Freeform 2224"/>
            <p:cNvSpPr>
              <a:spLocks/>
            </p:cNvSpPr>
            <p:nvPr/>
          </p:nvSpPr>
          <p:spPr bwMode="auto">
            <a:xfrm>
              <a:off x="202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0" name="Freeform 2225"/>
            <p:cNvSpPr>
              <a:spLocks/>
            </p:cNvSpPr>
            <p:nvPr/>
          </p:nvSpPr>
          <p:spPr bwMode="auto">
            <a:xfrm>
              <a:off x="2005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1" name="Freeform 2226"/>
            <p:cNvSpPr>
              <a:spLocks/>
            </p:cNvSpPr>
            <p:nvPr/>
          </p:nvSpPr>
          <p:spPr bwMode="auto">
            <a:xfrm>
              <a:off x="1983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2" name="Freeform 2227"/>
            <p:cNvSpPr>
              <a:spLocks/>
            </p:cNvSpPr>
            <p:nvPr/>
          </p:nvSpPr>
          <p:spPr bwMode="auto">
            <a:xfrm>
              <a:off x="1961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3" name="Freeform 2228"/>
            <p:cNvSpPr>
              <a:spLocks/>
            </p:cNvSpPr>
            <p:nvPr/>
          </p:nvSpPr>
          <p:spPr bwMode="auto">
            <a:xfrm>
              <a:off x="1938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4" name="Freeform 2229"/>
            <p:cNvSpPr>
              <a:spLocks/>
            </p:cNvSpPr>
            <p:nvPr/>
          </p:nvSpPr>
          <p:spPr bwMode="auto">
            <a:xfrm>
              <a:off x="1916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5" name="Freeform 2230"/>
            <p:cNvSpPr>
              <a:spLocks/>
            </p:cNvSpPr>
            <p:nvPr/>
          </p:nvSpPr>
          <p:spPr bwMode="auto">
            <a:xfrm>
              <a:off x="189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6" name="Freeform 2231"/>
            <p:cNvSpPr>
              <a:spLocks/>
            </p:cNvSpPr>
            <p:nvPr/>
          </p:nvSpPr>
          <p:spPr bwMode="auto">
            <a:xfrm>
              <a:off x="1871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7" name="Freeform 2232"/>
            <p:cNvSpPr>
              <a:spLocks/>
            </p:cNvSpPr>
            <p:nvPr/>
          </p:nvSpPr>
          <p:spPr bwMode="auto">
            <a:xfrm>
              <a:off x="184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8" name="Freeform 2233"/>
            <p:cNvSpPr>
              <a:spLocks/>
            </p:cNvSpPr>
            <p:nvPr/>
          </p:nvSpPr>
          <p:spPr bwMode="auto">
            <a:xfrm>
              <a:off x="182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29" name="Freeform 2234"/>
            <p:cNvSpPr>
              <a:spLocks/>
            </p:cNvSpPr>
            <p:nvPr/>
          </p:nvSpPr>
          <p:spPr bwMode="auto">
            <a:xfrm>
              <a:off x="1804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0" name="Freeform 2235"/>
            <p:cNvSpPr>
              <a:spLocks/>
            </p:cNvSpPr>
            <p:nvPr/>
          </p:nvSpPr>
          <p:spPr bwMode="auto">
            <a:xfrm>
              <a:off x="178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1" name="Freeform 2236"/>
            <p:cNvSpPr>
              <a:spLocks/>
            </p:cNvSpPr>
            <p:nvPr/>
          </p:nvSpPr>
          <p:spPr bwMode="auto">
            <a:xfrm>
              <a:off x="1760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332" name="Freeform 2237"/>
            <p:cNvSpPr>
              <a:spLocks/>
            </p:cNvSpPr>
            <p:nvPr/>
          </p:nvSpPr>
          <p:spPr bwMode="auto">
            <a:xfrm>
              <a:off x="1738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3" name="Group 2250"/>
          <p:cNvGrpSpPr>
            <a:grpSpLocks/>
          </p:cNvGrpSpPr>
          <p:nvPr/>
        </p:nvGrpSpPr>
        <p:grpSpPr bwMode="auto">
          <a:xfrm>
            <a:off x="3381375" y="2979738"/>
            <a:ext cx="120650" cy="119062"/>
            <a:chOff x="2130" y="1877"/>
            <a:chExt cx="76" cy="75"/>
          </a:xfrm>
        </p:grpSpPr>
        <p:sp>
          <p:nvSpPr>
            <p:cNvPr id="19164" name="Oval 2239"/>
            <p:cNvSpPr>
              <a:spLocks noChangeArrowheads="1"/>
            </p:cNvSpPr>
            <p:nvPr/>
          </p:nvSpPr>
          <p:spPr bwMode="auto">
            <a:xfrm>
              <a:off x="2135" y="1883"/>
              <a:ext cx="67" cy="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5" name="Freeform 2240"/>
            <p:cNvSpPr>
              <a:spLocks/>
            </p:cNvSpPr>
            <p:nvPr/>
          </p:nvSpPr>
          <p:spPr bwMode="auto">
            <a:xfrm>
              <a:off x="2161" y="1877"/>
              <a:ext cx="12" cy="11"/>
            </a:xfrm>
            <a:custGeom>
              <a:avLst/>
              <a:gdLst>
                <a:gd name="T0" fmla="*/ 8 w 12"/>
                <a:gd name="T1" fmla="*/ 11 h 11"/>
                <a:gd name="T2" fmla="*/ 8 w 12"/>
                <a:gd name="T3" fmla="*/ 10 h 11"/>
                <a:gd name="T4" fmla="*/ 10 w 12"/>
                <a:gd name="T5" fmla="*/ 8 h 11"/>
                <a:gd name="T6" fmla="*/ 12 w 12"/>
                <a:gd name="T7" fmla="*/ 6 h 11"/>
                <a:gd name="T8" fmla="*/ 12 w 12"/>
                <a:gd name="T9" fmla="*/ 6 h 11"/>
                <a:gd name="T10" fmla="*/ 10 w 12"/>
                <a:gd name="T11" fmla="*/ 4 h 11"/>
                <a:gd name="T12" fmla="*/ 8 w 12"/>
                <a:gd name="T13" fmla="*/ 2 h 11"/>
                <a:gd name="T14" fmla="*/ 6 w 12"/>
                <a:gd name="T15" fmla="*/ 0 h 11"/>
                <a:gd name="T16" fmla="*/ 6 w 12"/>
                <a:gd name="T17" fmla="*/ 0 h 11"/>
                <a:gd name="T18" fmla="*/ 4 w 12"/>
                <a:gd name="T19" fmla="*/ 0 h 11"/>
                <a:gd name="T20" fmla="*/ 2 w 12"/>
                <a:gd name="T21" fmla="*/ 2 h 11"/>
                <a:gd name="T22" fmla="*/ 0 w 12"/>
                <a:gd name="T23" fmla="*/ 4 h 11"/>
                <a:gd name="T24" fmla="*/ 0 w 12"/>
                <a:gd name="T25" fmla="*/ 6 h 11"/>
                <a:gd name="T26" fmla="*/ 0 w 12"/>
                <a:gd name="T27" fmla="*/ 8 h 11"/>
                <a:gd name="T28" fmla="*/ 0 w 12"/>
                <a:gd name="T29" fmla="*/ 10 h 11"/>
                <a:gd name="T30" fmla="*/ 2 w 12"/>
                <a:gd name="T31" fmla="*/ 11 h 11"/>
                <a:gd name="T32" fmla="*/ 4 w 12"/>
                <a:gd name="T33" fmla="*/ 11 h 11"/>
                <a:gd name="T34" fmla="*/ 6 w 12"/>
                <a:gd name="T35" fmla="*/ 11 h 11"/>
                <a:gd name="T36" fmla="*/ 8 w 12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1"/>
                <a:gd name="T59" fmla="*/ 12 w 12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1">
                  <a:moveTo>
                    <a:pt x="8" y="11"/>
                  </a:move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6" name="Freeform 2241"/>
            <p:cNvSpPr>
              <a:spLocks/>
            </p:cNvSpPr>
            <p:nvPr/>
          </p:nvSpPr>
          <p:spPr bwMode="auto">
            <a:xfrm>
              <a:off x="2141" y="1885"/>
              <a:ext cx="11" cy="11"/>
            </a:xfrm>
            <a:custGeom>
              <a:avLst/>
              <a:gdLst>
                <a:gd name="T0" fmla="*/ 9 w 11"/>
                <a:gd name="T1" fmla="*/ 11 h 11"/>
                <a:gd name="T2" fmla="*/ 11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11 w 11"/>
                <a:gd name="T9" fmla="*/ 3 h 11"/>
                <a:gd name="T10" fmla="*/ 9 w 11"/>
                <a:gd name="T11" fmla="*/ 2 h 11"/>
                <a:gd name="T12" fmla="*/ 7 w 11"/>
                <a:gd name="T13" fmla="*/ 0 h 11"/>
                <a:gd name="T14" fmla="*/ 6 w 11"/>
                <a:gd name="T15" fmla="*/ 0 h 11"/>
                <a:gd name="T16" fmla="*/ 4 w 11"/>
                <a:gd name="T17" fmla="*/ 2 h 11"/>
                <a:gd name="T18" fmla="*/ 4 w 11"/>
                <a:gd name="T19" fmla="*/ 2 h 11"/>
                <a:gd name="T20" fmla="*/ 2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2 w 11"/>
                <a:gd name="T27" fmla="*/ 9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1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7" name="Freeform 2242"/>
            <p:cNvSpPr>
              <a:spLocks/>
            </p:cNvSpPr>
            <p:nvPr/>
          </p:nvSpPr>
          <p:spPr bwMode="auto">
            <a:xfrm>
              <a:off x="2130" y="190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2 w 11"/>
                <a:gd name="T23" fmla="*/ 8 h 11"/>
                <a:gd name="T24" fmla="*/ 4 w 11"/>
                <a:gd name="T25" fmla="*/ 10 h 11"/>
                <a:gd name="T26" fmla="*/ 5 w 11"/>
                <a:gd name="T27" fmla="*/ 11 h 11"/>
                <a:gd name="T28" fmla="*/ 7 w 11"/>
                <a:gd name="T29" fmla="*/ 11 h 11"/>
                <a:gd name="T30" fmla="*/ 9 w 11"/>
                <a:gd name="T31" fmla="*/ 10 h 11"/>
                <a:gd name="T32" fmla="*/ 11 w 11"/>
                <a:gd name="T33" fmla="*/ 8 h 11"/>
                <a:gd name="T34" fmla="*/ 11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8" name="Freeform 2243"/>
            <p:cNvSpPr>
              <a:spLocks/>
            </p:cNvSpPr>
            <p:nvPr/>
          </p:nvSpPr>
          <p:spPr bwMode="auto">
            <a:xfrm>
              <a:off x="2135" y="1926"/>
              <a:ext cx="12" cy="11"/>
            </a:xfrm>
            <a:custGeom>
              <a:avLst/>
              <a:gdLst>
                <a:gd name="T0" fmla="*/ 10 w 12"/>
                <a:gd name="T1" fmla="*/ 3 h 11"/>
                <a:gd name="T2" fmla="*/ 8 w 12"/>
                <a:gd name="T3" fmla="*/ 2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2 h 11"/>
                <a:gd name="T10" fmla="*/ 0 w 12"/>
                <a:gd name="T11" fmla="*/ 3 h 11"/>
                <a:gd name="T12" fmla="*/ 0 w 12"/>
                <a:gd name="T13" fmla="*/ 5 h 11"/>
                <a:gd name="T14" fmla="*/ 0 w 12"/>
                <a:gd name="T15" fmla="*/ 7 h 11"/>
                <a:gd name="T16" fmla="*/ 0 w 12"/>
                <a:gd name="T17" fmla="*/ 9 h 11"/>
                <a:gd name="T18" fmla="*/ 0 w 12"/>
                <a:gd name="T19" fmla="*/ 9 h 11"/>
                <a:gd name="T20" fmla="*/ 2 w 12"/>
                <a:gd name="T21" fmla="*/ 11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11 h 11"/>
                <a:gd name="T28" fmla="*/ 10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0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9" name="Freeform 2244"/>
            <p:cNvSpPr>
              <a:spLocks/>
            </p:cNvSpPr>
            <p:nvPr/>
          </p:nvSpPr>
          <p:spPr bwMode="auto">
            <a:xfrm>
              <a:off x="2150" y="1941"/>
              <a:ext cx="11" cy="11"/>
            </a:xfrm>
            <a:custGeom>
              <a:avLst/>
              <a:gdLst>
                <a:gd name="T0" fmla="*/ 8 w 11"/>
                <a:gd name="T1" fmla="*/ 0 h 11"/>
                <a:gd name="T2" fmla="*/ 6 w 11"/>
                <a:gd name="T3" fmla="*/ 0 h 11"/>
                <a:gd name="T4" fmla="*/ 4 w 11"/>
                <a:gd name="T5" fmla="*/ 0 h 11"/>
                <a:gd name="T6" fmla="*/ 2 w 11"/>
                <a:gd name="T7" fmla="*/ 2 h 11"/>
                <a:gd name="T8" fmla="*/ 0 w 11"/>
                <a:gd name="T9" fmla="*/ 3 h 11"/>
                <a:gd name="T10" fmla="*/ 0 w 11"/>
                <a:gd name="T11" fmla="*/ 5 h 11"/>
                <a:gd name="T12" fmla="*/ 2 w 11"/>
                <a:gd name="T13" fmla="*/ 7 h 11"/>
                <a:gd name="T14" fmla="*/ 4 w 11"/>
                <a:gd name="T15" fmla="*/ 9 h 11"/>
                <a:gd name="T16" fmla="*/ 6 w 11"/>
                <a:gd name="T17" fmla="*/ 11 h 11"/>
                <a:gd name="T18" fmla="*/ 6 w 11"/>
                <a:gd name="T19" fmla="*/ 11 h 11"/>
                <a:gd name="T20" fmla="*/ 8 w 11"/>
                <a:gd name="T21" fmla="*/ 11 h 11"/>
                <a:gd name="T22" fmla="*/ 10 w 11"/>
                <a:gd name="T23" fmla="*/ 9 h 11"/>
                <a:gd name="T24" fmla="*/ 11 w 11"/>
                <a:gd name="T25" fmla="*/ 7 h 11"/>
                <a:gd name="T26" fmla="*/ 11 w 11"/>
                <a:gd name="T27" fmla="*/ 5 h 11"/>
                <a:gd name="T28" fmla="*/ 11 w 11"/>
                <a:gd name="T29" fmla="*/ 3 h 11"/>
                <a:gd name="T30" fmla="*/ 11 w 11"/>
                <a:gd name="T31" fmla="*/ 2 h 11"/>
                <a:gd name="T32" fmla="*/ 10 w 11"/>
                <a:gd name="T33" fmla="*/ 0 h 11"/>
                <a:gd name="T34" fmla="*/ 8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0" name="Freeform 2245"/>
            <p:cNvSpPr>
              <a:spLocks/>
            </p:cNvSpPr>
            <p:nvPr/>
          </p:nvSpPr>
          <p:spPr bwMode="auto">
            <a:xfrm>
              <a:off x="2173" y="1941"/>
              <a:ext cx="11" cy="11"/>
            </a:xfrm>
            <a:custGeom>
              <a:avLst/>
              <a:gdLst>
                <a:gd name="T0" fmla="*/ 7 w 11"/>
                <a:gd name="T1" fmla="*/ 0 h 11"/>
                <a:gd name="T2" fmla="*/ 5 w 11"/>
                <a:gd name="T3" fmla="*/ 0 h 11"/>
                <a:gd name="T4" fmla="*/ 3 w 11"/>
                <a:gd name="T5" fmla="*/ 0 h 11"/>
                <a:gd name="T6" fmla="*/ 1 w 11"/>
                <a:gd name="T7" fmla="*/ 2 h 11"/>
                <a:gd name="T8" fmla="*/ 0 w 11"/>
                <a:gd name="T9" fmla="*/ 3 h 11"/>
                <a:gd name="T10" fmla="*/ 0 w 11"/>
                <a:gd name="T11" fmla="*/ 5 h 11"/>
                <a:gd name="T12" fmla="*/ 1 w 11"/>
                <a:gd name="T13" fmla="*/ 7 h 11"/>
                <a:gd name="T14" fmla="*/ 3 w 11"/>
                <a:gd name="T15" fmla="*/ 9 h 11"/>
                <a:gd name="T16" fmla="*/ 5 w 11"/>
                <a:gd name="T17" fmla="*/ 11 h 11"/>
                <a:gd name="T18" fmla="*/ 5 w 11"/>
                <a:gd name="T19" fmla="*/ 11 h 11"/>
                <a:gd name="T20" fmla="*/ 7 w 11"/>
                <a:gd name="T21" fmla="*/ 11 h 11"/>
                <a:gd name="T22" fmla="*/ 9 w 11"/>
                <a:gd name="T23" fmla="*/ 9 h 11"/>
                <a:gd name="T24" fmla="*/ 11 w 11"/>
                <a:gd name="T25" fmla="*/ 7 h 11"/>
                <a:gd name="T26" fmla="*/ 11 w 11"/>
                <a:gd name="T27" fmla="*/ 5 h 11"/>
                <a:gd name="T28" fmla="*/ 11 w 11"/>
                <a:gd name="T29" fmla="*/ 3 h 11"/>
                <a:gd name="T30" fmla="*/ 11 w 11"/>
                <a:gd name="T31" fmla="*/ 2 h 11"/>
                <a:gd name="T32" fmla="*/ 9 w 11"/>
                <a:gd name="T33" fmla="*/ 0 h 11"/>
                <a:gd name="T34" fmla="*/ 7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1" name="Freeform 2246"/>
            <p:cNvSpPr>
              <a:spLocks/>
            </p:cNvSpPr>
            <p:nvPr/>
          </p:nvSpPr>
          <p:spPr bwMode="auto">
            <a:xfrm>
              <a:off x="2189" y="1926"/>
              <a:ext cx="11" cy="11"/>
            </a:xfrm>
            <a:custGeom>
              <a:avLst/>
              <a:gdLst>
                <a:gd name="T0" fmla="*/ 2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2 w 11"/>
                <a:gd name="T7" fmla="*/ 9 h 11"/>
                <a:gd name="T8" fmla="*/ 4 w 11"/>
                <a:gd name="T9" fmla="*/ 11 h 11"/>
                <a:gd name="T10" fmla="*/ 6 w 11"/>
                <a:gd name="T11" fmla="*/ 11 h 11"/>
                <a:gd name="T12" fmla="*/ 8 w 11"/>
                <a:gd name="T13" fmla="*/ 11 h 11"/>
                <a:gd name="T14" fmla="*/ 10 w 11"/>
                <a:gd name="T15" fmla="*/ 11 h 11"/>
                <a:gd name="T16" fmla="*/ 11 w 11"/>
                <a:gd name="T17" fmla="*/ 9 h 11"/>
                <a:gd name="T18" fmla="*/ 11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11 w 11"/>
                <a:gd name="T25" fmla="*/ 3 h 11"/>
                <a:gd name="T26" fmla="*/ 10 w 11"/>
                <a:gd name="T27" fmla="*/ 2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2 h 11"/>
                <a:gd name="T34" fmla="*/ 2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2" name="Freeform 2247"/>
            <p:cNvSpPr>
              <a:spLocks/>
            </p:cNvSpPr>
            <p:nvPr/>
          </p:nvSpPr>
          <p:spPr bwMode="auto">
            <a:xfrm>
              <a:off x="2195" y="1905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8 h 11"/>
                <a:gd name="T4" fmla="*/ 2 w 11"/>
                <a:gd name="T5" fmla="*/ 10 h 11"/>
                <a:gd name="T6" fmla="*/ 4 w 11"/>
                <a:gd name="T7" fmla="*/ 11 h 11"/>
                <a:gd name="T8" fmla="*/ 5 w 11"/>
                <a:gd name="T9" fmla="*/ 11 h 11"/>
                <a:gd name="T10" fmla="*/ 7 w 11"/>
                <a:gd name="T11" fmla="*/ 10 h 11"/>
                <a:gd name="T12" fmla="*/ 9 w 11"/>
                <a:gd name="T13" fmla="*/ 8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0 h 11"/>
                <a:gd name="T28" fmla="*/ 2 w 11"/>
                <a:gd name="T29" fmla="*/ 0 h 11"/>
                <a:gd name="T30" fmla="*/ 0 w 11"/>
                <a:gd name="T31" fmla="*/ 2 h 11"/>
                <a:gd name="T32" fmla="*/ 0 w 11"/>
                <a:gd name="T33" fmla="*/ 4 h 11"/>
                <a:gd name="T34" fmla="*/ 0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6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3" name="Freeform 2248"/>
            <p:cNvSpPr>
              <a:spLocks/>
            </p:cNvSpPr>
            <p:nvPr/>
          </p:nvSpPr>
          <p:spPr bwMode="auto">
            <a:xfrm>
              <a:off x="2184" y="1887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3 w 11"/>
                <a:gd name="T3" fmla="*/ 11 h 11"/>
                <a:gd name="T4" fmla="*/ 5 w 11"/>
                <a:gd name="T5" fmla="*/ 11 h 11"/>
                <a:gd name="T6" fmla="*/ 7 w 11"/>
                <a:gd name="T7" fmla="*/ 9 h 11"/>
                <a:gd name="T8" fmla="*/ 9 w 11"/>
                <a:gd name="T9" fmla="*/ 7 h 11"/>
                <a:gd name="T10" fmla="*/ 11 w 11"/>
                <a:gd name="T11" fmla="*/ 5 h 11"/>
                <a:gd name="T12" fmla="*/ 11 w 11"/>
                <a:gd name="T13" fmla="*/ 3 h 11"/>
                <a:gd name="T14" fmla="*/ 9 w 11"/>
                <a:gd name="T15" fmla="*/ 1 h 11"/>
                <a:gd name="T16" fmla="*/ 7 w 11"/>
                <a:gd name="T17" fmla="*/ 0 h 11"/>
                <a:gd name="T18" fmla="*/ 7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0 h 11"/>
                <a:gd name="T26" fmla="*/ 0 w 11"/>
                <a:gd name="T27" fmla="*/ 1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74" name="Freeform 2249"/>
            <p:cNvSpPr>
              <a:spLocks/>
            </p:cNvSpPr>
            <p:nvPr/>
          </p:nvSpPr>
          <p:spPr bwMode="auto">
            <a:xfrm>
              <a:off x="2163" y="1877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10 w 11"/>
                <a:gd name="T3" fmla="*/ 11 h 11"/>
                <a:gd name="T4" fmla="*/ 11 w 11"/>
                <a:gd name="T5" fmla="*/ 10 h 11"/>
                <a:gd name="T6" fmla="*/ 11 w 11"/>
                <a:gd name="T7" fmla="*/ 8 h 11"/>
                <a:gd name="T8" fmla="*/ 11 w 11"/>
                <a:gd name="T9" fmla="*/ 6 h 11"/>
                <a:gd name="T10" fmla="*/ 11 w 11"/>
                <a:gd name="T11" fmla="*/ 4 h 11"/>
                <a:gd name="T12" fmla="*/ 10 w 11"/>
                <a:gd name="T13" fmla="*/ 2 h 11"/>
                <a:gd name="T14" fmla="*/ 8 w 11"/>
                <a:gd name="T15" fmla="*/ 0 h 11"/>
                <a:gd name="T16" fmla="*/ 6 w 11"/>
                <a:gd name="T17" fmla="*/ 0 h 11"/>
                <a:gd name="T18" fmla="*/ 6 w 11"/>
                <a:gd name="T19" fmla="*/ 0 h 11"/>
                <a:gd name="T20" fmla="*/ 4 w 11"/>
                <a:gd name="T21" fmla="*/ 2 h 11"/>
                <a:gd name="T22" fmla="*/ 2 w 11"/>
                <a:gd name="T23" fmla="*/ 4 h 11"/>
                <a:gd name="T24" fmla="*/ 0 w 11"/>
                <a:gd name="T25" fmla="*/ 6 h 11"/>
                <a:gd name="T26" fmla="*/ 0 w 11"/>
                <a:gd name="T27" fmla="*/ 8 h 11"/>
                <a:gd name="T28" fmla="*/ 2 w 11"/>
                <a:gd name="T29" fmla="*/ 10 h 11"/>
                <a:gd name="T30" fmla="*/ 4 w 11"/>
                <a:gd name="T31" fmla="*/ 11 h 11"/>
                <a:gd name="T32" fmla="*/ 6 w 11"/>
                <a:gd name="T33" fmla="*/ 11 h 11"/>
                <a:gd name="T34" fmla="*/ 8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8" y="11"/>
                  </a:moveTo>
                  <a:lnTo>
                    <a:pt x="10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4" name="Group 2307"/>
          <p:cNvGrpSpPr>
            <a:grpSpLocks/>
          </p:cNvGrpSpPr>
          <p:nvPr/>
        </p:nvGrpSpPr>
        <p:grpSpPr bwMode="auto">
          <a:xfrm>
            <a:off x="2746375" y="2317750"/>
            <a:ext cx="1395413" cy="1398588"/>
            <a:chOff x="1730" y="1460"/>
            <a:chExt cx="879" cy="881"/>
          </a:xfrm>
        </p:grpSpPr>
        <p:sp>
          <p:nvSpPr>
            <p:cNvPr id="19108" name="Freeform 2251"/>
            <p:cNvSpPr>
              <a:spLocks/>
            </p:cNvSpPr>
            <p:nvPr/>
          </p:nvSpPr>
          <p:spPr bwMode="auto">
            <a:xfrm>
              <a:off x="1730" y="14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8 w 11"/>
                <a:gd name="T3" fmla="*/ 2 h 11"/>
                <a:gd name="T4" fmla="*/ 6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5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6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9" name="Freeform 2252"/>
            <p:cNvSpPr>
              <a:spLocks/>
            </p:cNvSpPr>
            <p:nvPr/>
          </p:nvSpPr>
          <p:spPr bwMode="auto">
            <a:xfrm>
              <a:off x="1745" y="1475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0" name="Freeform 2253"/>
            <p:cNvSpPr>
              <a:spLocks/>
            </p:cNvSpPr>
            <p:nvPr/>
          </p:nvSpPr>
          <p:spPr bwMode="auto">
            <a:xfrm>
              <a:off x="1762" y="1492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1" name="Freeform 2254"/>
            <p:cNvSpPr>
              <a:spLocks/>
            </p:cNvSpPr>
            <p:nvPr/>
          </p:nvSpPr>
          <p:spPr bwMode="auto">
            <a:xfrm>
              <a:off x="1777" y="1506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2" name="Freeform 2255"/>
            <p:cNvSpPr>
              <a:spLocks/>
            </p:cNvSpPr>
            <p:nvPr/>
          </p:nvSpPr>
          <p:spPr bwMode="auto">
            <a:xfrm>
              <a:off x="1793" y="1523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3" name="Freeform 2256"/>
            <p:cNvSpPr>
              <a:spLocks/>
            </p:cNvSpPr>
            <p:nvPr/>
          </p:nvSpPr>
          <p:spPr bwMode="auto">
            <a:xfrm>
              <a:off x="1808" y="153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4" name="Freeform 2257"/>
            <p:cNvSpPr>
              <a:spLocks/>
            </p:cNvSpPr>
            <p:nvPr/>
          </p:nvSpPr>
          <p:spPr bwMode="auto">
            <a:xfrm>
              <a:off x="1825" y="155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5" name="Freeform 2258"/>
            <p:cNvSpPr>
              <a:spLocks/>
            </p:cNvSpPr>
            <p:nvPr/>
          </p:nvSpPr>
          <p:spPr bwMode="auto">
            <a:xfrm>
              <a:off x="1840" y="157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6" name="Freeform 2259"/>
            <p:cNvSpPr>
              <a:spLocks/>
            </p:cNvSpPr>
            <p:nvPr/>
          </p:nvSpPr>
          <p:spPr bwMode="auto">
            <a:xfrm>
              <a:off x="1857" y="1587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7" name="Freeform 2260"/>
            <p:cNvSpPr>
              <a:spLocks/>
            </p:cNvSpPr>
            <p:nvPr/>
          </p:nvSpPr>
          <p:spPr bwMode="auto">
            <a:xfrm>
              <a:off x="1871" y="1601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8" name="Freeform 2261"/>
            <p:cNvSpPr>
              <a:spLocks/>
            </p:cNvSpPr>
            <p:nvPr/>
          </p:nvSpPr>
          <p:spPr bwMode="auto">
            <a:xfrm>
              <a:off x="1888" y="161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19" name="Freeform 2262"/>
            <p:cNvSpPr>
              <a:spLocks/>
            </p:cNvSpPr>
            <p:nvPr/>
          </p:nvSpPr>
          <p:spPr bwMode="auto">
            <a:xfrm>
              <a:off x="1903" y="163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0" name="Freeform 2263"/>
            <p:cNvSpPr>
              <a:spLocks/>
            </p:cNvSpPr>
            <p:nvPr/>
          </p:nvSpPr>
          <p:spPr bwMode="auto">
            <a:xfrm>
              <a:off x="1920" y="165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1" name="Freeform 2264"/>
            <p:cNvSpPr>
              <a:spLocks/>
            </p:cNvSpPr>
            <p:nvPr/>
          </p:nvSpPr>
          <p:spPr bwMode="auto">
            <a:xfrm>
              <a:off x="1935" y="166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2" name="Freeform 2265"/>
            <p:cNvSpPr>
              <a:spLocks/>
            </p:cNvSpPr>
            <p:nvPr/>
          </p:nvSpPr>
          <p:spPr bwMode="auto">
            <a:xfrm>
              <a:off x="1951" y="1682"/>
              <a:ext cx="11" cy="11"/>
            </a:xfrm>
            <a:custGeom>
              <a:avLst/>
              <a:gdLst>
                <a:gd name="T0" fmla="*/ 10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3" name="Freeform 2266"/>
            <p:cNvSpPr>
              <a:spLocks/>
            </p:cNvSpPr>
            <p:nvPr/>
          </p:nvSpPr>
          <p:spPr bwMode="auto">
            <a:xfrm>
              <a:off x="1966" y="16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10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4" name="Freeform 2267"/>
            <p:cNvSpPr>
              <a:spLocks/>
            </p:cNvSpPr>
            <p:nvPr/>
          </p:nvSpPr>
          <p:spPr bwMode="auto">
            <a:xfrm>
              <a:off x="1983" y="171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5" name="Freeform 2268"/>
            <p:cNvSpPr>
              <a:spLocks/>
            </p:cNvSpPr>
            <p:nvPr/>
          </p:nvSpPr>
          <p:spPr bwMode="auto">
            <a:xfrm>
              <a:off x="1998" y="17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6" name="Freeform 2269"/>
            <p:cNvSpPr>
              <a:spLocks/>
            </p:cNvSpPr>
            <p:nvPr/>
          </p:nvSpPr>
          <p:spPr bwMode="auto">
            <a:xfrm>
              <a:off x="2015" y="174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7" name="Freeform 2270"/>
            <p:cNvSpPr>
              <a:spLocks/>
            </p:cNvSpPr>
            <p:nvPr/>
          </p:nvSpPr>
          <p:spPr bwMode="auto">
            <a:xfrm>
              <a:off x="2029" y="1760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8" name="Freeform 2271"/>
            <p:cNvSpPr>
              <a:spLocks/>
            </p:cNvSpPr>
            <p:nvPr/>
          </p:nvSpPr>
          <p:spPr bwMode="auto">
            <a:xfrm>
              <a:off x="2046" y="17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29" name="Freeform 2272"/>
            <p:cNvSpPr>
              <a:spLocks/>
            </p:cNvSpPr>
            <p:nvPr/>
          </p:nvSpPr>
          <p:spPr bwMode="auto">
            <a:xfrm>
              <a:off x="2061" y="17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0" name="Freeform 2273"/>
            <p:cNvSpPr>
              <a:spLocks/>
            </p:cNvSpPr>
            <p:nvPr/>
          </p:nvSpPr>
          <p:spPr bwMode="auto">
            <a:xfrm>
              <a:off x="2078" y="18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1" name="Freeform 2274"/>
            <p:cNvSpPr>
              <a:spLocks/>
            </p:cNvSpPr>
            <p:nvPr/>
          </p:nvSpPr>
          <p:spPr bwMode="auto">
            <a:xfrm>
              <a:off x="2093" y="182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1 w 11"/>
                <a:gd name="T17" fmla="*/ 10 h 11"/>
                <a:gd name="T18" fmla="*/ 1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2" name="Freeform 2275"/>
            <p:cNvSpPr>
              <a:spLocks/>
            </p:cNvSpPr>
            <p:nvPr/>
          </p:nvSpPr>
          <p:spPr bwMode="auto">
            <a:xfrm>
              <a:off x="2109" y="1840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3" name="Freeform 2276"/>
            <p:cNvSpPr>
              <a:spLocks/>
            </p:cNvSpPr>
            <p:nvPr/>
          </p:nvSpPr>
          <p:spPr bwMode="auto">
            <a:xfrm>
              <a:off x="2124" y="18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4" name="Freeform 2277"/>
            <p:cNvSpPr>
              <a:spLocks/>
            </p:cNvSpPr>
            <p:nvPr/>
          </p:nvSpPr>
          <p:spPr bwMode="auto">
            <a:xfrm>
              <a:off x="2141" y="187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5" name="Freeform 2278"/>
            <p:cNvSpPr>
              <a:spLocks/>
            </p:cNvSpPr>
            <p:nvPr/>
          </p:nvSpPr>
          <p:spPr bwMode="auto">
            <a:xfrm>
              <a:off x="2156" y="188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6" name="Freeform 2279"/>
            <p:cNvSpPr>
              <a:spLocks/>
            </p:cNvSpPr>
            <p:nvPr/>
          </p:nvSpPr>
          <p:spPr bwMode="auto">
            <a:xfrm>
              <a:off x="2173" y="190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7" name="Freeform 2280"/>
            <p:cNvSpPr>
              <a:spLocks/>
            </p:cNvSpPr>
            <p:nvPr/>
          </p:nvSpPr>
          <p:spPr bwMode="auto">
            <a:xfrm>
              <a:off x="2187" y="1918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10 h 11"/>
                <a:gd name="T18" fmla="*/ 2 w 12"/>
                <a:gd name="T19" fmla="*/ 10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10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8" name="Freeform 2281"/>
            <p:cNvSpPr>
              <a:spLocks/>
            </p:cNvSpPr>
            <p:nvPr/>
          </p:nvSpPr>
          <p:spPr bwMode="auto">
            <a:xfrm>
              <a:off x="2204" y="193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39" name="Freeform 2282"/>
            <p:cNvSpPr>
              <a:spLocks/>
            </p:cNvSpPr>
            <p:nvPr/>
          </p:nvSpPr>
          <p:spPr bwMode="auto">
            <a:xfrm>
              <a:off x="2219" y="195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2 h 11"/>
                <a:gd name="T4" fmla="*/ 6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6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6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0" name="Freeform 2283"/>
            <p:cNvSpPr>
              <a:spLocks/>
            </p:cNvSpPr>
            <p:nvPr/>
          </p:nvSpPr>
          <p:spPr bwMode="auto">
            <a:xfrm>
              <a:off x="2236" y="196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1" name="Freeform 2284"/>
            <p:cNvSpPr>
              <a:spLocks/>
            </p:cNvSpPr>
            <p:nvPr/>
          </p:nvSpPr>
          <p:spPr bwMode="auto">
            <a:xfrm>
              <a:off x="2251" y="198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7 w 11"/>
                <a:gd name="T3" fmla="*/ 2 h 11"/>
                <a:gd name="T4" fmla="*/ 5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3 h 11"/>
                <a:gd name="T12" fmla="*/ 0 w 11"/>
                <a:gd name="T13" fmla="*/ 5 h 11"/>
                <a:gd name="T14" fmla="*/ 0 w 11"/>
                <a:gd name="T15" fmla="*/ 5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2" name="Freeform 2285"/>
            <p:cNvSpPr>
              <a:spLocks/>
            </p:cNvSpPr>
            <p:nvPr/>
          </p:nvSpPr>
          <p:spPr bwMode="auto">
            <a:xfrm>
              <a:off x="2265" y="1997"/>
              <a:ext cx="14" cy="13"/>
            </a:xfrm>
            <a:custGeom>
              <a:avLst/>
              <a:gdLst>
                <a:gd name="T0" fmla="*/ 12 w 14"/>
                <a:gd name="T1" fmla="*/ 3 h 13"/>
                <a:gd name="T2" fmla="*/ 10 w 14"/>
                <a:gd name="T3" fmla="*/ 1 h 13"/>
                <a:gd name="T4" fmla="*/ 8 w 14"/>
                <a:gd name="T5" fmla="*/ 0 h 13"/>
                <a:gd name="T6" fmla="*/ 6 w 14"/>
                <a:gd name="T7" fmla="*/ 0 h 13"/>
                <a:gd name="T8" fmla="*/ 4 w 14"/>
                <a:gd name="T9" fmla="*/ 1 h 13"/>
                <a:gd name="T10" fmla="*/ 2 w 14"/>
                <a:gd name="T11" fmla="*/ 3 h 13"/>
                <a:gd name="T12" fmla="*/ 0 w 14"/>
                <a:gd name="T13" fmla="*/ 5 h 13"/>
                <a:gd name="T14" fmla="*/ 0 w 14"/>
                <a:gd name="T15" fmla="*/ 7 h 13"/>
                <a:gd name="T16" fmla="*/ 2 w 14"/>
                <a:gd name="T17" fmla="*/ 9 h 13"/>
                <a:gd name="T18" fmla="*/ 2 w 14"/>
                <a:gd name="T19" fmla="*/ 9 h 13"/>
                <a:gd name="T20" fmla="*/ 4 w 14"/>
                <a:gd name="T21" fmla="*/ 11 h 13"/>
                <a:gd name="T22" fmla="*/ 6 w 14"/>
                <a:gd name="T23" fmla="*/ 13 h 13"/>
                <a:gd name="T24" fmla="*/ 8 w 14"/>
                <a:gd name="T25" fmla="*/ 13 h 13"/>
                <a:gd name="T26" fmla="*/ 10 w 14"/>
                <a:gd name="T27" fmla="*/ 11 h 13"/>
                <a:gd name="T28" fmla="*/ 12 w 14"/>
                <a:gd name="T29" fmla="*/ 9 h 13"/>
                <a:gd name="T30" fmla="*/ 14 w 14"/>
                <a:gd name="T31" fmla="*/ 7 h 13"/>
                <a:gd name="T32" fmla="*/ 14 w 14"/>
                <a:gd name="T33" fmla="*/ 5 h 13"/>
                <a:gd name="T34" fmla="*/ 12 w 14"/>
                <a:gd name="T35" fmla="*/ 3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"/>
                <a:gd name="T55" fmla="*/ 0 h 13"/>
                <a:gd name="T56" fmla="*/ 14 w 1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" h="13">
                  <a:moveTo>
                    <a:pt x="12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3" name="Freeform 2286"/>
            <p:cNvSpPr>
              <a:spLocks/>
            </p:cNvSpPr>
            <p:nvPr/>
          </p:nvSpPr>
          <p:spPr bwMode="auto">
            <a:xfrm>
              <a:off x="2282" y="2013"/>
              <a:ext cx="11" cy="12"/>
            </a:xfrm>
            <a:custGeom>
              <a:avLst/>
              <a:gdLst>
                <a:gd name="T0" fmla="*/ 10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10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1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4" name="Freeform 2287"/>
            <p:cNvSpPr>
              <a:spLocks/>
            </p:cNvSpPr>
            <p:nvPr/>
          </p:nvSpPr>
          <p:spPr bwMode="auto">
            <a:xfrm>
              <a:off x="2297" y="20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5" name="Freeform 2288"/>
            <p:cNvSpPr>
              <a:spLocks/>
            </p:cNvSpPr>
            <p:nvPr/>
          </p:nvSpPr>
          <p:spPr bwMode="auto">
            <a:xfrm>
              <a:off x="2314" y="204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6" name="Freeform 2289"/>
            <p:cNvSpPr>
              <a:spLocks/>
            </p:cNvSpPr>
            <p:nvPr/>
          </p:nvSpPr>
          <p:spPr bwMode="auto">
            <a:xfrm>
              <a:off x="2329" y="20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7" name="Freeform 2290"/>
            <p:cNvSpPr>
              <a:spLocks/>
            </p:cNvSpPr>
            <p:nvPr/>
          </p:nvSpPr>
          <p:spPr bwMode="auto">
            <a:xfrm>
              <a:off x="2345" y="2077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8" name="Freeform 2291"/>
            <p:cNvSpPr>
              <a:spLocks/>
            </p:cNvSpPr>
            <p:nvPr/>
          </p:nvSpPr>
          <p:spPr bwMode="auto">
            <a:xfrm>
              <a:off x="2360" y="20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10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49" name="Freeform 2292"/>
            <p:cNvSpPr>
              <a:spLocks/>
            </p:cNvSpPr>
            <p:nvPr/>
          </p:nvSpPr>
          <p:spPr bwMode="auto">
            <a:xfrm>
              <a:off x="2377" y="21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0" name="Freeform 2293"/>
            <p:cNvSpPr>
              <a:spLocks/>
            </p:cNvSpPr>
            <p:nvPr/>
          </p:nvSpPr>
          <p:spPr bwMode="auto">
            <a:xfrm>
              <a:off x="2392" y="212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1" name="Freeform 2294"/>
            <p:cNvSpPr>
              <a:spLocks/>
            </p:cNvSpPr>
            <p:nvPr/>
          </p:nvSpPr>
          <p:spPr bwMode="auto">
            <a:xfrm>
              <a:off x="2409" y="214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2" name="Freeform 2295"/>
            <p:cNvSpPr>
              <a:spLocks/>
            </p:cNvSpPr>
            <p:nvPr/>
          </p:nvSpPr>
          <p:spPr bwMode="auto">
            <a:xfrm>
              <a:off x="2424" y="21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3" name="Freeform 2296"/>
            <p:cNvSpPr>
              <a:spLocks/>
            </p:cNvSpPr>
            <p:nvPr/>
          </p:nvSpPr>
          <p:spPr bwMode="auto">
            <a:xfrm>
              <a:off x="2440" y="2172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4" name="Freeform 2297"/>
            <p:cNvSpPr>
              <a:spLocks/>
            </p:cNvSpPr>
            <p:nvPr/>
          </p:nvSpPr>
          <p:spPr bwMode="auto">
            <a:xfrm>
              <a:off x="2455" y="218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5" name="Freeform 2298"/>
            <p:cNvSpPr>
              <a:spLocks/>
            </p:cNvSpPr>
            <p:nvPr/>
          </p:nvSpPr>
          <p:spPr bwMode="auto">
            <a:xfrm>
              <a:off x="2472" y="220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6" name="Freeform 2299"/>
            <p:cNvSpPr>
              <a:spLocks/>
            </p:cNvSpPr>
            <p:nvPr/>
          </p:nvSpPr>
          <p:spPr bwMode="auto">
            <a:xfrm>
              <a:off x="2487" y="221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7" name="Freeform 2300"/>
            <p:cNvSpPr>
              <a:spLocks/>
            </p:cNvSpPr>
            <p:nvPr/>
          </p:nvSpPr>
          <p:spPr bwMode="auto">
            <a:xfrm>
              <a:off x="2503" y="2235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8 h 11"/>
                <a:gd name="T18" fmla="*/ 0 w 12"/>
                <a:gd name="T19" fmla="*/ 8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8" name="Freeform 2301"/>
            <p:cNvSpPr>
              <a:spLocks/>
            </p:cNvSpPr>
            <p:nvPr/>
          </p:nvSpPr>
          <p:spPr bwMode="auto">
            <a:xfrm>
              <a:off x="2518" y="225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59" name="Freeform 2302"/>
            <p:cNvSpPr>
              <a:spLocks/>
            </p:cNvSpPr>
            <p:nvPr/>
          </p:nvSpPr>
          <p:spPr bwMode="auto">
            <a:xfrm>
              <a:off x="2535" y="226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0" name="Freeform 2303"/>
            <p:cNvSpPr>
              <a:spLocks/>
            </p:cNvSpPr>
            <p:nvPr/>
          </p:nvSpPr>
          <p:spPr bwMode="auto">
            <a:xfrm>
              <a:off x="2550" y="228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1" name="Freeform 2304"/>
            <p:cNvSpPr>
              <a:spLocks/>
            </p:cNvSpPr>
            <p:nvPr/>
          </p:nvSpPr>
          <p:spPr bwMode="auto">
            <a:xfrm>
              <a:off x="2567" y="229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2" name="Freeform 2305"/>
            <p:cNvSpPr>
              <a:spLocks/>
            </p:cNvSpPr>
            <p:nvPr/>
          </p:nvSpPr>
          <p:spPr bwMode="auto">
            <a:xfrm>
              <a:off x="2582" y="2313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63" name="Freeform 2306"/>
            <p:cNvSpPr>
              <a:spLocks/>
            </p:cNvSpPr>
            <p:nvPr/>
          </p:nvSpPr>
          <p:spPr bwMode="auto">
            <a:xfrm>
              <a:off x="2598" y="2330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5" name="Group 2364"/>
          <p:cNvGrpSpPr>
            <a:grpSpLocks/>
          </p:cNvGrpSpPr>
          <p:nvPr/>
        </p:nvGrpSpPr>
        <p:grpSpPr bwMode="auto">
          <a:xfrm>
            <a:off x="2760663" y="2317750"/>
            <a:ext cx="1397000" cy="1398588"/>
            <a:chOff x="1739" y="1460"/>
            <a:chExt cx="880" cy="881"/>
          </a:xfrm>
        </p:grpSpPr>
        <p:sp>
          <p:nvSpPr>
            <p:cNvPr id="19052" name="Freeform 2308"/>
            <p:cNvSpPr>
              <a:spLocks/>
            </p:cNvSpPr>
            <p:nvPr/>
          </p:nvSpPr>
          <p:spPr bwMode="auto">
            <a:xfrm>
              <a:off x="2608" y="1460"/>
              <a:ext cx="11" cy="11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5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5 w 11"/>
                <a:gd name="T13" fmla="*/ 0 h 11"/>
                <a:gd name="T14" fmla="*/ 3 w 11"/>
                <a:gd name="T15" fmla="*/ 2 h 11"/>
                <a:gd name="T16" fmla="*/ 1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11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1" y="9"/>
                  </a:move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3" name="Freeform 2309"/>
            <p:cNvSpPr>
              <a:spLocks/>
            </p:cNvSpPr>
            <p:nvPr/>
          </p:nvSpPr>
          <p:spPr bwMode="auto">
            <a:xfrm>
              <a:off x="2593" y="147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4" name="Freeform 2310"/>
            <p:cNvSpPr>
              <a:spLocks/>
            </p:cNvSpPr>
            <p:nvPr/>
          </p:nvSpPr>
          <p:spPr bwMode="auto">
            <a:xfrm>
              <a:off x="2576" y="149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5" name="Freeform 2311"/>
            <p:cNvSpPr>
              <a:spLocks/>
            </p:cNvSpPr>
            <p:nvPr/>
          </p:nvSpPr>
          <p:spPr bwMode="auto">
            <a:xfrm>
              <a:off x="2561" y="1506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6" name="Freeform 2312"/>
            <p:cNvSpPr>
              <a:spLocks/>
            </p:cNvSpPr>
            <p:nvPr/>
          </p:nvSpPr>
          <p:spPr bwMode="auto">
            <a:xfrm>
              <a:off x="2544" y="152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7" name="Freeform 2313"/>
            <p:cNvSpPr>
              <a:spLocks/>
            </p:cNvSpPr>
            <p:nvPr/>
          </p:nvSpPr>
          <p:spPr bwMode="auto">
            <a:xfrm>
              <a:off x="2529" y="1538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8" name="Freeform 2314"/>
            <p:cNvSpPr>
              <a:spLocks/>
            </p:cNvSpPr>
            <p:nvPr/>
          </p:nvSpPr>
          <p:spPr bwMode="auto">
            <a:xfrm>
              <a:off x="2513" y="15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9" name="Freeform 2315"/>
            <p:cNvSpPr>
              <a:spLocks/>
            </p:cNvSpPr>
            <p:nvPr/>
          </p:nvSpPr>
          <p:spPr bwMode="auto">
            <a:xfrm>
              <a:off x="2498" y="157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0" name="Freeform 2316"/>
            <p:cNvSpPr>
              <a:spLocks/>
            </p:cNvSpPr>
            <p:nvPr/>
          </p:nvSpPr>
          <p:spPr bwMode="auto">
            <a:xfrm>
              <a:off x="2481" y="158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1" name="Freeform 2317"/>
            <p:cNvSpPr>
              <a:spLocks/>
            </p:cNvSpPr>
            <p:nvPr/>
          </p:nvSpPr>
          <p:spPr bwMode="auto">
            <a:xfrm>
              <a:off x="2466" y="1601"/>
              <a:ext cx="11" cy="12"/>
            </a:xfrm>
            <a:custGeom>
              <a:avLst/>
              <a:gdLst>
                <a:gd name="T0" fmla="*/ 10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10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1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2" name="Freeform 2318"/>
            <p:cNvSpPr>
              <a:spLocks/>
            </p:cNvSpPr>
            <p:nvPr/>
          </p:nvSpPr>
          <p:spPr bwMode="auto">
            <a:xfrm>
              <a:off x="2450" y="1618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3" name="Freeform 2319"/>
            <p:cNvSpPr>
              <a:spLocks/>
            </p:cNvSpPr>
            <p:nvPr/>
          </p:nvSpPr>
          <p:spPr bwMode="auto">
            <a:xfrm>
              <a:off x="2435" y="163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4" name="Freeform 2320"/>
            <p:cNvSpPr>
              <a:spLocks/>
            </p:cNvSpPr>
            <p:nvPr/>
          </p:nvSpPr>
          <p:spPr bwMode="auto">
            <a:xfrm>
              <a:off x="2418" y="165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5" name="Freeform 2321"/>
            <p:cNvSpPr>
              <a:spLocks/>
            </p:cNvSpPr>
            <p:nvPr/>
          </p:nvSpPr>
          <p:spPr bwMode="auto">
            <a:xfrm>
              <a:off x="2403" y="166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6" name="Freeform 2322"/>
            <p:cNvSpPr>
              <a:spLocks/>
            </p:cNvSpPr>
            <p:nvPr/>
          </p:nvSpPr>
          <p:spPr bwMode="auto">
            <a:xfrm>
              <a:off x="2386" y="168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7" name="Freeform 2323"/>
            <p:cNvSpPr>
              <a:spLocks/>
            </p:cNvSpPr>
            <p:nvPr/>
          </p:nvSpPr>
          <p:spPr bwMode="auto">
            <a:xfrm>
              <a:off x="2371" y="1697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1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1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8" name="Freeform 2324"/>
            <p:cNvSpPr>
              <a:spLocks/>
            </p:cNvSpPr>
            <p:nvPr/>
          </p:nvSpPr>
          <p:spPr bwMode="auto">
            <a:xfrm>
              <a:off x="2355" y="171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69" name="Freeform 2325"/>
            <p:cNvSpPr>
              <a:spLocks/>
            </p:cNvSpPr>
            <p:nvPr/>
          </p:nvSpPr>
          <p:spPr bwMode="auto">
            <a:xfrm>
              <a:off x="2340" y="172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0" name="Freeform 2326"/>
            <p:cNvSpPr>
              <a:spLocks/>
            </p:cNvSpPr>
            <p:nvPr/>
          </p:nvSpPr>
          <p:spPr bwMode="auto">
            <a:xfrm>
              <a:off x="2323" y="174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1" name="Freeform 2327"/>
            <p:cNvSpPr>
              <a:spLocks/>
            </p:cNvSpPr>
            <p:nvPr/>
          </p:nvSpPr>
          <p:spPr bwMode="auto">
            <a:xfrm>
              <a:off x="2308" y="1760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2" name="Freeform 2328"/>
            <p:cNvSpPr>
              <a:spLocks/>
            </p:cNvSpPr>
            <p:nvPr/>
          </p:nvSpPr>
          <p:spPr bwMode="auto">
            <a:xfrm>
              <a:off x="2292" y="17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3" name="Freeform 2329"/>
            <p:cNvSpPr>
              <a:spLocks/>
            </p:cNvSpPr>
            <p:nvPr/>
          </p:nvSpPr>
          <p:spPr bwMode="auto">
            <a:xfrm>
              <a:off x="2277" y="17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4" name="Freeform 2330"/>
            <p:cNvSpPr>
              <a:spLocks/>
            </p:cNvSpPr>
            <p:nvPr/>
          </p:nvSpPr>
          <p:spPr bwMode="auto">
            <a:xfrm>
              <a:off x="2260" y="18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5" name="Freeform 2331"/>
            <p:cNvSpPr>
              <a:spLocks/>
            </p:cNvSpPr>
            <p:nvPr/>
          </p:nvSpPr>
          <p:spPr bwMode="auto">
            <a:xfrm>
              <a:off x="2245" y="182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6" name="Freeform 2332"/>
            <p:cNvSpPr>
              <a:spLocks/>
            </p:cNvSpPr>
            <p:nvPr/>
          </p:nvSpPr>
          <p:spPr bwMode="auto">
            <a:xfrm>
              <a:off x="2228" y="184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7" name="Freeform 2333"/>
            <p:cNvSpPr>
              <a:spLocks/>
            </p:cNvSpPr>
            <p:nvPr/>
          </p:nvSpPr>
          <p:spPr bwMode="auto">
            <a:xfrm>
              <a:off x="2213" y="1855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8" name="Freeform 2334"/>
            <p:cNvSpPr>
              <a:spLocks/>
            </p:cNvSpPr>
            <p:nvPr/>
          </p:nvSpPr>
          <p:spPr bwMode="auto">
            <a:xfrm>
              <a:off x="2197" y="18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79" name="Freeform 2335"/>
            <p:cNvSpPr>
              <a:spLocks/>
            </p:cNvSpPr>
            <p:nvPr/>
          </p:nvSpPr>
          <p:spPr bwMode="auto">
            <a:xfrm>
              <a:off x="2182" y="188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0" name="Freeform 2336"/>
            <p:cNvSpPr>
              <a:spLocks/>
            </p:cNvSpPr>
            <p:nvPr/>
          </p:nvSpPr>
          <p:spPr bwMode="auto">
            <a:xfrm>
              <a:off x="2165" y="190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1" name="Freeform 2337"/>
            <p:cNvSpPr>
              <a:spLocks/>
            </p:cNvSpPr>
            <p:nvPr/>
          </p:nvSpPr>
          <p:spPr bwMode="auto">
            <a:xfrm>
              <a:off x="2150" y="1918"/>
              <a:ext cx="11" cy="11"/>
            </a:xfrm>
            <a:custGeom>
              <a:avLst/>
              <a:gdLst>
                <a:gd name="T0" fmla="*/ 10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2" name="Freeform 2338"/>
            <p:cNvSpPr>
              <a:spLocks/>
            </p:cNvSpPr>
            <p:nvPr/>
          </p:nvSpPr>
          <p:spPr bwMode="auto">
            <a:xfrm>
              <a:off x="2134" y="193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3" name="Freeform 2339"/>
            <p:cNvSpPr>
              <a:spLocks/>
            </p:cNvSpPr>
            <p:nvPr/>
          </p:nvSpPr>
          <p:spPr bwMode="auto">
            <a:xfrm>
              <a:off x="2119" y="195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4" name="Freeform 2340"/>
            <p:cNvSpPr>
              <a:spLocks/>
            </p:cNvSpPr>
            <p:nvPr/>
          </p:nvSpPr>
          <p:spPr bwMode="auto">
            <a:xfrm>
              <a:off x="2102" y="196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5" name="Freeform 2341"/>
            <p:cNvSpPr>
              <a:spLocks/>
            </p:cNvSpPr>
            <p:nvPr/>
          </p:nvSpPr>
          <p:spPr bwMode="auto">
            <a:xfrm>
              <a:off x="2087" y="198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6" name="Freeform 2342"/>
            <p:cNvSpPr>
              <a:spLocks/>
            </p:cNvSpPr>
            <p:nvPr/>
          </p:nvSpPr>
          <p:spPr bwMode="auto">
            <a:xfrm>
              <a:off x="2070" y="1997"/>
              <a:ext cx="13" cy="13"/>
            </a:xfrm>
            <a:custGeom>
              <a:avLst/>
              <a:gdLst>
                <a:gd name="T0" fmla="*/ 11 w 13"/>
                <a:gd name="T1" fmla="*/ 9 h 13"/>
                <a:gd name="T2" fmla="*/ 13 w 13"/>
                <a:gd name="T3" fmla="*/ 7 h 13"/>
                <a:gd name="T4" fmla="*/ 13 w 13"/>
                <a:gd name="T5" fmla="*/ 5 h 13"/>
                <a:gd name="T6" fmla="*/ 11 w 13"/>
                <a:gd name="T7" fmla="*/ 3 h 13"/>
                <a:gd name="T8" fmla="*/ 10 w 13"/>
                <a:gd name="T9" fmla="*/ 1 h 13"/>
                <a:gd name="T10" fmla="*/ 8 w 13"/>
                <a:gd name="T11" fmla="*/ 0 h 13"/>
                <a:gd name="T12" fmla="*/ 6 w 13"/>
                <a:gd name="T13" fmla="*/ 0 h 13"/>
                <a:gd name="T14" fmla="*/ 4 w 13"/>
                <a:gd name="T15" fmla="*/ 1 h 13"/>
                <a:gd name="T16" fmla="*/ 2 w 13"/>
                <a:gd name="T17" fmla="*/ 3 h 13"/>
                <a:gd name="T18" fmla="*/ 2 w 13"/>
                <a:gd name="T19" fmla="*/ 3 h 13"/>
                <a:gd name="T20" fmla="*/ 0 w 13"/>
                <a:gd name="T21" fmla="*/ 5 h 13"/>
                <a:gd name="T22" fmla="*/ 0 w 13"/>
                <a:gd name="T23" fmla="*/ 7 h 13"/>
                <a:gd name="T24" fmla="*/ 2 w 13"/>
                <a:gd name="T25" fmla="*/ 9 h 13"/>
                <a:gd name="T26" fmla="*/ 4 w 13"/>
                <a:gd name="T27" fmla="*/ 11 h 13"/>
                <a:gd name="T28" fmla="*/ 6 w 13"/>
                <a:gd name="T29" fmla="*/ 13 h 13"/>
                <a:gd name="T30" fmla="*/ 8 w 13"/>
                <a:gd name="T31" fmla="*/ 13 h 13"/>
                <a:gd name="T32" fmla="*/ 10 w 13"/>
                <a:gd name="T33" fmla="*/ 11 h 13"/>
                <a:gd name="T34" fmla="*/ 11 w 13"/>
                <a:gd name="T35" fmla="*/ 9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9"/>
                  </a:move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7" name="Freeform 2343"/>
            <p:cNvSpPr>
              <a:spLocks/>
            </p:cNvSpPr>
            <p:nvPr/>
          </p:nvSpPr>
          <p:spPr bwMode="auto">
            <a:xfrm>
              <a:off x="2055" y="2013"/>
              <a:ext cx="12" cy="12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6 h 12"/>
                <a:gd name="T4" fmla="*/ 12 w 12"/>
                <a:gd name="T5" fmla="*/ 4 h 12"/>
                <a:gd name="T6" fmla="*/ 12 w 12"/>
                <a:gd name="T7" fmla="*/ 2 h 12"/>
                <a:gd name="T8" fmla="*/ 10 w 12"/>
                <a:gd name="T9" fmla="*/ 0 h 12"/>
                <a:gd name="T10" fmla="*/ 8 w 12"/>
                <a:gd name="T11" fmla="*/ 0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2 w 12"/>
                <a:gd name="T25" fmla="*/ 8 h 12"/>
                <a:gd name="T26" fmla="*/ 4 w 12"/>
                <a:gd name="T27" fmla="*/ 10 h 12"/>
                <a:gd name="T28" fmla="*/ 6 w 12"/>
                <a:gd name="T29" fmla="*/ 12 h 12"/>
                <a:gd name="T30" fmla="*/ 8 w 12"/>
                <a:gd name="T31" fmla="*/ 12 h 12"/>
                <a:gd name="T32" fmla="*/ 10 w 12"/>
                <a:gd name="T33" fmla="*/ 10 h 12"/>
                <a:gd name="T34" fmla="*/ 1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8" name="Freeform 2344"/>
            <p:cNvSpPr>
              <a:spLocks/>
            </p:cNvSpPr>
            <p:nvPr/>
          </p:nvSpPr>
          <p:spPr bwMode="auto">
            <a:xfrm>
              <a:off x="2041" y="202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89" name="Freeform 2345"/>
            <p:cNvSpPr>
              <a:spLocks/>
            </p:cNvSpPr>
            <p:nvPr/>
          </p:nvSpPr>
          <p:spPr bwMode="auto">
            <a:xfrm>
              <a:off x="2024" y="204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0" name="Freeform 2346"/>
            <p:cNvSpPr>
              <a:spLocks/>
            </p:cNvSpPr>
            <p:nvPr/>
          </p:nvSpPr>
          <p:spPr bwMode="auto">
            <a:xfrm>
              <a:off x="2009" y="206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1" name="Freeform 2347"/>
            <p:cNvSpPr>
              <a:spLocks/>
            </p:cNvSpPr>
            <p:nvPr/>
          </p:nvSpPr>
          <p:spPr bwMode="auto">
            <a:xfrm>
              <a:off x="1992" y="20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2" name="Freeform 2348"/>
            <p:cNvSpPr>
              <a:spLocks/>
            </p:cNvSpPr>
            <p:nvPr/>
          </p:nvSpPr>
          <p:spPr bwMode="auto">
            <a:xfrm>
              <a:off x="1977" y="2092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1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1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3" name="Freeform 2349"/>
            <p:cNvSpPr>
              <a:spLocks/>
            </p:cNvSpPr>
            <p:nvPr/>
          </p:nvSpPr>
          <p:spPr bwMode="auto">
            <a:xfrm>
              <a:off x="1961" y="21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1 w 11"/>
                <a:gd name="T17" fmla="*/ 2 h 12"/>
                <a:gd name="T18" fmla="*/ 1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1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4" name="Freeform 2350"/>
            <p:cNvSpPr>
              <a:spLocks/>
            </p:cNvSpPr>
            <p:nvPr/>
          </p:nvSpPr>
          <p:spPr bwMode="auto">
            <a:xfrm>
              <a:off x="1946" y="212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5" name="Freeform 2351"/>
            <p:cNvSpPr>
              <a:spLocks/>
            </p:cNvSpPr>
            <p:nvPr/>
          </p:nvSpPr>
          <p:spPr bwMode="auto">
            <a:xfrm>
              <a:off x="1929" y="214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6" name="Freeform 2352"/>
            <p:cNvSpPr>
              <a:spLocks/>
            </p:cNvSpPr>
            <p:nvPr/>
          </p:nvSpPr>
          <p:spPr bwMode="auto">
            <a:xfrm>
              <a:off x="1914" y="215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7" name="Freeform 2353"/>
            <p:cNvSpPr>
              <a:spLocks/>
            </p:cNvSpPr>
            <p:nvPr/>
          </p:nvSpPr>
          <p:spPr bwMode="auto">
            <a:xfrm>
              <a:off x="1897" y="2172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8" name="Freeform 2354"/>
            <p:cNvSpPr>
              <a:spLocks/>
            </p:cNvSpPr>
            <p:nvPr/>
          </p:nvSpPr>
          <p:spPr bwMode="auto">
            <a:xfrm>
              <a:off x="1883" y="218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99" name="Freeform 2355"/>
            <p:cNvSpPr>
              <a:spLocks/>
            </p:cNvSpPr>
            <p:nvPr/>
          </p:nvSpPr>
          <p:spPr bwMode="auto">
            <a:xfrm>
              <a:off x="1866" y="220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0" name="Freeform 2356"/>
            <p:cNvSpPr>
              <a:spLocks/>
            </p:cNvSpPr>
            <p:nvPr/>
          </p:nvSpPr>
          <p:spPr bwMode="auto">
            <a:xfrm>
              <a:off x="1851" y="2218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1" name="Freeform 2357"/>
            <p:cNvSpPr>
              <a:spLocks/>
            </p:cNvSpPr>
            <p:nvPr/>
          </p:nvSpPr>
          <p:spPr bwMode="auto">
            <a:xfrm>
              <a:off x="1834" y="223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2" name="Freeform 2358"/>
            <p:cNvSpPr>
              <a:spLocks/>
            </p:cNvSpPr>
            <p:nvPr/>
          </p:nvSpPr>
          <p:spPr bwMode="auto">
            <a:xfrm>
              <a:off x="1819" y="2250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3" name="Freeform 2359"/>
            <p:cNvSpPr>
              <a:spLocks/>
            </p:cNvSpPr>
            <p:nvPr/>
          </p:nvSpPr>
          <p:spPr bwMode="auto">
            <a:xfrm>
              <a:off x="1803" y="226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4" name="Freeform 2360"/>
            <p:cNvSpPr>
              <a:spLocks/>
            </p:cNvSpPr>
            <p:nvPr/>
          </p:nvSpPr>
          <p:spPr bwMode="auto">
            <a:xfrm>
              <a:off x="1788" y="228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5" name="Freeform 2361"/>
            <p:cNvSpPr>
              <a:spLocks/>
            </p:cNvSpPr>
            <p:nvPr/>
          </p:nvSpPr>
          <p:spPr bwMode="auto">
            <a:xfrm>
              <a:off x="1771" y="229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6" name="Freeform 2362"/>
            <p:cNvSpPr>
              <a:spLocks/>
            </p:cNvSpPr>
            <p:nvPr/>
          </p:nvSpPr>
          <p:spPr bwMode="auto">
            <a:xfrm>
              <a:off x="1756" y="231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107" name="Freeform 2363"/>
            <p:cNvSpPr>
              <a:spLocks/>
            </p:cNvSpPr>
            <p:nvPr/>
          </p:nvSpPr>
          <p:spPr bwMode="auto">
            <a:xfrm>
              <a:off x="1739" y="2330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6" name="Group 2523"/>
          <p:cNvGrpSpPr>
            <a:grpSpLocks/>
          </p:cNvGrpSpPr>
          <p:nvPr/>
        </p:nvGrpSpPr>
        <p:grpSpPr bwMode="auto">
          <a:xfrm>
            <a:off x="4841875" y="2317750"/>
            <a:ext cx="1411288" cy="1414463"/>
            <a:chOff x="3050" y="1460"/>
            <a:chExt cx="889" cy="891"/>
          </a:xfrm>
        </p:grpSpPr>
        <p:sp>
          <p:nvSpPr>
            <p:cNvPr id="18894" name="Freeform 2365"/>
            <p:cNvSpPr>
              <a:spLocks/>
            </p:cNvSpPr>
            <p:nvPr/>
          </p:nvSpPr>
          <p:spPr bwMode="auto">
            <a:xfrm>
              <a:off x="3050" y="146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5 h 11"/>
                <a:gd name="T4" fmla="*/ 9 w 11"/>
                <a:gd name="T5" fmla="*/ 4 h 11"/>
                <a:gd name="T6" fmla="*/ 7 w 11"/>
                <a:gd name="T7" fmla="*/ 2 h 11"/>
                <a:gd name="T8" fmla="*/ 6 w 11"/>
                <a:gd name="T9" fmla="*/ 0 h 11"/>
                <a:gd name="T10" fmla="*/ 6 w 11"/>
                <a:gd name="T11" fmla="*/ 0 h 11"/>
                <a:gd name="T12" fmla="*/ 4 w 11"/>
                <a:gd name="T13" fmla="*/ 2 h 11"/>
                <a:gd name="T14" fmla="*/ 2 w 11"/>
                <a:gd name="T15" fmla="*/ 4 h 11"/>
                <a:gd name="T16" fmla="*/ 0 w 11"/>
                <a:gd name="T17" fmla="*/ 5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5" name="Freeform 2366"/>
            <p:cNvSpPr>
              <a:spLocks/>
            </p:cNvSpPr>
            <p:nvPr/>
          </p:nvSpPr>
          <p:spPr bwMode="auto">
            <a:xfrm>
              <a:off x="3050" y="148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6" name="Freeform 2367"/>
            <p:cNvSpPr>
              <a:spLocks/>
            </p:cNvSpPr>
            <p:nvPr/>
          </p:nvSpPr>
          <p:spPr bwMode="auto">
            <a:xfrm>
              <a:off x="3050" y="150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7" name="Freeform 2368"/>
            <p:cNvSpPr>
              <a:spLocks/>
            </p:cNvSpPr>
            <p:nvPr/>
          </p:nvSpPr>
          <p:spPr bwMode="auto">
            <a:xfrm>
              <a:off x="3050" y="152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8" name="Freeform 2369"/>
            <p:cNvSpPr>
              <a:spLocks/>
            </p:cNvSpPr>
            <p:nvPr/>
          </p:nvSpPr>
          <p:spPr bwMode="auto">
            <a:xfrm>
              <a:off x="3050" y="154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9" name="Freeform 2370"/>
            <p:cNvSpPr>
              <a:spLocks/>
            </p:cNvSpPr>
            <p:nvPr/>
          </p:nvSpPr>
          <p:spPr bwMode="auto">
            <a:xfrm>
              <a:off x="3050" y="157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0" name="Freeform 2371"/>
            <p:cNvSpPr>
              <a:spLocks/>
            </p:cNvSpPr>
            <p:nvPr/>
          </p:nvSpPr>
          <p:spPr bwMode="auto">
            <a:xfrm>
              <a:off x="3050" y="159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1" name="Freeform 2372"/>
            <p:cNvSpPr>
              <a:spLocks/>
            </p:cNvSpPr>
            <p:nvPr/>
          </p:nvSpPr>
          <p:spPr bwMode="auto">
            <a:xfrm>
              <a:off x="3050" y="1616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2" name="Freeform 2373"/>
            <p:cNvSpPr>
              <a:spLocks/>
            </p:cNvSpPr>
            <p:nvPr/>
          </p:nvSpPr>
          <p:spPr bwMode="auto">
            <a:xfrm>
              <a:off x="3050" y="1639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3" name="Freeform 2374"/>
            <p:cNvSpPr>
              <a:spLocks/>
            </p:cNvSpPr>
            <p:nvPr/>
          </p:nvSpPr>
          <p:spPr bwMode="auto">
            <a:xfrm>
              <a:off x="3050" y="166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4" name="Freeform 2375"/>
            <p:cNvSpPr>
              <a:spLocks/>
            </p:cNvSpPr>
            <p:nvPr/>
          </p:nvSpPr>
          <p:spPr bwMode="auto">
            <a:xfrm>
              <a:off x="3050" y="168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5" name="Freeform 2376"/>
            <p:cNvSpPr>
              <a:spLocks/>
            </p:cNvSpPr>
            <p:nvPr/>
          </p:nvSpPr>
          <p:spPr bwMode="auto">
            <a:xfrm>
              <a:off x="3050" y="1706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6" name="Freeform 2377"/>
            <p:cNvSpPr>
              <a:spLocks/>
            </p:cNvSpPr>
            <p:nvPr/>
          </p:nvSpPr>
          <p:spPr bwMode="auto">
            <a:xfrm>
              <a:off x="3050" y="1728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7" name="Freeform 2378"/>
            <p:cNvSpPr>
              <a:spLocks/>
            </p:cNvSpPr>
            <p:nvPr/>
          </p:nvSpPr>
          <p:spPr bwMode="auto">
            <a:xfrm>
              <a:off x="3050" y="175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8" name="Freeform 2379"/>
            <p:cNvSpPr>
              <a:spLocks/>
            </p:cNvSpPr>
            <p:nvPr/>
          </p:nvSpPr>
          <p:spPr bwMode="auto">
            <a:xfrm>
              <a:off x="3050" y="177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09" name="Freeform 2380"/>
            <p:cNvSpPr>
              <a:spLocks/>
            </p:cNvSpPr>
            <p:nvPr/>
          </p:nvSpPr>
          <p:spPr bwMode="auto">
            <a:xfrm>
              <a:off x="3050" y="179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0" name="Freeform 2381"/>
            <p:cNvSpPr>
              <a:spLocks/>
            </p:cNvSpPr>
            <p:nvPr/>
          </p:nvSpPr>
          <p:spPr bwMode="auto">
            <a:xfrm>
              <a:off x="3050" y="181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1" name="Freeform 2382"/>
            <p:cNvSpPr>
              <a:spLocks/>
            </p:cNvSpPr>
            <p:nvPr/>
          </p:nvSpPr>
          <p:spPr bwMode="auto">
            <a:xfrm>
              <a:off x="3050" y="184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2" name="Freeform 2383"/>
            <p:cNvSpPr>
              <a:spLocks/>
            </p:cNvSpPr>
            <p:nvPr/>
          </p:nvSpPr>
          <p:spPr bwMode="auto">
            <a:xfrm>
              <a:off x="3050" y="186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3" name="Freeform 2384"/>
            <p:cNvSpPr>
              <a:spLocks/>
            </p:cNvSpPr>
            <p:nvPr/>
          </p:nvSpPr>
          <p:spPr bwMode="auto">
            <a:xfrm>
              <a:off x="3050" y="1885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4" name="Freeform 2385"/>
            <p:cNvSpPr>
              <a:spLocks/>
            </p:cNvSpPr>
            <p:nvPr/>
          </p:nvSpPr>
          <p:spPr bwMode="auto">
            <a:xfrm>
              <a:off x="3050" y="190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5" name="Freeform 2386"/>
            <p:cNvSpPr>
              <a:spLocks/>
            </p:cNvSpPr>
            <p:nvPr/>
          </p:nvSpPr>
          <p:spPr bwMode="auto">
            <a:xfrm>
              <a:off x="3050" y="192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6" name="Freeform 2387"/>
            <p:cNvSpPr>
              <a:spLocks/>
            </p:cNvSpPr>
            <p:nvPr/>
          </p:nvSpPr>
          <p:spPr bwMode="auto">
            <a:xfrm>
              <a:off x="3050" y="1952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7" name="Freeform 2388"/>
            <p:cNvSpPr>
              <a:spLocks/>
            </p:cNvSpPr>
            <p:nvPr/>
          </p:nvSpPr>
          <p:spPr bwMode="auto">
            <a:xfrm>
              <a:off x="3050" y="1974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8" name="Freeform 2389"/>
            <p:cNvSpPr>
              <a:spLocks/>
            </p:cNvSpPr>
            <p:nvPr/>
          </p:nvSpPr>
          <p:spPr bwMode="auto">
            <a:xfrm>
              <a:off x="3050" y="1997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19" name="Freeform 2390"/>
            <p:cNvSpPr>
              <a:spLocks/>
            </p:cNvSpPr>
            <p:nvPr/>
          </p:nvSpPr>
          <p:spPr bwMode="auto">
            <a:xfrm>
              <a:off x="3050" y="2019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0" name="Freeform 2391"/>
            <p:cNvSpPr>
              <a:spLocks/>
            </p:cNvSpPr>
            <p:nvPr/>
          </p:nvSpPr>
          <p:spPr bwMode="auto">
            <a:xfrm>
              <a:off x="3050" y="2041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1" name="Freeform 2392"/>
            <p:cNvSpPr>
              <a:spLocks/>
            </p:cNvSpPr>
            <p:nvPr/>
          </p:nvSpPr>
          <p:spPr bwMode="auto">
            <a:xfrm>
              <a:off x="3050" y="2064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2" name="Freeform 2393"/>
            <p:cNvSpPr>
              <a:spLocks/>
            </p:cNvSpPr>
            <p:nvPr/>
          </p:nvSpPr>
          <p:spPr bwMode="auto">
            <a:xfrm>
              <a:off x="3050" y="208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3" name="Freeform 2394"/>
            <p:cNvSpPr>
              <a:spLocks/>
            </p:cNvSpPr>
            <p:nvPr/>
          </p:nvSpPr>
          <p:spPr bwMode="auto">
            <a:xfrm>
              <a:off x="3050" y="2108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4" name="Freeform 2395"/>
            <p:cNvSpPr>
              <a:spLocks/>
            </p:cNvSpPr>
            <p:nvPr/>
          </p:nvSpPr>
          <p:spPr bwMode="auto">
            <a:xfrm>
              <a:off x="3050" y="2131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5" name="Freeform 2396"/>
            <p:cNvSpPr>
              <a:spLocks/>
            </p:cNvSpPr>
            <p:nvPr/>
          </p:nvSpPr>
          <p:spPr bwMode="auto">
            <a:xfrm>
              <a:off x="3050" y="2153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6" name="Freeform 2397"/>
            <p:cNvSpPr>
              <a:spLocks/>
            </p:cNvSpPr>
            <p:nvPr/>
          </p:nvSpPr>
          <p:spPr bwMode="auto">
            <a:xfrm>
              <a:off x="3050" y="2175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11 w 11"/>
                <a:gd name="T5" fmla="*/ 2 h 12"/>
                <a:gd name="T6" fmla="*/ 9 w 11"/>
                <a:gd name="T7" fmla="*/ 0 h 12"/>
                <a:gd name="T8" fmla="*/ 7 w 11"/>
                <a:gd name="T9" fmla="*/ 0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6 h 12"/>
                <a:gd name="T20" fmla="*/ 0 w 11"/>
                <a:gd name="T21" fmla="*/ 6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6 w 11"/>
                <a:gd name="T31" fmla="*/ 12 h 12"/>
                <a:gd name="T32" fmla="*/ 7 w 11"/>
                <a:gd name="T33" fmla="*/ 10 h 12"/>
                <a:gd name="T34" fmla="*/ 9 w 11"/>
                <a:gd name="T35" fmla="*/ 8 h 12"/>
                <a:gd name="T36" fmla="*/ 11 w 11"/>
                <a:gd name="T37" fmla="*/ 6 h 12"/>
                <a:gd name="T38" fmla="*/ 11 w 11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7" name="Freeform 2398"/>
            <p:cNvSpPr>
              <a:spLocks/>
            </p:cNvSpPr>
            <p:nvPr/>
          </p:nvSpPr>
          <p:spPr bwMode="auto">
            <a:xfrm>
              <a:off x="3050" y="2198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8" name="Freeform 2399"/>
            <p:cNvSpPr>
              <a:spLocks/>
            </p:cNvSpPr>
            <p:nvPr/>
          </p:nvSpPr>
          <p:spPr bwMode="auto">
            <a:xfrm>
              <a:off x="3050" y="2220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29" name="Freeform 2400"/>
            <p:cNvSpPr>
              <a:spLocks/>
            </p:cNvSpPr>
            <p:nvPr/>
          </p:nvSpPr>
          <p:spPr bwMode="auto">
            <a:xfrm>
              <a:off x="3050" y="2243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1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0" name="Freeform 2401"/>
            <p:cNvSpPr>
              <a:spLocks/>
            </p:cNvSpPr>
            <p:nvPr/>
          </p:nvSpPr>
          <p:spPr bwMode="auto">
            <a:xfrm>
              <a:off x="3050" y="2265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1" name="Freeform 2402"/>
            <p:cNvSpPr>
              <a:spLocks/>
            </p:cNvSpPr>
            <p:nvPr/>
          </p:nvSpPr>
          <p:spPr bwMode="auto">
            <a:xfrm>
              <a:off x="3050" y="228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10 h 11"/>
                <a:gd name="T34" fmla="*/ 9 w 11"/>
                <a:gd name="T35" fmla="*/ 8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2" name="Freeform 2403"/>
            <p:cNvSpPr>
              <a:spLocks/>
            </p:cNvSpPr>
            <p:nvPr/>
          </p:nvSpPr>
          <p:spPr bwMode="auto">
            <a:xfrm>
              <a:off x="3050" y="2310"/>
              <a:ext cx="11" cy="11"/>
            </a:xfrm>
            <a:custGeom>
              <a:avLst/>
              <a:gdLst>
                <a:gd name="T0" fmla="*/ 11 w 11"/>
                <a:gd name="T1" fmla="*/ 5 h 11"/>
                <a:gd name="T2" fmla="*/ 11 w 11"/>
                <a:gd name="T3" fmla="*/ 3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5 h 11"/>
                <a:gd name="T20" fmla="*/ 0 w 11"/>
                <a:gd name="T21" fmla="*/ 5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5 h 11"/>
                <a:gd name="T38" fmla="*/ 11 w 11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5"/>
                  </a:move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3" name="Freeform 2404"/>
            <p:cNvSpPr>
              <a:spLocks/>
            </p:cNvSpPr>
            <p:nvPr/>
          </p:nvSpPr>
          <p:spPr bwMode="auto">
            <a:xfrm>
              <a:off x="3050" y="2332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11 w 11"/>
                <a:gd name="T3" fmla="*/ 4 h 11"/>
                <a:gd name="T4" fmla="*/ 11 w 11"/>
                <a:gd name="T5" fmla="*/ 2 h 11"/>
                <a:gd name="T6" fmla="*/ 9 w 11"/>
                <a:gd name="T7" fmla="*/ 0 h 11"/>
                <a:gd name="T8" fmla="*/ 7 w 11"/>
                <a:gd name="T9" fmla="*/ 0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6 h 11"/>
                <a:gd name="T20" fmla="*/ 0 w 11"/>
                <a:gd name="T21" fmla="*/ 6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6 w 11"/>
                <a:gd name="T31" fmla="*/ 11 h 11"/>
                <a:gd name="T32" fmla="*/ 7 w 11"/>
                <a:gd name="T33" fmla="*/ 9 h 11"/>
                <a:gd name="T34" fmla="*/ 9 w 11"/>
                <a:gd name="T35" fmla="*/ 7 h 11"/>
                <a:gd name="T36" fmla="*/ 11 w 11"/>
                <a:gd name="T37" fmla="*/ 6 h 11"/>
                <a:gd name="T38" fmla="*/ 11 w 11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11" y="6"/>
                  </a:move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4" name="Freeform 2405"/>
            <p:cNvSpPr>
              <a:spLocks/>
            </p:cNvSpPr>
            <p:nvPr/>
          </p:nvSpPr>
          <p:spPr bwMode="auto">
            <a:xfrm>
              <a:off x="3065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5" name="Freeform 2406"/>
            <p:cNvSpPr>
              <a:spLocks/>
            </p:cNvSpPr>
            <p:nvPr/>
          </p:nvSpPr>
          <p:spPr bwMode="auto">
            <a:xfrm>
              <a:off x="3087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6" name="Freeform 2407"/>
            <p:cNvSpPr>
              <a:spLocks/>
            </p:cNvSpPr>
            <p:nvPr/>
          </p:nvSpPr>
          <p:spPr bwMode="auto">
            <a:xfrm>
              <a:off x="3109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7" name="Freeform 2408"/>
            <p:cNvSpPr>
              <a:spLocks/>
            </p:cNvSpPr>
            <p:nvPr/>
          </p:nvSpPr>
          <p:spPr bwMode="auto">
            <a:xfrm>
              <a:off x="3132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8" name="Freeform 2409"/>
            <p:cNvSpPr>
              <a:spLocks/>
            </p:cNvSpPr>
            <p:nvPr/>
          </p:nvSpPr>
          <p:spPr bwMode="auto">
            <a:xfrm>
              <a:off x="315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39" name="Freeform 2410"/>
            <p:cNvSpPr>
              <a:spLocks/>
            </p:cNvSpPr>
            <p:nvPr/>
          </p:nvSpPr>
          <p:spPr bwMode="auto">
            <a:xfrm>
              <a:off x="3176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0" name="Freeform 2411"/>
            <p:cNvSpPr>
              <a:spLocks/>
            </p:cNvSpPr>
            <p:nvPr/>
          </p:nvSpPr>
          <p:spPr bwMode="auto">
            <a:xfrm>
              <a:off x="3199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1" name="Freeform 2412"/>
            <p:cNvSpPr>
              <a:spLocks/>
            </p:cNvSpPr>
            <p:nvPr/>
          </p:nvSpPr>
          <p:spPr bwMode="auto">
            <a:xfrm>
              <a:off x="322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2" name="Freeform 2413"/>
            <p:cNvSpPr>
              <a:spLocks/>
            </p:cNvSpPr>
            <p:nvPr/>
          </p:nvSpPr>
          <p:spPr bwMode="auto">
            <a:xfrm>
              <a:off x="3243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3" name="Freeform 2414"/>
            <p:cNvSpPr>
              <a:spLocks/>
            </p:cNvSpPr>
            <p:nvPr/>
          </p:nvSpPr>
          <p:spPr bwMode="auto">
            <a:xfrm>
              <a:off x="326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4" name="Freeform 2415"/>
            <p:cNvSpPr>
              <a:spLocks/>
            </p:cNvSpPr>
            <p:nvPr/>
          </p:nvSpPr>
          <p:spPr bwMode="auto">
            <a:xfrm>
              <a:off x="3288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5" name="Freeform 2416"/>
            <p:cNvSpPr>
              <a:spLocks/>
            </p:cNvSpPr>
            <p:nvPr/>
          </p:nvSpPr>
          <p:spPr bwMode="auto">
            <a:xfrm>
              <a:off x="3310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6" name="Freeform 2417"/>
            <p:cNvSpPr>
              <a:spLocks/>
            </p:cNvSpPr>
            <p:nvPr/>
          </p:nvSpPr>
          <p:spPr bwMode="auto">
            <a:xfrm>
              <a:off x="333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7" name="Freeform 2418"/>
            <p:cNvSpPr>
              <a:spLocks/>
            </p:cNvSpPr>
            <p:nvPr/>
          </p:nvSpPr>
          <p:spPr bwMode="auto">
            <a:xfrm>
              <a:off x="3355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8" name="Freeform 2419"/>
            <p:cNvSpPr>
              <a:spLocks/>
            </p:cNvSpPr>
            <p:nvPr/>
          </p:nvSpPr>
          <p:spPr bwMode="auto">
            <a:xfrm>
              <a:off x="3377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49" name="Freeform 2420"/>
            <p:cNvSpPr>
              <a:spLocks/>
            </p:cNvSpPr>
            <p:nvPr/>
          </p:nvSpPr>
          <p:spPr bwMode="auto">
            <a:xfrm>
              <a:off x="3399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0" name="Freeform 2421"/>
            <p:cNvSpPr>
              <a:spLocks/>
            </p:cNvSpPr>
            <p:nvPr/>
          </p:nvSpPr>
          <p:spPr bwMode="auto">
            <a:xfrm>
              <a:off x="3422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1" name="Freeform 2422"/>
            <p:cNvSpPr>
              <a:spLocks/>
            </p:cNvSpPr>
            <p:nvPr/>
          </p:nvSpPr>
          <p:spPr bwMode="auto">
            <a:xfrm>
              <a:off x="344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2" name="Freeform 2423"/>
            <p:cNvSpPr>
              <a:spLocks/>
            </p:cNvSpPr>
            <p:nvPr/>
          </p:nvSpPr>
          <p:spPr bwMode="auto">
            <a:xfrm>
              <a:off x="3466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3" name="Freeform 2424"/>
            <p:cNvSpPr>
              <a:spLocks/>
            </p:cNvSpPr>
            <p:nvPr/>
          </p:nvSpPr>
          <p:spPr bwMode="auto">
            <a:xfrm>
              <a:off x="3489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4" name="Freeform 2425"/>
            <p:cNvSpPr>
              <a:spLocks/>
            </p:cNvSpPr>
            <p:nvPr/>
          </p:nvSpPr>
          <p:spPr bwMode="auto">
            <a:xfrm>
              <a:off x="351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5" name="Freeform 2426"/>
            <p:cNvSpPr>
              <a:spLocks/>
            </p:cNvSpPr>
            <p:nvPr/>
          </p:nvSpPr>
          <p:spPr bwMode="auto">
            <a:xfrm>
              <a:off x="3533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6" name="Freeform 2427"/>
            <p:cNvSpPr>
              <a:spLocks/>
            </p:cNvSpPr>
            <p:nvPr/>
          </p:nvSpPr>
          <p:spPr bwMode="auto">
            <a:xfrm>
              <a:off x="355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7" name="Freeform 2428"/>
            <p:cNvSpPr>
              <a:spLocks/>
            </p:cNvSpPr>
            <p:nvPr/>
          </p:nvSpPr>
          <p:spPr bwMode="auto">
            <a:xfrm>
              <a:off x="3578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8" name="Freeform 2429"/>
            <p:cNvSpPr>
              <a:spLocks/>
            </p:cNvSpPr>
            <p:nvPr/>
          </p:nvSpPr>
          <p:spPr bwMode="auto">
            <a:xfrm>
              <a:off x="3600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59" name="Freeform 2430"/>
            <p:cNvSpPr>
              <a:spLocks/>
            </p:cNvSpPr>
            <p:nvPr/>
          </p:nvSpPr>
          <p:spPr bwMode="auto">
            <a:xfrm>
              <a:off x="362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1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1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0" name="Freeform 2431"/>
            <p:cNvSpPr>
              <a:spLocks/>
            </p:cNvSpPr>
            <p:nvPr/>
          </p:nvSpPr>
          <p:spPr bwMode="auto">
            <a:xfrm>
              <a:off x="3645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1" name="Freeform 2432"/>
            <p:cNvSpPr>
              <a:spLocks/>
            </p:cNvSpPr>
            <p:nvPr/>
          </p:nvSpPr>
          <p:spPr bwMode="auto">
            <a:xfrm>
              <a:off x="3667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2" name="Freeform 2433"/>
            <p:cNvSpPr>
              <a:spLocks/>
            </p:cNvSpPr>
            <p:nvPr/>
          </p:nvSpPr>
          <p:spPr bwMode="auto">
            <a:xfrm>
              <a:off x="3689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0 h 12"/>
                <a:gd name="T4" fmla="*/ 4 w 12"/>
                <a:gd name="T5" fmla="*/ 2 h 12"/>
                <a:gd name="T6" fmla="*/ 2 w 12"/>
                <a:gd name="T7" fmla="*/ 4 h 12"/>
                <a:gd name="T8" fmla="*/ 0 w 12"/>
                <a:gd name="T9" fmla="*/ 6 h 12"/>
                <a:gd name="T10" fmla="*/ 0 w 12"/>
                <a:gd name="T11" fmla="*/ 6 h 12"/>
                <a:gd name="T12" fmla="*/ 2 w 12"/>
                <a:gd name="T13" fmla="*/ 8 h 12"/>
                <a:gd name="T14" fmla="*/ 4 w 12"/>
                <a:gd name="T15" fmla="*/ 10 h 12"/>
                <a:gd name="T16" fmla="*/ 6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3" name="Freeform 2434"/>
            <p:cNvSpPr>
              <a:spLocks/>
            </p:cNvSpPr>
            <p:nvPr/>
          </p:nvSpPr>
          <p:spPr bwMode="auto">
            <a:xfrm>
              <a:off x="3712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5 w 11"/>
                <a:gd name="T3" fmla="*/ 0 h 12"/>
                <a:gd name="T4" fmla="*/ 3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3 w 11"/>
                <a:gd name="T15" fmla="*/ 10 h 12"/>
                <a:gd name="T16" fmla="*/ 5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4" name="Freeform 2435"/>
            <p:cNvSpPr>
              <a:spLocks/>
            </p:cNvSpPr>
            <p:nvPr/>
          </p:nvSpPr>
          <p:spPr bwMode="auto">
            <a:xfrm>
              <a:off x="3734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6 w 11"/>
                <a:gd name="T3" fmla="*/ 0 h 12"/>
                <a:gd name="T4" fmla="*/ 4 w 11"/>
                <a:gd name="T5" fmla="*/ 2 h 12"/>
                <a:gd name="T6" fmla="*/ 2 w 11"/>
                <a:gd name="T7" fmla="*/ 4 h 12"/>
                <a:gd name="T8" fmla="*/ 0 w 11"/>
                <a:gd name="T9" fmla="*/ 6 h 12"/>
                <a:gd name="T10" fmla="*/ 0 w 11"/>
                <a:gd name="T11" fmla="*/ 6 h 12"/>
                <a:gd name="T12" fmla="*/ 2 w 11"/>
                <a:gd name="T13" fmla="*/ 8 h 12"/>
                <a:gd name="T14" fmla="*/ 4 w 11"/>
                <a:gd name="T15" fmla="*/ 10 h 12"/>
                <a:gd name="T16" fmla="*/ 6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5" name="Freeform 2436"/>
            <p:cNvSpPr>
              <a:spLocks/>
            </p:cNvSpPr>
            <p:nvPr/>
          </p:nvSpPr>
          <p:spPr bwMode="auto">
            <a:xfrm>
              <a:off x="3756" y="2339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4 w 12"/>
                <a:gd name="T3" fmla="*/ 0 h 12"/>
                <a:gd name="T4" fmla="*/ 2 w 12"/>
                <a:gd name="T5" fmla="*/ 2 h 12"/>
                <a:gd name="T6" fmla="*/ 0 w 12"/>
                <a:gd name="T7" fmla="*/ 4 h 12"/>
                <a:gd name="T8" fmla="*/ 0 w 12"/>
                <a:gd name="T9" fmla="*/ 6 h 12"/>
                <a:gd name="T10" fmla="*/ 0 w 12"/>
                <a:gd name="T11" fmla="*/ 8 h 12"/>
                <a:gd name="T12" fmla="*/ 0 w 12"/>
                <a:gd name="T13" fmla="*/ 10 h 12"/>
                <a:gd name="T14" fmla="*/ 2 w 12"/>
                <a:gd name="T15" fmla="*/ 12 h 12"/>
                <a:gd name="T16" fmla="*/ 4 w 12"/>
                <a:gd name="T17" fmla="*/ 12 h 12"/>
                <a:gd name="T18" fmla="*/ 6 w 12"/>
                <a:gd name="T19" fmla="*/ 12 h 12"/>
                <a:gd name="T20" fmla="*/ 6 w 12"/>
                <a:gd name="T21" fmla="*/ 12 h 12"/>
                <a:gd name="T22" fmla="*/ 6 w 12"/>
                <a:gd name="T23" fmla="*/ 12 h 12"/>
                <a:gd name="T24" fmla="*/ 8 w 12"/>
                <a:gd name="T25" fmla="*/ 10 h 12"/>
                <a:gd name="T26" fmla="*/ 10 w 12"/>
                <a:gd name="T27" fmla="*/ 8 h 12"/>
                <a:gd name="T28" fmla="*/ 12 w 12"/>
                <a:gd name="T29" fmla="*/ 6 h 12"/>
                <a:gd name="T30" fmla="*/ 12 w 12"/>
                <a:gd name="T31" fmla="*/ 6 h 12"/>
                <a:gd name="T32" fmla="*/ 10 w 12"/>
                <a:gd name="T33" fmla="*/ 4 h 12"/>
                <a:gd name="T34" fmla="*/ 8 w 12"/>
                <a:gd name="T35" fmla="*/ 2 h 12"/>
                <a:gd name="T36" fmla="*/ 6 w 12"/>
                <a:gd name="T37" fmla="*/ 0 h 12"/>
                <a:gd name="T38" fmla="*/ 6 w 12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6" name="Freeform 2437"/>
            <p:cNvSpPr>
              <a:spLocks/>
            </p:cNvSpPr>
            <p:nvPr/>
          </p:nvSpPr>
          <p:spPr bwMode="auto">
            <a:xfrm>
              <a:off x="3779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7" name="Freeform 2438"/>
            <p:cNvSpPr>
              <a:spLocks/>
            </p:cNvSpPr>
            <p:nvPr/>
          </p:nvSpPr>
          <p:spPr bwMode="auto">
            <a:xfrm>
              <a:off x="3801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8" name="Freeform 2439"/>
            <p:cNvSpPr>
              <a:spLocks/>
            </p:cNvSpPr>
            <p:nvPr/>
          </p:nvSpPr>
          <p:spPr bwMode="auto">
            <a:xfrm>
              <a:off x="3823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69" name="Freeform 2440"/>
            <p:cNvSpPr>
              <a:spLocks/>
            </p:cNvSpPr>
            <p:nvPr/>
          </p:nvSpPr>
          <p:spPr bwMode="auto">
            <a:xfrm>
              <a:off x="3846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1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1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0" name="Freeform 2441"/>
            <p:cNvSpPr>
              <a:spLocks/>
            </p:cNvSpPr>
            <p:nvPr/>
          </p:nvSpPr>
          <p:spPr bwMode="auto">
            <a:xfrm>
              <a:off x="3868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1" name="Freeform 2442"/>
            <p:cNvSpPr>
              <a:spLocks/>
            </p:cNvSpPr>
            <p:nvPr/>
          </p:nvSpPr>
          <p:spPr bwMode="auto">
            <a:xfrm>
              <a:off x="3890" y="2339"/>
              <a:ext cx="11" cy="12"/>
            </a:xfrm>
            <a:custGeom>
              <a:avLst/>
              <a:gdLst>
                <a:gd name="T0" fmla="*/ 6 w 11"/>
                <a:gd name="T1" fmla="*/ 0 h 12"/>
                <a:gd name="T2" fmla="*/ 4 w 11"/>
                <a:gd name="T3" fmla="*/ 0 h 12"/>
                <a:gd name="T4" fmla="*/ 2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2 w 11"/>
                <a:gd name="T15" fmla="*/ 12 h 12"/>
                <a:gd name="T16" fmla="*/ 4 w 11"/>
                <a:gd name="T17" fmla="*/ 12 h 12"/>
                <a:gd name="T18" fmla="*/ 6 w 11"/>
                <a:gd name="T19" fmla="*/ 12 h 12"/>
                <a:gd name="T20" fmla="*/ 6 w 11"/>
                <a:gd name="T21" fmla="*/ 12 h 12"/>
                <a:gd name="T22" fmla="*/ 6 w 11"/>
                <a:gd name="T23" fmla="*/ 12 h 12"/>
                <a:gd name="T24" fmla="*/ 8 w 11"/>
                <a:gd name="T25" fmla="*/ 10 h 12"/>
                <a:gd name="T26" fmla="*/ 10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10 w 11"/>
                <a:gd name="T33" fmla="*/ 4 h 12"/>
                <a:gd name="T34" fmla="*/ 8 w 11"/>
                <a:gd name="T35" fmla="*/ 2 h 12"/>
                <a:gd name="T36" fmla="*/ 6 w 11"/>
                <a:gd name="T37" fmla="*/ 0 h 12"/>
                <a:gd name="T38" fmla="*/ 6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6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2" name="Freeform 2443"/>
            <p:cNvSpPr>
              <a:spLocks/>
            </p:cNvSpPr>
            <p:nvPr/>
          </p:nvSpPr>
          <p:spPr bwMode="auto">
            <a:xfrm>
              <a:off x="3913" y="2339"/>
              <a:ext cx="11" cy="12"/>
            </a:xfrm>
            <a:custGeom>
              <a:avLst/>
              <a:gdLst>
                <a:gd name="T0" fmla="*/ 5 w 11"/>
                <a:gd name="T1" fmla="*/ 0 h 12"/>
                <a:gd name="T2" fmla="*/ 3 w 11"/>
                <a:gd name="T3" fmla="*/ 0 h 12"/>
                <a:gd name="T4" fmla="*/ 1 w 11"/>
                <a:gd name="T5" fmla="*/ 2 h 12"/>
                <a:gd name="T6" fmla="*/ 0 w 11"/>
                <a:gd name="T7" fmla="*/ 4 h 12"/>
                <a:gd name="T8" fmla="*/ 0 w 11"/>
                <a:gd name="T9" fmla="*/ 6 h 12"/>
                <a:gd name="T10" fmla="*/ 0 w 11"/>
                <a:gd name="T11" fmla="*/ 8 h 12"/>
                <a:gd name="T12" fmla="*/ 0 w 11"/>
                <a:gd name="T13" fmla="*/ 10 h 12"/>
                <a:gd name="T14" fmla="*/ 1 w 11"/>
                <a:gd name="T15" fmla="*/ 12 h 12"/>
                <a:gd name="T16" fmla="*/ 3 w 11"/>
                <a:gd name="T17" fmla="*/ 12 h 12"/>
                <a:gd name="T18" fmla="*/ 5 w 11"/>
                <a:gd name="T19" fmla="*/ 12 h 12"/>
                <a:gd name="T20" fmla="*/ 5 w 11"/>
                <a:gd name="T21" fmla="*/ 12 h 12"/>
                <a:gd name="T22" fmla="*/ 5 w 11"/>
                <a:gd name="T23" fmla="*/ 12 h 12"/>
                <a:gd name="T24" fmla="*/ 7 w 11"/>
                <a:gd name="T25" fmla="*/ 10 h 12"/>
                <a:gd name="T26" fmla="*/ 9 w 11"/>
                <a:gd name="T27" fmla="*/ 8 h 12"/>
                <a:gd name="T28" fmla="*/ 11 w 11"/>
                <a:gd name="T29" fmla="*/ 6 h 12"/>
                <a:gd name="T30" fmla="*/ 11 w 11"/>
                <a:gd name="T31" fmla="*/ 6 h 12"/>
                <a:gd name="T32" fmla="*/ 9 w 11"/>
                <a:gd name="T33" fmla="*/ 4 h 12"/>
                <a:gd name="T34" fmla="*/ 7 w 11"/>
                <a:gd name="T35" fmla="*/ 2 h 12"/>
                <a:gd name="T36" fmla="*/ 5 w 11"/>
                <a:gd name="T37" fmla="*/ 0 h 12"/>
                <a:gd name="T38" fmla="*/ 5 w 11"/>
                <a:gd name="T39" fmla="*/ 0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2"/>
                <a:gd name="T62" fmla="*/ 11 w 11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2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3" name="Freeform 2444"/>
            <p:cNvSpPr>
              <a:spLocks/>
            </p:cNvSpPr>
            <p:nvPr/>
          </p:nvSpPr>
          <p:spPr bwMode="auto">
            <a:xfrm>
              <a:off x="3927" y="2332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4" name="Freeform 2445"/>
            <p:cNvSpPr>
              <a:spLocks/>
            </p:cNvSpPr>
            <p:nvPr/>
          </p:nvSpPr>
          <p:spPr bwMode="auto">
            <a:xfrm>
              <a:off x="3927" y="2310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5" name="Freeform 2446"/>
            <p:cNvSpPr>
              <a:spLocks/>
            </p:cNvSpPr>
            <p:nvPr/>
          </p:nvSpPr>
          <p:spPr bwMode="auto">
            <a:xfrm>
              <a:off x="3927" y="2287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6" name="Freeform 2447"/>
            <p:cNvSpPr>
              <a:spLocks/>
            </p:cNvSpPr>
            <p:nvPr/>
          </p:nvSpPr>
          <p:spPr bwMode="auto">
            <a:xfrm>
              <a:off x="3927" y="2265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7" name="Freeform 2448"/>
            <p:cNvSpPr>
              <a:spLocks/>
            </p:cNvSpPr>
            <p:nvPr/>
          </p:nvSpPr>
          <p:spPr bwMode="auto">
            <a:xfrm>
              <a:off x="3927" y="2243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1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1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8" name="Freeform 2449"/>
            <p:cNvSpPr>
              <a:spLocks/>
            </p:cNvSpPr>
            <p:nvPr/>
          </p:nvSpPr>
          <p:spPr bwMode="auto">
            <a:xfrm>
              <a:off x="3927" y="2220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79" name="Freeform 2450"/>
            <p:cNvSpPr>
              <a:spLocks/>
            </p:cNvSpPr>
            <p:nvPr/>
          </p:nvSpPr>
          <p:spPr bwMode="auto">
            <a:xfrm>
              <a:off x="3927" y="2198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0" name="Freeform 2451"/>
            <p:cNvSpPr>
              <a:spLocks/>
            </p:cNvSpPr>
            <p:nvPr/>
          </p:nvSpPr>
          <p:spPr bwMode="auto">
            <a:xfrm>
              <a:off x="3927" y="2175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2 w 12"/>
                <a:gd name="T5" fmla="*/ 8 h 12"/>
                <a:gd name="T6" fmla="*/ 4 w 12"/>
                <a:gd name="T7" fmla="*/ 10 h 12"/>
                <a:gd name="T8" fmla="*/ 6 w 12"/>
                <a:gd name="T9" fmla="*/ 12 h 12"/>
                <a:gd name="T10" fmla="*/ 8 w 12"/>
                <a:gd name="T11" fmla="*/ 12 h 12"/>
                <a:gd name="T12" fmla="*/ 10 w 12"/>
                <a:gd name="T13" fmla="*/ 10 h 12"/>
                <a:gd name="T14" fmla="*/ 12 w 12"/>
                <a:gd name="T15" fmla="*/ 8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w 12"/>
                <a:gd name="T37" fmla="*/ 4 h 12"/>
                <a:gd name="T38" fmla="*/ 0 w 12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1" name="Freeform 2452"/>
            <p:cNvSpPr>
              <a:spLocks/>
            </p:cNvSpPr>
            <p:nvPr/>
          </p:nvSpPr>
          <p:spPr bwMode="auto">
            <a:xfrm>
              <a:off x="3927" y="2153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2" name="Freeform 2453"/>
            <p:cNvSpPr>
              <a:spLocks/>
            </p:cNvSpPr>
            <p:nvPr/>
          </p:nvSpPr>
          <p:spPr bwMode="auto">
            <a:xfrm>
              <a:off x="3927" y="2131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3" name="Freeform 2454"/>
            <p:cNvSpPr>
              <a:spLocks/>
            </p:cNvSpPr>
            <p:nvPr/>
          </p:nvSpPr>
          <p:spPr bwMode="auto">
            <a:xfrm>
              <a:off x="3927" y="2108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2 w 12"/>
                <a:gd name="T5" fmla="*/ 8 h 12"/>
                <a:gd name="T6" fmla="*/ 4 w 12"/>
                <a:gd name="T7" fmla="*/ 10 h 12"/>
                <a:gd name="T8" fmla="*/ 6 w 12"/>
                <a:gd name="T9" fmla="*/ 12 h 12"/>
                <a:gd name="T10" fmla="*/ 8 w 12"/>
                <a:gd name="T11" fmla="*/ 12 h 12"/>
                <a:gd name="T12" fmla="*/ 10 w 12"/>
                <a:gd name="T13" fmla="*/ 10 h 12"/>
                <a:gd name="T14" fmla="*/ 12 w 12"/>
                <a:gd name="T15" fmla="*/ 8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w 12"/>
                <a:gd name="T37" fmla="*/ 4 h 12"/>
                <a:gd name="T38" fmla="*/ 0 w 12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4" name="Freeform 2455"/>
            <p:cNvSpPr>
              <a:spLocks/>
            </p:cNvSpPr>
            <p:nvPr/>
          </p:nvSpPr>
          <p:spPr bwMode="auto">
            <a:xfrm>
              <a:off x="3927" y="2086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5" name="Freeform 2456"/>
            <p:cNvSpPr>
              <a:spLocks/>
            </p:cNvSpPr>
            <p:nvPr/>
          </p:nvSpPr>
          <p:spPr bwMode="auto">
            <a:xfrm>
              <a:off x="3927" y="2064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6" name="Freeform 2457"/>
            <p:cNvSpPr>
              <a:spLocks/>
            </p:cNvSpPr>
            <p:nvPr/>
          </p:nvSpPr>
          <p:spPr bwMode="auto">
            <a:xfrm>
              <a:off x="3927" y="2041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7" name="Freeform 2458"/>
            <p:cNvSpPr>
              <a:spLocks/>
            </p:cNvSpPr>
            <p:nvPr/>
          </p:nvSpPr>
          <p:spPr bwMode="auto">
            <a:xfrm>
              <a:off x="3927" y="2019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8" name="Freeform 2459"/>
            <p:cNvSpPr>
              <a:spLocks/>
            </p:cNvSpPr>
            <p:nvPr/>
          </p:nvSpPr>
          <p:spPr bwMode="auto">
            <a:xfrm>
              <a:off x="3927" y="1997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1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1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89" name="Freeform 2460"/>
            <p:cNvSpPr>
              <a:spLocks/>
            </p:cNvSpPr>
            <p:nvPr/>
          </p:nvSpPr>
          <p:spPr bwMode="auto">
            <a:xfrm>
              <a:off x="3927" y="1974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0" name="Freeform 2461"/>
            <p:cNvSpPr>
              <a:spLocks/>
            </p:cNvSpPr>
            <p:nvPr/>
          </p:nvSpPr>
          <p:spPr bwMode="auto">
            <a:xfrm>
              <a:off x="3927" y="1952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1" name="Freeform 2462"/>
            <p:cNvSpPr>
              <a:spLocks/>
            </p:cNvSpPr>
            <p:nvPr/>
          </p:nvSpPr>
          <p:spPr bwMode="auto">
            <a:xfrm>
              <a:off x="3927" y="1929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2 w 12"/>
                <a:gd name="T5" fmla="*/ 8 h 12"/>
                <a:gd name="T6" fmla="*/ 4 w 12"/>
                <a:gd name="T7" fmla="*/ 10 h 12"/>
                <a:gd name="T8" fmla="*/ 6 w 12"/>
                <a:gd name="T9" fmla="*/ 12 h 12"/>
                <a:gd name="T10" fmla="*/ 8 w 12"/>
                <a:gd name="T11" fmla="*/ 12 h 12"/>
                <a:gd name="T12" fmla="*/ 10 w 12"/>
                <a:gd name="T13" fmla="*/ 10 h 12"/>
                <a:gd name="T14" fmla="*/ 12 w 12"/>
                <a:gd name="T15" fmla="*/ 8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w 12"/>
                <a:gd name="T37" fmla="*/ 4 h 12"/>
                <a:gd name="T38" fmla="*/ 0 w 12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2" name="Freeform 2463"/>
            <p:cNvSpPr>
              <a:spLocks/>
            </p:cNvSpPr>
            <p:nvPr/>
          </p:nvSpPr>
          <p:spPr bwMode="auto">
            <a:xfrm>
              <a:off x="3927" y="1907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3" name="Freeform 2464"/>
            <p:cNvSpPr>
              <a:spLocks/>
            </p:cNvSpPr>
            <p:nvPr/>
          </p:nvSpPr>
          <p:spPr bwMode="auto">
            <a:xfrm>
              <a:off x="3927" y="1885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4" name="Freeform 2465"/>
            <p:cNvSpPr>
              <a:spLocks/>
            </p:cNvSpPr>
            <p:nvPr/>
          </p:nvSpPr>
          <p:spPr bwMode="auto">
            <a:xfrm>
              <a:off x="3927" y="1862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2 w 12"/>
                <a:gd name="T5" fmla="*/ 8 h 12"/>
                <a:gd name="T6" fmla="*/ 4 w 12"/>
                <a:gd name="T7" fmla="*/ 10 h 12"/>
                <a:gd name="T8" fmla="*/ 6 w 12"/>
                <a:gd name="T9" fmla="*/ 12 h 12"/>
                <a:gd name="T10" fmla="*/ 8 w 12"/>
                <a:gd name="T11" fmla="*/ 12 h 12"/>
                <a:gd name="T12" fmla="*/ 10 w 12"/>
                <a:gd name="T13" fmla="*/ 10 h 12"/>
                <a:gd name="T14" fmla="*/ 12 w 12"/>
                <a:gd name="T15" fmla="*/ 8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w 12"/>
                <a:gd name="T37" fmla="*/ 4 h 12"/>
                <a:gd name="T38" fmla="*/ 0 w 12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5" name="Freeform 2466"/>
            <p:cNvSpPr>
              <a:spLocks/>
            </p:cNvSpPr>
            <p:nvPr/>
          </p:nvSpPr>
          <p:spPr bwMode="auto">
            <a:xfrm>
              <a:off x="3927" y="1840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6" name="Freeform 2467"/>
            <p:cNvSpPr>
              <a:spLocks/>
            </p:cNvSpPr>
            <p:nvPr/>
          </p:nvSpPr>
          <p:spPr bwMode="auto">
            <a:xfrm>
              <a:off x="3927" y="1818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7" name="Freeform 2468"/>
            <p:cNvSpPr>
              <a:spLocks/>
            </p:cNvSpPr>
            <p:nvPr/>
          </p:nvSpPr>
          <p:spPr bwMode="auto">
            <a:xfrm>
              <a:off x="3927" y="1795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8" name="Freeform 2469"/>
            <p:cNvSpPr>
              <a:spLocks/>
            </p:cNvSpPr>
            <p:nvPr/>
          </p:nvSpPr>
          <p:spPr bwMode="auto">
            <a:xfrm>
              <a:off x="3927" y="1773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999" name="Freeform 2470"/>
            <p:cNvSpPr>
              <a:spLocks/>
            </p:cNvSpPr>
            <p:nvPr/>
          </p:nvSpPr>
          <p:spPr bwMode="auto">
            <a:xfrm>
              <a:off x="3927" y="1751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1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1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0" name="Freeform 2471"/>
            <p:cNvSpPr>
              <a:spLocks/>
            </p:cNvSpPr>
            <p:nvPr/>
          </p:nvSpPr>
          <p:spPr bwMode="auto">
            <a:xfrm>
              <a:off x="3927" y="1728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1" name="Freeform 2472"/>
            <p:cNvSpPr>
              <a:spLocks/>
            </p:cNvSpPr>
            <p:nvPr/>
          </p:nvSpPr>
          <p:spPr bwMode="auto">
            <a:xfrm>
              <a:off x="3927" y="1706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2" name="Freeform 2473"/>
            <p:cNvSpPr>
              <a:spLocks/>
            </p:cNvSpPr>
            <p:nvPr/>
          </p:nvSpPr>
          <p:spPr bwMode="auto">
            <a:xfrm>
              <a:off x="3927" y="1683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2 w 12"/>
                <a:gd name="T5" fmla="*/ 8 h 12"/>
                <a:gd name="T6" fmla="*/ 4 w 12"/>
                <a:gd name="T7" fmla="*/ 10 h 12"/>
                <a:gd name="T8" fmla="*/ 6 w 12"/>
                <a:gd name="T9" fmla="*/ 12 h 12"/>
                <a:gd name="T10" fmla="*/ 8 w 12"/>
                <a:gd name="T11" fmla="*/ 12 h 12"/>
                <a:gd name="T12" fmla="*/ 10 w 12"/>
                <a:gd name="T13" fmla="*/ 10 h 12"/>
                <a:gd name="T14" fmla="*/ 12 w 12"/>
                <a:gd name="T15" fmla="*/ 8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w 12"/>
                <a:gd name="T37" fmla="*/ 4 h 12"/>
                <a:gd name="T38" fmla="*/ 0 w 12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3" name="Freeform 2474"/>
            <p:cNvSpPr>
              <a:spLocks/>
            </p:cNvSpPr>
            <p:nvPr/>
          </p:nvSpPr>
          <p:spPr bwMode="auto">
            <a:xfrm>
              <a:off x="3927" y="1661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4" name="Freeform 2475"/>
            <p:cNvSpPr>
              <a:spLocks/>
            </p:cNvSpPr>
            <p:nvPr/>
          </p:nvSpPr>
          <p:spPr bwMode="auto">
            <a:xfrm>
              <a:off x="3927" y="1639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5" name="Freeform 2476"/>
            <p:cNvSpPr>
              <a:spLocks/>
            </p:cNvSpPr>
            <p:nvPr/>
          </p:nvSpPr>
          <p:spPr bwMode="auto">
            <a:xfrm>
              <a:off x="3927" y="1616"/>
              <a:ext cx="12" cy="12"/>
            </a:xfrm>
            <a:custGeom>
              <a:avLst/>
              <a:gdLst>
                <a:gd name="T0" fmla="*/ 0 w 12"/>
                <a:gd name="T1" fmla="*/ 6 h 12"/>
                <a:gd name="T2" fmla="*/ 0 w 12"/>
                <a:gd name="T3" fmla="*/ 6 h 12"/>
                <a:gd name="T4" fmla="*/ 2 w 12"/>
                <a:gd name="T5" fmla="*/ 8 h 12"/>
                <a:gd name="T6" fmla="*/ 4 w 12"/>
                <a:gd name="T7" fmla="*/ 10 h 12"/>
                <a:gd name="T8" fmla="*/ 6 w 12"/>
                <a:gd name="T9" fmla="*/ 12 h 12"/>
                <a:gd name="T10" fmla="*/ 8 w 12"/>
                <a:gd name="T11" fmla="*/ 12 h 12"/>
                <a:gd name="T12" fmla="*/ 10 w 12"/>
                <a:gd name="T13" fmla="*/ 10 h 12"/>
                <a:gd name="T14" fmla="*/ 12 w 12"/>
                <a:gd name="T15" fmla="*/ 8 h 12"/>
                <a:gd name="T16" fmla="*/ 12 w 12"/>
                <a:gd name="T17" fmla="*/ 6 h 12"/>
                <a:gd name="T18" fmla="*/ 12 w 12"/>
                <a:gd name="T19" fmla="*/ 6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w 12"/>
                <a:gd name="T37" fmla="*/ 4 h 12"/>
                <a:gd name="T38" fmla="*/ 0 w 12"/>
                <a:gd name="T39" fmla="*/ 6 h 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2"/>
                <a:gd name="T62" fmla="*/ 12 w 12"/>
                <a:gd name="T63" fmla="*/ 12 h 1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2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6" name="Freeform 2477"/>
            <p:cNvSpPr>
              <a:spLocks/>
            </p:cNvSpPr>
            <p:nvPr/>
          </p:nvSpPr>
          <p:spPr bwMode="auto">
            <a:xfrm>
              <a:off x="3927" y="1594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7" name="Freeform 2478"/>
            <p:cNvSpPr>
              <a:spLocks/>
            </p:cNvSpPr>
            <p:nvPr/>
          </p:nvSpPr>
          <p:spPr bwMode="auto">
            <a:xfrm>
              <a:off x="3927" y="1572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8" name="Freeform 2479"/>
            <p:cNvSpPr>
              <a:spLocks/>
            </p:cNvSpPr>
            <p:nvPr/>
          </p:nvSpPr>
          <p:spPr bwMode="auto">
            <a:xfrm>
              <a:off x="3927" y="1549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09" name="Freeform 2480"/>
            <p:cNvSpPr>
              <a:spLocks/>
            </p:cNvSpPr>
            <p:nvPr/>
          </p:nvSpPr>
          <p:spPr bwMode="auto">
            <a:xfrm>
              <a:off x="3927" y="1527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0" name="Freeform 2481"/>
            <p:cNvSpPr>
              <a:spLocks/>
            </p:cNvSpPr>
            <p:nvPr/>
          </p:nvSpPr>
          <p:spPr bwMode="auto">
            <a:xfrm>
              <a:off x="3927" y="1505"/>
              <a:ext cx="12" cy="11"/>
            </a:xfrm>
            <a:custGeom>
              <a:avLst/>
              <a:gdLst>
                <a:gd name="T0" fmla="*/ 0 w 12"/>
                <a:gd name="T1" fmla="*/ 5 h 11"/>
                <a:gd name="T2" fmla="*/ 0 w 12"/>
                <a:gd name="T3" fmla="*/ 5 h 11"/>
                <a:gd name="T4" fmla="*/ 2 w 12"/>
                <a:gd name="T5" fmla="*/ 7 h 11"/>
                <a:gd name="T6" fmla="*/ 4 w 12"/>
                <a:gd name="T7" fmla="*/ 9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9 h 11"/>
                <a:gd name="T14" fmla="*/ 12 w 12"/>
                <a:gd name="T15" fmla="*/ 7 h 11"/>
                <a:gd name="T16" fmla="*/ 12 w 12"/>
                <a:gd name="T17" fmla="*/ 5 h 11"/>
                <a:gd name="T18" fmla="*/ 12 w 12"/>
                <a:gd name="T19" fmla="*/ 5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1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1 h 11"/>
                <a:gd name="T36" fmla="*/ 0 w 12"/>
                <a:gd name="T37" fmla="*/ 3 h 11"/>
                <a:gd name="T38" fmla="*/ 0 w 1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1" name="Freeform 2482"/>
            <p:cNvSpPr>
              <a:spLocks/>
            </p:cNvSpPr>
            <p:nvPr/>
          </p:nvSpPr>
          <p:spPr bwMode="auto">
            <a:xfrm>
              <a:off x="3927" y="1482"/>
              <a:ext cx="12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6 h 11"/>
                <a:gd name="T4" fmla="*/ 2 w 12"/>
                <a:gd name="T5" fmla="*/ 8 h 11"/>
                <a:gd name="T6" fmla="*/ 4 w 12"/>
                <a:gd name="T7" fmla="*/ 10 h 11"/>
                <a:gd name="T8" fmla="*/ 6 w 12"/>
                <a:gd name="T9" fmla="*/ 11 h 11"/>
                <a:gd name="T10" fmla="*/ 8 w 12"/>
                <a:gd name="T11" fmla="*/ 11 h 11"/>
                <a:gd name="T12" fmla="*/ 10 w 12"/>
                <a:gd name="T13" fmla="*/ 10 h 11"/>
                <a:gd name="T14" fmla="*/ 12 w 12"/>
                <a:gd name="T15" fmla="*/ 8 h 11"/>
                <a:gd name="T16" fmla="*/ 12 w 12"/>
                <a:gd name="T17" fmla="*/ 6 h 11"/>
                <a:gd name="T18" fmla="*/ 12 w 12"/>
                <a:gd name="T19" fmla="*/ 6 h 11"/>
                <a:gd name="T20" fmla="*/ 12 w 12"/>
                <a:gd name="T21" fmla="*/ 6 h 11"/>
                <a:gd name="T22" fmla="*/ 12 w 12"/>
                <a:gd name="T23" fmla="*/ 4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w 12"/>
                <a:gd name="T37" fmla="*/ 4 h 11"/>
                <a:gd name="T38" fmla="*/ 0 w 12"/>
                <a:gd name="T39" fmla="*/ 6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0" y="6"/>
                  </a:move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2" name="Freeform 2483"/>
            <p:cNvSpPr>
              <a:spLocks/>
            </p:cNvSpPr>
            <p:nvPr/>
          </p:nvSpPr>
          <p:spPr bwMode="auto">
            <a:xfrm>
              <a:off x="3927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3" name="Freeform 2484"/>
            <p:cNvSpPr>
              <a:spLocks/>
            </p:cNvSpPr>
            <p:nvPr/>
          </p:nvSpPr>
          <p:spPr bwMode="auto">
            <a:xfrm>
              <a:off x="3905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4" name="Freeform 2485"/>
            <p:cNvSpPr>
              <a:spLocks/>
            </p:cNvSpPr>
            <p:nvPr/>
          </p:nvSpPr>
          <p:spPr bwMode="auto">
            <a:xfrm>
              <a:off x="3883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5" name="Freeform 2486"/>
            <p:cNvSpPr>
              <a:spLocks/>
            </p:cNvSpPr>
            <p:nvPr/>
          </p:nvSpPr>
          <p:spPr bwMode="auto">
            <a:xfrm>
              <a:off x="3860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6" name="Freeform 2487"/>
            <p:cNvSpPr>
              <a:spLocks/>
            </p:cNvSpPr>
            <p:nvPr/>
          </p:nvSpPr>
          <p:spPr bwMode="auto">
            <a:xfrm>
              <a:off x="3838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7" name="Freeform 2488"/>
            <p:cNvSpPr>
              <a:spLocks/>
            </p:cNvSpPr>
            <p:nvPr/>
          </p:nvSpPr>
          <p:spPr bwMode="auto">
            <a:xfrm>
              <a:off x="3816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8" name="Freeform 2489"/>
            <p:cNvSpPr>
              <a:spLocks/>
            </p:cNvSpPr>
            <p:nvPr/>
          </p:nvSpPr>
          <p:spPr bwMode="auto">
            <a:xfrm>
              <a:off x="379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19" name="Freeform 2490"/>
            <p:cNvSpPr>
              <a:spLocks/>
            </p:cNvSpPr>
            <p:nvPr/>
          </p:nvSpPr>
          <p:spPr bwMode="auto">
            <a:xfrm>
              <a:off x="3771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0" name="Freeform 2491"/>
            <p:cNvSpPr>
              <a:spLocks/>
            </p:cNvSpPr>
            <p:nvPr/>
          </p:nvSpPr>
          <p:spPr bwMode="auto">
            <a:xfrm>
              <a:off x="374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1" name="Freeform 2492"/>
            <p:cNvSpPr>
              <a:spLocks/>
            </p:cNvSpPr>
            <p:nvPr/>
          </p:nvSpPr>
          <p:spPr bwMode="auto">
            <a:xfrm>
              <a:off x="372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2" name="Freeform 2493"/>
            <p:cNvSpPr>
              <a:spLocks/>
            </p:cNvSpPr>
            <p:nvPr/>
          </p:nvSpPr>
          <p:spPr bwMode="auto">
            <a:xfrm>
              <a:off x="3704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3" name="Freeform 2494"/>
            <p:cNvSpPr>
              <a:spLocks/>
            </p:cNvSpPr>
            <p:nvPr/>
          </p:nvSpPr>
          <p:spPr bwMode="auto">
            <a:xfrm>
              <a:off x="368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4" name="Freeform 2495"/>
            <p:cNvSpPr>
              <a:spLocks/>
            </p:cNvSpPr>
            <p:nvPr/>
          </p:nvSpPr>
          <p:spPr bwMode="auto">
            <a:xfrm>
              <a:off x="3660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5" name="Freeform 2496"/>
            <p:cNvSpPr>
              <a:spLocks/>
            </p:cNvSpPr>
            <p:nvPr/>
          </p:nvSpPr>
          <p:spPr bwMode="auto">
            <a:xfrm>
              <a:off x="3637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6" name="Freeform 2497"/>
            <p:cNvSpPr>
              <a:spLocks/>
            </p:cNvSpPr>
            <p:nvPr/>
          </p:nvSpPr>
          <p:spPr bwMode="auto">
            <a:xfrm>
              <a:off x="3615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7" name="Freeform 2498"/>
            <p:cNvSpPr>
              <a:spLocks/>
            </p:cNvSpPr>
            <p:nvPr/>
          </p:nvSpPr>
          <p:spPr bwMode="auto">
            <a:xfrm>
              <a:off x="3593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8" name="Freeform 2499"/>
            <p:cNvSpPr>
              <a:spLocks/>
            </p:cNvSpPr>
            <p:nvPr/>
          </p:nvSpPr>
          <p:spPr bwMode="auto">
            <a:xfrm>
              <a:off x="3570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29" name="Freeform 2500"/>
            <p:cNvSpPr>
              <a:spLocks/>
            </p:cNvSpPr>
            <p:nvPr/>
          </p:nvSpPr>
          <p:spPr bwMode="auto">
            <a:xfrm>
              <a:off x="3548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0" name="Freeform 2501"/>
            <p:cNvSpPr>
              <a:spLocks/>
            </p:cNvSpPr>
            <p:nvPr/>
          </p:nvSpPr>
          <p:spPr bwMode="auto">
            <a:xfrm>
              <a:off x="3526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1" name="Freeform 2502"/>
            <p:cNvSpPr>
              <a:spLocks/>
            </p:cNvSpPr>
            <p:nvPr/>
          </p:nvSpPr>
          <p:spPr bwMode="auto">
            <a:xfrm>
              <a:off x="350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2" name="Freeform 2503"/>
            <p:cNvSpPr>
              <a:spLocks/>
            </p:cNvSpPr>
            <p:nvPr/>
          </p:nvSpPr>
          <p:spPr bwMode="auto">
            <a:xfrm>
              <a:off x="3481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3" name="Freeform 2504"/>
            <p:cNvSpPr>
              <a:spLocks/>
            </p:cNvSpPr>
            <p:nvPr/>
          </p:nvSpPr>
          <p:spPr bwMode="auto">
            <a:xfrm>
              <a:off x="345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4" name="Freeform 2505"/>
            <p:cNvSpPr>
              <a:spLocks/>
            </p:cNvSpPr>
            <p:nvPr/>
          </p:nvSpPr>
          <p:spPr bwMode="auto">
            <a:xfrm>
              <a:off x="343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5" name="Freeform 2506"/>
            <p:cNvSpPr>
              <a:spLocks/>
            </p:cNvSpPr>
            <p:nvPr/>
          </p:nvSpPr>
          <p:spPr bwMode="auto">
            <a:xfrm>
              <a:off x="3414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6" name="Freeform 2507"/>
            <p:cNvSpPr>
              <a:spLocks/>
            </p:cNvSpPr>
            <p:nvPr/>
          </p:nvSpPr>
          <p:spPr bwMode="auto">
            <a:xfrm>
              <a:off x="339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7" name="Freeform 2508"/>
            <p:cNvSpPr>
              <a:spLocks/>
            </p:cNvSpPr>
            <p:nvPr/>
          </p:nvSpPr>
          <p:spPr bwMode="auto">
            <a:xfrm>
              <a:off x="3370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8" name="Freeform 2509"/>
            <p:cNvSpPr>
              <a:spLocks/>
            </p:cNvSpPr>
            <p:nvPr/>
          </p:nvSpPr>
          <p:spPr bwMode="auto">
            <a:xfrm>
              <a:off x="3347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39" name="Freeform 2510"/>
            <p:cNvSpPr>
              <a:spLocks/>
            </p:cNvSpPr>
            <p:nvPr/>
          </p:nvSpPr>
          <p:spPr bwMode="auto">
            <a:xfrm>
              <a:off x="3325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0" name="Freeform 2511"/>
            <p:cNvSpPr>
              <a:spLocks/>
            </p:cNvSpPr>
            <p:nvPr/>
          </p:nvSpPr>
          <p:spPr bwMode="auto">
            <a:xfrm>
              <a:off x="3303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1" name="Freeform 2512"/>
            <p:cNvSpPr>
              <a:spLocks/>
            </p:cNvSpPr>
            <p:nvPr/>
          </p:nvSpPr>
          <p:spPr bwMode="auto">
            <a:xfrm>
              <a:off x="3280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2" name="Freeform 2513"/>
            <p:cNvSpPr>
              <a:spLocks/>
            </p:cNvSpPr>
            <p:nvPr/>
          </p:nvSpPr>
          <p:spPr bwMode="auto">
            <a:xfrm>
              <a:off x="3258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3" name="Freeform 2514"/>
            <p:cNvSpPr>
              <a:spLocks/>
            </p:cNvSpPr>
            <p:nvPr/>
          </p:nvSpPr>
          <p:spPr bwMode="auto">
            <a:xfrm>
              <a:off x="3236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4" name="Freeform 2515"/>
            <p:cNvSpPr>
              <a:spLocks/>
            </p:cNvSpPr>
            <p:nvPr/>
          </p:nvSpPr>
          <p:spPr bwMode="auto">
            <a:xfrm>
              <a:off x="3214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5" name="Freeform 2516"/>
            <p:cNvSpPr>
              <a:spLocks/>
            </p:cNvSpPr>
            <p:nvPr/>
          </p:nvSpPr>
          <p:spPr bwMode="auto">
            <a:xfrm>
              <a:off x="3191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6" name="Freeform 2517"/>
            <p:cNvSpPr>
              <a:spLocks/>
            </p:cNvSpPr>
            <p:nvPr/>
          </p:nvSpPr>
          <p:spPr bwMode="auto">
            <a:xfrm>
              <a:off x="3169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7" name="Freeform 2518"/>
            <p:cNvSpPr>
              <a:spLocks/>
            </p:cNvSpPr>
            <p:nvPr/>
          </p:nvSpPr>
          <p:spPr bwMode="auto">
            <a:xfrm>
              <a:off x="3147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1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1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8" name="Freeform 2519"/>
            <p:cNvSpPr>
              <a:spLocks/>
            </p:cNvSpPr>
            <p:nvPr/>
          </p:nvSpPr>
          <p:spPr bwMode="auto">
            <a:xfrm>
              <a:off x="3124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8 w 11"/>
                <a:gd name="T5" fmla="*/ 11 h 11"/>
                <a:gd name="T6" fmla="*/ 10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10 w 11"/>
                <a:gd name="T13" fmla="*/ 4 h 11"/>
                <a:gd name="T14" fmla="*/ 8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49" name="Freeform 2520"/>
            <p:cNvSpPr>
              <a:spLocks/>
            </p:cNvSpPr>
            <p:nvPr/>
          </p:nvSpPr>
          <p:spPr bwMode="auto">
            <a:xfrm>
              <a:off x="3102" y="1460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6 w 11"/>
                <a:gd name="T17" fmla="*/ 0 h 11"/>
                <a:gd name="T18" fmla="*/ 6 w 11"/>
                <a:gd name="T19" fmla="*/ 0 h 11"/>
                <a:gd name="T20" fmla="*/ 6 w 11"/>
                <a:gd name="T21" fmla="*/ 0 h 11"/>
                <a:gd name="T22" fmla="*/ 4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4 w 11"/>
                <a:gd name="T37" fmla="*/ 11 h 11"/>
                <a:gd name="T38" fmla="*/ 6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0" name="Freeform 2521"/>
            <p:cNvSpPr>
              <a:spLocks/>
            </p:cNvSpPr>
            <p:nvPr/>
          </p:nvSpPr>
          <p:spPr bwMode="auto">
            <a:xfrm>
              <a:off x="3080" y="1460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5 w 11"/>
                <a:gd name="T3" fmla="*/ 11 h 11"/>
                <a:gd name="T4" fmla="*/ 7 w 11"/>
                <a:gd name="T5" fmla="*/ 11 h 11"/>
                <a:gd name="T6" fmla="*/ 9 w 11"/>
                <a:gd name="T7" fmla="*/ 9 h 11"/>
                <a:gd name="T8" fmla="*/ 11 w 11"/>
                <a:gd name="T9" fmla="*/ 7 h 11"/>
                <a:gd name="T10" fmla="*/ 11 w 11"/>
                <a:gd name="T11" fmla="*/ 5 h 11"/>
                <a:gd name="T12" fmla="*/ 9 w 11"/>
                <a:gd name="T13" fmla="*/ 4 h 11"/>
                <a:gd name="T14" fmla="*/ 7 w 11"/>
                <a:gd name="T15" fmla="*/ 2 h 11"/>
                <a:gd name="T16" fmla="*/ 5 w 11"/>
                <a:gd name="T17" fmla="*/ 0 h 11"/>
                <a:gd name="T18" fmla="*/ 5 w 11"/>
                <a:gd name="T19" fmla="*/ 0 h 11"/>
                <a:gd name="T20" fmla="*/ 5 w 11"/>
                <a:gd name="T21" fmla="*/ 0 h 11"/>
                <a:gd name="T22" fmla="*/ 3 w 11"/>
                <a:gd name="T23" fmla="*/ 0 h 11"/>
                <a:gd name="T24" fmla="*/ 2 w 11"/>
                <a:gd name="T25" fmla="*/ 2 h 11"/>
                <a:gd name="T26" fmla="*/ 0 w 11"/>
                <a:gd name="T27" fmla="*/ 4 h 11"/>
                <a:gd name="T28" fmla="*/ 0 w 11"/>
                <a:gd name="T29" fmla="*/ 5 h 11"/>
                <a:gd name="T30" fmla="*/ 0 w 11"/>
                <a:gd name="T31" fmla="*/ 7 h 11"/>
                <a:gd name="T32" fmla="*/ 0 w 11"/>
                <a:gd name="T33" fmla="*/ 9 h 11"/>
                <a:gd name="T34" fmla="*/ 2 w 11"/>
                <a:gd name="T35" fmla="*/ 11 h 11"/>
                <a:gd name="T36" fmla="*/ 3 w 11"/>
                <a:gd name="T37" fmla="*/ 11 h 11"/>
                <a:gd name="T38" fmla="*/ 5 w 11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11"/>
                <a:gd name="T62" fmla="*/ 11 w 11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11">
                  <a:moveTo>
                    <a:pt x="5" y="11"/>
                  </a:move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051" name="Freeform 2522"/>
            <p:cNvSpPr>
              <a:spLocks/>
            </p:cNvSpPr>
            <p:nvPr/>
          </p:nvSpPr>
          <p:spPr bwMode="auto">
            <a:xfrm>
              <a:off x="3057" y="1460"/>
              <a:ext cx="12" cy="11"/>
            </a:xfrm>
            <a:custGeom>
              <a:avLst/>
              <a:gdLst>
                <a:gd name="T0" fmla="*/ 6 w 12"/>
                <a:gd name="T1" fmla="*/ 11 h 11"/>
                <a:gd name="T2" fmla="*/ 6 w 12"/>
                <a:gd name="T3" fmla="*/ 11 h 11"/>
                <a:gd name="T4" fmla="*/ 8 w 12"/>
                <a:gd name="T5" fmla="*/ 11 h 11"/>
                <a:gd name="T6" fmla="*/ 10 w 12"/>
                <a:gd name="T7" fmla="*/ 9 h 11"/>
                <a:gd name="T8" fmla="*/ 12 w 12"/>
                <a:gd name="T9" fmla="*/ 7 h 11"/>
                <a:gd name="T10" fmla="*/ 12 w 12"/>
                <a:gd name="T11" fmla="*/ 5 h 11"/>
                <a:gd name="T12" fmla="*/ 10 w 12"/>
                <a:gd name="T13" fmla="*/ 4 h 11"/>
                <a:gd name="T14" fmla="*/ 8 w 12"/>
                <a:gd name="T15" fmla="*/ 2 h 11"/>
                <a:gd name="T16" fmla="*/ 6 w 12"/>
                <a:gd name="T17" fmla="*/ 0 h 11"/>
                <a:gd name="T18" fmla="*/ 6 w 12"/>
                <a:gd name="T19" fmla="*/ 0 h 11"/>
                <a:gd name="T20" fmla="*/ 6 w 12"/>
                <a:gd name="T21" fmla="*/ 0 h 11"/>
                <a:gd name="T22" fmla="*/ 4 w 12"/>
                <a:gd name="T23" fmla="*/ 0 h 11"/>
                <a:gd name="T24" fmla="*/ 2 w 12"/>
                <a:gd name="T25" fmla="*/ 2 h 11"/>
                <a:gd name="T26" fmla="*/ 0 w 12"/>
                <a:gd name="T27" fmla="*/ 4 h 11"/>
                <a:gd name="T28" fmla="*/ 0 w 12"/>
                <a:gd name="T29" fmla="*/ 5 h 11"/>
                <a:gd name="T30" fmla="*/ 0 w 12"/>
                <a:gd name="T31" fmla="*/ 7 h 11"/>
                <a:gd name="T32" fmla="*/ 0 w 12"/>
                <a:gd name="T33" fmla="*/ 9 h 11"/>
                <a:gd name="T34" fmla="*/ 2 w 12"/>
                <a:gd name="T35" fmla="*/ 11 h 11"/>
                <a:gd name="T36" fmla="*/ 4 w 12"/>
                <a:gd name="T37" fmla="*/ 11 h 11"/>
                <a:gd name="T38" fmla="*/ 6 w 12"/>
                <a:gd name="T39" fmla="*/ 11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11"/>
                <a:gd name="T62" fmla="*/ 12 w 1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11">
                  <a:moveTo>
                    <a:pt x="6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7" name="Group 2535"/>
          <p:cNvGrpSpPr>
            <a:grpSpLocks/>
          </p:cNvGrpSpPr>
          <p:nvPr/>
        </p:nvGrpSpPr>
        <p:grpSpPr bwMode="auto">
          <a:xfrm>
            <a:off x="5476875" y="2979738"/>
            <a:ext cx="120650" cy="119062"/>
            <a:chOff x="3450" y="1877"/>
            <a:chExt cx="76" cy="75"/>
          </a:xfrm>
        </p:grpSpPr>
        <p:sp>
          <p:nvSpPr>
            <p:cNvPr id="18883" name="Oval 2524"/>
            <p:cNvSpPr>
              <a:spLocks noChangeArrowheads="1"/>
            </p:cNvSpPr>
            <p:nvPr/>
          </p:nvSpPr>
          <p:spPr bwMode="auto">
            <a:xfrm>
              <a:off x="3453" y="1883"/>
              <a:ext cx="69" cy="6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4" name="Freeform 2525"/>
            <p:cNvSpPr>
              <a:spLocks/>
            </p:cNvSpPr>
            <p:nvPr/>
          </p:nvSpPr>
          <p:spPr bwMode="auto">
            <a:xfrm>
              <a:off x="3481" y="1877"/>
              <a:ext cx="11" cy="11"/>
            </a:xfrm>
            <a:custGeom>
              <a:avLst/>
              <a:gdLst>
                <a:gd name="T0" fmla="*/ 8 w 11"/>
                <a:gd name="T1" fmla="*/ 11 h 11"/>
                <a:gd name="T2" fmla="*/ 8 w 11"/>
                <a:gd name="T3" fmla="*/ 10 h 11"/>
                <a:gd name="T4" fmla="*/ 10 w 11"/>
                <a:gd name="T5" fmla="*/ 8 h 11"/>
                <a:gd name="T6" fmla="*/ 11 w 11"/>
                <a:gd name="T7" fmla="*/ 6 h 11"/>
                <a:gd name="T8" fmla="*/ 11 w 11"/>
                <a:gd name="T9" fmla="*/ 6 h 11"/>
                <a:gd name="T10" fmla="*/ 10 w 11"/>
                <a:gd name="T11" fmla="*/ 4 h 11"/>
                <a:gd name="T12" fmla="*/ 8 w 11"/>
                <a:gd name="T13" fmla="*/ 2 h 11"/>
                <a:gd name="T14" fmla="*/ 6 w 11"/>
                <a:gd name="T15" fmla="*/ 0 h 11"/>
                <a:gd name="T16" fmla="*/ 6 w 11"/>
                <a:gd name="T17" fmla="*/ 0 h 11"/>
                <a:gd name="T18" fmla="*/ 4 w 11"/>
                <a:gd name="T19" fmla="*/ 0 h 11"/>
                <a:gd name="T20" fmla="*/ 2 w 11"/>
                <a:gd name="T21" fmla="*/ 2 h 11"/>
                <a:gd name="T22" fmla="*/ 0 w 11"/>
                <a:gd name="T23" fmla="*/ 4 h 11"/>
                <a:gd name="T24" fmla="*/ 0 w 11"/>
                <a:gd name="T25" fmla="*/ 6 h 11"/>
                <a:gd name="T26" fmla="*/ 0 w 11"/>
                <a:gd name="T27" fmla="*/ 8 h 11"/>
                <a:gd name="T28" fmla="*/ 0 w 11"/>
                <a:gd name="T29" fmla="*/ 10 h 11"/>
                <a:gd name="T30" fmla="*/ 2 w 11"/>
                <a:gd name="T31" fmla="*/ 11 h 11"/>
                <a:gd name="T32" fmla="*/ 4 w 11"/>
                <a:gd name="T33" fmla="*/ 11 h 11"/>
                <a:gd name="T34" fmla="*/ 6 w 11"/>
                <a:gd name="T35" fmla="*/ 11 h 11"/>
                <a:gd name="T36" fmla="*/ 8 w 11"/>
                <a:gd name="T37" fmla="*/ 11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8" y="11"/>
                  </a:move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5" name="Freeform 2526"/>
            <p:cNvSpPr>
              <a:spLocks/>
            </p:cNvSpPr>
            <p:nvPr/>
          </p:nvSpPr>
          <p:spPr bwMode="auto">
            <a:xfrm>
              <a:off x="3461" y="1885"/>
              <a:ext cx="11" cy="11"/>
            </a:xfrm>
            <a:custGeom>
              <a:avLst/>
              <a:gdLst>
                <a:gd name="T0" fmla="*/ 7 w 11"/>
                <a:gd name="T1" fmla="*/ 11 h 11"/>
                <a:gd name="T2" fmla="*/ 9 w 11"/>
                <a:gd name="T3" fmla="*/ 9 h 11"/>
                <a:gd name="T4" fmla="*/ 11 w 11"/>
                <a:gd name="T5" fmla="*/ 7 h 11"/>
                <a:gd name="T6" fmla="*/ 11 w 11"/>
                <a:gd name="T7" fmla="*/ 5 h 11"/>
                <a:gd name="T8" fmla="*/ 9 w 11"/>
                <a:gd name="T9" fmla="*/ 3 h 11"/>
                <a:gd name="T10" fmla="*/ 7 w 11"/>
                <a:gd name="T11" fmla="*/ 2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0 w 11"/>
                <a:gd name="T25" fmla="*/ 7 h 11"/>
                <a:gd name="T26" fmla="*/ 0 w 11"/>
                <a:gd name="T27" fmla="*/ 9 h 11"/>
                <a:gd name="T28" fmla="*/ 2 w 11"/>
                <a:gd name="T29" fmla="*/ 11 h 11"/>
                <a:gd name="T30" fmla="*/ 4 w 11"/>
                <a:gd name="T31" fmla="*/ 11 h 11"/>
                <a:gd name="T32" fmla="*/ 5 w 11"/>
                <a:gd name="T33" fmla="*/ 11 h 11"/>
                <a:gd name="T34" fmla="*/ 7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7" y="11"/>
                  </a:move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6" name="Freeform 2527"/>
            <p:cNvSpPr>
              <a:spLocks/>
            </p:cNvSpPr>
            <p:nvPr/>
          </p:nvSpPr>
          <p:spPr bwMode="auto">
            <a:xfrm>
              <a:off x="3450" y="1903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4 h 12"/>
                <a:gd name="T4" fmla="*/ 9 w 11"/>
                <a:gd name="T5" fmla="*/ 2 h 12"/>
                <a:gd name="T6" fmla="*/ 7 w 11"/>
                <a:gd name="T7" fmla="*/ 0 h 12"/>
                <a:gd name="T8" fmla="*/ 5 w 11"/>
                <a:gd name="T9" fmla="*/ 0 h 12"/>
                <a:gd name="T10" fmla="*/ 3 w 11"/>
                <a:gd name="T11" fmla="*/ 0 h 12"/>
                <a:gd name="T12" fmla="*/ 2 w 11"/>
                <a:gd name="T13" fmla="*/ 0 h 12"/>
                <a:gd name="T14" fmla="*/ 0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2 w 11"/>
                <a:gd name="T25" fmla="*/ 10 h 12"/>
                <a:gd name="T26" fmla="*/ 3 w 11"/>
                <a:gd name="T27" fmla="*/ 12 h 12"/>
                <a:gd name="T28" fmla="*/ 5 w 11"/>
                <a:gd name="T29" fmla="*/ 12 h 12"/>
                <a:gd name="T30" fmla="*/ 7 w 11"/>
                <a:gd name="T31" fmla="*/ 10 h 12"/>
                <a:gd name="T32" fmla="*/ 9 w 11"/>
                <a:gd name="T33" fmla="*/ 8 h 12"/>
                <a:gd name="T34" fmla="*/ 11 w 11"/>
                <a:gd name="T35" fmla="*/ 6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7" name="Freeform 2528"/>
            <p:cNvSpPr>
              <a:spLocks/>
            </p:cNvSpPr>
            <p:nvPr/>
          </p:nvSpPr>
          <p:spPr bwMode="auto">
            <a:xfrm>
              <a:off x="3452" y="1924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8" name="Freeform 2529"/>
            <p:cNvSpPr>
              <a:spLocks/>
            </p:cNvSpPr>
            <p:nvPr/>
          </p:nvSpPr>
          <p:spPr bwMode="auto">
            <a:xfrm>
              <a:off x="3468" y="1939"/>
              <a:ext cx="11" cy="13"/>
            </a:xfrm>
            <a:custGeom>
              <a:avLst/>
              <a:gdLst>
                <a:gd name="T0" fmla="*/ 8 w 11"/>
                <a:gd name="T1" fmla="*/ 2 h 13"/>
                <a:gd name="T2" fmla="*/ 6 w 11"/>
                <a:gd name="T3" fmla="*/ 0 h 13"/>
                <a:gd name="T4" fmla="*/ 4 w 11"/>
                <a:gd name="T5" fmla="*/ 0 h 13"/>
                <a:gd name="T6" fmla="*/ 2 w 11"/>
                <a:gd name="T7" fmla="*/ 2 h 13"/>
                <a:gd name="T8" fmla="*/ 0 w 11"/>
                <a:gd name="T9" fmla="*/ 4 h 13"/>
                <a:gd name="T10" fmla="*/ 0 w 11"/>
                <a:gd name="T11" fmla="*/ 5 h 13"/>
                <a:gd name="T12" fmla="*/ 0 w 11"/>
                <a:gd name="T13" fmla="*/ 7 h 13"/>
                <a:gd name="T14" fmla="*/ 0 w 11"/>
                <a:gd name="T15" fmla="*/ 9 h 13"/>
                <a:gd name="T16" fmla="*/ 2 w 11"/>
                <a:gd name="T17" fmla="*/ 11 h 13"/>
                <a:gd name="T18" fmla="*/ 2 w 11"/>
                <a:gd name="T19" fmla="*/ 11 h 13"/>
                <a:gd name="T20" fmla="*/ 4 w 11"/>
                <a:gd name="T21" fmla="*/ 13 h 13"/>
                <a:gd name="T22" fmla="*/ 6 w 11"/>
                <a:gd name="T23" fmla="*/ 13 h 13"/>
                <a:gd name="T24" fmla="*/ 8 w 11"/>
                <a:gd name="T25" fmla="*/ 11 h 13"/>
                <a:gd name="T26" fmla="*/ 10 w 11"/>
                <a:gd name="T27" fmla="*/ 9 h 13"/>
                <a:gd name="T28" fmla="*/ 11 w 11"/>
                <a:gd name="T29" fmla="*/ 7 h 13"/>
                <a:gd name="T30" fmla="*/ 11 w 11"/>
                <a:gd name="T31" fmla="*/ 5 h 13"/>
                <a:gd name="T32" fmla="*/ 10 w 11"/>
                <a:gd name="T33" fmla="*/ 4 h 13"/>
                <a:gd name="T34" fmla="*/ 8 w 11"/>
                <a:gd name="T35" fmla="*/ 2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3"/>
                <a:gd name="T56" fmla="*/ 11 w 11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3">
                  <a:moveTo>
                    <a:pt x="8" y="2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9" name="Freeform 2530"/>
            <p:cNvSpPr>
              <a:spLocks/>
            </p:cNvSpPr>
            <p:nvPr/>
          </p:nvSpPr>
          <p:spPr bwMode="auto">
            <a:xfrm>
              <a:off x="3491" y="1941"/>
              <a:ext cx="11" cy="11"/>
            </a:xfrm>
            <a:custGeom>
              <a:avLst/>
              <a:gdLst>
                <a:gd name="T0" fmla="*/ 5 w 11"/>
                <a:gd name="T1" fmla="*/ 0 h 11"/>
                <a:gd name="T2" fmla="*/ 3 w 11"/>
                <a:gd name="T3" fmla="*/ 0 h 11"/>
                <a:gd name="T4" fmla="*/ 1 w 11"/>
                <a:gd name="T5" fmla="*/ 2 h 11"/>
                <a:gd name="T6" fmla="*/ 0 w 11"/>
                <a:gd name="T7" fmla="*/ 3 h 11"/>
                <a:gd name="T8" fmla="*/ 0 w 11"/>
                <a:gd name="T9" fmla="*/ 5 h 11"/>
                <a:gd name="T10" fmla="*/ 0 w 11"/>
                <a:gd name="T11" fmla="*/ 7 h 11"/>
                <a:gd name="T12" fmla="*/ 0 w 11"/>
                <a:gd name="T13" fmla="*/ 9 h 11"/>
                <a:gd name="T14" fmla="*/ 1 w 11"/>
                <a:gd name="T15" fmla="*/ 11 h 11"/>
                <a:gd name="T16" fmla="*/ 3 w 11"/>
                <a:gd name="T17" fmla="*/ 11 h 11"/>
                <a:gd name="T18" fmla="*/ 3 w 11"/>
                <a:gd name="T19" fmla="*/ 11 h 11"/>
                <a:gd name="T20" fmla="*/ 5 w 11"/>
                <a:gd name="T21" fmla="*/ 11 h 11"/>
                <a:gd name="T22" fmla="*/ 7 w 11"/>
                <a:gd name="T23" fmla="*/ 11 h 11"/>
                <a:gd name="T24" fmla="*/ 9 w 11"/>
                <a:gd name="T25" fmla="*/ 9 h 11"/>
                <a:gd name="T26" fmla="*/ 11 w 11"/>
                <a:gd name="T27" fmla="*/ 7 h 11"/>
                <a:gd name="T28" fmla="*/ 11 w 11"/>
                <a:gd name="T29" fmla="*/ 5 h 11"/>
                <a:gd name="T30" fmla="*/ 9 w 11"/>
                <a:gd name="T31" fmla="*/ 3 h 11"/>
                <a:gd name="T32" fmla="*/ 7 w 11"/>
                <a:gd name="T33" fmla="*/ 2 h 11"/>
                <a:gd name="T34" fmla="*/ 5 w 11"/>
                <a:gd name="T35" fmla="*/ 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5" y="0"/>
                  </a:move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0" name="Freeform 2531"/>
            <p:cNvSpPr>
              <a:spLocks/>
            </p:cNvSpPr>
            <p:nvPr/>
          </p:nvSpPr>
          <p:spPr bwMode="auto">
            <a:xfrm>
              <a:off x="3507" y="1929"/>
              <a:ext cx="11" cy="12"/>
            </a:xfrm>
            <a:custGeom>
              <a:avLst/>
              <a:gdLst>
                <a:gd name="T0" fmla="*/ 2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2 w 11"/>
                <a:gd name="T7" fmla="*/ 8 h 12"/>
                <a:gd name="T8" fmla="*/ 4 w 11"/>
                <a:gd name="T9" fmla="*/ 10 h 12"/>
                <a:gd name="T10" fmla="*/ 6 w 11"/>
                <a:gd name="T11" fmla="*/ 12 h 12"/>
                <a:gd name="T12" fmla="*/ 8 w 11"/>
                <a:gd name="T13" fmla="*/ 12 h 12"/>
                <a:gd name="T14" fmla="*/ 10 w 11"/>
                <a:gd name="T15" fmla="*/ 10 h 12"/>
                <a:gd name="T16" fmla="*/ 11 w 11"/>
                <a:gd name="T17" fmla="*/ 8 h 12"/>
                <a:gd name="T18" fmla="*/ 11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10 w 11"/>
                <a:gd name="T27" fmla="*/ 0 h 12"/>
                <a:gd name="T28" fmla="*/ 8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1" name="Freeform 2532"/>
            <p:cNvSpPr>
              <a:spLocks/>
            </p:cNvSpPr>
            <p:nvPr/>
          </p:nvSpPr>
          <p:spPr bwMode="auto">
            <a:xfrm>
              <a:off x="3515" y="1909"/>
              <a:ext cx="11" cy="11"/>
            </a:xfrm>
            <a:custGeom>
              <a:avLst/>
              <a:gdLst>
                <a:gd name="T0" fmla="*/ 0 w 11"/>
                <a:gd name="T1" fmla="*/ 6 h 11"/>
                <a:gd name="T2" fmla="*/ 0 w 11"/>
                <a:gd name="T3" fmla="*/ 7 h 11"/>
                <a:gd name="T4" fmla="*/ 2 w 11"/>
                <a:gd name="T5" fmla="*/ 9 h 11"/>
                <a:gd name="T6" fmla="*/ 3 w 11"/>
                <a:gd name="T7" fmla="*/ 11 h 11"/>
                <a:gd name="T8" fmla="*/ 5 w 11"/>
                <a:gd name="T9" fmla="*/ 11 h 11"/>
                <a:gd name="T10" fmla="*/ 7 w 11"/>
                <a:gd name="T11" fmla="*/ 9 h 11"/>
                <a:gd name="T12" fmla="*/ 9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2 w 11"/>
                <a:gd name="T29" fmla="*/ 0 h 11"/>
                <a:gd name="T30" fmla="*/ 0 w 11"/>
                <a:gd name="T31" fmla="*/ 2 h 11"/>
                <a:gd name="T32" fmla="*/ 0 w 11"/>
                <a:gd name="T33" fmla="*/ 4 h 11"/>
                <a:gd name="T34" fmla="*/ 0 w 11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6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2" name="Freeform 2533"/>
            <p:cNvSpPr>
              <a:spLocks/>
            </p:cNvSpPr>
            <p:nvPr/>
          </p:nvSpPr>
          <p:spPr bwMode="auto">
            <a:xfrm>
              <a:off x="3505" y="1888"/>
              <a:ext cx="12" cy="12"/>
            </a:xfrm>
            <a:custGeom>
              <a:avLst/>
              <a:gdLst>
                <a:gd name="T0" fmla="*/ 2 w 12"/>
                <a:gd name="T1" fmla="*/ 8 h 12"/>
                <a:gd name="T2" fmla="*/ 4 w 12"/>
                <a:gd name="T3" fmla="*/ 10 h 12"/>
                <a:gd name="T4" fmla="*/ 6 w 12"/>
                <a:gd name="T5" fmla="*/ 12 h 12"/>
                <a:gd name="T6" fmla="*/ 8 w 12"/>
                <a:gd name="T7" fmla="*/ 12 h 12"/>
                <a:gd name="T8" fmla="*/ 10 w 12"/>
                <a:gd name="T9" fmla="*/ 10 h 12"/>
                <a:gd name="T10" fmla="*/ 12 w 12"/>
                <a:gd name="T11" fmla="*/ 8 h 12"/>
                <a:gd name="T12" fmla="*/ 12 w 12"/>
                <a:gd name="T13" fmla="*/ 6 h 12"/>
                <a:gd name="T14" fmla="*/ 12 w 12"/>
                <a:gd name="T15" fmla="*/ 4 h 12"/>
                <a:gd name="T16" fmla="*/ 12 w 12"/>
                <a:gd name="T17" fmla="*/ 2 h 12"/>
                <a:gd name="T18" fmla="*/ 12 w 12"/>
                <a:gd name="T19" fmla="*/ 2 h 12"/>
                <a:gd name="T20" fmla="*/ 10 w 12"/>
                <a:gd name="T21" fmla="*/ 0 h 12"/>
                <a:gd name="T22" fmla="*/ 8 w 12"/>
                <a:gd name="T23" fmla="*/ 0 h 12"/>
                <a:gd name="T24" fmla="*/ 6 w 12"/>
                <a:gd name="T25" fmla="*/ 0 h 12"/>
                <a:gd name="T26" fmla="*/ 4 w 12"/>
                <a:gd name="T27" fmla="*/ 0 h 12"/>
                <a:gd name="T28" fmla="*/ 2 w 12"/>
                <a:gd name="T29" fmla="*/ 2 h 12"/>
                <a:gd name="T30" fmla="*/ 0 w 12"/>
                <a:gd name="T31" fmla="*/ 4 h 12"/>
                <a:gd name="T32" fmla="*/ 0 w 12"/>
                <a:gd name="T33" fmla="*/ 6 h 12"/>
                <a:gd name="T34" fmla="*/ 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2" y="8"/>
                  </a:move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93" name="Freeform 2534"/>
            <p:cNvSpPr>
              <a:spLocks/>
            </p:cNvSpPr>
            <p:nvPr/>
          </p:nvSpPr>
          <p:spPr bwMode="auto">
            <a:xfrm>
              <a:off x="3487" y="1879"/>
              <a:ext cx="11" cy="11"/>
            </a:xfrm>
            <a:custGeom>
              <a:avLst/>
              <a:gdLst>
                <a:gd name="T0" fmla="*/ 5 w 11"/>
                <a:gd name="T1" fmla="*/ 11 h 11"/>
                <a:gd name="T2" fmla="*/ 7 w 11"/>
                <a:gd name="T3" fmla="*/ 9 h 11"/>
                <a:gd name="T4" fmla="*/ 9 w 11"/>
                <a:gd name="T5" fmla="*/ 8 h 11"/>
                <a:gd name="T6" fmla="*/ 11 w 11"/>
                <a:gd name="T7" fmla="*/ 6 h 11"/>
                <a:gd name="T8" fmla="*/ 11 w 11"/>
                <a:gd name="T9" fmla="*/ 4 h 11"/>
                <a:gd name="T10" fmla="*/ 9 w 11"/>
                <a:gd name="T11" fmla="*/ 2 h 11"/>
                <a:gd name="T12" fmla="*/ 7 w 11"/>
                <a:gd name="T13" fmla="*/ 0 h 11"/>
                <a:gd name="T14" fmla="*/ 5 w 11"/>
                <a:gd name="T15" fmla="*/ 0 h 11"/>
                <a:gd name="T16" fmla="*/ 4 w 11"/>
                <a:gd name="T17" fmla="*/ 0 h 11"/>
                <a:gd name="T18" fmla="*/ 4 w 11"/>
                <a:gd name="T19" fmla="*/ 0 h 11"/>
                <a:gd name="T20" fmla="*/ 2 w 11"/>
                <a:gd name="T21" fmla="*/ 0 h 11"/>
                <a:gd name="T22" fmla="*/ 0 w 11"/>
                <a:gd name="T23" fmla="*/ 2 h 11"/>
                <a:gd name="T24" fmla="*/ 0 w 11"/>
                <a:gd name="T25" fmla="*/ 4 h 11"/>
                <a:gd name="T26" fmla="*/ 0 w 11"/>
                <a:gd name="T27" fmla="*/ 6 h 11"/>
                <a:gd name="T28" fmla="*/ 0 w 11"/>
                <a:gd name="T29" fmla="*/ 8 h 11"/>
                <a:gd name="T30" fmla="*/ 2 w 11"/>
                <a:gd name="T31" fmla="*/ 9 h 11"/>
                <a:gd name="T32" fmla="*/ 4 w 11"/>
                <a:gd name="T33" fmla="*/ 11 h 11"/>
                <a:gd name="T34" fmla="*/ 5 w 11"/>
                <a:gd name="T35" fmla="*/ 1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5" y="11"/>
                  </a:move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8" name="Group 2592"/>
          <p:cNvGrpSpPr>
            <a:grpSpLocks/>
          </p:cNvGrpSpPr>
          <p:nvPr/>
        </p:nvGrpSpPr>
        <p:grpSpPr bwMode="auto">
          <a:xfrm>
            <a:off x="4841875" y="2317750"/>
            <a:ext cx="1395413" cy="1398588"/>
            <a:chOff x="3050" y="1460"/>
            <a:chExt cx="879" cy="881"/>
          </a:xfrm>
        </p:grpSpPr>
        <p:sp>
          <p:nvSpPr>
            <p:cNvPr id="18827" name="Freeform 2536"/>
            <p:cNvSpPr>
              <a:spLocks/>
            </p:cNvSpPr>
            <p:nvPr/>
          </p:nvSpPr>
          <p:spPr bwMode="auto">
            <a:xfrm>
              <a:off x="3050" y="14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2 h 11"/>
                <a:gd name="T4" fmla="*/ 6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5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6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8" name="Freeform 2537"/>
            <p:cNvSpPr>
              <a:spLocks/>
            </p:cNvSpPr>
            <p:nvPr/>
          </p:nvSpPr>
          <p:spPr bwMode="auto">
            <a:xfrm>
              <a:off x="3065" y="1475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9" name="Freeform 2538"/>
            <p:cNvSpPr>
              <a:spLocks/>
            </p:cNvSpPr>
            <p:nvPr/>
          </p:nvSpPr>
          <p:spPr bwMode="auto">
            <a:xfrm>
              <a:off x="3082" y="1492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0" name="Freeform 2539"/>
            <p:cNvSpPr>
              <a:spLocks/>
            </p:cNvSpPr>
            <p:nvPr/>
          </p:nvSpPr>
          <p:spPr bwMode="auto">
            <a:xfrm>
              <a:off x="3096" y="1506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1" name="Freeform 2540"/>
            <p:cNvSpPr>
              <a:spLocks/>
            </p:cNvSpPr>
            <p:nvPr/>
          </p:nvSpPr>
          <p:spPr bwMode="auto">
            <a:xfrm>
              <a:off x="3113" y="152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2" name="Freeform 2541"/>
            <p:cNvSpPr>
              <a:spLocks/>
            </p:cNvSpPr>
            <p:nvPr/>
          </p:nvSpPr>
          <p:spPr bwMode="auto">
            <a:xfrm>
              <a:off x="3128" y="153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3" name="Freeform 2542"/>
            <p:cNvSpPr>
              <a:spLocks/>
            </p:cNvSpPr>
            <p:nvPr/>
          </p:nvSpPr>
          <p:spPr bwMode="auto">
            <a:xfrm>
              <a:off x="3145" y="155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4" name="Freeform 2543"/>
            <p:cNvSpPr>
              <a:spLocks/>
            </p:cNvSpPr>
            <p:nvPr/>
          </p:nvSpPr>
          <p:spPr bwMode="auto">
            <a:xfrm>
              <a:off x="3160" y="157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5" name="Freeform 2544"/>
            <p:cNvSpPr>
              <a:spLocks/>
            </p:cNvSpPr>
            <p:nvPr/>
          </p:nvSpPr>
          <p:spPr bwMode="auto">
            <a:xfrm>
              <a:off x="3176" y="1587"/>
              <a:ext cx="12" cy="11"/>
            </a:xfrm>
            <a:custGeom>
              <a:avLst/>
              <a:gdLst>
                <a:gd name="T0" fmla="*/ 10 w 12"/>
                <a:gd name="T1" fmla="*/ 1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1 h 11"/>
                <a:gd name="T12" fmla="*/ 0 w 12"/>
                <a:gd name="T13" fmla="*/ 3 h 11"/>
                <a:gd name="T14" fmla="*/ 0 w 12"/>
                <a:gd name="T15" fmla="*/ 5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3 h 11"/>
                <a:gd name="T34" fmla="*/ 10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6" name="Freeform 2545"/>
            <p:cNvSpPr>
              <a:spLocks/>
            </p:cNvSpPr>
            <p:nvPr/>
          </p:nvSpPr>
          <p:spPr bwMode="auto">
            <a:xfrm>
              <a:off x="3191" y="1601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10 w 11"/>
                <a:gd name="T3" fmla="*/ 2 h 12"/>
                <a:gd name="T4" fmla="*/ 8 w 11"/>
                <a:gd name="T5" fmla="*/ 0 h 12"/>
                <a:gd name="T6" fmla="*/ 6 w 11"/>
                <a:gd name="T7" fmla="*/ 0 h 12"/>
                <a:gd name="T8" fmla="*/ 4 w 11"/>
                <a:gd name="T9" fmla="*/ 2 h 12"/>
                <a:gd name="T10" fmla="*/ 2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2 w 11"/>
                <a:gd name="T17" fmla="*/ 10 h 12"/>
                <a:gd name="T18" fmla="*/ 2 w 11"/>
                <a:gd name="T19" fmla="*/ 10 h 12"/>
                <a:gd name="T20" fmla="*/ 4 w 11"/>
                <a:gd name="T21" fmla="*/ 12 h 12"/>
                <a:gd name="T22" fmla="*/ 6 w 11"/>
                <a:gd name="T23" fmla="*/ 12 h 12"/>
                <a:gd name="T24" fmla="*/ 8 w 11"/>
                <a:gd name="T25" fmla="*/ 12 h 12"/>
                <a:gd name="T26" fmla="*/ 10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7" name="Freeform 2546"/>
            <p:cNvSpPr>
              <a:spLocks/>
            </p:cNvSpPr>
            <p:nvPr/>
          </p:nvSpPr>
          <p:spPr bwMode="auto">
            <a:xfrm>
              <a:off x="3208" y="1618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8" name="Freeform 2547"/>
            <p:cNvSpPr>
              <a:spLocks/>
            </p:cNvSpPr>
            <p:nvPr/>
          </p:nvSpPr>
          <p:spPr bwMode="auto">
            <a:xfrm>
              <a:off x="3223" y="163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39" name="Freeform 2548"/>
            <p:cNvSpPr>
              <a:spLocks/>
            </p:cNvSpPr>
            <p:nvPr/>
          </p:nvSpPr>
          <p:spPr bwMode="auto">
            <a:xfrm>
              <a:off x="3240" y="165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0" name="Freeform 2549"/>
            <p:cNvSpPr>
              <a:spLocks/>
            </p:cNvSpPr>
            <p:nvPr/>
          </p:nvSpPr>
          <p:spPr bwMode="auto">
            <a:xfrm>
              <a:off x="3254" y="1665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5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5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1" name="Freeform 2550"/>
            <p:cNvSpPr>
              <a:spLocks/>
            </p:cNvSpPr>
            <p:nvPr/>
          </p:nvSpPr>
          <p:spPr bwMode="auto">
            <a:xfrm>
              <a:off x="3271" y="1682"/>
              <a:ext cx="11" cy="11"/>
            </a:xfrm>
            <a:custGeom>
              <a:avLst/>
              <a:gdLst>
                <a:gd name="T0" fmla="*/ 9 w 11"/>
                <a:gd name="T1" fmla="*/ 1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1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2" name="Freeform 2551"/>
            <p:cNvSpPr>
              <a:spLocks/>
            </p:cNvSpPr>
            <p:nvPr/>
          </p:nvSpPr>
          <p:spPr bwMode="auto">
            <a:xfrm>
              <a:off x="3286" y="169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3" name="Freeform 2552"/>
            <p:cNvSpPr>
              <a:spLocks/>
            </p:cNvSpPr>
            <p:nvPr/>
          </p:nvSpPr>
          <p:spPr bwMode="auto">
            <a:xfrm>
              <a:off x="3303" y="1713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10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10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4" name="Freeform 2553"/>
            <p:cNvSpPr>
              <a:spLocks/>
            </p:cNvSpPr>
            <p:nvPr/>
          </p:nvSpPr>
          <p:spPr bwMode="auto">
            <a:xfrm>
              <a:off x="3318" y="17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5" name="Freeform 2554"/>
            <p:cNvSpPr>
              <a:spLocks/>
            </p:cNvSpPr>
            <p:nvPr/>
          </p:nvSpPr>
          <p:spPr bwMode="auto">
            <a:xfrm>
              <a:off x="3334" y="1745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7 h 11"/>
                <a:gd name="T18" fmla="*/ 0 w 12"/>
                <a:gd name="T19" fmla="*/ 7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6" name="Freeform 2555"/>
            <p:cNvSpPr>
              <a:spLocks/>
            </p:cNvSpPr>
            <p:nvPr/>
          </p:nvSpPr>
          <p:spPr bwMode="auto">
            <a:xfrm>
              <a:off x="3349" y="17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7" name="Freeform 2556"/>
            <p:cNvSpPr>
              <a:spLocks/>
            </p:cNvSpPr>
            <p:nvPr/>
          </p:nvSpPr>
          <p:spPr bwMode="auto">
            <a:xfrm>
              <a:off x="3366" y="177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8" name="Freeform 2557"/>
            <p:cNvSpPr>
              <a:spLocks/>
            </p:cNvSpPr>
            <p:nvPr/>
          </p:nvSpPr>
          <p:spPr bwMode="auto">
            <a:xfrm>
              <a:off x="3381" y="17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49" name="Freeform 2558"/>
            <p:cNvSpPr>
              <a:spLocks/>
            </p:cNvSpPr>
            <p:nvPr/>
          </p:nvSpPr>
          <p:spPr bwMode="auto">
            <a:xfrm>
              <a:off x="3398" y="18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0" name="Freeform 2559"/>
            <p:cNvSpPr>
              <a:spLocks/>
            </p:cNvSpPr>
            <p:nvPr/>
          </p:nvSpPr>
          <p:spPr bwMode="auto">
            <a:xfrm>
              <a:off x="3412" y="1823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8 h 11"/>
                <a:gd name="T16" fmla="*/ 2 w 12"/>
                <a:gd name="T17" fmla="*/ 10 h 11"/>
                <a:gd name="T18" fmla="*/ 2 w 12"/>
                <a:gd name="T19" fmla="*/ 10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10 h 11"/>
                <a:gd name="T30" fmla="*/ 12 w 12"/>
                <a:gd name="T31" fmla="*/ 8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1" name="Freeform 2560"/>
            <p:cNvSpPr>
              <a:spLocks/>
            </p:cNvSpPr>
            <p:nvPr/>
          </p:nvSpPr>
          <p:spPr bwMode="auto">
            <a:xfrm>
              <a:off x="3429" y="184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2" name="Freeform 2561"/>
            <p:cNvSpPr>
              <a:spLocks/>
            </p:cNvSpPr>
            <p:nvPr/>
          </p:nvSpPr>
          <p:spPr bwMode="auto">
            <a:xfrm>
              <a:off x="3444" y="1855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3" name="Freeform 2562"/>
            <p:cNvSpPr>
              <a:spLocks/>
            </p:cNvSpPr>
            <p:nvPr/>
          </p:nvSpPr>
          <p:spPr bwMode="auto">
            <a:xfrm>
              <a:off x="3461" y="187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4" name="Freeform 2563"/>
            <p:cNvSpPr>
              <a:spLocks/>
            </p:cNvSpPr>
            <p:nvPr/>
          </p:nvSpPr>
          <p:spPr bwMode="auto">
            <a:xfrm>
              <a:off x="3476" y="188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5" name="Freeform 2564"/>
            <p:cNvSpPr>
              <a:spLocks/>
            </p:cNvSpPr>
            <p:nvPr/>
          </p:nvSpPr>
          <p:spPr bwMode="auto">
            <a:xfrm>
              <a:off x="3492" y="1903"/>
              <a:ext cx="12" cy="12"/>
            </a:xfrm>
            <a:custGeom>
              <a:avLst/>
              <a:gdLst>
                <a:gd name="T0" fmla="*/ 10 w 12"/>
                <a:gd name="T1" fmla="*/ 2 h 12"/>
                <a:gd name="T2" fmla="*/ 8 w 12"/>
                <a:gd name="T3" fmla="*/ 0 h 12"/>
                <a:gd name="T4" fmla="*/ 6 w 12"/>
                <a:gd name="T5" fmla="*/ 0 h 12"/>
                <a:gd name="T6" fmla="*/ 4 w 12"/>
                <a:gd name="T7" fmla="*/ 0 h 12"/>
                <a:gd name="T8" fmla="*/ 2 w 12"/>
                <a:gd name="T9" fmla="*/ 0 h 12"/>
                <a:gd name="T10" fmla="*/ 0 w 12"/>
                <a:gd name="T11" fmla="*/ 2 h 12"/>
                <a:gd name="T12" fmla="*/ 0 w 12"/>
                <a:gd name="T13" fmla="*/ 4 h 12"/>
                <a:gd name="T14" fmla="*/ 0 w 12"/>
                <a:gd name="T15" fmla="*/ 6 h 12"/>
                <a:gd name="T16" fmla="*/ 0 w 12"/>
                <a:gd name="T17" fmla="*/ 8 h 12"/>
                <a:gd name="T18" fmla="*/ 0 w 12"/>
                <a:gd name="T19" fmla="*/ 8 h 12"/>
                <a:gd name="T20" fmla="*/ 2 w 12"/>
                <a:gd name="T21" fmla="*/ 10 h 12"/>
                <a:gd name="T22" fmla="*/ 4 w 12"/>
                <a:gd name="T23" fmla="*/ 12 h 12"/>
                <a:gd name="T24" fmla="*/ 6 w 12"/>
                <a:gd name="T25" fmla="*/ 12 h 12"/>
                <a:gd name="T26" fmla="*/ 8 w 12"/>
                <a:gd name="T27" fmla="*/ 10 h 12"/>
                <a:gd name="T28" fmla="*/ 10 w 12"/>
                <a:gd name="T29" fmla="*/ 8 h 12"/>
                <a:gd name="T30" fmla="*/ 12 w 12"/>
                <a:gd name="T31" fmla="*/ 6 h 12"/>
                <a:gd name="T32" fmla="*/ 12 w 12"/>
                <a:gd name="T33" fmla="*/ 4 h 12"/>
                <a:gd name="T34" fmla="*/ 1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6" name="Freeform 2565"/>
            <p:cNvSpPr>
              <a:spLocks/>
            </p:cNvSpPr>
            <p:nvPr/>
          </p:nvSpPr>
          <p:spPr bwMode="auto">
            <a:xfrm>
              <a:off x="3507" y="191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10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7" name="Freeform 2566"/>
            <p:cNvSpPr>
              <a:spLocks/>
            </p:cNvSpPr>
            <p:nvPr/>
          </p:nvSpPr>
          <p:spPr bwMode="auto">
            <a:xfrm>
              <a:off x="3524" y="193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7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8" name="Freeform 2567"/>
            <p:cNvSpPr>
              <a:spLocks/>
            </p:cNvSpPr>
            <p:nvPr/>
          </p:nvSpPr>
          <p:spPr bwMode="auto">
            <a:xfrm>
              <a:off x="3539" y="195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7 w 11"/>
                <a:gd name="T3" fmla="*/ 2 h 11"/>
                <a:gd name="T4" fmla="*/ 5 w 11"/>
                <a:gd name="T5" fmla="*/ 0 h 11"/>
                <a:gd name="T6" fmla="*/ 5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6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9 h 11"/>
                <a:gd name="T22" fmla="*/ 5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59" name="Freeform 2568"/>
            <p:cNvSpPr>
              <a:spLocks/>
            </p:cNvSpPr>
            <p:nvPr/>
          </p:nvSpPr>
          <p:spPr bwMode="auto">
            <a:xfrm>
              <a:off x="3556" y="196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1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1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0" name="Freeform 2569"/>
            <p:cNvSpPr>
              <a:spLocks/>
            </p:cNvSpPr>
            <p:nvPr/>
          </p:nvSpPr>
          <p:spPr bwMode="auto">
            <a:xfrm>
              <a:off x="3570" y="1982"/>
              <a:ext cx="12" cy="11"/>
            </a:xfrm>
            <a:custGeom>
              <a:avLst/>
              <a:gdLst>
                <a:gd name="T0" fmla="*/ 12 w 12"/>
                <a:gd name="T1" fmla="*/ 3 h 11"/>
                <a:gd name="T2" fmla="*/ 8 w 12"/>
                <a:gd name="T3" fmla="*/ 2 h 11"/>
                <a:gd name="T4" fmla="*/ 6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3 h 11"/>
                <a:gd name="T12" fmla="*/ 0 w 12"/>
                <a:gd name="T13" fmla="*/ 5 h 11"/>
                <a:gd name="T14" fmla="*/ 0 w 12"/>
                <a:gd name="T15" fmla="*/ 5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9 h 11"/>
                <a:gd name="T22" fmla="*/ 6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7 h 11"/>
                <a:gd name="T30" fmla="*/ 12 w 12"/>
                <a:gd name="T31" fmla="*/ 5 h 11"/>
                <a:gd name="T32" fmla="*/ 12 w 12"/>
                <a:gd name="T33" fmla="*/ 5 h 11"/>
                <a:gd name="T34" fmla="*/ 12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1" name="Freeform 2570"/>
            <p:cNvSpPr>
              <a:spLocks/>
            </p:cNvSpPr>
            <p:nvPr/>
          </p:nvSpPr>
          <p:spPr bwMode="auto">
            <a:xfrm>
              <a:off x="3585" y="1997"/>
              <a:ext cx="13" cy="13"/>
            </a:xfrm>
            <a:custGeom>
              <a:avLst/>
              <a:gdLst>
                <a:gd name="T0" fmla="*/ 12 w 13"/>
                <a:gd name="T1" fmla="*/ 3 h 13"/>
                <a:gd name="T2" fmla="*/ 10 w 13"/>
                <a:gd name="T3" fmla="*/ 1 h 13"/>
                <a:gd name="T4" fmla="*/ 8 w 13"/>
                <a:gd name="T5" fmla="*/ 0 h 13"/>
                <a:gd name="T6" fmla="*/ 6 w 13"/>
                <a:gd name="T7" fmla="*/ 0 h 13"/>
                <a:gd name="T8" fmla="*/ 4 w 13"/>
                <a:gd name="T9" fmla="*/ 1 h 13"/>
                <a:gd name="T10" fmla="*/ 2 w 13"/>
                <a:gd name="T11" fmla="*/ 3 h 13"/>
                <a:gd name="T12" fmla="*/ 0 w 13"/>
                <a:gd name="T13" fmla="*/ 5 h 13"/>
                <a:gd name="T14" fmla="*/ 0 w 13"/>
                <a:gd name="T15" fmla="*/ 7 h 13"/>
                <a:gd name="T16" fmla="*/ 2 w 13"/>
                <a:gd name="T17" fmla="*/ 9 h 13"/>
                <a:gd name="T18" fmla="*/ 2 w 13"/>
                <a:gd name="T19" fmla="*/ 9 h 13"/>
                <a:gd name="T20" fmla="*/ 4 w 13"/>
                <a:gd name="T21" fmla="*/ 11 h 13"/>
                <a:gd name="T22" fmla="*/ 6 w 13"/>
                <a:gd name="T23" fmla="*/ 13 h 13"/>
                <a:gd name="T24" fmla="*/ 8 w 13"/>
                <a:gd name="T25" fmla="*/ 13 h 13"/>
                <a:gd name="T26" fmla="*/ 10 w 13"/>
                <a:gd name="T27" fmla="*/ 11 h 13"/>
                <a:gd name="T28" fmla="*/ 12 w 13"/>
                <a:gd name="T29" fmla="*/ 9 h 13"/>
                <a:gd name="T30" fmla="*/ 13 w 13"/>
                <a:gd name="T31" fmla="*/ 7 h 13"/>
                <a:gd name="T32" fmla="*/ 13 w 13"/>
                <a:gd name="T33" fmla="*/ 5 h 13"/>
                <a:gd name="T34" fmla="*/ 12 w 13"/>
                <a:gd name="T35" fmla="*/ 3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2" y="3"/>
                  </a:move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2" name="Freeform 2571"/>
            <p:cNvSpPr>
              <a:spLocks/>
            </p:cNvSpPr>
            <p:nvPr/>
          </p:nvSpPr>
          <p:spPr bwMode="auto">
            <a:xfrm>
              <a:off x="3602" y="201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8 w 11"/>
                <a:gd name="T3" fmla="*/ 0 h 12"/>
                <a:gd name="T4" fmla="*/ 6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6 w 11"/>
                <a:gd name="T25" fmla="*/ 12 h 12"/>
                <a:gd name="T26" fmla="*/ 8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3" name="Freeform 2572"/>
            <p:cNvSpPr>
              <a:spLocks/>
            </p:cNvSpPr>
            <p:nvPr/>
          </p:nvSpPr>
          <p:spPr bwMode="auto">
            <a:xfrm>
              <a:off x="3617" y="2028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4" name="Freeform 2573"/>
            <p:cNvSpPr>
              <a:spLocks/>
            </p:cNvSpPr>
            <p:nvPr/>
          </p:nvSpPr>
          <p:spPr bwMode="auto">
            <a:xfrm>
              <a:off x="3634" y="2045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3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3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5" name="Freeform 2574"/>
            <p:cNvSpPr>
              <a:spLocks/>
            </p:cNvSpPr>
            <p:nvPr/>
          </p:nvSpPr>
          <p:spPr bwMode="auto">
            <a:xfrm>
              <a:off x="3649" y="206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1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1 w 11"/>
                <a:gd name="T17" fmla="*/ 9 h 11"/>
                <a:gd name="T18" fmla="*/ 1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6" name="Freeform 2575"/>
            <p:cNvSpPr>
              <a:spLocks/>
            </p:cNvSpPr>
            <p:nvPr/>
          </p:nvSpPr>
          <p:spPr bwMode="auto">
            <a:xfrm>
              <a:off x="3665" y="2077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7" name="Freeform 2576"/>
            <p:cNvSpPr>
              <a:spLocks/>
            </p:cNvSpPr>
            <p:nvPr/>
          </p:nvSpPr>
          <p:spPr bwMode="auto">
            <a:xfrm>
              <a:off x="3680" y="209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1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1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8" name="Freeform 2577"/>
            <p:cNvSpPr>
              <a:spLocks/>
            </p:cNvSpPr>
            <p:nvPr/>
          </p:nvSpPr>
          <p:spPr bwMode="auto">
            <a:xfrm>
              <a:off x="3697" y="210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4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4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69" name="Freeform 2578"/>
            <p:cNvSpPr>
              <a:spLocks/>
            </p:cNvSpPr>
            <p:nvPr/>
          </p:nvSpPr>
          <p:spPr bwMode="auto">
            <a:xfrm>
              <a:off x="3712" y="212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8 h 11"/>
                <a:gd name="T16" fmla="*/ 2 w 11"/>
                <a:gd name="T17" fmla="*/ 10 h 11"/>
                <a:gd name="T18" fmla="*/ 2 w 11"/>
                <a:gd name="T19" fmla="*/ 10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10 h 11"/>
                <a:gd name="T30" fmla="*/ 11 w 11"/>
                <a:gd name="T31" fmla="*/ 8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0" name="Freeform 2579"/>
            <p:cNvSpPr>
              <a:spLocks/>
            </p:cNvSpPr>
            <p:nvPr/>
          </p:nvSpPr>
          <p:spPr bwMode="auto">
            <a:xfrm>
              <a:off x="3728" y="2140"/>
              <a:ext cx="12" cy="11"/>
            </a:xfrm>
            <a:custGeom>
              <a:avLst/>
              <a:gdLst>
                <a:gd name="T0" fmla="*/ 10 w 12"/>
                <a:gd name="T1" fmla="*/ 2 h 11"/>
                <a:gd name="T2" fmla="*/ 8 w 12"/>
                <a:gd name="T3" fmla="*/ 0 h 11"/>
                <a:gd name="T4" fmla="*/ 6 w 12"/>
                <a:gd name="T5" fmla="*/ 0 h 11"/>
                <a:gd name="T6" fmla="*/ 4 w 12"/>
                <a:gd name="T7" fmla="*/ 0 h 11"/>
                <a:gd name="T8" fmla="*/ 2 w 12"/>
                <a:gd name="T9" fmla="*/ 0 h 11"/>
                <a:gd name="T10" fmla="*/ 0 w 12"/>
                <a:gd name="T11" fmla="*/ 2 h 11"/>
                <a:gd name="T12" fmla="*/ 0 w 12"/>
                <a:gd name="T13" fmla="*/ 4 h 11"/>
                <a:gd name="T14" fmla="*/ 0 w 12"/>
                <a:gd name="T15" fmla="*/ 6 h 11"/>
                <a:gd name="T16" fmla="*/ 0 w 12"/>
                <a:gd name="T17" fmla="*/ 8 h 11"/>
                <a:gd name="T18" fmla="*/ 0 w 12"/>
                <a:gd name="T19" fmla="*/ 8 h 11"/>
                <a:gd name="T20" fmla="*/ 2 w 12"/>
                <a:gd name="T21" fmla="*/ 9 h 11"/>
                <a:gd name="T22" fmla="*/ 4 w 12"/>
                <a:gd name="T23" fmla="*/ 11 h 11"/>
                <a:gd name="T24" fmla="*/ 6 w 12"/>
                <a:gd name="T25" fmla="*/ 11 h 11"/>
                <a:gd name="T26" fmla="*/ 8 w 12"/>
                <a:gd name="T27" fmla="*/ 9 h 11"/>
                <a:gd name="T28" fmla="*/ 10 w 12"/>
                <a:gd name="T29" fmla="*/ 8 h 11"/>
                <a:gd name="T30" fmla="*/ 12 w 12"/>
                <a:gd name="T31" fmla="*/ 6 h 11"/>
                <a:gd name="T32" fmla="*/ 12 w 12"/>
                <a:gd name="T33" fmla="*/ 4 h 11"/>
                <a:gd name="T34" fmla="*/ 1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1" name="Freeform 2580"/>
            <p:cNvSpPr>
              <a:spLocks/>
            </p:cNvSpPr>
            <p:nvPr/>
          </p:nvSpPr>
          <p:spPr bwMode="auto">
            <a:xfrm>
              <a:off x="3743" y="2155"/>
              <a:ext cx="12" cy="11"/>
            </a:xfrm>
            <a:custGeom>
              <a:avLst/>
              <a:gdLst>
                <a:gd name="T0" fmla="*/ 12 w 12"/>
                <a:gd name="T1" fmla="*/ 4 h 11"/>
                <a:gd name="T2" fmla="*/ 10 w 12"/>
                <a:gd name="T3" fmla="*/ 2 h 11"/>
                <a:gd name="T4" fmla="*/ 8 w 12"/>
                <a:gd name="T5" fmla="*/ 0 h 11"/>
                <a:gd name="T6" fmla="*/ 6 w 12"/>
                <a:gd name="T7" fmla="*/ 0 h 11"/>
                <a:gd name="T8" fmla="*/ 4 w 12"/>
                <a:gd name="T9" fmla="*/ 2 h 11"/>
                <a:gd name="T10" fmla="*/ 2 w 12"/>
                <a:gd name="T11" fmla="*/ 4 h 11"/>
                <a:gd name="T12" fmla="*/ 0 w 12"/>
                <a:gd name="T13" fmla="*/ 6 h 11"/>
                <a:gd name="T14" fmla="*/ 0 w 12"/>
                <a:gd name="T15" fmla="*/ 7 h 11"/>
                <a:gd name="T16" fmla="*/ 2 w 12"/>
                <a:gd name="T17" fmla="*/ 9 h 11"/>
                <a:gd name="T18" fmla="*/ 2 w 12"/>
                <a:gd name="T19" fmla="*/ 9 h 11"/>
                <a:gd name="T20" fmla="*/ 4 w 12"/>
                <a:gd name="T21" fmla="*/ 11 h 11"/>
                <a:gd name="T22" fmla="*/ 6 w 12"/>
                <a:gd name="T23" fmla="*/ 11 h 11"/>
                <a:gd name="T24" fmla="*/ 8 w 12"/>
                <a:gd name="T25" fmla="*/ 11 h 11"/>
                <a:gd name="T26" fmla="*/ 10 w 12"/>
                <a:gd name="T27" fmla="*/ 11 h 11"/>
                <a:gd name="T28" fmla="*/ 12 w 12"/>
                <a:gd name="T29" fmla="*/ 9 h 11"/>
                <a:gd name="T30" fmla="*/ 12 w 12"/>
                <a:gd name="T31" fmla="*/ 7 h 11"/>
                <a:gd name="T32" fmla="*/ 12 w 12"/>
                <a:gd name="T33" fmla="*/ 6 h 11"/>
                <a:gd name="T34" fmla="*/ 12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2" name="Freeform 2581"/>
            <p:cNvSpPr>
              <a:spLocks/>
            </p:cNvSpPr>
            <p:nvPr/>
          </p:nvSpPr>
          <p:spPr bwMode="auto">
            <a:xfrm>
              <a:off x="3760" y="2172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3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3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3" name="Freeform 2582"/>
            <p:cNvSpPr>
              <a:spLocks/>
            </p:cNvSpPr>
            <p:nvPr/>
          </p:nvSpPr>
          <p:spPr bwMode="auto">
            <a:xfrm>
              <a:off x="3775" y="2187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4" name="Freeform 2583"/>
            <p:cNvSpPr>
              <a:spLocks/>
            </p:cNvSpPr>
            <p:nvPr/>
          </p:nvSpPr>
          <p:spPr bwMode="auto">
            <a:xfrm>
              <a:off x="3792" y="2203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2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2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5" name="Freeform 2584"/>
            <p:cNvSpPr>
              <a:spLocks/>
            </p:cNvSpPr>
            <p:nvPr/>
          </p:nvSpPr>
          <p:spPr bwMode="auto">
            <a:xfrm>
              <a:off x="3807" y="2218"/>
              <a:ext cx="11" cy="12"/>
            </a:xfrm>
            <a:custGeom>
              <a:avLst/>
              <a:gdLst>
                <a:gd name="T0" fmla="*/ 11 w 11"/>
                <a:gd name="T1" fmla="*/ 4 h 12"/>
                <a:gd name="T2" fmla="*/ 9 w 11"/>
                <a:gd name="T3" fmla="*/ 2 h 12"/>
                <a:gd name="T4" fmla="*/ 7 w 11"/>
                <a:gd name="T5" fmla="*/ 0 h 12"/>
                <a:gd name="T6" fmla="*/ 5 w 11"/>
                <a:gd name="T7" fmla="*/ 0 h 12"/>
                <a:gd name="T8" fmla="*/ 3 w 11"/>
                <a:gd name="T9" fmla="*/ 2 h 12"/>
                <a:gd name="T10" fmla="*/ 1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  <a:gd name="T16" fmla="*/ 1 w 11"/>
                <a:gd name="T17" fmla="*/ 10 h 12"/>
                <a:gd name="T18" fmla="*/ 1 w 11"/>
                <a:gd name="T19" fmla="*/ 10 h 12"/>
                <a:gd name="T20" fmla="*/ 3 w 11"/>
                <a:gd name="T21" fmla="*/ 12 h 12"/>
                <a:gd name="T22" fmla="*/ 5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1 w 11"/>
                <a:gd name="T29" fmla="*/ 10 h 12"/>
                <a:gd name="T30" fmla="*/ 11 w 11"/>
                <a:gd name="T31" fmla="*/ 8 h 12"/>
                <a:gd name="T32" fmla="*/ 11 w 11"/>
                <a:gd name="T33" fmla="*/ 6 h 12"/>
                <a:gd name="T34" fmla="*/ 1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4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6" name="Freeform 2585"/>
            <p:cNvSpPr>
              <a:spLocks/>
            </p:cNvSpPr>
            <p:nvPr/>
          </p:nvSpPr>
          <p:spPr bwMode="auto">
            <a:xfrm>
              <a:off x="3823" y="2235"/>
              <a:ext cx="11" cy="11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10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1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7" name="Freeform 2586"/>
            <p:cNvSpPr>
              <a:spLocks/>
            </p:cNvSpPr>
            <p:nvPr/>
          </p:nvSpPr>
          <p:spPr bwMode="auto">
            <a:xfrm>
              <a:off x="3838" y="2250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9 w 11"/>
                <a:gd name="T3" fmla="*/ 2 h 11"/>
                <a:gd name="T4" fmla="*/ 8 w 11"/>
                <a:gd name="T5" fmla="*/ 0 h 11"/>
                <a:gd name="T6" fmla="*/ 6 w 11"/>
                <a:gd name="T7" fmla="*/ 0 h 11"/>
                <a:gd name="T8" fmla="*/ 4 w 11"/>
                <a:gd name="T9" fmla="*/ 2 h 11"/>
                <a:gd name="T10" fmla="*/ 2 w 11"/>
                <a:gd name="T11" fmla="*/ 4 h 11"/>
                <a:gd name="T12" fmla="*/ 0 w 11"/>
                <a:gd name="T13" fmla="*/ 6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4 w 11"/>
                <a:gd name="T21" fmla="*/ 11 h 11"/>
                <a:gd name="T22" fmla="*/ 6 w 11"/>
                <a:gd name="T23" fmla="*/ 11 h 11"/>
                <a:gd name="T24" fmla="*/ 8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6 h 11"/>
                <a:gd name="T34" fmla="*/ 11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4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8" name="Freeform 2587"/>
            <p:cNvSpPr>
              <a:spLocks/>
            </p:cNvSpPr>
            <p:nvPr/>
          </p:nvSpPr>
          <p:spPr bwMode="auto">
            <a:xfrm>
              <a:off x="3855" y="2267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7 w 11"/>
                <a:gd name="T3" fmla="*/ 0 h 11"/>
                <a:gd name="T4" fmla="*/ 5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5 h 11"/>
                <a:gd name="T16" fmla="*/ 0 w 11"/>
                <a:gd name="T17" fmla="*/ 7 h 11"/>
                <a:gd name="T18" fmla="*/ 0 w 11"/>
                <a:gd name="T19" fmla="*/ 7 h 11"/>
                <a:gd name="T20" fmla="*/ 2 w 11"/>
                <a:gd name="T21" fmla="*/ 9 h 11"/>
                <a:gd name="T22" fmla="*/ 4 w 11"/>
                <a:gd name="T23" fmla="*/ 11 h 11"/>
                <a:gd name="T24" fmla="*/ 5 w 11"/>
                <a:gd name="T25" fmla="*/ 11 h 11"/>
                <a:gd name="T26" fmla="*/ 7 w 11"/>
                <a:gd name="T27" fmla="*/ 9 h 11"/>
                <a:gd name="T28" fmla="*/ 9 w 11"/>
                <a:gd name="T29" fmla="*/ 7 h 11"/>
                <a:gd name="T30" fmla="*/ 11 w 11"/>
                <a:gd name="T31" fmla="*/ 5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79" name="Freeform 2588"/>
            <p:cNvSpPr>
              <a:spLocks/>
            </p:cNvSpPr>
            <p:nvPr/>
          </p:nvSpPr>
          <p:spPr bwMode="auto">
            <a:xfrm>
              <a:off x="3870" y="2282"/>
              <a:ext cx="11" cy="11"/>
            </a:xfrm>
            <a:custGeom>
              <a:avLst/>
              <a:gdLst>
                <a:gd name="T0" fmla="*/ 11 w 11"/>
                <a:gd name="T1" fmla="*/ 3 h 11"/>
                <a:gd name="T2" fmla="*/ 9 w 11"/>
                <a:gd name="T3" fmla="*/ 2 h 11"/>
                <a:gd name="T4" fmla="*/ 7 w 11"/>
                <a:gd name="T5" fmla="*/ 0 h 11"/>
                <a:gd name="T6" fmla="*/ 5 w 11"/>
                <a:gd name="T7" fmla="*/ 0 h 11"/>
                <a:gd name="T8" fmla="*/ 3 w 11"/>
                <a:gd name="T9" fmla="*/ 2 h 11"/>
                <a:gd name="T10" fmla="*/ 2 w 11"/>
                <a:gd name="T11" fmla="*/ 3 h 11"/>
                <a:gd name="T12" fmla="*/ 0 w 11"/>
                <a:gd name="T13" fmla="*/ 5 h 11"/>
                <a:gd name="T14" fmla="*/ 0 w 11"/>
                <a:gd name="T15" fmla="*/ 7 h 11"/>
                <a:gd name="T16" fmla="*/ 2 w 11"/>
                <a:gd name="T17" fmla="*/ 9 h 11"/>
                <a:gd name="T18" fmla="*/ 2 w 11"/>
                <a:gd name="T19" fmla="*/ 9 h 11"/>
                <a:gd name="T20" fmla="*/ 3 w 11"/>
                <a:gd name="T21" fmla="*/ 11 h 11"/>
                <a:gd name="T22" fmla="*/ 5 w 11"/>
                <a:gd name="T23" fmla="*/ 11 h 11"/>
                <a:gd name="T24" fmla="*/ 7 w 11"/>
                <a:gd name="T25" fmla="*/ 11 h 11"/>
                <a:gd name="T26" fmla="*/ 9 w 11"/>
                <a:gd name="T27" fmla="*/ 11 h 11"/>
                <a:gd name="T28" fmla="*/ 11 w 11"/>
                <a:gd name="T29" fmla="*/ 9 h 11"/>
                <a:gd name="T30" fmla="*/ 11 w 11"/>
                <a:gd name="T31" fmla="*/ 7 h 11"/>
                <a:gd name="T32" fmla="*/ 11 w 11"/>
                <a:gd name="T33" fmla="*/ 5 h 11"/>
                <a:gd name="T34" fmla="*/ 11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3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0" name="Freeform 2589"/>
            <p:cNvSpPr>
              <a:spLocks/>
            </p:cNvSpPr>
            <p:nvPr/>
          </p:nvSpPr>
          <p:spPr bwMode="auto">
            <a:xfrm>
              <a:off x="3887" y="2298"/>
              <a:ext cx="11" cy="12"/>
            </a:xfrm>
            <a:custGeom>
              <a:avLst/>
              <a:gdLst>
                <a:gd name="T0" fmla="*/ 9 w 11"/>
                <a:gd name="T1" fmla="*/ 2 h 12"/>
                <a:gd name="T2" fmla="*/ 7 w 11"/>
                <a:gd name="T3" fmla="*/ 0 h 12"/>
                <a:gd name="T4" fmla="*/ 5 w 11"/>
                <a:gd name="T5" fmla="*/ 0 h 12"/>
                <a:gd name="T6" fmla="*/ 3 w 11"/>
                <a:gd name="T7" fmla="*/ 0 h 12"/>
                <a:gd name="T8" fmla="*/ 1 w 11"/>
                <a:gd name="T9" fmla="*/ 0 h 12"/>
                <a:gd name="T10" fmla="*/ 0 w 11"/>
                <a:gd name="T11" fmla="*/ 2 h 12"/>
                <a:gd name="T12" fmla="*/ 0 w 11"/>
                <a:gd name="T13" fmla="*/ 4 h 12"/>
                <a:gd name="T14" fmla="*/ 0 w 11"/>
                <a:gd name="T15" fmla="*/ 6 h 12"/>
                <a:gd name="T16" fmla="*/ 0 w 11"/>
                <a:gd name="T17" fmla="*/ 8 h 12"/>
                <a:gd name="T18" fmla="*/ 0 w 11"/>
                <a:gd name="T19" fmla="*/ 8 h 12"/>
                <a:gd name="T20" fmla="*/ 1 w 11"/>
                <a:gd name="T21" fmla="*/ 10 h 12"/>
                <a:gd name="T22" fmla="*/ 3 w 11"/>
                <a:gd name="T23" fmla="*/ 12 h 12"/>
                <a:gd name="T24" fmla="*/ 5 w 11"/>
                <a:gd name="T25" fmla="*/ 12 h 12"/>
                <a:gd name="T26" fmla="*/ 7 w 11"/>
                <a:gd name="T27" fmla="*/ 10 h 12"/>
                <a:gd name="T28" fmla="*/ 9 w 11"/>
                <a:gd name="T29" fmla="*/ 8 h 12"/>
                <a:gd name="T30" fmla="*/ 11 w 11"/>
                <a:gd name="T31" fmla="*/ 6 h 12"/>
                <a:gd name="T32" fmla="*/ 11 w 11"/>
                <a:gd name="T33" fmla="*/ 4 h 12"/>
                <a:gd name="T34" fmla="*/ 9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2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1" name="Freeform 2590"/>
            <p:cNvSpPr>
              <a:spLocks/>
            </p:cNvSpPr>
            <p:nvPr/>
          </p:nvSpPr>
          <p:spPr bwMode="auto">
            <a:xfrm>
              <a:off x="3901" y="2313"/>
              <a:ext cx="12" cy="12"/>
            </a:xfrm>
            <a:custGeom>
              <a:avLst/>
              <a:gdLst>
                <a:gd name="T0" fmla="*/ 12 w 12"/>
                <a:gd name="T1" fmla="*/ 4 h 12"/>
                <a:gd name="T2" fmla="*/ 10 w 12"/>
                <a:gd name="T3" fmla="*/ 2 h 12"/>
                <a:gd name="T4" fmla="*/ 8 w 12"/>
                <a:gd name="T5" fmla="*/ 0 h 12"/>
                <a:gd name="T6" fmla="*/ 6 w 12"/>
                <a:gd name="T7" fmla="*/ 0 h 12"/>
                <a:gd name="T8" fmla="*/ 4 w 12"/>
                <a:gd name="T9" fmla="*/ 2 h 12"/>
                <a:gd name="T10" fmla="*/ 2 w 12"/>
                <a:gd name="T11" fmla="*/ 4 h 12"/>
                <a:gd name="T12" fmla="*/ 0 w 12"/>
                <a:gd name="T13" fmla="*/ 6 h 12"/>
                <a:gd name="T14" fmla="*/ 0 w 12"/>
                <a:gd name="T15" fmla="*/ 8 h 12"/>
                <a:gd name="T16" fmla="*/ 2 w 12"/>
                <a:gd name="T17" fmla="*/ 10 h 12"/>
                <a:gd name="T18" fmla="*/ 2 w 12"/>
                <a:gd name="T19" fmla="*/ 10 h 12"/>
                <a:gd name="T20" fmla="*/ 4 w 12"/>
                <a:gd name="T21" fmla="*/ 12 h 12"/>
                <a:gd name="T22" fmla="*/ 6 w 12"/>
                <a:gd name="T23" fmla="*/ 12 h 12"/>
                <a:gd name="T24" fmla="*/ 8 w 12"/>
                <a:gd name="T25" fmla="*/ 12 h 12"/>
                <a:gd name="T26" fmla="*/ 10 w 12"/>
                <a:gd name="T27" fmla="*/ 12 h 12"/>
                <a:gd name="T28" fmla="*/ 12 w 12"/>
                <a:gd name="T29" fmla="*/ 10 h 12"/>
                <a:gd name="T30" fmla="*/ 12 w 12"/>
                <a:gd name="T31" fmla="*/ 8 h 12"/>
                <a:gd name="T32" fmla="*/ 12 w 12"/>
                <a:gd name="T33" fmla="*/ 6 h 12"/>
                <a:gd name="T34" fmla="*/ 1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82" name="Freeform 2591"/>
            <p:cNvSpPr>
              <a:spLocks/>
            </p:cNvSpPr>
            <p:nvPr/>
          </p:nvSpPr>
          <p:spPr bwMode="auto">
            <a:xfrm>
              <a:off x="3918" y="2330"/>
              <a:ext cx="11" cy="11"/>
            </a:xfrm>
            <a:custGeom>
              <a:avLst/>
              <a:gdLst>
                <a:gd name="T0" fmla="*/ 9 w 11"/>
                <a:gd name="T1" fmla="*/ 2 h 11"/>
                <a:gd name="T2" fmla="*/ 8 w 11"/>
                <a:gd name="T3" fmla="*/ 0 h 11"/>
                <a:gd name="T4" fmla="*/ 6 w 11"/>
                <a:gd name="T5" fmla="*/ 0 h 11"/>
                <a:gd name="T6" fmla="*/ 4 w 11"/>
                <a:gd name="T7" fmla="*/ 0 h 11"/>
                <a:gd name="T8" fmla="*/ 2 w 11"/>
                <a:gd name="T9" fmla="*/ 0 h 11"/>
                <a:gd name="T10" fmla="*/ 0 w 11"/>
                <a:gd name="T11" fmla="*/ 2 h 11"/>
                <a:gd name="T12" fmla="*/ 0 w 11"/>
                <a:gd name="T13" fmla="*/ 4 h 11"/>
                <a:gd name="T14" fmla="*/ 0 w 11"/>
                <a:gd name="T15" fmla="*/ 6 h 11"/>
                <a:gd name="T16" fmla="*/ 0 w 11"/>
                <a:gd name="T17" fmla="*/ 8 h 11"/>
                <a:gd name="T18" fmla="*/ 0 w 11"/>
                <a:gd name="T19" fmla="*/ 8 h 11"/>
                <a:gd name="T20" fmla="*/ 2 w 11"/>
                <a:gd name="T21" fmla="*/ 9 h 11"/>
                <a:gd name="T22" fmla="*/ 4 w 11"/>
                <a:gd name="T23" fmla="*/ 11 h 11"/>
                <a:gd name="T24" fmla="*/ 6 w 11"/>
                <a:gd name="T25" fmla="*/ 11 h 11"/>
                <a:gd name="T26" fmla="*/ 8 w 11"/>
                <a:gd name="T27" fmla="*/ 9 h 11"/>
                <a:gd name="T28" fmla="*/ 9 w 11"/>
                <a:gd name="T29" fmla="*/ 8 h 11"/>
                <a:gd name="T30" fmla="*/ 11 w 11"/>
                <a:gd name="T31" fmla="*/ 6 h 11"/>
                <a:gd name="T32" fmla="*/ 11 w 11"/>
                <a:gd name="T33" fmla="*/ 4 h 11"/>
                <a:gd name="T34" fmla="*/ 9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2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89" name="Group 2649"/>
          <p:cNvGrpSpPr>
            <a:grpSpLocks/>
          </p:cNvGrpSpPr>
          <p:nvPr/>
        </p:nvGrpSpPr>
        <p:grpSpPr bwMode="auto">
          <a:xfrm>
            <a:off x="4856163" y="2317750"/>
            <a:ext cx="1397000" cy="1398588"/>
            <a:chOff x="3059" y="1460"/>
            <a:chExt cx="880" cy="881"/>
          </a:xfrm>
        </p:grpSpPr>
        <p:sp>
          <p:nvSpPr>
            <p:cNvPr id="18771" name="Freeform 2593"/>
            <p:cNvSpPr>
              <a:spLocks/>
            </p:cNvSpPr>
            <p:nvPr/>
          </p:nvSpPr>
          <p:spPr bwMode="auto">
            <a:xfrm>
              <a:off x="3927" y="1460"/>
              <a:ext cx="12" cy="11"/>
            </a:xfrm>
            <a:custGeom>
              <a:avLst/>
              <a:gdLst>
                <a:gd name="T0" fmla="*/ 12 w 12"/>
                <a:gd name="T1" fmla="*/ 9 h 11"/>
                <a:gd name="T2" fmla="*/ 12 w 12"/>
                <a:gd name="T3" fmla="*/ 5 h 11"/>
                <a:gd name="T4" fmla="*/ 12 w 12"/>
                <a:gd name="T5" fmla="*/ 5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6 w 12"/>
                <a:gd name="T13" fmla="*/ 0 h 11"/>
                <a:gd name="T14" fmla="*/ 4 w 12"/>
                <a:gd name="T15" fmla="*/ 2 h 11"/>
                <a:gd name="T16" fmla="*/ 2 w 12"/>
                <a:gd name="T17" fmla="*/ 4 h 11"/>
                <a:gd name="T18" fmla="*/ 0 w 12"/>
                <a:gd name="T19" fmla="*/ 4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12 w 12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1"/>
                <a:gd name="T59" fmla="*/ 12 w 12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1">
                  <a:moveTo>
                    <a:pt x="12" y="9"/>
                  </a:move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2" name="Freeform 2594"/>
            <p:cNvSpPr>
              <a:spLocks/>
            </p:cNvSpPr>
            <p:nvPr/>
          </p:nvSpPr>
          <p:spPr bwMode="auto">
            <a:xfrm>
              <a:off x="3913" y="147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3" name="Freeform 2595"/>
            <p:cNvSpPr>
              <a:spLocks/>
            </p:cNvSpPr>
            <p:nvPr/>
          </p:nvSpPr>
          <p:spPr bwMode="auto">
            <a:xfrm>
              <a:off x="3896" y="149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4" name="Freeform 2596"/>
            <p:cNvSpPr>
              <a:spLocks/>
            </p:cNvSpPr>
            <p:nvPr/>
          </p:nvSpPr>
          <p:spPr bwMode="auto">
            <a:xfrm>
              <a:off x="3881" y="1506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5" name="Freeform 2597"/>
            <p:cNvSpPr>
              <a:spLocks/>
            </p:cNvSpPr>
            <p:nvPr/>
          </p:nvSpPr>
          <p:spPr bwMode="auto">
            <a:xfrm>
              <a:off x="3864" y="152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10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6" name="Freeform 2598"/>
            <p:cNvSpPr>
              <a:spLocks/>
            </p:cNvSpPr>
            <p:nvPr/>
          </p:nvSpPr>
          <p:spPr bwMode="auto">
            <a:xfrm>
              <a:off x="3849" y="1538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7" name="Freeform 2599"/>
            <p:cNvSpPr>
              <a:spLocks/>
            </p:cNvSpPr>
            <p:nvPr/>
          </p:nvSpPr>
          <p:spPr bwMode="auto">
            <a:xfrm>
              <a:off x="3833" y="155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8" name="Freeform 2600"/>
            <p:cNvSpPr>
              <a:spLocks/>
            </p:cNvSpPr>
            <p:nvPr/>
          </p:nvSpPr>
          <p:spPr bwMode="auto">
            <a:xfrm>
              <a:off x="3818" y="157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9" name="Freeform 2601"/>
            <p:cNvSpPr>
              <a:spLocks/>
            </p:cNvSpPr>
            <p:nvPr/>
          </p:nvSpPr>
          <p:spPr bwMode="auto">
            <a:xfrm>
              <a:off x="3801" y="158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0" name="Freeform 2602"/>
            <p:cNvSpPr>
              <a:spLocks/>
            </p:cNvSpPr>
            <p:nvPr/>
          </p:nvSpPr>
          <p:spPr bwMode="auto">
            <a:xfrm>
              <a:off x="3786" y="1601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8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8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1" name="Freeform 2603"/>
            <p:cNvSpPr>
              <a:spLocks/>
            </p:cNvSpPr>
            <p:nvPr/>
          </p:nvSpPr>
          <p:spPr bwMode="auto">
            <a:xfrm>
              <a:off x="3769" y="1618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10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10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2" name="Freeform 2604"/>
            <p:cNvSpPr>
              <a:spLocks/>
            </p:cNvSpPr>
            <p:nvPr/>
          </p:nvSpPr>
          <p:spPr bwMode="auto">
            <a:xfrm>
              <a:off x="3755" y="1633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3" name="Freeform 2605"/>
            <p:cNvSpPr>
              <a:spLocks/>
            </p:cNvSpPr>
            <p:nvPr/>
          </p:nvSpPr>
          <p:spPr bwMode="auto">
            <a:xfrm>
              <a:off x="3738" y="165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4" name="Freeform 2606"/>
            <p:cNvSpPr>
              <a:spLocks/>
            </p:cNvSpPr>
            <p:nvPr/>
          </p:nvSpPr>
          <p:spPr bwMode="auto">
            <a:xfrm>
              <a:off x="3723" y="166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5" name="Freeform 2607"/>
            <p:cNvSpPr>
              <a:spLocks/>
            </p:cNvSpPr>
            <p:nvPr/>
          </p:nvSpPr>
          <p:spPr bwMode="auto">
            <a:xfrm>
              <a:off x="3706" y="168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1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1 h 11"/>
                <a:gd name="T18" fmla="*/ 2 w 11"/>
                <a:gd name="T19" fmla="*/ 1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6" name="Freeform 2608"/>
            <p:cNvSpPr>
              <a:spLocks/>
            </p:cNvSpPr>
            <p:nvPr/>
          </p:nvSpPr>
          <p:spPr bwMode="auto">
            <a:xfrm>
              <a:off x="3691" y="1697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7" name="Freeform 2609"/>
            <p:cNvSpPr>
              <a:spLocks/>
            </p:cNvSpPr>
            <p:nvPr/>
          </p:nvSpPr>
          <p:spPr bwMode="auto">
            <a:xfrm>
              <a:off x="3675" y="1713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1 w 11"/>
                <a:gd name="T25" fmla="*/ 8 h 11"/>
                <a:gd name="T26" fmla="*/ 3 w 11"/>
                <a:gd name="T27" fmla="*/ 10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10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8" name="Freeform 2610"/>
            <p:cNvSpPr>
              <a:spLocks/>
            </p:cNvSpPr>
            <p:nvPr/>
          </p:nvSpPr>
          <p:spPr bwMode="auto">
            <a:xfrm>
              <a:off x="3660" y="172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89" name="Freeform 2611"/>
            <p:cNvSpPr>
              <a:spLocks/>
            </p:cNvSpPr>
            <p:nvPr/>
          </p:nvSpPr>
          <p:spPr bwMode="auto">
            <a:xfrm>
              <a:off x="3643" y="174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0" name="Freeform 2612"/>
            <p:cNvSpPr>
              <a:spLocks/>
            </p:cNvSpPr>
            <p:nvPr/>
          </p:nvSpPr>
          <p:spPr bwMode="auto">
            <a:xfrm>
              <a:off x="3628" y="176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1" name="Freeform 2613"/>
            <p:cNvSpPr>
              <a:spLocks/>
            </p:cNvSpPr>
            <p:nvPr/>
          </p:nvSpPr>
          <p:spPr bwMode="auto">
            <a:xfrm>
              <a:off x="3611" y="1777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3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2" name="Freeform 2614"/>
            <p:cNvSpPr>
              <a:spLocks/>
            </p:cNvSpPr>
            <p:nvPr/>
          </p:nvSpPr>
          <p:spPr bwMode="auto">
            <a:xfrm>
              <a:off x="3597" y="179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3" name="Freeform 2615"/>
            <p:cNvSpPr>
              <a:spLocks/>
            </p:cNvSpPr>
            <p:nvPr/>
          </p:nvSpPr>
          <p:spPr bwMode="auto">
            <a:xfrm>
              <a:off x="3580" y="180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4" name="Freeform 2616"/>
            <p:cNvSpPr>
              <a:spLocks/>
            </p:cNvSpPr>
            <p:nvPr/>
          </p:nvSpPr>
          <p:spPr bwMode="auto">
            <a:xfrm>
              <a:off x="3565" y="182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5" name="Freeform 2617"/>
            <p:cNvSpPr>
              <a:spLocks/>
            </p:cNvSpPr>
            <p:nvPr/>
          </p:nvSpPr>
          <p:spPr bwMode="auto">
            <a:xfrm>
              <a:off x="3548" y="1840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6" name="Freeform 2618"/>
            <p:cNvSpPr>
              <a:spLocks/>
            </p:cNvSpPr>
            <p:nvPr/>
          </p:nvSpPr>
          <p:spPr bwMode="auto">
            <a:xfrm>
              <a:off x="3533" y="1855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10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7" name="Freeform 2619"/>
            <p:cNvSpPr>
              <a:spLocks/>
            </p:cNvSpPr>
            <p:nvPr/>
          </p:nvSpPr>
          <p:spPr bwMode="auto">
            <a:xfrm>
              <a:off x="3517" y="18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1 w 11"/>
                <a:gd name="T17" fmla="*/ 2 h 11"/>
                <a:gd name="T18" fmla="*/ 1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1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8" name="Freeform 2620"/>
            <p:cNvSpPr>
              <a:spLocks/>
            </p:cNvSpPr>
            <p:nvPr/>
          </p:nvSpPr>
          <p:spPr bwMode="auto">
            <a:xfrm>
              <a:off x="3502" y="1887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1 h 11"/>
                <a:gd name="T10" fmla="*/ 5 w 11"/>
                <a:gd name="T11" fmla="*/ 0 h 11"/>
                <a:gd name="T12" fmla="*/ 3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99" name="Freeform 2621"/>
            <p:cNvSpPr>
              <a:spLocks/>
            </p:cNvSpPr>
            <p:nvPr/>
          </p:nvSpPr>
          <p:spPr bwMode="auto">
            <a:xfrm>
              <a:off x="3485" y="190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0" name="Freeform 2622"/>
            <p:cNvSpPr>
              <a:spLocks/>
            </p:cNvSpPr>
            <p:nvPr/>
          </p:nvSpPr>
          <p:spPr bwMode="auto">
            <a:xfrm>
              <a:off x="3470" y="1918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1" name="Freeform 2623"/>
            <p:cNvSpPr>
              <a:spLocks/>
            </p:cNvSpPr>
            <p:nvPr/>
          </p:nvSpPr>
          <p:spPr bwMode="auto">
            <a:xfrm>
              <a:off x="3453" y="1935"/>
              <a:ext cx="12" cy="11"/>
            </a:xfrm>
            <a:custGeom>
              <a:avLst/>
              <a:gdLst>
                <a:gd name="T0" fmla="*/ 12 w 12"/>
                <a:gd name="T1" fmla="*/ 8 h 11"/>
                <a:gd name="T2" fmla="*/ 12 w 12"/>
                <a:gd name="T3" fmla="*/ 6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6 h 11"/>
                <a:gd name="T24" fmla="*/ 2 w 12"/>
                <a:gd name="T25" fmla="*/ 8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2" name="Freeform 2624"/>
            <p:cNvSpPr>
              <a:spLocks/>
            </p:cNvSpPr>
            <p:nvPr/>
          </p:nvSpPr>
          <p:spPr bwMode="auto">
            <a:xfrm>
              <a:off x="3438" y="1950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3" name="Freeform 2625"/>
            <p:cNvSpPr>
              <a:spLocks/>
            </p:cNvSpPr>
            <p:nvPr/>
          </p:nvSpPr>
          <p:spPr bwMode="auto">
            <a:xfrm>
              <a:off x="3422" y="196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4" name="Freeform 2626"/>
            <p:cNvSpPr>
              <a:spLocks/>
            </p:cNvSpPr>
            <p:nvPr/>
          </p:nvSpPr>
          <p:spPr bwMode="auto">
            <a:xfrm>
              <a:off x="3407" y="198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5" name="Freeform 2627"/>
            <p:cNvSpPr>
              <a:spLocks/>
            </p:cNvSpPr>
            <p:nvPr/>
          </p:nvSpPr>
          <p:spPr bwMode="auto">
            <a:xfrm>
              <a:off x="3390" y="1997"/>
              <a:ext cx="13" cy="13"/>
            </a:xfrm>
            <a:custGeom>
              <a:avLst/>
              <a:gdLst>
                <a:gd name="T0" fmla="*/ 11 w 13"/>
                <a:gd name="T1" fmla="*/ 9 h 13"/>
                <a:gd name="T2" fmla="*/ 13 w 13"/>
                <a:gd name="T3" fmla="*/ 7 h 13"/>
                <a:gd name="T4" fmla="*/ 13 w 13"/>
                <a:gd name="T5" fmla="*/ 5 h 13"/>
                <a:gd name="T6" fmla="*/ 11 w 13"/>
                <a:gd name="T7" fmla="*/ 3 h 13"/>
                <a:gd name="T8" fmla="*/ 9 w 13"/>
                <a:gd name="T9" fmla="*/ 1 h 13"/>
                <a:gd name="T10" fmla="*/ 8 w 13"/>
                <a:gd name="T11" fmla="*/ 0 h 13"/>
                <a:gd name="T12" fmla="*/ 6 w 13"/>
                <a:gd name="T13" fmla="*/ 0 h 13"/>
                <a:gd name="T14" fmla="*/ 4 w 13"/>
                <a:gd name="T15" fmla="*/ 1 h 13"/>
                <a:gd name="T16" fmla="*/ 2 w 13"/>
                <a:gd name="T17" fmla="*/ 3 h 13"/>
                <a:gd name="T18" fmla="*/ 2 w 13"/>
                <a:gd name="T19" fmla="*/ 3 h 13"/>
                <a:gd name="T20" fmla="*/ 0 w 13"/>
                <a:gd name="T21" fmla="*/ 5 h 13"/>
                <a:gd name="T22" fmla="*/ 0 w 13"/>
                <a:gd name="T23" fmla="*/ 7 h 13"/>
                <a:gd name="T24" fmla="*/ 2 w 13"/>
                <a:gd name="T25" fmla="*/ 9 h 13"/>
                <a:gd name="T26" fmla="*/ 4 w 13"/>
                <a:gd name="T27" fmla="*/ 11 h 13"/>
                <a:gd name="T28" fmla="*/ 6 w 13"/>
                <a:gd name="T29" fmla="*/ 13 h 13"/>
                <a:gd name="T30" fmla="*/ 8 w 13"/>
                <a:gd name="T31" fmla="*/ 13 h 13"/>
                <a:gd name="T32" fmla="*/ 9 w 13"/>
                <a:gd name="T33" fmla="*/ 11 h 13"/>
                <a:gd name="T34" fmla="*/ 11 w 13"/>
                <a:gd name="T35" fmla="*/ 9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3"/>
                <a:gd name="T56" fmla="*/ 13 w 1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3">
                  <a:moveTo>
                    <a:pt x="11" y="9"/>
                  </a:move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6" name="Freeform 2628"/>
            <p:cNvSpPr>
              <a:spLocks/>
            </p:cNvSpPr>
            <p:nvPr/>
          </p:nvSpPr>
          <p:spPr bwMode="auto">
            <a:xfrm>
              <a:off x="3375" y="201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10 w 11"/>
                <a:gd name="T9" fmla="*/ 0 h 12"/>
                <a:gd name="T10" fmla="*/ 8 w 11"/>
                <a:gd name="T11" fmla="*/ 0 h 12"/>
                <a:gd name="T12" fmla="*/ 6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6 w 11"/>
                <a:gd name="T29" fmla="*/ 12 h 12"/>
                <a:gd name="T30" fmla="*/ 8 w 11"/>
                <a:gd name="T31" fmla="*/ 12 h 12"/>
                <a:gd name="T32" fmla="*/ 10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7" name="Freeform 2629"/>
            <p:cNvSpPr>
              <a:spLocks/>
            </p:cNvSpPr>
            <p:nvPr/>
          </p:nvSpPr>
          <p:spPr bwMode="auto">
            <a:xfrm>
              <a:off x="3360" y="2028"/>
              <a:ext cx="12" cy="11"/>
            </a:xfrm>
            <a:custGeom>
              <a:avLst/>
              <a:gdLst>
                <a:gd name="T0" fmla="*/ 10 w 12"/>
                <a:gd name="T1" fmla="*/ 10 h 11"/>
                <a:gd name="T2" fmla="*/ 12 w 12"/>
                <a:gd name="T3" fmla="*/ 8 h 11"/>
                <a:gd name="T4" fmla="*/ 12 w 12"/>
                <a:gd name="T5" fmla="*/ 6 h 11"/>
                <a:gd name="T6" fmla="*/ 10 w 12"/>
                <a:gd name="T7" fmla="*/ 4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4 h 11"/>
                <a:gd name="T18" fmla="*/ 0 w 12"/>
                <a:gd name="T19" fmla="*/ 4 h 11"/>
                <a:gd name="T20" fmla="*/ 0 w 12"/>
                <a:gd name="T21" fmla="*/ 6 h 11"/>
                <a:gd name="T22" fmla="*/ 0 w 12"/>
                <a:gd name="T23" fmla="*/ 8 h 11"/>
                <a:gd name="T24" fmla="*/ 0 w 12"/>
                <a:gd name="T25" fmla="*/ 10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10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8" name="Freeform 2630"/>
            <p:cNvSpPr>
              <a:spLocks/>
            </p:cNvSpPr>
            <p:nvPr/>
          </p:nvSpPr>
          <p:spPr bwMode="auto">
            <a:xfrm>
              <a:off x="3344" y="2045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3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7 h 11"/>
                <a:gd name="T26" fmla="*/ 3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09" name="Freeform 2631"/>
            <p:cNvSpPr>
              <a:spLocks/>
            </p:cNvSpPr>
            <p:nvPr/>
          </p:nvSpPr>
          <p:spPr bwMode="auto">
            <a:xfrm>
              <a:off x="3329" y="206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0" name="Freeform 2632"/>
            <p:cNvSpPr>
              <a:spLocks/>
            </p:cNvSpPr>
            <p:nvPr/>
          </p:nvSpPr>
          <p:spPr bwMode="auto">
            <a:xfrm>
              <a:off x="3312" y="2077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1" name="Freeform 2633"/>
            <p:cNvSpPr>
              <a:spLocks/>
            </p:cNvSpPr>
            <p:nvPr/>
          </p:nvSpPr>
          <p:spPr bwMode="auto">
            <a:xfrm>
              <a:off x="3297" y="2092"/>
              <a:ext cx="11" cy="11"/>
            </a:xfrm>
            <a:custGeom>
              <a:avLst/>
              <a:gdLst>
                <a:gd name="T0" fmla="*/ 10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10 w 11"/>
                <a:gd name="T7" fmla="*/ 3 h 11"/>
                <a:gd name="T8" fmla="*/ 8 w 11"/>
                <a:gd name="T9" fmla="*/ 1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1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1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0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2" name="Freeform 2634"/>
            <p:cNvSpPr>
              <a:spLocks/>
            </p:cNvSpPr>
            <p:nvPr/>
          </p:nvSpPr>
          <p:spPr bwMode="auto">
            <a:xfrm>
              <a:off x="3280" y="2108"/>
              <a:ext cx="12" cy="12"/>
            </a:xfrm>
            <a:custGeom>
              <a:avLst/>
              <a:gdLst>
                <a:gd name="T0" fmla="*/ 12 w 12"/>
                <a:gd name="T1" fmla="*/ 8 h 12"/>
                <a:gd name="T2" fmla="*/ 12 w 12"/>
                <a:gd name="T3" fmla="*/ 6 h 12"/>
                <a:gd name="T4" fmla="*/ 12 w 12"/>
                <a:gd name="T5" fmla="*/ 4 h 12"/>
                <a:gd name="T6" fmla="*/ 12 w 12"/>
                <a:gd name="T7" fmla="*/ 2 h 12"/>
                <a:gd name="T8" fmla="*/ 10 w 12"/>
                <a:gd name="T9" fmla="*/ 0 h 12"/>
                <a:gd name="T10" fmla="*/ 8 w 12"/>
                <a:gd name="T11" fmla="*/ 0 h 12"/>
                <a:gd name="T12" fmla="*/ 6 w 12"/>
                <a:gd name="T13" fmla="*/ 0 h 12"/>
                <a:gd name="T14" fmla="*/ 4 w 12"/>
                <a:gd name="T15" fmla="*/ 0 h 12"/>
                <a:gd name="T16" fmla="*/ 2 w 12"/>
                <a:gd name="T17" fmla="*/ 2 h 12"/>
                <a:gd name="T18" fmla="*/ 2 w 12"/>
                <a:gd name="T19" fmla="*/ 2 h 12"/>
                <a:gd name="T20" fmla="*/ 0 w 12"/>
                <a:gd name="T21" fmla="*/ 4 h 12"/>
                <a:gd name="T22" fmla="*/ 0 w 12"/>
                <a:gd name="T23" fmla="*/ 6 h 12"/>
                <a:gd name="T24" fmla="*/ 2 w 12"/>
                <a:gd name="T25" fmla="*/ 8 h 12"/>
                <a:gd name="T26" fmla="*/ 4 w 12"/>
                <a:gd name="T27" fmla="*/ 10 h 12"/>
                <a:gd name="T28" fmla="*/ 6 w 12"/>
                <a:gd name="T29" fmla="*/ 12 h 12"/>
                <a:gd name="T30" fmla="*/ 8 w 12"/>
                <a:gd name="T31" fmla="*/ 12 h 12"/>
                <a:gd name="T32" fmla="*/ 10 w 12"/>
                <a:gd name="T33" fmla="*/ 10 h 12"/>
                <a:gd name="T34" fmla="*/ 1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12" y="8"/>
                  </a:move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3" name="Freeform 2635"/>
            <p:cNvSpPr>
              <a:spLocks/>
            </p:cNvSpPr>
            <p:nvPr/>
          </p:nvSpPr>
          <p:spPr bwMode="auto">
            <a:xfrm>
              <a:off x="3266" y="2123"/>
              <a:ext cx="11" cy="11"/>
            </a:xfrm>
            <a:custGeom>
              <a:avLst/>
              <a:gdLst>
                <a:gd name="T0" fmla="*/ 9 w 11"/>
                <a:gd name="T1" fmla="*/ 10 h 11"/>
                <a:gd name="T2" fmla="*/ 11 w 11"/>
                <a:gd name="T3" fmla="*/ 8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8 h 11"/>
                <a:gd name="T24" fmla="*/ 0 w 11"/>
                <a:gd name="T25" fmla="*/ 10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4" name="Freeform 2636"/>
            <p:cNvSpPr>
              <a:spLocks/>
            </p:cNvSpPr>
            <p:nvPr/>
          </p:nvSpPr>
          <p:spPr bwMode="auto">
            <a:xfrm>
              <a:off x="3249" y="214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7 w 11"/>
                <a:gd name="T11" fmla="*/ 0 h 11"/>
                <a:gd name="T12" fmla="*/ 5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5 w 11"/>
                <a:gd name="T29" fmla="*/ 11 h 11"/>
                <a:gd name="T30" fmla="*/ 7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5" name="Freeform 2637"/>
            <p:cNvSpPr>
              <a:spLocks/>
            </p:cNvSpPr>
            <p:nvPr/>
          </p:nvSpPr>
          <p:spPr bwMode="auto">
            <a:xfrm>
              <a:off x="3234" y="2155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7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6" name="Freeform 2638"/>
            <p:cNvSpPr>
              <a:spLocks/>
            </p:cNvSpPr>
            <p:nvPr/>
          </p:nvSpPr>
          <p:spPr bwMode="auto">
            <a:xfrm>
              <a:off x="3217" y="2172"/>
              <a:ext cx="11" cy="11"/>
            </a:xfrm>
            <a:custGeom>
              <a:avLst/>
              <a:gdLst>
                <a:gd name="T0" fmla="*/ 11 w 11"/>
                <a:gd name="T1" fmla="*/ 7 h 11"/>
                <a:gd name="T2" fmla="*/ 11 w 11"/>
                <a:gd name="T3" fmla="*/ 5 h 11"/>
                <a:gd name="T4" fmla="*/ 11 w 11"/>
                <a:gd name="T5" fmla="*/ 3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3 h 11"/>
                <a:gd name="T22" fmla="*/ 0 w 11"/>
                <a:gd name="T23" fmla="*/ 5 h 11"/>
                <a:gd name="T24" fmla="*/ 2 w 11"/>
                <a:gd name="T25" fmla="*/ 7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7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7" name="Freeform 2639"/>
            <p:cNvSpPr>
              <a:spLocks/>
            </p:cNvSpPr>
            <p:nvPr/>
          </p:nvSpPr>
          <p:spPr bwMode="auto">
            <a:xfrm>
              <a:off x="3202" y="2187"/>
              <a:ext cx="12" cy="11"/>
            </a:xfrm>
            <a:custGeom>
              <a:avLst/>
              <a:gdLst>
                <a:gd name="T0" fmla="*/ 10 w 12"/>
                <a:gd name="T1" fmla="*/ 9 h 11"/>
                <a:gd name="T2" fmla="*/ 12 w 12"/>
                <a:gd name="T3" fmla="*/ 7 h 11"/>
                <a:gd name="T4" fmla="*/ 12 w 12"/>
                <a:gd name="T5" fmla="*/ 5 h 11"/>
                <a:gd name="T6" fmla="*/ 10 w 12"/>
                <a:gd name="T7" fmla="*/ 3 h 11"/>
                <a:gd name="T8" fmla="*/ 8 w 12"/>
                <a:gd name="T9" fmla="*/ 2 h 11"/>
                <a:gd name="T10" fmla="*/ 6 w 12"/>
                <a:gd name="T11" fmla="*/ 0 h 11"/>
                <a:gd name="T12" fmla="*/ 4 w 12"/>
                <a:gd name="T13" fmla="*/ 0 h 11"/>
                <a:gd name="T14" fmla="*/ 2 w 12"/>
                <a:gd name="T15" fmla="*/ 2 h 11"/>
                <a:gd name="T16" fmla="*/ 0 w 12"/>
                <a:gd name="T17" fmla="*/ 3 h 11"/>
                <a:gd name="T18" fmla="*/ 0 w 12"/>
                <a:gd name="T19" fmla="*/ 3 h 11"/>
                <a:gd name="T20" fmla="*/ 0 w 12"/>
                <a:gd name="T21" fmla="*/ 5 h 11"/>
                <a:gd name="T22" fmla="*/ 0 w 12"/>
                <a:gd name="T23" fmla="*/ 7 h 11"/>
                <a:gd name="T24" fmla="*/ 0 w 12"/>
                <a:gd name="T25" fmla="*/ 9 h 11"/>
                <a:gd name="T26" fmla="*/ 2 w 12"/>
                <a:gd name="T27" fmla="*/ 11 h 11"/>
                <a:gd name="T28" fmla="*/ 4 w 12"/>
                <a:gd name="T29" fmla="*/ 11 h 11"/>
                <a:gd name="T30" fmla="*/ 6 w 12"/>
                <a:gd name="T31" fmla="*/ 11 h 11"/>
                <a:gd name="T32" fmla="*/ 8 w 12"/>
                <a:gd name="T33" fmla="*/ 11 h 11"/>
                <a:gd name="T34" fmla="*/ 1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0" y="9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8" name="Freeform 2640"/>
            <p:cNvSpPr>
              <a:spLocks/>
            </p:cNvSpPr>
            <p:nvPr/>
          </p:nvSpPr>
          <p:spPr bwMode="auto">
            <a:xfrm>
              <a:off x="3186" y="2203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3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3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19" name="Freeform 2641"/>
            <p:cNvSpPr>
              <a:spLocks/>
            </p:cNvSpPr>
            <p:nvPr/>
          </p:nvSpPr>
          <p:spPr bwMode="auto">
            <a:xfrm>
              <a:off x="3171" y="2218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5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5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0" name="Freeform 2642"/>
            <p:cNvSpPr>
              <a:spLocks/>
            </p:cNvSpPr>
            <p:nvPr/>
          </p:nvSpPr>
          <p:spPr bwMode="auto">
            <a:xfrm>
              <a:off x="3154" y="2235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9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9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1" name="Freeform 2643"/>
            <p:cNvSpPr>
              <a:spLocks/>
            </p:cNvSpPr>
            <p:nvPr/>
          </p:nvSpPr>
          <p:spPr bwMode="auto">
            <a:xfrm>
              <a:off x="3139" y="2250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6 h 11"/>
                <a:gd name="T6" fmla="*/ 9 w 11"/>
                <a:gd name="T7" fmla="*/ 4 h 11"/>
                <a:gd name="T8" fmla="*/ 8 w 11"/>
                <a:gd name="T9" fmla="*/ 2 h 11"/>
                <a:gd name="T10" fmla="*/ 6 w 11"/>
                <a:gd name="T11" fmla="*/ 0 h 11"/>
                <a:gd name="T12" fmla="*/ 4 w 11"/>
                <a:gd name="T13" fmla="*/ 0 h 11"/>
                <a:gd name="T14" fmla="*/ 2 w 11"/>
                <a:gd name="T15" fmla="*/ 2 h 11"/>
                <a:gd name="T16" fmla="*/ 0 w 11"/>
                <a:gd name="T17" fmla="*/ 4 h 11"/>
                <a:gd name="T18" fmla="*/ 0 w 11"/>
                <a:gd name="T19" fmla="*/ 4 h 11"/>
                <a:gd name="T20" fmla="*/ 0 w 11"/>
                <a:gd name="T21" fmla="*/ 6 h 11"/>
                <a:gd name="T22" fmla="*/ 0 w 11"/>
                <a:gd name="T23" fmla="*/ 7 h 11"/>
                <a:gd name="T24" fmla="*/ 0 w 11"/>
                <a:gd name="T25" fmla="*/ 9 h 11"/>
                <a:gd name="T26" fmla="*/ 2 w 11"/>
                <a:gd name="T27" fmla="*/ 11 h 11"/>
                <a:gd name="T28" fmla="*/ 4 w 11"/>
                <a:gd name="T29" fmla="*/ 11 h 11"/>
                <a:gd name="T30" fmla="*/ 6 w 11"/>
                <a:gd name="T31" fmla="*/ 11 h 11"/>
                <a:gd name="T32" fmla="*/ 8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2" name="Freeform 2644"/>
            <p:cNvSpPr>
              <a:spLocks/>
            </p:cNvSpPr>
            <p:nvPr/>
          </p:nvSpPr>
          <p:spPr bwMode="auto">
            <a:xfrm>
              <a:off x="3122" y="2267"/>
              <a:ext cx="12" cy="11"/>
            </a:xfrm>
            <a:custGeom>
              <a:avLst/>
              <a:gdLst>
                <a:gd name="T0" fmla="*/ 12 w 12"/>
                <a:gd name="T1" fmla="*/ 7 h 11"/>
                <a:gd name="T2" fmla="*/ 12 w 12"/>
                <a:gd name="T3" fmla="*/ 5 h 11"/>
                <a:gd name="T4" fmla="*/ 12 w 12"/>
                <a:gd name="T5" fmla="*/ 4 h 11"/>
                <a:gd name="T6" fmla="*/ 12 w 12"/>
                <a:gd name="T7" fmla="*/ 2 h 11"/>
                <a:gd name="T8" fmla="*/ 10 w 12"/>
                <a:gd name="T9" fmla="*/ 0 h 11"/>
                <a:gd name="T10" fmla="*/ 8 w 12"/>
                <a:gd name="T11" fmla="*/ 0 h 11"/>
                <a:gd name="T12" fmla="*/ 6 w 12"/>
                <a:gd name="T13" fmla="*/ 0 h 11"/>
                <a:gd name="T14" fmla="*/ 4 w 12"/>
                <a:gd name="T15" fmla="*/ 0 h 11"/>
                <a:gd name="T16" fmla="*/ 2 w 12"/>
                <a:gd name="T17" fmla="*/ 2 h 11"/>
                <a:gd name="T18" fmla="*/ 2 w 12"/>
                <a:gd name="T19" fmla="*/ 2 h 11"/>
                <a:gd name="T20" fmla="*/ 0 w 12"/>
                <a:gd name="T21" fmla="*/ 4 h 11"/>
                <a:gd name="T22" fmla="*/ 0 w 12"/>
                <a:gd name="T23" fmla="*/ 5 h 11"/>
                <a:gd name="T24" fmla="*/ 2 w 12"/>
                <a:gd name="T25" fmla="*/ 7 h 11"/>
                <a:gd name="T26" fmla="*/ 4 w 12"/>
                <a:gd name="T27" fmla="*/ 9 h 11"/>
                <a:gd name="T28" fmla="*/ 6 w 12"/>
                <a:gd name="T29" fmla="*/ 11 h 11"/>
                <a:gd name="T30" fmla="*/ 8 w 12"/>
                <a:gd name="T31" fmla="*/ 11 h 11"/>
                <a:gd name="T32" fmla="*/ 10 w 12"/>
                <a:gd name="T33" fmla="*/ 9 h 11"/>
                <a:gd name="T34" fmla="*/ 1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12" y="7"/>
                  </a:move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3" name="Freeform 2645"/>
            <p:cNvSpPr>
              <a:spLocks/>
            </p:cNvSpPr>
            <p:nvPr/>
          </p:nvSpPr>
          <p:spPr bwMode="auto">
            <a:xfrm>
              <a:off x="3108" y="2282"/>
              <a:ext cx="11" cy="11"/>
            </a:xfrm>
            <a:custGeom>
              <a:avLst/>
              <a:gdLst>
                <a:gd name="T0" fmla="*/ 9 w 11"/>
                <a:gd name="T1" fmla="*/ 9 h 11"/>
                <a:gd name="T2" fmla="*/ 11 w 11"/>
                <a:gd name="T3" fmla="*/ 7 h 11"/>
                <a:gd name="T4" fmla="*/ 11 w 11"/>
                <a:gd name="T5" fmla="*/ 5 h 11"/>
                <a:gd name="T6" fmla="*/ 9 w 11"/>
                <a:gd name="T7" fmla="*/ 3 h 11"/>
                <a:gd name="T8" fmla="*/ 7 w 11"/>
                <a:gd name="T9" fmla="*/ 2 h 11"/>
                <a:gd name="T10" fmla="*/ 5 w 11"/>
                <a:gd name="T11" fmla="*/ 0 h 11"/>
                <a:gd name="T12" fmla="*/ 3 w 11"/>
                <a:gd name="T13" fmla="*/ 0 h 11"/>
                <a:gd name="T14" fmla="*/ 1 w 11"/>
                <a:gd name="T15" fmla="*/ 2 h 11"/>
                <a:gd name="T16" fmla="*/ 0 w 11"/>
                <a:gd name="T17" fmla="*/ 3 h 11"/>
                <a:gd name="T18" fmla="*/ 0 w 11"/>
                <a:gd name="T19" fmla="*/ 3 h 11"/>
                <a:gd name="T20" fmla="*/ 0 w 11"/>
                <a:gd name="T21" fmla="*/ 5 h 11"/>
                <a:gd name="T22" fmla="*/ 0 w 11"/>
                <a:gd name="T23" fmla="*/ 7 h 11"/>
                <a:gd name="T24" fmla="*/ 0 w 11"/>
                <a:gd name="T25" fmla="*/ 9 h 11"/>
                <a:gd name="T26" fmla="*/ 1 w 11"/>
                <a:gd name="T27" fmla="*/ 11 h 11"/>
                <a:gd name="T28" fmla="*/ 3 w 11"/>
                <a:gd name="T29" fmla="*/ 11 h 11"/>
                <a:gd name="T30" fmla="*/ 5 w 11"/>
                <a:gd name="T31" fmla="*/ 11 h 11"/>
                <a:gd name="T32" fmla="*/ 7 w 11"/>
                <a:gd name="T33" fmla="*/ 11 h 11"/>
                <a:gd name="T34" fmla="*/ 9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9" y="9"/>
                  </a:move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4" name="Freeform 2646"/>
            <p:cNvSpPr>
              <a:spLocks/>
            </p:cNvSpPr>
            <p:nvPr/>
          </p:nvSpPr>
          <p:spPr bwMode="auto">
            <a:xfrm>
              <a:off x="3091" y="2298"/>
              <a:ext cx="11" cy="12"/>
            </a:xfrm>
            <a:custGeom>
              <a:avLst/>
              <a:gdLst>
                <a:gd name="T0" fmla="*/ 11 w 11"/>
                <a:gd name="T1" fmla="*/ 8 h 12"/>
                <a:gd name="T2" fmla="*/ 11 w 11"/>
                <a:gd name="T3" fmla="*/ 6 h 12"/>
                <a:gd name="T4" fmla="*/ 11 w 11"/>
                <a:gd name="T5" fmla="*/ 4 h 12"/>
                <a:gd name="T6" fmla="*/ 11 w 11"/>
                <a:gd name="T7" fmla="*/ 2 h 12"/>
                <a:gd name="T8" fmla="*/ 9 w 11"/>
                <a:gd name="T9" fmla="*/ 0 h 12"/>
                <a:gd name="T10" fmla="*/ 7 w 11"/>
                <a:gd name="T11" fmla="*/ 0 h 12"/>
                <a:gd name="T12" fmla="*/ 5 w 11"/>
                <a:gd name="T13" fmla="*/ 0 h 12"/>
                <a:gd name="T14" fmla="*/ 4 w 11"/>
                <a:gd name="T15" fmla="*/ 0 h 12"/>
                <a:gd name="T16" fmla="*/ 2 w 11"/>
                <a:gd name="T17" fmla="*/ 2 h 12"/>
                <a:gd name="T18" fmla="*/ 2 w 11"/>
                <a:gd name="T19" fmla="*/ 2 h 12"/>
                <a:gd name="T20" fmla="*/ 0 w 11"/>
                <a:gd name="T21" fmla="*/ 4 h 12"/>
                <a:gd name="T22" fmla="*/ 0 w 11"/>
                <a:gd name="T23" fmla="*/ 6 h 12"/>
                <a:gd name="T24" fmla="*/ 2 w 11"/>
                <a:gd name="T25" fmla="*/ 8 h 12"/>
                <a:gd name="T26" fmla="*/ 4 w 11"/>
                <a:gd name="T27" fmla="*/ 10 h 12"/>
                <a:gd name="T28" fmla="*/ 5 w 11"/>
                <a:gd name="T29" fmla="*/ 12 h 12"/>
                <a:gd name="T30" fmla="*/ 7 w 11"/>
                <a:gd name="T31" fmla="*/ 12 h 12"/>
                <a:gd name="T32" fmla="*/ 9 w 11"/>
                <a:gd name="T33" fmla="*/ 10 h 12"/>
                <a:gd name="T34" fmla="*/ 1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5" name="Freeform 2647"/>
            <p:cNvSpPr>
              <a:spLocks/>
            </p:cNvSpPr>
            <p:nvPr/>
          </p:nvSpPr>
          <p:spPr bwMode="auto">
            <a:xfrm>
              <a:off x="3076" y="2313"/>
              <a:ext cx="11" cy="12"/>
            </a:xfrm>
            <a:custGeom>
              <a:avLst/>
              <a:gdLst>
                <a:gd name="T0" fmla="*/ 9 w 11"/>
                <a:gd name="T1" fmla="*/ 10 h 12"/>
                <a:gd name="T2" fmla="*/ 11 w 11"/>
                <a:gd name="T3" fmla="*/ 8 h 12"/>
                <a:gd name="T4" fmla="*/ 11 w 11"/>
                <a:gd name="T5" fmla="*/ 6 h 12"/>
                <a:gd name="T6" fmla="*/ 9 w 11"/>
                <a:gd name="T7" fmla="*/ 4 h 12"/>
                <a:gd name="T8" fmla="*/ 7 w 11"/>
                <a:gd name="T9" fmla="*/ 2 h 12"/>
                <a:gd name="T10" fmla="*/ 6 w 11"/>
                <a:gd name="T11" fmla="*/ 0 h 12"/>
                <a:gd name="T12" fmla="*/ 4 w 11"/>
                <a:gd name="T13" fmla="*/ 0 h 12"/>
                <a:gd name="T14" fmla="*/ 2 w 11"/>
                <a:gd name="T15" fmla="*/ 2 h 12"/>
                <a:gd name="T16" fmla="*/ 0 w 11"/>
                <a:gd name="T17" fmla="*/ 4 h 12"/>
                <a:gd name="T18" fmla="*/ 0 w 11"/>
                <a:gd name="T19" fmla="*/ 4 h 12"/>
                <a:gd name="T20" fmla="*/ 0 w 11"/>
                <a:gd name="T21" fmla="*/ 6 h 12"/>
                <a:gd name="T22" fmla="*/ 0 w 11"/>
                <a:gd name="T23" fmla="*/ 8 h 12"/>
                <a:gd name="T24" fmla="*/ 0 w 11"/>
                <a:gd name="T25" fmla="*/ 10 h 12"/>
                <a:gd name="T26" fmla="*/ 2 w 11"/>
                <a:gd name="T27" fmla="*/ 12 h 12"/>
                <a:gd name="T28" fmla="*/ 4 w 11"/>
                <a:gd name="T29" fmla="*/ 12 h 12"/>
                <a:gd name="T30" fmla="*/ 6 w 11"/>
                <a:gd name="T31" fmla="*/ 12 h 12"/>
                <a:gd name="T32" fmla="*/ 7 w 11"/>
                <a:gd name="T33" fmla="*/ 12 h 12"/>
                <a:gd name="T34" fmla="*/ 9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9" y="10"/>
                  </a:move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826" name="Freeform 2648"/>
            <p:cNvSpPr>
              <a:spLocks/>
            </p:cNvSpPr>
            <p:nvPr/>
          </p:nvSpPr>
          <p:spPr bwMode="auto">
            <a:xfrm>
              <a:off x="3059" y="2330"/>
              <a:ext cx="11" cy="11"/>
            </a:xfrm>
            <a:custGeom>
              <a:avLst/>
              <a:gdLst>
                <a:gd name="T0" fmla="*/ 11 w 11"/>
                <a:gd name="T1" fmla="*/ 8 h 11"/>
                <a:gd name="T2" fmla="*/ 11 w 11"/>
                <a:gd name="T3" fmla="*/ 6 h 11"/>
                <a:gd name="T4" fmla="*/ 11 w 11"/>
                <a:gd name="T5" fmla="*/ 4 h 11"/>
                <a:gd name="T6" fmla="*/ 11 w 11"/>
                <a:gd name="T7" fmla="*/ 2 h 11"/>
                <a:gd name="T8" fmla="*/ 10 w 11"/>
                <a:gd name="T9" fmla="*/ 0 h 11"/>
                <a:gd name="T10" fmla="*/ 8 w 11"/>
                <a:gd name="T11" fmla="*/ 0 h 11"/>
                <a:gd name="T12" fmla="*/ 6 w 11"/>
                <a:gd name="T13" fmla="*/ 0 h 11"/>
                <a:gd name="T14" fmla="*/ 4 w 11"/>
                <a:gd name="T15" fmla="*/ 0 h 11"/>
                <a:gd name="T16" fmla="*/ 2 w 11"/>
                <a:gd name="T17" fmla="*/ 2 h 11"/>
                <a:gd name="T18" fmla="*/ 2 w 11"/>
                <a:gd name="T19" fmla="*/ 2 h 11"/>
                <a:gd name="T20" fmla="*/ 0 w 11"/>
                <a:gd name="T21" fmla="*/ 4 h 11"/>
                <a:gd name="T22" fmla="*/ 0 w 11"/>
                <a:gd name="T23" fmla="*/ 6 h 11"/>
                <a:gd name="T24" fmla="*/ 2 w 11"/>
                <a:gd name="T25" fmla="*/ 8 h 11"/>
                <a:gd name="T26" fmla="*/ 4 w 11"/>
                <a:gd name="T27" fmla="*/ 9 h 11"/>
                <a:gd name="T28" fmla="*/ 6 w 11"/>
                <a:gd name="T29" fmla="*/ 11 h 11"/>
                <a:gd name="T30" fmla="*/ 8 w 11"/>
                <a:gd name="T31" fmla="*/ 11 h 11"/>
                <a:gd name="T32" fmla="*/ 10 w 11"/>
                <a:gd name="T33" fmla="*/ 9 h 11"/>
                <a:gd name="T34" fmla="*/ 1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1" y="8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490" name="Line 2650"/>
          <p:cNvSpPr>
            <a:spLocks noChangeShapeType="1"/>
          </p:cNvSpPr>
          <p:nvPr/>
        </p:nvSpPr>
        <p:spPr bwMode="auto">
          <a:xfrm>
            <a:off x="4148138" y="5983288"/>
            <a:ext cx="1587" cy="13017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1" name="Line 2651"/>
          <p:cNvSpPr>
            <a:spLocks noChangeShapeType="1"/>
          </p:cNvSpPr>
          <p:nvPr/>
        </p:nvSpPr>
        <p:spPr bwMode="auto">
          <a:xfrm flipH="1">
            <a:off x="3436938" y="5983288"/>
            <a:ext cx="3175" cy="13017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2" name="Line 2652"/>
          <p:cNvSpPr>
            <a:spLocks noChangeShapeType="1"/>
          </p:cNvSpPr>
          <p:nvPr/>
        </p:nvSpPr>
        <p:spPr bwMode="auto">
          <a:xfrm flipH="1">
            <a:off x="4838700" y="5962650"/>
            <a:ext cx="3175" cy="133350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3" name="Line 2653"/>
          <p:cNvSpPr>
            <a:spLocks noChangeShapeType="1"/>
          </p:cNvSpPr>
          <p:nvPr/>
        </p:nvSpPr>
        <p:spPr bwMode="auto">
          <a:xfrm>
            <a:off x="5532438" y="5983288"/>
            <a:ext cx="1587" cy="13017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4" name="Line 2654"/>
          <p:cNvSpPr>
            <a:spLocks noChangeShapeType="1"/>
          </p:cNvSpPr>
          <p:nvPr/>
        </p:nvSpPr>
        <p:spPr bwMode="auto">
          <a:xfrm>
            <a:off x="2755900" y="5980113"/>
            <a:ext cx="1588" cy="13017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5" name="Freeform 2655"/>
          <p:cNvSpPr>
            <a:spLocks/>
          </p:cNvSpPr>
          <p:nvPr/>
        </p:nvSpPr>
        <p:spPr bwMode="auto">
          <a:xfrm>
            <a:off x="3436938" y="5184775"/>
            <a:ext cx="714375" cy="804863"/>
          </a:xfrm>
          <a:custGeom>
            <a:avLst/>
            <a:gdLst>
              <a:gd name="T0" fmla="*/ 0 w 450"/>
              <a:gd name="T1" fmla="*/ 2147483647 h 507"/>
              <a:gd name="T2" fmla="*/ 2147483647 w 450"/>
              <a:gd name="T3" fmla="*/ 2147483647 h 507"/>
              <a:gd name="T4" fmla="*/ 2147483647 w 450"/>
              <a:gd name="T5" fmla="*/ 2147483647 h 507"/>
              <a:gd name="T6" fmla="*/ 2147483647 w 450"/>
              <a:gd name="T7" fmla="*/ 0 h 507"/>
              <a:gd name="T8" fmla="*/ 0 w 450"/>
              <a:gd name="T9" fmla="*/ 2147483647 h 5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0"/>
              <a:gd name="T16" fmla="*/ 0 h 507"/>
              <a:gd name="T17" fmla="*/ 450 w 450"/>
              <a:gd name="T18" fmla="*/ 507 h 50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0" h="507">
                <a:moveTo>
                  <a:pt x="0" y="490"/>
                </a:moveTo>
                <a:lnTo>
                  <a:pt x="15" y="507"/>
                </a:lnTo>
                <a:lnTo>
                  <a:pt x="450" y="16"/>
                </a:lnTo>
                <a:lnTo>
                  <a:pt x="435" y="0"/>
                </a:lnTo>
                <a:lnTo>
                  <a:pt x="0" y="4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96" name="Freeform 2656"/>
          <p:cNvSpPr>
            <a:spLocks/>
          </p:cNvSpPr>
          <p:nvPr/>
        </p:nvSpPr>
        <p:spPr bwMode="auto">
          <a:xfrm>
            <a:off x="4130675" y="5195888"/>
            <a:ext cx="687388" cy="801687"/>
          </a:xfrm>
          <a:custGeom>
            <a:avLst/>
            <a:gdLst>
              <a:gd name="T0" fmla="*/ 2147483647 w 433"/>
              <a:gd name="T1" fmla="*/ 2147483647 h 505"/>
              <a:gd name="T2" fmla="*/ 2147483647 w 433"/>
              <a:gd name="T3" fmla="*/ 2147483647 h 505"/>
              <a:gd name="T4" fmla="*/ 2147483647 w 433"/>
              <a:gd name="T5" fmla="*/ 0 h 505"/>
              <a:gd name="T6" fmla="*/ 0 w 433"/>
              <a:gd name="T7" fmla="*/ 2147483647 h 505"/>
              <a:gd name="T8" fmla="*/ 2147483647 w 433"/>
              <a:gd name="T9" fmla="*/ 2147483647 h 5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3"/>
              <a:gd name="T16" fmla="*/ 0 h 505"/>
              <a:gd name="T17" fmla="*/ 433 w 433"/>
              <a:gd name="T18" fmla="*/ 505 h 50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3" h="505">
                <a:moveTo>
                  <a:pt x="418" y="505"/>
                </a:moveTo>
                <a:lnTo>
                  <a:pt x="433" y="488"/>
                </a:lnTo>
                <a:lnTo>
                  <a:pt x="15" y="0"/>
                </a:lnTo>
                <a:lnTo>
                  <a:pt x="0" y="17"/>
                </a:lnTo>
                <a:lnTo>
                  <a:pt x="418" y="5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497" name="Group 2687"/>
          <p:cNvGrpSpPr>
            <a:grpSpLocks/>
          </p:cNvGrpSpPr>
          <p:nvPr/>
        </p:nvGrpSpPr>
        <p:grpSpPr bwMode="auto">
          <a:xfrm>
            <a:off x="4851400" y="5168900"/>
            <a:ext cx="698500" cy="787400"/>
            <a:chOff x="3056" y="3256"/>
            <a:chExt cx="440" cy="496"/>
          </a:xfrm>
        </p:grpSpPr>
        <p:sp>
          <p:nvSpPr>
            <p:cNvPr id="18741" name="Freeform 2657"/>
            <p:cNvSpPr>
              <a:spLocks/>
            </p:cNvSpPr>
            <p:nvPr/>
          </p:nvSpPr>
          <p:spPr bwMode="auto">
            <a:xfrm>
              <a:off x="3056" y="3741"/>
              <a:ext cx="11" cy="11"/>
            </a:xfrm>
            <a:custGeom>
              <a:avLst/>
              <a:gdLst>
                <a:gd name="T0" fmla="*/ 1 w 11"/>
                <a:gd name="T1" fmla="*/ 4 h 11"/>
                <a:gd name="T2" fmla="*/ 0 w 11"/>
                <a:gd name="T3" fmla="*/ 6 h 11"/>
                <a:gd name="T4" fmla="*/ 0 w 11"/>
                <a:gd name="T5" fmla="*/ 6 h 11"/>
                <a:gd name="T6" fmla="*/ 1 w 11"/>
                <a:gd name="T7" fmla="*/ 7 h 11"/>
                <a:gd name="T8" fmla="*/ 3 w 11"/>
                <a:gd name="T9" fmla="*/ 9 h 11"/>
                <a:gd name="T10" fmla="*/ 5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11 w 11"/>
                <a:gd name="T17" fmla="*/ 9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1 w 11"/>
                <a:gd name="T37" fmla="*/ 4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" y="4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2" name="Freeform 2658"/>
            <p:cNvSpPr>
              <a:spLocks/>
            </p:cNvSpPr>
            <p:nvPr/>
          </p:nvSpPr>
          <p:spPr bwMode="auto">
            <a:xfrm>
              <a:off x="3070" y="3724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8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8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3" name="Freeform 2659"/>
            <p:cNvSpPr>
              <a:spLocks/>
            </p:cNvSpPr>
            <p:nvPr/>
          </p:nvSpPr>
          <p:spPr bwMode="auto">
            <a:xfrm>
              <a:off x="3085" y="3707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4 w 11"/>
                <a:gd name="T11" fmla="*/ 12 h 12"/>
                <a:gd name="T12" fmla="*/ 6 w 11"/>
                <a:gd name="T13" fmla="*/ 12 h 12"/>
                <a:gd name="T14" fmla="*/ 8 w 11"/>
                <a:gd name="T15" fmla="*/ 12 h 12"/>
                <a:gd name="T16" fmla="*/ 10 w 11"/>
                <a:gd name="T17" fmla="*/ 10 h 12"/>
                <a:gd name="T18" fmla="*/ 10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10 w 11"/>
                <a:gd name="T25" fmla="*/ 4 h 12"/>
                <a:gd name="T26" fmla="*/ 8 w 11"/>
                <a:gd name="T27" fmla="*/ 2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4" name="Freeform 2660"/>
            <p:cNvSpPr>
              <a:spLocks/>
            </p:cNvSpPr>
            <p:nvPr/>
          </p:nvSpPr>
          <p:spPr bwMode="auto">
            <a:xfrm>
              <a:off x="3100" y="3691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8 w 11"/>
                <a:gd name="T27" fmla="*/ 1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5" name="Freeform 2661"/>
            <p:cNvSpPr>
              <a:spLocks/>
            </p:cNvSpPr>
            <p:nvPr/>
          </p:nvSpPr>
          <p:spPr bwMode="auto">
            <a:xfrm>
              <a:off x="3115" y="3674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4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6" name="Freeform 2662"/>
            <p:cNvSpPr>
              <a:spLocks/>
            </p:cNvSpPr>
            <p:nvPr/>
          </p:nvSpPr>
          <p:spPr bwMode="auto">
            <a:xfrm>
              <a:off x="3130" y="3657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7" name="Freeform 2663"/>
            <p:cNvSpPr>
              <a:spLocks/>
            </p:cNvSpPr>
            <p:nvPr/>
          </p:nvSpPr>
          <p:spPr bwMode="auto">
            <a:xfrm>
              <a:off x="3145" y="3640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10 h 11"/>
                <a:gd name="T8" fmla="*/ 2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10 h 11"/>
                <a:gd name="T18" fmla="*/ 9 w 11"/>
                <a:gd name="T19" fmla="*/ 10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8" name="Freeform 2664"/>
            <p:cNvSpPr>
              <a:spLocks/>
            </p:cNvSpPr>
            <p:nvPr/>
          </p:nvSpPr>
          <p:spPr bwMode="auto">
            <a:xfrm>
              <a:off x="3160" y="3624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1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9" name="Freeform 2665"/>
            <p:cNvSpPr>
              <a:spLocks/>
            </p:cNvSpPr>
            <p:nvPr/>
          </p:nvSpPr>
          <p:spPr bwMode="auto">
            <a:xfrm>
              <a:off x="3175" y="3607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0" name="Freeform 2666"/>
            <p:cNvSpPr>
              <a:spLocks/>
            </p:cNvSpPr>
            <p:nvPr/>
          </p:nvSpPr>
          <p:spPr bwMode="auto">
            <a:xfrm>
              <a:off x="3189" y="3590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7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7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1" name="Freeform 2667"/>
            <p:cNvSpPr>
              <a:spLocks/>
            </p:cNvSpPr>
            <p:nvPr/>
          </p:nvSpPr>
          <p:spPr bwMode="auto">
            <a:xfrm>
              <a:off x="3204" y="3573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10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10 w 11"/>
                <a:gd name="T17" fmla="*/ 10 h 11"/>
                <a:gd name="T18" fmla="*/ 10 w 11"/>
                <a:gd name="T19" fmla="*/ 10 h 11"/>
                <a:gd name="T20" fmla="*/ 11 w 11"/>
                <a:gd name="T21" fmla="*/ 8 h 11"/>
                <a:gd name="T22" fmla="*/ 11 w 11"/>
                <a:gd name="T23" fmla="*/ 6 h 11"/>
                <a:gd name="T24" fmla="*/ 10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2" name="Freeform 2668"/>
            <p:cNvSpPr>
              <a:spLocks/>
            </p:cNvSpPr>
            <p:nvPr/>
          </p:nvSpPr>
          <p:spPr bwMode="auto">
            <a:xfrm>
              <a:off x="3219" y="3556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4 w 11"/>
                <a:gd name="T11" fmla="*/ 12 h 12"/>
                <a:gd name="T12" fmla="*/ 6 w 11"/>
                <a:gd name="T13" fmla="*/ 12 h 12"/>
                <a:gd name="T14" fmla="*/ 8 w 11"/>
                <a:gd name="T15" fmla="*/ 12 h 12"/>
                <a:gd name="T16" fmla="*/ 9 w 11"/>
                <a:gd name="T17" fmla="*/ 10 h 12"/>
                <a:gd name="T18" fmla="*/ 9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9 w 11"/>
                <a:gd name="T25" fmla="*/ 4 h 12"/>
                <a:gd name="T26" fmla="*/ 8 w 11"/>
                <a:gd name="T27" fmla="*/ 2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3" name="Freeform 2669"/>
            <p:cNvSpPr>
              <a:spLocks/>
            </p:cNvSpPr>
            <p:nvPr/>
          </p:nvSpPr>
          <p:spPr bwMode="auto">
            <a:xfrm>
              <a:off x="3234" y="3540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4" name="Freeform 2670"/>
            <p:cNvSpPr>
              <a:spLocks/>
            </p:cNvSpPr>
            <p:nvPr/>
          </p:nvSpPr>
          <p:spPr bwMode="auto">
            <a:xfrm>
              <a:off x="3249" y="3523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5" name="Freeform 2671"/>
            <p:cNvSpPr>
              <a:spLocks/>
            </p:cNvSpPr>
            <p:nvPr/>
          </p:nvSpPr>
          <p:spPr bwMode="auto">
            <a:xfrm>
              <a:off x="3264" y="3506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6" name="Freeform 2672"/>
            <p:cNvSpPr>
              <a:spLocks/>
            </p:cNvSpPr>
            <p:nvPr/>
          </p:nvSpPr>
          <p:spPr bwMode="auto">
            <a:xfrm>
              <a:off x="3279" y="349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1 w 11"/>
                <a:gd name="T9" fmla="*/ 10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0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7" name="Freeform 2673"/>
            <p:cNvSpPr>
              <a:spLocks/>
            </p:cNvSpPr>
            <p:nvPr/>
          </p:nvSpPr>
          <p:spPr bwMode="auto">
            <a:xfrm>
              <a:off x="3293" y="3474"/>
              <a:ext cx="12" cy="12"/>
            </a:xfrm>
            <a:custGeom>
              <a:avLst/>
              <a:gdLst>
                <a:gd name="T0" fmla="*/ 0 w 12"/>
                <a:gd name="T1" fmla="*/ 2 h 12"/>
                <a:gd name="T2" fmla="*/ 0 w 12"/>
                <a:gd name="T3" fmla="*/ 4 h 12"/>
                <a:gd name="T4" fmla="*/ 0 w 12"/>
                <a:gd name="T5" fmla="*/ 6 h 12"/>
                <a:gd name="T6" fmla="*/ 0 w 12"/>
                <a:gd name="T7" fmla="*/ 8 h 12"/>
                <a:gd name="T8" fmla="*/ 2 w 12"/>
                <a:gd name="T9" fmla="*/ 10 h 12"/>
                <a:gd name="T10" fmla="*/ 4 w 12"/>
                <a:gd name="T11" fmla="*/ 12 h 12"/>
                <a:gd name="T12" fmla="*/ 6 w 12"/>
                <a:gd name="T13" fmla="*/ 12 h 12"/>
                <a:gd name="T14" fmla="*/ 8 w 12"/>
                <a:gd name="T15" fmla="*/ 10 h 12"/>
                <a:gd name="T16" fmla="*/ 10 w 12"/>
                <a:gd name="T17" fmla="*/ 8 h 12"/>
                <a:gd name="T18" fmla="*/ 10 w 12"/>
                <a:gd name="T19" fmla="*/ 8 h 12"/>
                <a:gd name="T20" fmla="*/ 12 w 12"/>
                <a:gd name="T21" fmla="*/ 6 h 12"/>
                <a:gd name="T22" fmla="*/ 12 w 12"/>
                <a:gd name="T23" fmla="*/ 4 h 12"/>
                <a:gd name="T24" fmla="*/ 10 w 12"/>
                <a:gd name="T25" fmla="*/ 2 h 12"/>
                <a:gd name="T26" fmla="*/ 8 w 12"/>
                <a:gd name="T27" fmla="*/ 0 h 12"/>
                <a:gd name="T28" fmla="*/ 6 w 12"/>
                <a:gd name="T29" fmla="*/ 0 h 12"/>
                <a:gd name="T30" fmla="*/ 4 w 12"/>
                <a:gd name="T31" fmla="*/ 0 h 12"/>
                <a:gd name="T32" fmla="*/ 2 w 12"/>
                <a:gd name="T33" fmla="*/ 0 h 12"/>
                <a:gd name="T34" fmla="*/ 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8" name="Freeform 2674"/>
            <p:cNvSpPr>
              <a:spLocks/>
            </p:cNvSpPr>
            <p:nvPr/>
          </p:nvSpPr>
          <p:spPr bwMode="auto">
            <a:xfrm>
              <a:off x="3308" y="3458"/>
              <a:ext cx="12" cy="11"/>
            </a:xfrm>
            <a:custGeom>
              <a:avLst/>
              <a:gdLst>
                <a:gd name="T0" fmla="*/ 0 w 12"/>
                <a:gd name="T1" fmla="*/ 2 h 11"/>
                <a:gd name="T2" fmla="*/ 0 w 12"/>
                <a:gd name="T3" fmla="*/ 3 h 11"/>
                <a:gd name="T4" fmla="*/ 0 w 12"/>
                <a:gd name="T5" fmla="*/ 5 h 11"/>
                <a:gd name="T6" fmla="*/ 0 w 12"/>
                <a:gd name="T7" fmla="*/ 7 h 11"/>
                <a:gd name="T8" fmla="*/ 2 w 12"/>
                <a:gd name="T9" fmla="*/ 9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9 h 11"/>
                <a:gd name="T16" fmla="*/ 10 w 12"/>
                <a:gd name="T17" fmla="*/ 7 h 11"/>
                <a:gd name="T18" fmla="*/ 10 w 12"/>
                <a:gd name="T19" fmla="*/ 7 h 11"/>
                <a:gd name="T20" fmla="*/ 12 w 12"/>
                <a:gd name="T21" fmla="*/ 5 h 11"/>
                <a:gd name="T22" fmla="*/ 12 w 12"/>
                <a:gd name="T23" fmla="*/ 3 h 11"/>
                <a:gd name="T24" fmla="*/ 10 w 12"/>
                <a:gd name="T25" fmla="*/ 2 h 11"/>
                <a:gd name="T26" fmla="*/ 8 w 12"/>
                <a:gd name="T27" fmla="*/ 0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0 h 11"/>
                <a:gd name="T34" fmla="*/ 0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59" name="Freeform 2675"/>
            <p:cNvSpPr>
              <a:spLocks/>
            </p:cNvSpPr>
            <p:nvPr/>
          </p:nvSpPr>
          <p:spPr bwMode="auto">
            <a:xfrm>
              <a:off x="3323" y="344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0 w 11"/>
                <a:gd name="T17" fmla="*/ 7 h 11"/>
                <a:gd name="T18" fmla="*/ 10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10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0" name="Freeform 2676"/>
            <p:cNvSpPr>
              <a:spLocks/>
            </p:cNvSpPr>
            <p:nvPr/>
          </p:nvSpPr>
          <p:spPr bwMode="auto">
            <a:xfrm>
              <a:off x="3338" y="3424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1" name="Freeform 2677"/>
            <p:cNvSpPr>
              <a:spLocks/>
            </p:cNvSpPr>
            <p:nvPr/>
          </p:nvSpPr>
          <p:spPr bwMode="auto">
            <a:xfrm>
              <a:off x="3353" y="3407"/>
              <a:ext cx="11" cy="12"/>
            </a:xfrm>
            <a:custGeom>
              <a:avLst/>
              <a:gdLst>
                <a:gd name="T0" fmla="*/ 0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0 w 11"/>
                <a:gd name="T7" fmla="*/ 8 h 12"/>
                <a:gd name="T8" fmla="*/ 2 w 11"/>
                <a:gd name="T9" fmla="*/ 10 h 12"/>
                <a:gd name="T10" fmla="*/ 4 w 11"/>
                <a:gd name="T11" fmla="*/ 12 h 12"/>
                <a:gd name="T12" fmla="*/ 6 w 11"/>
                <a:gd name="T13" fmla="*/ 12 h 12"/>
                <a:gd name="T14" fmla="*/ 7 w 11"/>
                <a:gd name="T15" fmla="*/ 10 h 12"/>
                <a:gd name="T16" fmla="*/ 9 w 11"/>
                <a:gd name="T17" fmla="*/ 8 h 12"/>
                <a:gd name="T18" fmla="*/ 9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9 w 11"/>
                <a:gd name="T25" fmla="*/ 2 h 12"/>
                <a:gd name="T26" fmla="*/ 7 w 11"/>
                <a:gd name="T27" fmla="*/ 0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0 h 12"/>
                <a:gd name="T34" fmla="*/ 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2" name="Freeform 2678"/>
            <p:cNvSpPr>
              <a:spLocks/>
            </p:cNvSpPr>
            <p:nvPr/>
          </p:nvSpPr>
          <p:spPr bwMode="auto">
            <a:xfrm>
              <a:off x="3368" y="3391"/>
              <a:ext cx="11" cy="11"/>
            </a:xfrm>
            <a:custGeom>
              <a:avLst/>
              <a:gdLst>
                <a:gd name="T0" fmla="*/ 0 w 11"/>
                <a:gd name="T1" fmla="*/ 1 h 11"/>
                <a:gd name="T2" fmla="*/ 0 w 11"/>
                <a:gd name="T3" fmla="*/ 3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9 w 11"/>
                <a:gd name="T25" fmla="*/ 1 h 11"/>
                <a:gd name="T26" fmla="*/ 7 w 11"/>
                <a:gd name="T27" fmla="*/ 0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3" name="Freeform 2679"/>
            <p:cNvSpPr>
              <a:spLocks/>
            </p:cNvSpPr>
            <p:nvPr/>
          </p:nvSpPr>
          <p:spPr bwMode="auto">
            <a:xfrm>
              <a:off x="3381" y="3374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2 w 11"/>
                <a:gd name="T7" fmla="*/ 7 h 11"/>
                <a:gd name="T8" fmla="*/ 4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4" name="Freeform 2680"/>
            <p:cNvSpPr>
              <a:spLocks/>
            </p:cNvSpPr>
            <p:nvPr/>
          </p:nvSpPr>
          <p:spPr bwMode="auto">
            <a:xfrm>
              <a:off x="3396" y="3357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7 h 11"/>
                <a:gd name="T8" fmla="*/ 3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5" name="Freeform 2681"/>
            <p:cNvSpPr>
              <a:spLocks/>
            </p:cNvSpPr>
            <p:nvPr/>
          </p:nvSpPr>
          <p:spPr bwMode="auto">
            <a:xfrm>
              <a:off x="3411" y="3340"/>
              <a:ext cx="11" cy="11"/>
            </a:xfrm>
            <a:custGeom>
              <a:avLst/>
              <a:gdLst>
                <a:gd name="T0" fmla="*/ 1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1 w 11"/>
                <a:gd name="T7" fmla="*/ 8 h 11"/>
                <a:gd name="T8" fmla="*/ 3 w 11"/>
                <a:gd name="T9" fmla="*/ 10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10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6" name="Freeform 2682"/>
            <p:cNvSpPr>
              <a:spLocks/>
            </p:cNvSpPr>
            <p:nvPr/>
          </p:nvSpPr>
          <p:spPr bwMode="auto">
            <a:xfrm>
              <a:off x="3425" y="3323"/>
              <a:ext cx="12" cy="12"/>
            </a:xfrm>
            <a:custGeom>
              <a:avLst/>
              <a:gdLst>
                <a:gd name="T0" fmla="*/ 2 w 12"/>
                <a:gd name="T1" fmla="*/ 2 h 12"/>
                <a:gd name="T2" fmla="*/ 0 w 12"/>
                <a:gd name="T3" fmla="*/ 4 h 12"/>
                <a:gd name="T4" fmla="*/ 0 w 12"/>
                <a:gd name="T5" fmla="*/ 6 h 12"/>
                <a:gd name="T6" fmla="*/ 2 w 12"/>
                <a:gd name="T7" fmla="*/ 8 h 12"/>
                <a:gd name="T8" fmla="*/ 4 w 12"/>
                <a:gd name="T9" fmla="*/ 10 h 12"/>
                <a:gd name="T10" fmla="*/ 6 w 12"/>
                <a:gd name="T11" fmla="*/ 12 h 12"/>
                <a:gd name="T12" fmla="*/ 8 w 12"/>
                <a:gd name="T13" fmla="*/ 12 h 12"/>
                <a:gd name="T14" fmla="*/ 10 w 12"/>
                <a:gd name="T15" fmla="*/ 10 h 12"/>
                <a:gd name="T16" fmla="*/ 12 w 12"/>
                <a:gd name="T17" fmla="*/ 8 h 12"/>
                <a:gd name="T18" fmla="*/ 12 w 12"/>
                <a:gd name="T19" fmla="*/ 8 h 12"/>
                <a:gd name="T20" fmla="*/ 12 w 12"/>
                <a:gd name="T21" fmla="*/ 6 h 12"/>
                <a:gd name="T22" fmla="*/ 12 w 12"/>
                <a:gd name="T23" fmla="*/ 4 h 12"/>
                <a:gd name="T24" fmla="*/ 12 w 12"/>
                <a:gd name="T25" fmla="*/ 2 h 12"/>
                <a:gd name="T26" fmla="*/ 10 w 12"/>
                <a:gd name="T27" fmla="*/ 0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0 h 12"/>
                <a:gd name="T34" fmla="*/ 2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7" name="Freeform 2683"/>
            <p:cNvSpPr>
              <a:spLocks/>
            </p:cNvSpPr>
            <p:nvPr/>
          </p:nvSpPr>
          <p:spPr bwMode="auto">
            <a:xfrm>
              <a:off x="3440" y="3307"/>
              <a:ext cx="12" cy="11"/>
            </a:xfrm>
            <a:custGeom>
              <a:avLst/>
              <a:gdLst>
                <a:gd name="T0" fmla="*/ 2 w 12"/>
                <a:gd name="T1" fmla="*/ 2 h 11"/>
                <a:gd name="T2" fmla="*/ 0 w 12"/>
                <a:gd name="T3" fmla="*/ 3 h 11"/>
                <a:gd name="T4" fmla="*/ 0 w 12"/>
                <a:gd name="T5" fmla="*/ 5 h 11"/>
                <a:gd name="T6" fmla="*/ 2 w 12"/>
                <a:gd name="T7" fmla="*/ 7 h 11"/>
                <a:gd name="T8" fmla="*/ 4 w 12"/>
                <a:gd name="T9" fmla="*/ 9 h 11"/>
                <a:gd name="T10" fmla="*/ 6 w 12"/>
                <a:gd name="T11" fmla="*/ 11 h 11"/>
                <a:gd name="T12" fmla="*/ 8 w 12"/>
                <a:gd name="T13" fmla="*/ 11 h 11"/>
                <a:gd name="T14" fmla="*/ 10 w 12"/>
                <a:gd name="T15" fmla="*/ 9 h 11"/>
                <a:gd name="T16" fmla="*/ 12 w 12"/>
                <a:gd name="T17" fmla="*/ 7 h 11"/>
                <a:gd name="T18" fmla="*/ 12 w 12"/>
                <a:gd name="T19" fmla="*/ 7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8" name="Freeform 2684"/>
            <p:cNvSpPr>
              <a:spLocks/>
            </p:cNvSpPr>
            <p:nvPr/>
          </p:nvSpPr>
          <p:spPr bwMode="auto">
            <a:xfrm>
              <a:off x="3455" y="3290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8 w 11"/>
                <a:gd name="T13" fmla="*/ 11 h 11"/>
                <a:gd name="T14" fmla="*/ 10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10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69" name="Freeform 2685"/>
            <p:cNvSpPr>
              <a:spLocks/>
            </p:cNvSpPr>
            <p:nvPr/>
          </p:nvSpPr>
          <p:spPr bwMode="auto">
            <a:xfrm>
              <a:off x="3470" y="3273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8 h 11"/>
                <a:gd name="T8" fmla="*/ 4 w 11"/>
                <a:gd name="T9" fmla="*/ 9 h 11"/>
                <a:gd name="T10" fmla="*/ 6 w 11"/>
                <a:gd name="T11" fmla="*/ 11 h 11"/>
                <a:gd name="T12" fmla="*/ 8 w 11"/>
                <a:gd name="T13" fmla="*/ 11 h 11"/>
                <a:gd name="T14" fmla="*/ 9 w 11"/>
                <a:gd name="T15" fmla="*/ 9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70" name="Freeform 2686"/>
            <p:cNvSpPr>
              <a:spLocks/>
            </p:cNvSpPr>
            <p:nvPr/>
          </p:nvSpPr>
          <p:spPr bwMode="auto">
            <a:xfrm>
              <a:off x="3485" y="3256"/>
              <a:ext cx="11" cy="12"/>
            </a:xfrm>
            <a:custGeom>
              <a:avLst/>
              <a:gdLst>
                <a:gd name="T0" fmla="*/ 2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2 w 11"/>
                <a:gd name="T7" fmla="*/ 10 h 12"/>
                <a:gd name="T8" fmla="*/ 4 w 11"/>
                <a:gd name="T9" fmla="*/ 12 h 12"/>
                <a:gd name="T10" fmla="*/ 6 w 11"/>
                <a:gd name="T11" fmla="*/ 12 h 12"/>
                <a:gd name="T12" fmla="*/ 7 w 11"/>
                <a:gd name="T13" fmla="*/ 12 h 12"/>
                <a:gd name="T14" fmla="*/ 9 w 11"/>
                <a:gd name="T15" fmla="*/ 12 h 12"/>
                <a:gd name="T16" fmla="*/ 11 w 11"/>
                <a:gd name="T17" fmla="*/ 10 h 12"/>
                <a:gd name="T18" fmla="*/ 11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11 w 11"/>
                <a:gd name="T25" fmla="*/ 4 h 12"/>
                <a:gd name="T26" fmla="*/ 9 w 11"/>
                <a:gd name="T27" fmla="*/ 2 h 12"/>
                <a:gd name="T28" fmla="*/ 7 w 11"/>
                <a:gd name="T29" fmla="*/ 0 h 12"/>
                <a:gd name="T30" fmla="*/ 6 w 11"/>
                <a:gd name="T31" fmla="*/ 0 h 12"/>
                <a:gd name="T32" fmla="*/ 4 w 11"/>
                <a:gd name="T33" fmla="*/ 2 h 12"/>
                <a:gd name="T34" fmla="*/ 2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98" name="Group 2717"/>
          <p:cNvGrpSpPr>
            <a:grpSpLocks/>
          </p:cNvGrpSpPr>
          <p:nvPr/>
        </p:nvGrpSpPr>
        <p:grpSpPr bwMode="auto">
          <a:xfrm>
            <a:off x="5564188" y="5192713"/>
            <a:ext cx="661987" cy="773112"/>
            <a:chOff x="3505" y="3271"/>
            <a:chExt cx="417" cy="487"/>
          </a:xfrm>
        </p:grpSpPr>
        <p:sp>
          <p:nvSpPr>
            <p:cNvPr id="18712" name="Freeform 2688"/>
            <p:cNvSpPr>
              <a:spLocks/>
            </p:cNvSpPr>
            <p:nvPr/>
          </p:nvSpPr>
          <p:spPr bwMode="auto">
            <a:xfrm>
              <a:off x="3911" y="3747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3 w 11"/>
                <a:gd name="T3" fmla="*/ 9 h 11"/>
                <a:gd name="T4" fmla="*/ 5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5 h 11"/>
                <a:gd name="T16" fmla="*/ 11 w 11"/>
                <a:gd name="T17" fmla="*/ 3 h 11"/>
                <a:gd name="T18" fmla="*/ 9 w 11"/>
                <a:gd name="T19" fmla="*/ 1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0 h 11"/>
                <a:gd name="T28" fmla="*/ 0 w 11"/>
                <a:gd name="T29" fmla="*/ 1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2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2" y="9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3" name="Freeform 2689"/>
            <p:cNvSpPr>
              <a:spLocks/>
            </p:cNvSpPr>
            <p:nvPr/>
          </p:nvSpPr>
          <p:spPr bwMode="auto">
            <a:xfrm>
              <a:off x="3896" y="3730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4" name="Freeform 2690"/>
            <p:cNvSpPr>
              <a:spLocks/>
            </p:cNvSpPr>
            <p:nvPr/>
          </p:nvSpPr>
          <p:spPr bwMode="auto">
            <a:xfrm>
              <a:off x="3881" y="3713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5" name="Freeform 2691"/>
            <p:cNvSpPr>
              <a:spLocks/>
            </p:cNvSpPr>
            <p:nvPr/>
          </p:nvSpPr>
          <p:spPr bwMode="auto">
            <a:xfrm>
              <a:off x="3868" y="3696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2 w 11"/>
                <a:gd name="T3" fmla="*/ 10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10 h 11"/>
                <a:gd name="T10" fmla="*/ 9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6" name="Freeform 2692"/>
            <p:cNvSpPr>
              <a:spLocks/>
            </p:cNvSpPr>
            <p:nvPr/>
          </p:nvSpPr>
          <p:spPr bwMode="auto">
            <a:xfrm>
              <a:off x="3853" y="3679"/>
              <a:ext cx="11" cy="12"/>
            </a:xfrm>
            <a:custGeom>
              <a:avLst/>
              <a:gdLst>
                <a:gd name="T0" fmla="*/ 0 w 11"/>
                <a:gd name="T1" fmla="*/ 8 h 12"/>
                <a:gd name="T2" fmla="*/ 2 w 11"/>
                <a:gd name="T3" fmla="*/ 10 h 12"/>
                <a:gd name="T4" fmla="*/ 4 w 11"/>
                <a:gd name="T5" fmla="*/ 12 h 12"/>
                <a:gd name="T6" fmla="*/ 6 w 11"/>
                <a:gd name="T7" fmla="*/ 12 h 12"/>
                <a:gd name="T8" fmla="*/ 7 w 11"/>
                <a:gd name="T9" fmla="*/ 10 h 12"/>
                <a:gd name="T10" fmla="*/ 9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9 w 11"/>
                <a:gd name="T17" fmla="*/ 2 h 12"/>
                <a:gd name="T18" fmla="*/ 9 w 11"/>
                <a:gd name="T19" fmla="*/ 2 h 12"/>
                <a:gd name="T20" fmla="*/ 7 w 11"/>
                <a:gd name="T21" fmla="*/ 0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8"/>
                  </a:move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7" name="Freeform 2693"/>
            <p:cNvSpPr>
              <a:spLocks/>
            </p:cNvSpPr>
            <p:nvPr/>
          </p:nvSpPr>
          <p:spPr bwMode="auto">
            <a:xfrm>
              <a:off x="3838" y="3661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4 h 11"/>
                <a:gd name="T18" fmla="*/ 9 w 11"/>
                <a:gd name="T19" fmla="*/ 4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8" name="Freeform 2694"/>
            <p:cNvSpPr>
              <a:spLocks/>
            </p:cNvSpPr>
            <p:nvPr/>
          </p:nvSpPr>
          <p:spPr bwMode="auto">
            <a:xfrm>
              <a:off x="3823" y="3644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6 w 11"/>
                <a:gd name="T5" fmla="*/ 11 h 11"/>
                <a:gd name="T6" fmla="*/ 8 w 11"/>
                <a:gd name="T7" fmla="*/ 11 h 11"/>
                <a:gd name="T8" fmla="*/ 10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10 w 11"/>
                <a:gd name="T21" fmla="*/ 2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9" name="Freeform 2695"/>
            <p:cNvSpPr>
              <a:spLocks/>
            </p:cNvSpPr>
            <p:nvPr/>
          </p:nvSpPr>
          <p:spPr bwMode="auto">
            <a:xfrm>
              <a:off x="3808" y="3627"/>
              <a:ext cx="12" cy="11"/>
            </a:xfrm>
            <a:custGeom>
              <a:avLst/>
              <a:gdLst>
                <a:gd name="T0" fmla="*/ 2 w 12"/>
                <a:gd name="T1" fmla="*/ 10 h 11"/>
                <a:gd name="T2" fmla="*/ 4 w 12"/>
                <a:gd name="T3" fmla="*/ 11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11 h 11"/>
                <a:gd name="T10" fmla="*/ 12 w 12"/>
                <a:gd name="T11" fmla="*/ 10 h 11"/>
                <a:gd name="T12" fmla="*/ 12 w 12"/>
                <a:gd name="T13" fmla="*/ 8 h 11"/>
                <a:gd name="T14" fmla="*/ 12 w 12"/>
                <a:gd name="T15" fmla="*/ 6 h 11"/>
                <a:gd name="T16" fmla="*/ 12 w 12"/>
                <a:gd name="T17" fmla="*/ 4 h 11"/>
                <a:gd name="T18" fmla="*/ 12 w 12"/>
                <a:gd name="T19" fmla="*/ 4 h 11"/>
                <a:gd name="T20" fmla="*/ 10 w 12"/>
                <a:gd name="T21" fmla="*/ 2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2 h 11"/>
                <a:gd name="T28" fmla="*/ 2 w 12"/>
                <a:gd name="T29" fmla="*/ 4 h 11"/>
                <a:gd name="T30" fmla="*/ 0 w 12"/>
                <a:gd name="T31" fmla="*/ 6 h 11"/>
                <a:gd name="T32" fmla="*/ 0 w 12"/>
                <a:gd name="T33" fmla="*/ 8 h 11"/>
                <a:gd name="T34" fmla="*/ 2 w 12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10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0" name="Freeform 2696"/>
            <p:cNvSpPr>
              <a:spLocks/>
            </p:cNvSpPr>
            <p:nvPr/>
          </p:nvSpPr>
          <p:spPr bwMode="auto">
            <a:xfrm>
              <a:off x="3795" y="3610"/>
              <a:ext cx="12" cy="12"/>
            </a:xfrm>
            <a:custGeom>
              <a:avLst/>
              <a:gdLst>
                <a:gd name="T0" fmla="*/ 0 w 12"/>
                <a:gd name="T1" fmla="*/ 10 h 12"/>
                <a:gd name="T2" fmla="*/ 2 w 12"/>
                <a:gd name="T3" fmla="*/ 12 h 12"/>
                <a:gd name="T4" fmla="*/ 4 w 12"/>
                <a:gd name="T5" fmla="*/ 12 h 12"/>
                <a:gd name="T6" fmla="*/ 6 w 12"/>
                <a:gd name="T7" fmla="*/ 12 h 12"/>
                <a:gd name="T8" fmla="*/ 8 w 12"/>
                <a:gd name="T9" fmla="*/ 12 h 12"/>
                <a:gd name="T10" fmla="*/ 10 w 12"/>
                <a:gd name="T11" fmla="*/ 10 h 12"/>
                <a:gd name="T12" fmla="*/ 12 w 12"/>
                <a:gd name="T13" fmla="*/ 8 h 12"/>
                <a:gd name="T14" fmla="*/ 12 w 12"/>
                <a:gd name="T15" fmla="*/ 6 h 12"/>
                <a:gd name="T16" fmla="*/ 10 w 12"/>
                <a:gd name="T17" fmla="*/ 4 h 12"/>
                <a:gd name="T18" fmla="*/ 10 w 12"/>
                <a:gd name="T19" fmla="*/ 4 h 12"/>
                <a:gd name="T20" fmla="*/ 8 w 12"/>
                <a:gd name="T21" fmla="*/ 2 h 12"/>
                <a:gd name="T22" fmla="*/ 6 w 12"/>
                <a:gd name="T23" fmla="*/ 0 h 12"/>
                <a:gd name="T24" fmla="*/ 4 w 12"/>
                <a:gd name="T25" fmla="*/ 0 h 12"/>
                <a:gd name="T26" fmla="*/ 2 w 12"/>
                <a:gd name="T27" fmla="*/ 2 h 12"/>
                <a:gd name="T28" fmla="*/ 0 w 12"/>
                <a:gd name="T29" fmla="*/ 4 h 12"/>
                <a:gd name="T30" fmla="*/ 0 w 12"/>
                <a:gd name="T31" fmla="*/ 6 h 12"/>
                <a:gd name="T32" fmla="*/ 0 w 12"/>
                <a:gd name="T33" fmla="*/ 8 h 12"/>
                <a:gd name="T34" fmla="*/ 0 w 12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0" y="10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1" name="Freeform 2697"/>
            <p:cNvSpPr>
              <a:spLocks/>
            </p:cNvSpPr>
            <p:nvPr/>
          </p:nvSpPr>
          <p:spPr bwMode="auto">
            <a:xfrm>
              <a:off x="3781" y="3594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1 w 11"/>
                <a:gd name="T3" fmla="*/ 9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0 h 11"/>
                <a:gd name="T28" fmla="*/ 0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2" name="Freeform 2698"/>
            <p:cNvSpPr>
              <a:spLocks/>
            </p:cNvSpPr>
            <p:nvPr/>
          </p:nvSpPr>
          <p:spPr bwMode="auto">
            <a:xfrm>
              <a:off x="3766" y="3577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3" name="Freeform 2699"/>
            <p:cNvSpPr>
              <a:spLocks/>
            </p:cNvSpPr>
            <p:nvPr/>
          </p:nvSpPr>
          <p:spPr bwMode="auto">
            <a:xfrm>
              <a:off x="3751" y="3560"/>
              <a:ext cx="11" cy="11"/>
            </a:xfrm>
            <a:custGeom>
              <a:avLst/>
              <a:gdLst>
                <a:gd name="T0" fmla="*/ 2 w 11"/>
                <a:gd name="T1" fmla="*/ 8 h 11"/>
                <a:gd name="T2" fmla="*/ 4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2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8"/>
                  </a:move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4" name="Freeform 2700"/>
            <p:cNvSpPr>
              <a:spLocks/>
            </p:cNvSpPr>
            <p:nvPr/>
          </p:nvSpPr>
          <p:spPr bwMode="auto">
            <a:xfrm>
              <a:off x="3736" y="3543"/>
              <a:ext cx="11" cy="12"/>
            </a:xfrm>
            <a:custGeom>
              <a:avLst/>
              <a:gdLst>
                <a:gd name="T0" fmla="*/ 2 w 11"/>
                <a:gd name="T1" fmla="*/ 8 h 12"/>
                <a:gd name="T2" fmla="*/ 4 w 11"/>
                <a:gd name="T3" fmla="*/ 10 h 12"/>
                <a:gd name="T4" fmla="*/ 6 w 11"/>
                <a:gd name="T5" fmla="*/ 12 h 12"/>
                <a:gd name="T6" fmla="*/ 7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11 w 11"/>
                <a:gd name="T17" fmla="*/ 2 h 12"/>
                <a:gd name="T18" fmla="*/ 11 w 11"/>
                <a:gd name="T19" fmla="*/ 2 h 12"/>
                <a:gd name="T20" fmla="*/ 9 w 11"/>
                <a:gd name="T21" fmla="*/ 0 h 12"/>
                <a:gd name="T22" fmla="*/ 7 w 11"/>
                <a:gd name="T23" fmla="*/ 0 h 12"/>
                <a:gd name="T24" fmla="*/ 6 w 11"/>
                <a:gd name="T25" fmla="*/ 0 h 12"/>
                <a:gd name="T26" fmla="*/ 4 w 11"/>
                <a:gd name="T27" fmla="*/ 0 h 12"/>
                <a:gd name="T28" fmla="*/ 2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2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8"/>
                  </a:move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5" name="Freeform 2701"/>
            <p:cNvSpPr>
              <a:spLocks/>
            </p:cNvSpPr>
            <p:nvPr/>
          </p:nvSpPr>
          <p:spPr bwMode="auto">
            <a:xfrm>
              <a:off x="3723" y="3525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7 w 11"/>
                <a:gd name="T21" fmla="*/ 2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6" name="Freeform 2702"/>
            <p:cNvSpPr>
              <a:spLocks/>
            </p:cNvSpPr>
            <p:nvPr/>
          </p:nvSpPr>
          <p:spPr bwMode="auto">
            <a:xfrm>
              <a:off x="3708" y="3508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7" name="Freeform 2703"/>
            <p:cNvSpPr>
              <a:spLocks/>
            </p:cNvSpPr>
            <p:nvPr/>
          </p:nvSpPr>
          <p:spPr bwMode="auto">
            <a:xfrm>
              <a:off x="3693" y="3491"/>
              <a:ext cx="11" cy="11"/>
            </a:xfrm>
            <a:custGeom>
              <a:avLst/>
              <a:gdLst>
                <a:gd name="T0" fmla="*/ 0 w 11"/>
                <a:gd name="T1" fmla="*/ 10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0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10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8" name="Freeform 2704"/>
            <p:cNvSpPr>
              <a:spLocks/>
            </p:cNvSpPr>
            <p:nvPr/>
          </p:nvSpPr>
          <p:spPr bwMode="auto">
            <a:xfrm>
              <a:off x="3678" y="3474"/>
              <a:ext cx="11" cy="12"/>
            </a:xfrm>
            <a:custGeom>
              <a:avLst/>
              <a:gdLst>
                <a:gd name="T0" fmla="*/ 2 w 11"/>
                <a:gd name="T1" fmla="*/ 10 h 12"/>
                <a:gd name="T2" fmla="*/ 4 w 11"/>
                <a:gd name="T3" fmla="*/ 12 h 12"/>
                <a:gd name="T4" fmla="*/ 6 w 11"/>
                <a:gd name="T5" fmla="*/ 12 h 12"/>
                <a:gd name="T6" fmla="*/ 8 w 11"/>
                <a:gd name="T7" fmla="*/ 12 h 12"/>
                <a:gd name="T8" fmla="*/ 10 w 11"/>
                <a:gd name="T9" fmla="*/ 12 h 12"/>
                <a:gd name="T10" fmla="*/ 11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11 w 11"/>
                <a:gd name="T17" fmla="*/ 4 h 12"/>
                <a:gd name="T18" fmla="*/ 11 w 11"/>
                <a:gd name="T19" fmla="*/ 4 h 12"/>
                <a:gd name="T20" fmla="*/ 10 w 11"/>
                <a:gd name="T21" fmla="*/ 2 h 12"/>
                <a:gd name="T22" fmla="*/ 8 w 11"/>
                <a:gd name="T23" fmla="*/ 0 h 12"/>
                <a:gd name="T24" fmla="*/ 6 w 11"/>
                <a:gd name="T25" fmla="*/ 0 h 12"/>
                <a:gd name="T26" fmla="*/ 4 w 11"/>
                <a:gd name="T27" fmla="*/ 2 h 12"/>
                <a:gd name="T28" fmla="*/ 2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2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10"/>
                  </a:move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29" name="Freeform 2705"/>
            <p:cNvSpPr>
              <a:spLocks/>
            </p:cNvSpPr>
            <p:nvPr/>
          </p:nvSpPr>
          <p:spPr bwMode="auto">
            <a:xfrm>
              <a:off x="3663" y="3458"/>
              <a:ext cx="12" cy="11"/>
            </a:xfrm>
            <a:custGeom>
              <a:avLst/>
              <a:gdLst>
                <a:gd name="T0" fmla="*/ 2 w 12"/>
                <a:gd name="T1" fmla="*/ 7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7 h 11"/>
                <a:gd name="T12" fmla="*/ 12 w 12"/>
                <a:gd name="T13" fmla="*/ 5 h 11"/>
                <a:gd name="T14" fmla="*/ 12 w 12"/>
                <a:gd name="T15" fmla="*/ 3 h 11"/>
                <a:gd name="T16" fmla="*/ 12 w 12"/>
                <a:gd name="T17" fmla="*/ 2 h 11"/>
                <a:gd name="T18" fmla="*/ 12 w 12"/>
                <a:gd name="T19" fmla="*/ 2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3 h 11"/>
                <a:gd name="T32" fmla="*/ 0 w 12"/>
                <a:gd name="T33" fmla="*/ 5 h 11"/>
                <a:gd name="T34" fmla="*/ 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0" name="Freeform 2706"/>
            <p:cNvSpPr>
              <a:spLocks/>
            </p:cNvSpPr>
            <p:nvPr/>
          </p:nvSpPr>
          <p:spPr bwMode="auto">
            <a:xfrm>
              <a:off x="3650" y="3441"/>
              <a:ext cx="12" cy="11"/>
            </a:xfrm>
            <a:custGeom>
              <a:avLst/>
              <a:gdLst>
                <a:gd name="T0" fmla="*/ 0 w 12"/>
                <a:gd name="T1" fmla="*/ 7 h 11"/>
                <a:gd name="T2" fmla="*/ 2 w 12"/>
                <a:gd name="T3" fmla="*/ 9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9 h 11"/>
                <a:gd name="T10" fmla="*/ 10 w 12"/>
                <a:gd name="T11" fmla="*/ 7 h 11"/>
                <a:gd name="T12" fmla="*/ 12 w 12"/>
                <a:gd name="T13" fmla="*/ 5 h 11"/>
                <a:gd name="T14" fmla="*/ 12 w 12"/>
                <a:gd name="T15" fmla="*/ 4 h 11"/>
                <a:gd name="T16" fmla="*/ 10 w 12"/>
                <a:gd name="T17" fmla="*/ 2 h 11"/>
                <a:gd name="T18" fmla="*/ 10 w 12"/>
                <a:gd name="T19" fmla="*/ 2 h 11"/>
                <a:gd name="T20" fmla="*/ 8 w 12"/>
                <a:gd name="T21" fmla="*/ 0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0 h 11"/>
                <a:gd name="T28" fmla="*/ 0 w 12"/>
                <a:gd name="T29" fmla="*/ 2 h 11"/>
                <a:gd name="T30" fmla="*/ 0 w 12"/>
                <a:gd name="T31" fmla="*/ 4 h 11"/>
                <a:gd name="T32" fmla="*/ 0 w 12"/>
                <a:gd name="T33" fmla="*/ 5 h 11"/>
                <a:gd name="T34" fmla="*/ 0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1" name="Freeform 2707"/>
            <p:cNvSpPr>
              <a:spLocks/>
            </p:cNvSpPr>
            <p:nvPr/>
          </p:nvSpPr>
          <p:spPr bwMode="auto">
            <a:xfrm>
              <a:off x="3636" y="3424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1 w 11"/>
                <a:gd name="T3" fmla="*/ 9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2" name="Freeform 2708"/>
            <p:cNvSpPr>
              <a:spLocks/>
            </p:cNvSpPr>
            <p:nvPr/>
          </p:nvSpPr>
          <p:spPr bwMode="auto">
            <a:xfrm>
              <a:off x="3621" y="3407"/>
              <a:ext cx="11" cy="12"/>
            </a:xfrm>
            <a:custGeom>
              <a:avLst/>
              <a:gdLst>
                <a:gd name="T0" fmla="*/ 0 w 11"/>
                <a:gd name="T1" fmla="*/ 8 h 12"/>
                <a:gd name="T2" fmla="*/ 2 w 11"/>
                <a:gd name="T3" fmla="*/ 10 h 12"/>
                <a:gd name="T4" fmla="*/ 3 w 11"/>
                <a:gd name="T5" fmla="*/ 12 h 12"/>
                <a:gd name="T6" fmla="*/ 5 w 11"/>
                <a:gd name="T7" fmla="*/ 12 h 12"/>
                <a:gd name="T8" fmla="*/ 7 w 11"/>
                <a:gd name="T9" fmla="*/ 10 h 12"/>
                <a:gd name="T10" fmla="*/ 9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9 w 11"/>
                <a:gd name="T17" fmla="*/ 2 h 12"/>
                <a:gd name="T18" fmla="*/ 9 w 11"/>
                <a:gd name="T19" fmla="*/ 2 h 12"/>
                <a:gd name="T20" fmla="*/ 7 w 11"/>
                <a:gd name="T21" fmla="*/ 0 h 12"/>
                <a:gd name="T22" fmla="*/ 5 w 11"/>
                <a:gd name="T23" fmla="*/ 0 h 12"/>
                <a:gd name="T24" fmla="*/ 3 w 11"/>
                <a:gd name="T25" fmla="*/ 0 h 12"/>
                <a:gd name="T26" fmla="*/ 2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8"/>
                  </a:moveTo>
                  <a:lnTo>
                    <a:pt x="2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3" name="Freeform 2709"/>
            <p:cNvSpPr>
              <a:spLocks/>
            </p:cNvSpPr>
            <p:nvPr/>
          </p:nvSpPr>
          <p:spPr bwMode="auto">
            <a:xfrm>
              <a:off x="3606" y="3391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1 h 11"/>
                <a:gd name="T18" fmla="*/ 11 w 11"/>
                <a:gd name="T19" fmla="*/ 1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0 h 11"/>
                <a:gd name="T28" fmla="*/ 2 w 11"/>
                <a:gd name="T29" fmla="*/ 1 h 11"/>
                <a:gd name="T30" fmla="*/ 0 w 11"/>
                <a:gd name="T31" fmla="*/ 3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4" name="Freeform 2710"/>
            <p:cNvSpPr>
              <a:spLocks/>
            </p:cNvSpPr>
            <p:nvPr/>
          </p:nvSpPr>
          <p:spPr bwMode="auto">
            <a:xfrm>
              <a:off x="3591" y="3372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5" name="Freeform 2711"/>
            <p:cNvSpPr>
              <a:spLocks/>
            </p:cNvSpPr>
            <p:nvPr/>
          </p:nvSpPr>
          <p:spPr bwMode="auto">
            <a:xfrm>
              <a:off x="3578" y="3355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8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6" name="Freeform 2712"/>
            <p:cNvSpPr>
              <a:spLocks/>
            </p:cNvSpPr>
            <p:nvPr/>
          </p:nvSpPr>
          <p:spPr bwMode="auto">
            <a:xfrm>
              <a:off x="3563" y="3338"/>
              <a:ext cx="11" cy="12"/>
            </a:xfrm>
            <a:custGeom>
              <a:avLst/>
              <a:gdLst>
                <a:gd name="T0" fmla="*/ 0 w 11"/>
                <a:gd name="T1" fmla="*/ 10 h 12"/>
                <a:gd name="T2" fmla="*/ 2 w 11"/>
                <a:gd name="T3" fmla="*/ 12 h 12"/>
                <a:gd name="T4" fmla="*/ 4 w 11"/>
                <a:gd name="T5" fmla="*/ 12 h 12"/>
                <a:gd name="T6" fmla="*/ 6 w 11"/>
                <a:gd name="T7" fmla="*/ 12 h 12"/>
                <a:gd name="T8" fmla="*/ 7 w 11"/>
                <a:gd name="T9" fmla="*/ 12 h 12"/>
                <a:gd name="T10" fmla="*/ 9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9 w 11"/>
                <a:gd name="T17" fmla="*/ 4 h 12"/>
                <a:gd name="T18" fmla="*/ 9 w 11"/>
                <a:gd name="T19" fmla="*/ 4 h 12"/>
                <a:gd name="T20" fmla="*/ 7 w 11"/>
                <a:gd name="T21" fmla="*/ 2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2 h 12"/>
                <a:gd name="T28" fmla="*/ 0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10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7" name="Freeform 2713"/>
            <p:cNvSpPr>
              <a:spLocks/>
            </p:cNvSpPr>
            <p:nvPr/>
          </p:nvSpPr>
          <p:spPr bwMode="auto">
            <a:xfrm>
              <a:off x="3548" y="3322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8 w 11"/>
                <a:gd name="T21" fmla="*/ 1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1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8" name="Freeform 2714"/>
            <p:cNvSpPr>
              <a:spLocks/>
            </p:cNvSpPr>
            <p:nvPr/>
          </p:nvSpPr>
          <p:spPr bwMode="auto">
            <a:xfrm>
              <a:off x="3533" y="3305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6 w 11"/>
                <a:gd name="T5" fmla="*/ 11 h 11"/>
                <a:gd name="T6" fmla="*/ 8 w 11"/>
                <a:gd name="T7" fmla="*/ 11 h 11"/>
                <a:gd name="T8" fmla="*/ 10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10 w 11"/>
                <a:gd name="T21" fmla="*/ 0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39" name="Freeform 2715"/>
            <p:cNvSpPr>
              <a:spLocks/>
            </p:cNvSpPr>
            <p:nvPr/>
          </p:nvSpPr>
          <p:spPr bwMode="auto">
            <a:xfrm>
              <a:off x="3518" y="3288"/>
              <a:ext cx="12" cy="11"/>
            </a:xfrm>
            <a:custGeom>
              <a:avLst/>
              <a:gdLst>
                <a:gd name="T0" fmla="*/ 2 w 12"/>
                <a:gd name="T1" fmla="*/ 8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8 h 11"/>
                <a:gd name="T12" fmla="*/ 12 w 12"/>
                <a:gd name="T13" fmla="*/ 6 h 11"/>
                <a:gd name="T14" fmla="*/ 12 w 12"/>
                <a:gd name="T15" fmla="*/ 4 h 11"/>
                <a:gd name="T16" fmla="*/ 12 w 12"/>
                <a:gd name="T17" fmla="*/ 2 h 11"/>
                <a:gd name="T18" fmla="*/ 12 w 12"/>
                <a:gd name="T19" fmla="*/ 2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8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40" name="Freeform 2716"/>
            <p:cNvSpPr>
              <a:spLocks/>
            </p:cNvSpPr>
            <p:nvPr/>
          </p:nvSpPr>
          <p:spPr bwMode="auto">
            <a:xfrm>
              <a:off x="3505" y="3271"/>
              <a:ext cx="12" cy="11"/>
            </a:xfrm>
            <a:custGeom>
              <a:avLst/>
              <a:gdLst>
                <a:gd name="T0" fmla="*/ 0 w 12"/>
                <a:gd name="T1" fmla="*/ 8 h 11"/>
                <a:gd name="T2" fmla="*/ 2 w 12"/>
                <a:gd name="T3" fmla="*/ 10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10 h 11"/>
                <a:gd name="T10" fmla="*/ 10 w 12"/>
                <a:gd name="T11" fmla="*/ 8 h 11"/>
                <a:gd name="T12" fmla="*/ 12 w 12"/>
                <a:gd name="T13" fmla="*/ 6 h 11"/>
                <a:gd name="T14" fmla="*/ 12 w 12"/>
                <a:gd name="T15" fmla="*/ 4 h 11"/>
                <a:gd name="T16" fmla="*/ 10 w 12"/>
                <a:gd name="T17" fmla="*/ 2 h 11"/>
                <a:gd name="T18" fmla="*/ 10 w 12"/>
                <a:gd name="T19" fmla="*/ 2 h 11"/>
                <a:gd name="T20" fmla="*/ 8 w 12"/>
                <a:gd name="T21" fmla="*/ 0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0 h 11"/>
                <a:gd name="T28" fmla="*/ 0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0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8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499" name="Group 2748"/>
          <p:cNvGrpSpPr>
            <a:grpSpLocks/>
          </p:cNvGrpSpPr>
          <p:nvPr/>
        </p:nvGrpSpPr>
        <p:grpSpPr bwMode="auto">
          <a:xfrm>
            <a:off x="2776538" y="5175250"/>
            <a:ext cx="701675" cy="787400"/>
            <a:chOff x="1749" y="3260"/>
            <a:chExt cx="442" cy="496"/>
          </a:xfrm>
        </p:grpSpPr>
        <p:sp>
          <p:nvSpPr>
            <p:cNvPr id="18682" name="Freeform 2718"/>
            <p:cNvSpPr>
              <a:spLocks/>
            </p:cNvSpPr>
            <p:nvPr/>
          </p:nvSpPr>
          <p:spPr bwMode="auto">
            <a:xfrm>
              <a:off x="1749" y="3745"/>
              <a:ext cx="11" cy="11"/>
            </a:xfrm>
            <a:custGeom>
              <a:avLst/>
              <a:gdLst>
                <a:gd name="T0" fmla="*/ 2 w 11"/>
                <a:gd name="T1" fmla="*/ 3 h 11"/>
                <a:gd name="T2" fmla="*/ 0 w 11"/>
                <a:gd name="T3" fmla="*/ 5 h 11"/>
                <a:gd name="T4" fmla="*/ 0 w 11"/>
                <a:gd name="T5" fmla="*/ 5 h 11"/>
                <a:gd name="T6" fmla="*/ 2 w 11"/>
                <a:gd name="T7" fmla="*/ 7 h 11"/>
                <a:gd name="T8" fmla="*/ 3 w 11"/>
                <a:gd name="T9" fmla="*/ 9 h 11"/>
                <a:gd name="T10" fmla="*/ 5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11 w 11"/>
                <a:gd name="T17" fmla="*/ 9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2 w 11"/>
                <a:gd name="T35" fmla="*/ 2 h 11"/>
                <a:gd name="T36" fmla="*/ 2 w 11"/>
                <a:gd name="T37" fmla="*/ 3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2" y="3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3" name="Freeform 2719"/>
            <p:cNvSpPr>
              <a:spLocks/>
            </p:cNvSpPr>
            <p:nvPr/>
          </p:nvSpPr>
          <p:spPr bwMode="auto">
            <a:xfrm>
              <a:off x="1764" y="3728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4" name="Freeform 2720"/>
            <p:cNvSpPr>
              <a:spLocks/>
            </p:cNvSpPr>
            <p:nvPr/>
          </p:nvSpPr>
          <p:spPr bwMode="auto">
            <a:xfrm>
              <a:off x="1778" y="3711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8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8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5" name="Freeform 2721"/>
            <p:cNvSpPr>
              <a:spLocks/>
            </p:cNvSpPr>
            <p:nvPr/>
          </p:nvSpPr>
          <p:spPr bwMode="auto">
            <a:xfrm>
              <a:off x="1793" y="3694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4 w 11"/>
                <a:gd name="T11" fmla="*/ 12 h 12"/>
                <a:gd name="T12" fmla="*/ 6 w 11"/>
                <a:gd name="T13" fmla="*/ 12 h 12"/>
                <a:gd name="T14" fmla="*/ 8 w 11"/>
                <a:gd name="T15" fmla="*/ 12 h 12"/>
                <a:gd name="T16" fmla="*/ 10 w 11"/>
                <a:gd name="T17" fmla="*/ 10 h 12"/>
                <a:gd name="T18" fmla="*/ 10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10 w 11"/>
                <a:gd name="T25" fmla="*/ 4 h 12"/>
                <a:gd name="T26" fmla="*/ 8 w 11"/>
                <a:gd name="T27" fmla="*/ 2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6" name="Freeform 2722"/>
            <p:cNvSpPr>
              <a:spLocks/>
            </p:cNvSpPr>
            <p:nvPr/>
          </p:nvSpPr>
          <p:spPr bwMode="auto">
            <a:xfrm>
              <a:off x="1808" y="3678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8 w 11"/>
                <a:gd name="T27" fmla="*/ 1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7" name="Freeform 2723"/>
            <p:cNvSpPr>
              <a:spLocks/>
            </p:cNvSpPr>
            <p:nvPr/>
          </p:nvSpPr>
          <p:spPr bwMode="auto">
            <a:xfrm>
              <a:off x="1823" y="3661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8" name="Freeform 2724"/>
            <p:cNvSpPr>
              <a:spLocks/>
            </p:cNvSpPr>
            <p:nvPr/>
          </p:nvSpPr>
          <p:spPr bwMode="auto">
            <a:xfrm>
              <a:off x="1838" y="3644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9" name="Freeform 2725"/>
            <p:cNvSpPr>
              <a:spLocks/>
            </p:cNvSpPr>
            <p:nvPr/>
          </p:nvSpPr>
          <p:spPr bwMode="auto">
            <a:xfrm>
              <a:off x="1853" y="3627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10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10 h 11"/>
                <a:gd name="T18" fmla="*/ 9 w 11"/>
                <a:gd name="T19" fmla="*/ 10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0" name="Freeform 2726"/>
            <p:cNvSpPr>
              <a:spLocks/>
            </p:cNvSpPr>
            <p:nvPr/>
          </p:nvSpPr>
          <p:spPr bwMode="auto">
            <a:xfrm>
              <a:off x="1868" y="3610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3 w 11"/>
                <a:gd name="T11" fmla="*/ 12 h 12"/>
                <a:gd name="T12" fmla="*/ 5 w 11"/>
                <a:gd name="T13" fmla="*/ 12 h 12"/>
                <a:gd name="T14" fmla="*/ 7 w 11"/>
                <a:gd name="T15" fmla="*/ 12 h 12"/>
                <a:gd name="T16" fmla="*/ 9 w 11"/>
                <a:gd name="T17" fmla="*/ 10 h 12"/>
                <a:gd name="T18" fmla="*/ 9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9 w 11"/>
                <a:gd name="T25" fmla="*/ 4 h 12"/>
                <a:gd name="T26" fmla="*/ 7 w 11"/>
                <a:gd name="T27" fmla="*/ 2 h 12"/>
                <a:gd name="T28" fmla="*/ 5 w 11"/>
                <a:gd name="T29" fmla="*/ 0 h 12"/>
                <a:gd name="T30" fmla="*/ 3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1" name="Freeform 2727"/>
            <p:cNvSpPr>
              <a:spLocks/>
            </p:cNvSpPr>
            <p:nvPr/>
          </p:nvSpPr>
          <p:spPr bwMode="auto">
            <a:xfrm>
              <a:off x="1883" y="3594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2" name="Freeform 2728"/>
            <p:cNvSpPr>
              <a:spLocks/>
            </p:cNvSpPr>
            <p:nvPr/>
          </p:nvSpPr>
          <p:spPr bwMode="auto">
            <a:xfrm>
              <a:off x="1897" y="3577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7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7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3" name="Freeform 2729"/>
            <p:cNvSpPr>
              <a:spLocks/>
            </p:cNvSpPr>
            <p:nvPr/>
          </p:nvSpPr>
          <p:spPr bwMode="auto">
            <a:xfrm>
              <a:off x="1912" y="3562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0 w 11"/>
                <a:gd name="T17" fmla="*/ 7 h 11"/>
                <a:gd name="T18" fmla="*/ 10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0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4" name="Freeform 2730"/>
            <p:cNvSpPr>
              <a:spLocks/>
            </p:cNvSpPr>
            <p:nvPr/>
          </p:nvSpPr>
          <p:spPr bwMode="auto">
            <a:xfrm>
              <a:off x="1927" y="3545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10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0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5" name="Freeform 2731"/>
            <p:cNvSpPr>
              <a:spLocks/>
            </p:cNvSpPr>
            <p:nvPr/>
          </p:nvSpPr>
          <p:spPr bwMode="auto">
            <a:xfrm>
              <a:off x="1942" y="3528"/>
              <a:ext cx="11" cy="12"/>
            </a:xfrm>
            <a:custGeom>
              <a:avLst/>
              <a:gdLst>
                <a:gd name="T0" fmla="*/ 0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0 w 11"/>
                <a:gd name="T7" fmla="*/ 8 h 12"/>
                <a:gd name="T8" fmla="*/ 2 w 11"/>
                <a:gd name="T9" fmla="*/ 10 h 12"/>
                <a:gd name="T10" fmla="*/ 4 w 11"/>
                <a:gd name="T11" fmla="*/ 12 h 12"/>
                <a:gd name="T12" fmla="*/ 6 w 11"/>
                <a:gd name="T13" fmla="*/ 12 h 12"/>
                <a:gd name="T14" fmla="*/ 7 w 11"/>
                <a:gd name="T15" fmla="*/ 10 h 12"/>
                <a:gd name="T16" fmla="*/ 9 w 11"/>
                <a:gd name="T17" fmla="*/ 8 h 12"/>
                <a:gd name="T18" fmla="*/ 9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9 w 11"/>
                <a:gd name="T25" fmla="*/ 2 h 12"/>
                <a:gd name="T26" fmla="*/ 7 w 11"/>
                <a:gd name="T27" fmla="*/ 0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0 h 12"/>
                <a:gd name="T34" fmla="*/ 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6" name="Freeform 2732"/>
            <p:cNvSpPr>
              <a:spLocks/>
            </p:cNvSpPr>
            <p:nvPr/>
          </p:nvSpPr>
          <p:spPr bwMode="auto">
            <a:xfrm>
              <a:off x="1957" y="3512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3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7" name="Freeform 2733"/>
            <p:cNvSpPr>
              <a:spLocks/>
            </p:cNvSpPr>
            <p:nvPr/>
          </p:nvSpPr>
          <p:spPr bwMode="auto">
            <a:xfrm>
              <a:off x="1972" y="3495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8" name="Freeform 2734"/>
            <p:cNvSpPr>
              <a:spLocks/>
            </p:cNvSpPr>
            <p:nvPr/>
          </p:nvSpPr>
          <p:spPr bwMode="auto">
            <a:xfrm>
              <a:off x="1987" y="3478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99" name="Freeform 2735"/>
            <p:cNvSpPr>
              <a:spLocks/>
            </p:cNvSpPr>
            <p:nvPr/>
          </p:nvSpPr>
          <p:spPr bwMode="auto">
            <a:xfrm>
              <a:off x="2002" y="3461"/>
              <a:ext cx="11" cy="12"/>
            </a:xfrm>
            <a:custGeom>
              <a:avLst/>
              <a:gdLst>
                <a:gd name="T0" fmla="*/ 0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0 w 11"/>
                <a:gd name="T7" fmla="*/ 8 h 12"/>
                <a:gd name="T8" fmla="*/ 1 w 11"/>
                <a:gd name="T9" fmla="*/ 10 h 12"/>
                <a:gd name="T10" fmla="*/ 3 w 11"/>
                <a:gd name="T11" fmla="*/ 12 h 12"/>
                <a:gd name="T12" fmla="*/ 5 w 11"/>
                <a:gd name="T13" fmla="*/ 12 h 12"/>
                <a:gd name="T14" fmla="*/ 7 w 11"/>
                <a:gd name="T15" fmla="*/ 10 h 12"/>
                <a:gd name="T16" fmla="*/ 9 w 11"/>
                <a:gd name="T17" fmla="*/ 8 h 12"/>
                <a:gd name="T18" fmla="*/ 9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9 w 11"/>
                <a:gd name="T25" fmla="*/ 2 h 12"/>
                <a:gd name="T26" fmla="*/ 7 w 11"/>
                <a:gd name="T27" fmla="*/ 0 h 12"/>
                <a:gd name="T28" fmla="*/ 5 w 11"/>
                <a:gd name="T29" fmla="*/ 0 h 12"/>
                <a:gd name="T30" fmla="*/ 3 w 11"/>
                <a:gd name="T31" fmla="*/ 0 h 12"/>
                <a:gd name="T32" fmla="*/ 1 w 11"/>
                <a:gd name="T33" fmla="*/ 0 h 12"/>
                <a:gd name="T34" fmla="*/ 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0" name="Freeform 2736"/>
            <p:cNvSpPr>
              <a:spLocks/>
            </p:cNvSpPr>
            <p:nvPr/>
          </p:nvSpPr>
          <p:spPr bwMode="auto">
            <a:xfrm>
              <a:off x="2016" y="3445"/>
              <a:ext cx="12" cy="11"/>
            </a:xfrm>
            <a:custGeom>
              <a:avLst/>
              <a:gdLst>
                <a:gd name="T0" fmla="*/ 0 w 12"/>
                <a:gd name="T1" fmla="*/ 1 h 11"/>
                <a:gd name="T2" fmla="*/ 0 w 12"/>
                <a:gd name="T3" fmla="*/ 3 h 11"/>
                <a:gd name="T4" fmla="*/ 0 w 12"/>
                <a:gd name="T5" fmla="*/ 5 h 11"/>
                <a:gd name="T6" fmla="*/ 0 w 12"/>
                <a:gd name="T7" fmla="*/ 7 h 11"/>
                <a:gd name="T8" fmla="*/ 2 w 12"/>
                <a:gd name="T9" fmla="*/ 9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9 h 11"/>
                <a:gd name="T16" fmla="*/ 10 w 12"/>
                <a:gd name="T17" fmla="*/ 7 h 11"/>
                <a:gd name="T18" fmla="*/ 10 w 12"/>
                <a:gd name="T19" fmla="*/ 7 h 11"/>
                <a:gd name="T20" fmla="*/ 12 w 12"/>
                <a:gd name="T21" fmla="*/ 5 h 11"/>
                <a:gd name="T22" fmla="*/ 12 w 12"/>
                <a:gd name="T23" fmla="*/ 3 h 11"/>
                <a:gd name="T24" fmla="*/ 10 w 12"/>
                <a:gd name="T25" fmla="*/ 1 h 11"/>
                <a:gd name="T26" fmla="*/ 8 w 12"/>
                <a:gd name="T27" fmla="*/ 0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0 h 11"/>
                <a:gd name="T34" fmla="*/ 0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1" name="Freeform 2737"/>
            <p:cNvSpPr>
              <a:spLocks/>
            </p:cNvSpPr>
            <p:nvPr/>
          </p:nvSpPr>
          <p:spPr bwMode="auto">
            <a:xfrm>
              <a:off x="2031" y="3428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0 w 11"/>
                <a:gd name="T17" fmla="*/ 7 h 11"/>
                <a:gd name="T18" fmla="*/ 10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10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2" name="Freeform 2738"/>
            <p:cNvSpPr>
              <a:spLocks/>
            </p:cNvSpPr>
            <p:nvPr/>
          </p:nvSpPr>
          <p:spPr bwMode="auto">
            <a:xfrm>
              <a:off x="2046" y="341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3" name="Freeform 2739"/>
            <p:cNvSpPr>
              <a:spLocks/>
            </p:cNvSpPr>
            <p:nvPr/>
          </p:nvSpPr>
          <p:spPr bwMode="auto">
            <a:xfrm>
              <a:off x="2061" y="3394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10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10 h 11"/>
                <a:gd name="T18" fmla="*/ 9 w 11"/>
                <a:gd name="T19" fmla="*/ 10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4" name="Freeform 2740"/>
            <p:cNvSpPr>
              <a:spLocks/>
            </p:cNvSpPr>
            <p:nvPr/>
          </p:nvSpPr>
          <p:spPr bwMode="auto">
            <a:xfrm>
              <a:off x="2076" y="3378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1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5" name="Freeform 2741"/>
            <p:cNvSpPr>
              <a:spLocks/>
            </p:cNvSpPr>
            <p:nvPr/>
          </p:nvSpPr>
          <p:spPr bwMode="auto">
            <a:xfrm>
              <a:off x="2091" y="3361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6" name="Freeform 2742"/>
            <p:cNvSpPr>
              <a:spLocks/>
            </p:cNvSpPr>
            <p:nvPr/>
          </p:nvSpPr>
          <p:spPr bwMode="auto">
            <a:xfrm>
              <a:off x="2106" y="3344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7" name="Freeform 2743"/>
            <p:cNvSpPr>
              <a:spLocks/>
            </p:cNvSpPr>
            <p:nvPr/>
          </p:nvSpPr>
          <p:spPr bwMode="auto">
            <a:xfrm>
              <a:off x="2120" y="3327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8 h 11"/>
                <a:gd name="T6" fmla="*/ 0 w 12"/>
                <a:gd name="T7" fmla="*/ 10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10 h 11"/>
                <a:gd name="T18" fmla="*/ 10 w 12"/>
                <a:gd name="T19" fmla="*/ 10 h 11"/>
                <a:gd name="T20" fmla="*/ 12 w 12"/>
                <a:gd name="T21" fmla="*/ 8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8" name="Freeform 2744"/>
            <p:cNvSpPr>
              <a:spLocks/>
            </p:cNvSpPr>
            <p:nvPr/>
          </p:nvSpPr>
          <p:spPr bwMode="auto">
            <a:xfrm>
              <a:off x="2135" y="3310"/>
              <a:ext cx="12" cy="12"/>
            </a:xfrm>
            <a:custGeom>
              <a:avLst/>
              <a:gdLst>
                <a:gd name="T0" fmla="*/ 0 w 12"/>
                <a:gd name="T1" fmla="*/ 4 h 12"/>
                <a:gd name="T2" fmla="*/ 0 w 12"/>
                <a:gd name="T3" fmla="*/ 6 h 12"/>
                <a:gd name="T4" fmla="*/ 0 w 12"/>
                <a:gd name="T5" fmla="*/ 8 h 12"/>
                <a:gd name="T6" fmla="*/ 0 w 12"/>
                <a:gd name="T7" fmla="*/ 10 h 12"/>
                <a:gd name="T8" fmla="*/ 2 w 12"/>
                <a:gd name="T9" fmla="*/ 12 h 12"/>
                <a:gd name="T10" fmla="*/ 4 w 12"/>
                <a:gd name="T11" fmla="*/ 12 h 12"/>
                <a:gd name="T12" fmla="*/ 6 w 12"/>
                <a:gd name="T13" fmla="*/ 12 h 12"/>
                <a:gd name="T14" fmla="*/ 8 w 12"/>
                <a:gd name="T15" fmla="*/ 12 h 12"/>
                <a:gd name="T16" fmla="*/ 10 w 12"/>
                <a:gd name="T17" fmla="*/ 10 h 12"/>
                <a:gd name="T18" fmla="*/ 10 w 12"/>
                <a:gd name="T19" fmla="*/ 10 h 12"/>
                <a:gd name="T20" fmla="*/ 12 w 12"/>
                <a:gd name="T21" fmla="*/ 8 h 12"/>
                <a:gd name="T22" fmla="*/ 12 w 12"/>
                <a:gd name="T23" fmla="*/ 6 h 12"/>
                <a:gd name="T24" fmla="*/ 10 w 12"/>
                <a:gd name="T25" fmla="*/ 4 h 12"/>
                <a:gd name="T26" fmla="*/ 8 w 12"/>
                <a:gd name="T27" fmla="*/ 2 h 12"/>
                <a:gd name="T28" fmla="*/ 6 w 12"/>
                <a:gd name="T29" fmla="*/ 0 h 12"/>
                <a:gd name="T30" fmla="*/ 4 w 12"/>
                <a:gd name="T31" fmla="*/ 0 h 12"/>
                <a:gd name="T32" fmla="*/ 2 w 12"/>
                <a:gd name="T33" fmla="*/ 2 h 12"/>
                <a:gd name="T34" fmla="*/ 0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09" name="Freeform 2745"/>
            <p:cNvSpPr>
              <a:spLocks/>
            </p:cNvSpPr>
            <p:nvPr/>
          </p:nvSpPr>
          <p:spPr bwMode="auto">
            <a:xfrm>
              <a:off x="2150" y="3294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10 w 11"/>
                <a:gd name="T17" fmla="*/ 9 h 11"/>
                <a:gd name="T18" fmla="*/ 10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10 w 11"/>
                <a:gd name="T25" fmla="*/ 3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0" name="Freeform 2746"/>
            <p:cNvSpPr>
              <a:spLocks/>
            </p:cNvSpPr>
            <p:nvPr/>
          </p:nvSpPr>
          <p:spPr bwMode="auto">
            <a:xfrm>
              <a:off x="2165" y="3277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711" name="Freeform 2747"/>
            <p:cNvSpPr>
              <a:spLocks/>
            </p:cNvSpPr>
            <p:nvPr/>
          </p:nvSpPr>
          <p:spPr bwMode="auto">
            <a:xfrm>
              <a:off x="2180" y="3260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500" name="Group 2778"/>
          <p:cNvGrpSpPr>
            <a:grpSpLocks/>
          </p:cNvGrpSpPr>
          <p:nvPr/>
        </p:nvGrpSpPr>
        <p:grpSpPr bwMode="auto">
          <a:xfrm>
            <a:off x="3490913" y="5202238"/>
            <a:ext cx="660400" cy="771525"/>
            <a:chOff x="2199" y="3277"/>
            <a:chExt cx="416" cy="486"/>
          </a:xfrm>
        </p:grpSpPr>
        <p:sp>
          <p:nvSpPr>
            <p:cNvPr id="18653" name="Freeform 2749"/>
            <p:cNvSpPr>
              <a:spLocks/>
            </p:cNvSpPr>
            <p:nvPr/>
          </p:nvSpPr>
          <p:spPr bwMode="auto">
            <a:xfrm>
              <a:off x="2604" y="3752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9 h 11"/>
                <a:gd name="T4" fmla="*/ 5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8 h 11"/>
                <a:gd name="T12" fmla="*/ 11 w 11"/>
                <a:gd name="T13" fmla="*/ 6 h 11"/>
                <a:gd name="T14" fmla="*/ 11 w 11"/>
                <a:gd name="T15" fmla="*/ 6 h 11"/>
                <a:gd name="T16" fmla="*/ 11 w 11"/>
                <a:gd name="T17" fmla="*/ 4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2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2" y="9"/>
                  </a:moveTo>
                  <a:lnTo>
                    <a:pt x="4" y="9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4" name="Freeform 2750"/>
            <p:cNvSpPr>
              <a:spLocks/>
            </p:cNvSpPr>
            <p:nvPr/>
          </p:nvSpPr>
          <p:spPr bwMode="auto">
            <a:xfrm>
              <a:off x="2589" y="3735"/>
              <a:ext cx="11" cy="12"/>
            </a:xfrm>
            <a:custGeom>
              <a:avLst/>
              <a:gdLst>
                <a:gd name="T0" fmla="*/ 2 w 11"/>
                <a:gd name="T1" fmla="*/ 8 h 12"/>
                <a:gd name="T2" fmla="*/ 4 w 11"/>
                <a:gd name="T3" fmla="*/ 10 h 12"/>
                <a:gd name="T4" fmla="*/ 6 w 11"/>
                <a:gd name="T5" fmla="*/ 12 h 12"/>
                <a:gd name="T6" fmla="*/ 7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11 w 11"/>
                <a:gd name="T17" fmla="*/ 2 h 12"/>
                <a:gd name="T18" fmla="*/ 11 w 11"/>
                <a:gd name="T19" fmla="*/ 2 h 12"/>
                <a:gd name="T20" fmla="*/ 9 w 11"/>
                <a:gd name="T21" fmla="*/ 0 h 12"/>
                <a:gd name="T22" fmla="*/ 7 w 11"/>
                <a:gd name="T23" fmla="*/ 0 h 12"/>
                <a:gd name="T24" fmla="*/ 6 w 11"/>
                <a:gd name="T25" fmla="*/ 0 h 12"/>
                <a:gd name="T26" fmla="*/ 4 w 11"/>
                <a:gd name="T27" fmla="*/ 0 h 12"/>
                <a:gd name="T28" fmla="*/ 2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2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8"/>
                  </a:moveTo>
                  <a:lnTo>
                    <a:pt x="4" y="10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5" name="Freeform 2751"/>
            <p:cNvSpPr>
              <a:spLocks/>
            </p:cNvSpPr>
            <p:nvPr/>
          </p:nvSpPr>
          <p:spPr bwMode="auto">
            <a:xfrm>
              <a:off x="2574" y="3719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6 w 11"/>
                <a:gd name="T5" fmla="*/ 11 h 11"/>
                <a:gd name="T6" fmla="*/ 8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1 h 11"/>
                <a:gd name="T18" fmla="*/ 11 w 11"/>
                <a:gd name="T19" fmla="*/ 1 h 11"/>
                <a:gd name="T20" fmla="*/ 9 w 11"/>
                <a:gd name="T21" fmla="*/ 0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1 h 11"/>
                <a:gd name="T30" fmla="*/ 0 w 11"/>
                <a:gd name="T31" fmla="*/ 3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6" name="Freeform 2752"/>
            <p:cNvSpPr>
              <a:spLocks/>
            </p:cNvSpPr>
            <p:nvPr/>
          </p:nvSpPr>
          <p:spPr bwMode="auto">
            <a:xfrm>
              <a:off x="2561" y="3702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7" name="Freeform 2753"/>
            <p:cNvSpPr>
              <a:spLocks/>
            </p:cNvSpPr>
            <p:nvPr/>
          </p:nvSpPr>
          <p:spPr bwMode="auto">
            <a:xfrm>
              <a:off x="2546" y="3685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9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8" name="Freeform 2754"/>
            <p:cNvSpPr>
              <a:spLocks/>
            </p:cNvSpPr>
            <p:nvPr/>
          </p:nvSpPr>
          <p:spPr bwMode="auto">
            <a:xfrm>
              <a:off x="2531" y="3666"/>
              <a:ext cx="11" cy="12"/>
            </a:xfrm>
            <a:custGeom>
              <a:avLst/>
              <a:gdLst>
                <a:gd name="T0" fmla="*/ 0 w 11"/>
                <a:gd name="T1" fmla="*/ 10 h 12"/>
                <a:gd name="T2" fmla="*/ 2 w 11"/>
                <a:gd name="T3" fmla="*/ 12 h 12"/>
                <a:gd name="T4" fmla="*/ 4 w 11"/>
                <a:gd name="T5" fmla="*/ 12 h 12"/>
                <a:gd name="T6" fmla="*/ 6 w 11"/>
                <a:gd name="T7" fmla="*/ 12 h 12"/>
                <a:gd name="T8" fmla="*/ 8 w 11"/>
                <a:gd name="T9" fmla="*/ 12 h 12"/>
                <a:gd name="T10" fmla="*/ 10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10 w 11"/>
                <a:gd name="T17" fmla="*/ 4 h 12"/>
                <a:gd name="T18" fmla="*/ 10 w 11"/>
                <a:gd name="T19" fmla="*/ 4 h 12"/>
                <a:gd name="T20" fmla="*/ 8 w 11"/>
                <a:gd name="T21" fmla="*/ 2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2 h 12"/>
                <a:gd name="T28" fmla="*/ 0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10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9" name="Freeform 2755"/>
            <p:cNvSpPr>
              <a:spLocks/>
            </p:cNvSpPr>
            <p:nvPr/>
          </p:nvSpPr>
          <p:spPr bwMode="auto">
            <a:xfrm>
              <a:off x="2516" y="3650"/>
              <a:ext cx="12" cy="11"/>
            </a:xfrm>
            <a:custGeom>
              <a:avLst/>
              <a:gdLst>
                <a:gd name="T0" fmla="*/ 2 w 12"/>
                <a:gd name="T1" fmla="*/ 9 h 11"/>
                <a:gd name="T2" fmla="*/ 4 w 12"/>
                <a:gd name="T3" fmla="*/ 11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11 h 11"/>
                <a:gd name="T10" fmla="*/ 12 w 12"/>
                <a:gd name="T11" fmla="*/ 9 h 11"/>
                <a:gd name="T12" fmla="*/ 12 w 12"/>
                <a:gd name="T13" fmla="*/ 7 h 11"/>
                <a:gd name="T14" fmla="*/ 12 w 12"/>
                <a:gd name="T15" fmla="*/ 5 h 11"/>
                <a:gd name="T16" fmla="*/ 12 w 12"/>
                <a:gd name="T17" fmla="*/ 3 h 11"/>
                <a:gd name="T18" fmla="*/ 12 w 12"/>
                <a:gd name="T19" fmla="*/ 3 h 11"/>
                <a:gd name="T20" fmla="*/ 10 w 12"/>
                <a:gd name="T21" fmla="*/ 1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1 h 11"/>
                <a:gd name="T28" fmla="*/ 2 w 12"/>
                <a:gd name="T29" fmla="*/ 3 h 11"/>
                <a:gd name="T30" fmla="*/ 0 w 12"/>
                <a:gd name="T31" fmla="*/ 5 h 11"/>
                <a:gd name="T32" fmla="*/ 0 w 12"/>
                <a:gd name="T33" fmla="*/ 7 h 11"/>
                <a:gd name="T34" fmla="*/ 2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0" name="Freeform 2756"/>
            <p:cNvSpPr>
              <a:spLocks/>
            </p:cNvSpPr>
            <p:nvPr/>
          </p:nvSpPr>
          <p:spPr bwMode="auto">
            <a:xfrm>
              <a:off x="2502" y="3633"/>
              <a:ext cx="11" cy="11"/>
            </a:xfrm>
            <a:custGeom>
              <a:avLst/>
              <a:gdLst>
                <a:gd name="T0" fmla="*/ 1 w 11"/>
                <a:gd name="T1" fmla="*/ 9 h 11"/>
                <a:gd name="T2" fmla="*/ 3 w 11"/>
                <a:gd name="T3" fmla="*/ 11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2 h 11"/>
                <a:gd name="T28" fmla="*/ 1 w 11"/>
                <a:gd name="T29" fmla="*/ 4 h 11"/>
                <a:gd name="T30" fmla="*/ 0 w 11"/>
                <a:gd name="T31" fmla="*/ 5 h 11"/>
                <a:gd name="T32" fmla="*/ 0 w 11"/>
                <a:gd name="T33" fmla="*/ 7 h 11"/>
                <a:gd name="T34" fmla="*/ 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9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1" name="Freeform 2757"/>
            <p:cNvSpPr>
              <a:spLocks/>
            </p:cNvSpPr>
            <p:nvPr/>
          </p:nvSpPr>
          <p:spPr bwMode="auto">
            <a:xfrm>
              <a:off x="2489" y="3616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1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8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2" name="Freeform 2758"/>
            <p:cNvSpPr>
              <a:spLocks/>
            </p:cNvSpPr>
            <p:nvPr/>
          </p:nvSpPr>
          <p:spPr bwMode="auto">
            <a:xfrm>
              <a:off x="2474" y="3599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2 w 11"/>
                <a:gd name="T3" fmla="*/ 10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0 h 11"/>
                <a:gd name="T10" fmla="*/ 9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3" name="Freeform 2759"/>
            <p:cNvSpPr>
              <a:spLocks/>
            </p:cNvSpPr>
            <p:nvPr/>
          </p:nvSpPr>
          <p:spPr bwMode="auto">
            <a:xfrm>
              <a:off x="2459" y="3583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9 w 11"/>
                <a:gd name="T17" fmla="*/ 1 h 11"/>
                <a:gd name="T18" fmla="*/ 9 w 11"/>
                <a:gd name="T19" fmla="*/ 1 h 11"/>
                <a:gd name="T20" fmla="*/ 7 w 11"/>
                <a:gd name="T21" fmla="*/ 0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1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4" name="Freeform 2760"/>
            <p:cNvSpPr>
              <a:spLocks/>
            </p:cNvSpPr>
            <p:nvPr/>
          </p:nvSpPr>
          <p:spPr bwMode="auto">
            <a:xfrm>
              <a:off x="2444" y="3566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5" name="Freeform 2761"/>
            <p:cNvSpPr>
              <a:spLocks/>
            </p:cNvSpPr>
            <p:nvPr/>
          </p:nvSpPr>
          <p:spPr bwMode="auto">
            <a:xfrm>
              <a:off x="2429" y="3549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6 w 11"/>
                <a:gd name="T5" fmla="*/ 11 h 11"/>
                <a:gd name="T6" fmla="*/ 8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6" name="Freeform 2762"/>
            <p:cNvSpPr>
              <a:spLocks/>
            </p:cNvSpPr>
            <p:nvPr/>
          </p:nvSpPr>
          <p:spPr bwMode="auto">
            <a:xfrm>
              <a:off x="2416" y="3530"/>
              <a:ext cx="11" cy="12"/>
            </a:xfrm>
            <a:custGeom>
              <a:avLst/>
              <a:gdLst>
                <a:gd name="T0" fmla="*/ 0 w 11"/>
                <a:gd name="T1" fmla="*/ 10 h 12"/>
                <a:gd name="T2" fmla="*/ 2 w 11"/>
                <a:gd name="T3" fmla="*/ 12 h 12"/>
                <a:gd name="T4" fmla="*/ 4 w 11"/>
                <a:gd name="T5" fmla="*/ 12 h 12"/>
                <a:gd name="T6" fmla="*/ 6 w 11"/>
                <a:gd name="T7" fmla="*/ 12 h 12"/>
                <a:gd name="T8" fmla="*/ 8 w 11"/>
                <a:gd name="T9" fmla="*/ 12 h 12"/>
                <a:gd name="T10" fmla="*/ 9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9 w 11"/>
                <a:gd name="T17" fmla="*/ 4 h 12"/>
                <a:gd name="T18" fmla="*/ 9 w 11"/>
                <a:gd name="T19" fmla="*/ 4 h 12"/>
                <a:gd name="T20" fmla="*/ 8 w 11"/>
                <a:gd name="T21" fmla="*/ 2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2 h 12"/>
                <a:gd name="T28" fmla="*/ 0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10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7" name="Freeform 2763"/>
            <p:cNvSpPr>
              <a:spLocks/>
            </p:cNvSpPr>
            <p:nvPr/>
          </p:nvSpPr>
          <p:spPr bwMode="auto">
            <a:xfrm>
              <a:off x="2401" y="3514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8 w 11"/>
                <a:gd name="T21" fmla="*/ 1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1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8" name="Freeform 2764"/>
            <p:cNvSpPr>
              <a:spLocks/>
            </p:cNvSpPr>
            <p:nvPr/>
          </p:nvSpPr>
          <p:spPr bwMode="auto">
            <a:xfrm>
              <a:off x="2386" y="3497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10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10 w 11"/>
                <a:gd name="T17" fmla="*/ 4 h 11"/>
                <a:gd name="T18" fmla="*/ 10 w 11"/>
                <a:gd name="T19" fmla="*/ 4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69" name="Freeform 2765"/>
            <p:cNvSpPr>
              <a:spLocks/>
            </p:cNvSpPr>
            <p:nvPr/>
          </p:nvSpPr>
          <p:spPr bwMode="auto">
            <a:xfrm>
              <a:off x="2371" y="3480"/>
              <a:ext cx="12" cy="11"/>
            </a:xfrm>
            <a:custGeom>
              <a:avLst/>
              <a:gdLst>
                <a:gd name="T0" fmla="*/ 2 w 12"/>
                <a:gd name="T1" fmla="*/ 9 h 11"/>
                <a:gd name="T2" fmla="*/ 4 w 12"/>
                <a:gd name="T3" fmla="*/ 11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11 h 11"/>
                <a:gd name="T10" fmla="*/ 12 w 12"/>
                <a:gd name="T11" fmla="*/ 9 h 11"/>
                <a:gd name="T12" fmla="*/ 12 w 12"/>
                <a:gd name="T13" fmla="*/ 7 h 11"/>
                <a:gd name="T14" fmla="*/ 12 w 12"/>
                <a:gd name="T15" fmla="*/ 6 h 11"/>
                <a:gd name="T16" fmla="*/ 12 w 12"/>
                <a:gd name="T17" fmla="*/ 4 h 11"/>
                <a:gd name="T18" fmla="*/ 12 w 12"/>
                <a:gd name="T19" fmla="*/ 4 h 11"/>
                <a:gd name="T20" fmla="*/ 10 w 12"/>
                <a:gd name="T21" fmla="*/ 2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2 h 11"/>
                <a:gd name="T28" fmla="*/ 2 w 12"/>
                <a:gd name="T29" fmla="*/ 4 h 11"/>
                <a:gd name="T30" fmla="*/ 0 w 12"/>
                <a:gd name="T31" fmla="*/ 6 h 11"/>
                <a:gd name="T32" fmla="*/ 0 w 12"/>
                <a:gd name="T33" fmla="*/ 7 h 11"/>
                <a:gd name="T34" fmla="*/ 2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0" name="Freeform 2766"/>
            <p:cNvSpPr>
              <a:spLocks/>
            </p:cNvSpPr>
            <p:nvPr/>
          </p:nvSpPr>
          <p:spPr bwMode="auto">
            <a:xfrm>
              <a:off x="2357" y="3463"/>
              <a:ext cx="11" cy="11"/>
            </a:xfrm>
            <a:custGeom>
              <a:avLst/>
              <a:gdLst>
                <a:gd name="T0" fmla="*/ 1 w 11"/>
                <a:gd name="T1" fmla="*/ 8 h 11"/>
                <a:gd name="T2" fmla="*/ 3 w 11"/>
                <a:gd name="T3" fmla="*/ 10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10 h 11"/>
                <a:gd name="T10" fmla="*/ 11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1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1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8"/>
                  </a:move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1" name="Freeform 2767"/>
            <p:cNvSpPr>
              <a:spLocks/>
            </p:cNvSpPr>
            <p:nvPr/>
          </p:nvSpPr>
          <p:spPr bwMode="auto">
            <a:xfrm>
              <a:off x="2344" y="3446"/>
              <a:ext cx="11" cy="12"/>
            </a:xfrm>
            <a:custGeom>
              <a:avLst/>
              <a:gdLst>
                <a:gd name="T0" fmla="*/ 0 w 11"/>
                <a:gd name="T1" fmla="*/ 8 h 12"/>
                <a:gd name="T2" fmla="*/ 1 w 11"/>
                <a:gd name="T3" fmla="*/ 10 h 12"/>
                <a:gd name="T4" fmla="*/ 3 w 11"/>
                <a:gd name="T5" fmla="*/ 12 h 12"/>
                <a:gd name="T6" fmla="*/ 5 w 11"/>
                <a:gd name="T7" fmla="*/ 12 h 12"/>
                <a:gd name="T8" fmla="*/ 7 w 11"/>
                <a:gd name="T9" fmla="*/ 10 h 12"/>
                <a:gd name="T10" fmla="*/ 9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9 w 11"/>
                <a:gd name="T17" fmla="*/ 2 h 12"/>
                <a:gd name="T18" fmla="*/ 9 w 11"/>
                <a:gd name="T19" fmla="*/ 2 h 12"/>
                <a:gd name="T20" fmla="*/ 7 w 11"/>
                <a:gd name="T21" fmla="*/ 0 h 12"/>
                <a:gd name="T22" fmla="*/ 5 w 11"/>
                <a:gd name="T23" fmla="*/ 0 h 12"/>
                <a:gd name="T24" fmla="*/ 3 w 11"/>
                <a:gd name="T25" fmla="*/ 0 h 12"/>
                <a:gd name="T26" fmla="*/ 1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8"/>
                  </a:move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2" name="Freeform 2768"/>
            <p:cNvSpPr>
              <a:spLocks/>
            </p:cNvSpPr>
            <p:nvPr/>
          </p:nvSpPr>
          <p:spPr bwMode="auto">
            <a:xfrm>
              <a:off x="2329" y="3430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3" name="Freeform 2769"/>
            <p:cNvSpPr>
              <a:spLocks/>
            </p:cNvSpPr>
            <p:nvPr/>
          </p:nvSpPr>
          <p:spPr bwMode="auto">
            <a:xfrm>
              <a:off x="2314" y="3413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4" name="Freeform 2770"/>
            <p:cNvSpPr>
              <a:spLocks/>
            </p:cNvSpPr>
            <p:nvPr/>
          </p:nvSpPr>
          <p:spPr bwMode="auto">
            <a:xfrm>
              <a:off x="2299" y="3396"/>
              <a:ext cx="11" cy="11"/>
            </a:xfrm>
            <a:custGeom>
              <a:avLst/>
              <a:gdLst>
                <a:gd name="T0" fmla="*/ 2 w 11"/>
                <a:gd name="T1" fmla="*/ 8 h 11"/>
                <a:gd name="T2" fmla="*/ 4 w 11"/>
                <a:gd name="T3" fmla="*/ 9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2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8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5" name="Freeform 2771"/>
            <p:cNvSpPr>
              <a:spLocks/>
            </p:cNvSpPr>
            <p:nvPr/>
          </p:nvSpPr>
          <p:spPr bwMode="auto">
            <a:xfrm>
              <a:off x="2284" y="3378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6 w 11"/>
                <a:gd name="T5" fmla="*/ 11 h 11"/>
                <a:gd name="T6" fmla="*/ 8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11 w 11"/>
                <a:gd name="T17" fmla="*/ 3 h 11"/>
                <a:gd name="T18" fmla="*/ 11 w 11"/>
                <a:gd name="T19" fmla="*/ 3 h 11"/>
                <a:gd name="T20" fmla="*/ 9 w 11"/>
                <a:gd name="T21" fmla="*/ 1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1 h 11"/>
                <a:gd name="T28" fmla="*/ 2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6" name="Freeform 2772"/>
            <p:cNvSpPr>
              <a:spLocks/>
            </p:cNvSpPr>
            <p:nvPr/>
          </p:nvSpPr>
          <p:spPr bwMode="auto">
            <a:xfrm>
              <a:off x="2271" y="3361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7" name="Freeform 2773"/>
            <p:cNvSpPr>
              <a:spLocks/>
            </p:cNvSpPr>
            <p:nvPr/>
          </p:nvSpPr>
          <p:spPr bwMode="auto">
            <a:xfrm>
              <a:off x="2256" y="3344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8" name="Freeform 2774"/>
            <p:cNvSpPr>
              <a:spLocks/>
            </p:cNvSpPr>
            <p:nvPr/>
          </p:nvSpPr>
          <p:spPr bwMode="auto">
            <a:xfrm>
              <a:off x="2241" y="3327"/>
              <a:ext cx="11" cy="11"/>
            </a:xfrm>
            <a:custGeom>
              <a:avLst/>
              <a:gdLst>
                <a:gd name="T0" fmla="*/ 0 w 11"/>
                <a:gd name="T1" fmla="*/ 10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10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10 w 11"/>
                <a:gd name="T17" fmla="*/ 4 h 11"/>
                <a:gd name="T18" fmla="*/ 10 w 11"/>
                <a:gd name="T19" fmla="*/ 4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0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10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79" name="Freeform 2775"/>
            <p:cNvSpPr>
              <a:spLocks/>
            </p:cNvSpPr>
            <p:nvPr/>
          </p:nvSpPr>
          <p:spPr bwMode="auto">
            <a:xfrm>
              <a:off x="2226" y="3310"/>
              <a:ext cx="12" cy="12"/>
            </a:xfrm>
            <a:custGeom>
              <a:avLst/>
              <a:gdLst>
                <a:gd name="T0" fmla="*/ 2 w 12"/>
                <a:gd name="T1" fmla="*/ 8 h 12"/>
                <a:gd name="T2" fmla="*/ 4 w 12"/>
                <a:gd name="T3" fmla="*/ 10 h 12"/>
                <a:gd name="T4" fmla="*/ 6 w 12"/>
                <a:gd name="T5" fmla="*/ 12 h 12"/>
                <a:gd name="T6" fmla="*/ 8 w 12"/>
                <a:gd name="T7" fmla="*/ 12 h 12"/>
                <a:gd name="T8" fmla="*/ 10 w 12"/>
                <a:gd name="T9" fmla="*/ 10 h 12"/>
                <a:gd name="T10" fmla="*/ 12 w 12"/>
                <a:gd name="T11" fmla="*/ 8 h 12"/>
                <a:gd name="T12" fmla="*/ 12 w 12"/>
                <a:gd name="T13" fmla="*/ 6 h 12"/>
                <a:gd name="T14" fmla="*/ 12 w 12"/>
                <a:gd name="T15" fmla="*/ 4 h 12"/>
                <a:gd name="T16" fmla="*/ 12 w 12"/>
                <a:gd name="T17" fmla="*/ 2 h 12"/>
                <a:gd name="T18" fmla="*/ 12 w 12"/>
                <a:gd name="T19" fmla="*/ 2 h 12"/>
                <a:gd name="T20" fmla="*/ 10 w 12"/>
                <a:gd name="T21" fmla="*/ 0 h 12"/>
                <a:gd name="T22" fmla="*/ 8 w 12"/>
                <a:gd name="T23" fmla="*/ 0 h 12"/>
                <a:gd name="T24" fmla="*/ 6 w 12"/>
                <a:gd name="T25" fmla="*/ 0 h 12"/>
                <a:gd name="T26" fmla="*/ 4 w 12"/>
                <a:gd name="T27" fmla="*/ 0 h 12"/>
                <a:gd name="T28" fmla="*/ 2 w 12"/>
                <a:gd name="T29" fmla="*/ 2 h 12"/>
                <a:gd name="T30" fmla="*/ 0 w 12"/>
                <a:gd name="T31" fmla="*/ 4 h 12"/>
                <a:gd name="T32" fmla="*/ 0 w 12"/>
                <a:gd name="T33" fmla="*/ 6 h 12"/>
                <a:gd name="T34" fmla="*/ 2 w 12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2" y="8"/>
                  </a:move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0" name="Freeform 2776"/>
            <p:cNvSpPr>
              <a:spLocks/>
            </p:cNvSpPr>
            <p:nvPr/>
          </p:nvSpPr>
          <p:spPr bwMode="auto">
            <a:xfrm>
              <a:off x="2212" y="3294"/>
              <a:ext cx="11" cy="11"/>
            </a:xfrm>
            <a:custGeom>
              <a:avLst/>
              <a:gdLst>
                <a:gd name="T0" fmla="*/ 1 w 11"/>
                <a:gd name="T1" fmla="*/ 7 h 11"/>
                <a:gd name="T2" fmla="*/ 3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1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7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81" name="Freeform 2777"/>
            <p:cNvSpPr>
              <a:spLocks/>
            </p:cNvSpPr>
            <p:nvPr/>
          </p:nvSpPr>
          <p:spPr bwMode="auto">
            <a:xfrm>
              <a:off x="2199" y="3277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1 w 11"/>
                <a:gd name="T3" fmla="*/ 9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501" name="Group 2809"/>
          <p:cNvGrpSpPr>
            <a:grpSpLocks/>
          </p:cNvGrpSpPr>
          <p:nvPr/>
        </p:nvGrpSpPr>
        <p:grpSpPr bwMode="auto">
          <a:xfrm>
            <a:off x="2058988" y="5168900"/>
            <a:ext cx="700087" cy="787400"/>
            <a:chOff x="1297" y="3256"/>
            <a:chExt cx="441" cy="496"/>
          </a:xfrm>
        </p:grpSpPr>
        <p:sp>
          <p:nvSpPr>
            <p:cNvPr id="18623" name="Freeform 2779"/>
            <p:cNvSpPr>
              <a:spLocks/>
            </p:cNvSpPr>
            <p:nvPr/>
          </p:nvSpPr>
          <p:spPr bwMode="auto">
            <a:xfrm>
              <a:off x="1297" y="3741"/>
              <a:ext cx="11" cy="11"/>
            </a:xfrm>
            <a:custGeom>
              <a:avLst/>
              <a:gdLst>
                <a:gd name="T0" fmla="*/ 2 w 11"/>
                <a:gd name="T1" fmla="*/ 4 h 11"/>
                <a:gd name="T2" fmla="*/ 0 w 11"/>
                <a:gd name="T3" fmla="*/ 6 h 11"/>
                <a:gd name="T4" fmla="*/ 0 w 11"/>
                <a:gd name="T5" fmla="*/ 6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6 w 11"/>
                <a:gd name="T13" fmla="*/ 11 h 11"/>
                <a:gd name="T14" fmla="*/ 7 w 11"/>
                <a:gd name="T15" fmla="*/ 9 h 11"/>
                <a:gd name="T16" fmla="*/ 11 w 11"/>
                <a:gd name="T17" fmla="*/ 9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2 w 11"/>
                <a:gd name="T37" fmla="*/ 4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2" y="4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4" name="Freeform 2780"/>
            <p:cNvSpPr>
              <a:spLocks/>
            </p:cNvSpPr>
            <p:nvPr/>
          </p:nvSpPr>
          <p:spPr bwMode="auto">
            <a:xfrm>
              <a:off x="1312" y="3724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5" name="Freeform 2781"/>
            <p:cNvSpPr>
              <a:spLocks/>
            </p:cNvSpPr>
            <p:nvPr/>
          </p:nvSpPr>
          <p:spPr bwMode="auto">
            <a:xfrm>
              <a:off x="1327" y="3707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3 w 11"/>
                <a:gd name="T11" fmla="*/ 12 h 12"/>
                <a:gd name="T12" fmla="*/ 5 w 11"/>
                <a:gd name="T13" fmla="*/ 12 h 12"/>
                <a:gd name="T14" fmla="*/ 7 w 11"/>
                <a:gd name="T15" fmla="*/ 12 h 12"/>
                <a:gd name="T16" fmla="*/ 9 w 11"/>
                <a:gd name="T17" fmla="*/ 10 h 12"/>
                <a:gd name="T18" fmla="*/ 9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9 w 11"/>
                <a:gd name="T25" fmla="*/ 4 h 12"/>
                <a:gd name="T26" fmla="*/ 7 w 11"/>
                <a:gd name="T27" fmla="*/ 2 h 12"/>
                <a:gd name="T28" fmla="*/ 5 w 11"/>
                <a:gd name="T29" fmla="*/ 0 h 12"/>
                <a:gd name="T30" fmla="*/ 3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6" name="Freeform 2782"/>
            <p:cNvSpPr>
              <a:spLocks/>
            </p:cNvSpPr>
            <p:nvPr/>
          </p:nvSpPr>
          <p:spPr bwMode="auto">
            <a:xfrm>
              <a:off x="1342" y="3691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1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7" name="Freeform 2783"/>
            <p:cNvSpPr>
              <a:spLocks/>
            </p:cNvSpPr>
            <p:nvPr/>
          </p:nvSpPr>
          <p:spPr bwMode="auto">
            <a:xfrm>
              <a:off x="1356" y="3674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5 h 11"/>
                <a:gd name="T4" fmla="*/ 0 w 12"/>
                <a:gd name="T5" fmla="*/ 7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7 h 11"/>
                <a:gd name="T22" fmla="*/ 12 w 12"/>
                <a:gd name="T23" fmla="*/ 5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8" name="Freeform 2784"/>
            <p:cNvSpPr>
              <a:spLocks/>
            </p:cNvSpPr>
            <p:nvPr/>
          </p:nvSpPr>
          <p:spPr bwMode="auto">
            <a:xfrm>
              <a:off x="1371" y="3657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10 w 11"/>
                <a:gd name="T17" fmla="*/ 9 h 11"/>
                <a:gd name="T18" fmla="*/ 10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10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9" name="Freeform 2785"/>
            <p:cNvSpPr>
              <a:spLocks/>
            </p:cNvSpPr>
            <p:nvPr/>
          </p:nvSpPr>
          <p:spPr bwMode="auto">
            <a:xfrm>
              <a:off x="1386" y="3640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10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10 w 11"/>
                <a:gd name="T17" fmla="*/ 10 h 11"/>
                <a:gd name="T18" fmla="*/ 10 w 11"/>
                <a:gd name="T19" fmla="*/ 10 h 11"/>
                <a:gd name="T20" fmla="*/ 11 w 11"/>
                <a:gd name="T21" fmla="*/ 8 h 11"/>
                <a:gd name="T22" fmla="*/ 11 w 11"/>
                <a:gd name="T23" fmla="*/ 6 h 11"/>
                <a:gd name="T24" fmla="*/ 10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0" name="Freeform 2786"/>
            <p:cNvSpPr>
              <a:spLocks/>
            </p:cNvSpPr>
            <p:nvPr/>
          </p:nvSpPr>
          <p:spPr bwMode="auto">
            <a:xfrm>
              <a:off x="1401" y="3624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8 w 11"/>
                <a:gd name="T27" fmla="*/ 1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1" name="Freeform 2787"/>
            <p:cNvSpPr>
              <a:spLocks/>
            </p:cNvSpPr>
            <p:nvPr/>
          </p:nvSpPr>
          <p:spPr bwMode="auto">
            <a:xfrm>
              <a:off x="1416" y="3607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2" name="Freeform 2788"/>
            <p:cNvSpPr>
              <a:spLocks/>
            </p:cNvSpPr>
            <p:nvPr/>
          </p:nvSpPr>
          <p:spPr bwMode="auto">
            <a:xfrm>
              <a:off x="1431" y="3590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3" name="Freeform 2789"/>
            <p:cNvSpPr>
              <a:spLocks/>
            </p:cNvSpPr>
            <p:nvPr/>
          </p:nvSpPr>
          <p:spPr bwMode="auto">
            <a:xfrm>
              <a:off x="1446" y="3573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10 h 11"/>
                <a:gd name="T8" fmla="*/ 2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10 h 11"/>
                <a:gd name="T18" fmla="*/ 9 w 11"/>
                <a:gd name="T19" fmla="*/ 10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4" name="Freeform 2790"/>
            <p:cNvSpPr>
              <a:spLocks/>
            </p:cNvSpPr>
            <p:nvPr/>
          </p:nvSpPr>
          <p:spPr bwMode="auto">
            <a:xfrm>
              <a:off x="1461" y="3556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1 w 11"/>
                <a:gd name="T9" fmla="*/ 12 h 12"/>
                <a:gd name="T10" fmla="*/ 3 w 11"/>
                <a:gd name="T11" fmla="*/ 12 h 12"/>
                <a:gd name="T12" fmla="*/ 5 w 11"/>
                <a:gd name="T13" fmla="*/ 12 h 12"/>
                <a:gd name="T14" fmla="*/ 7 w 11"/>
                <a:gd name="T15" fmla="*/ 12 h 12"/>
                <a:gd name="T16" fmla="*/ 9 w 11"/>
                <a:gd name="T17" fmla="*/ 10 h 12"/>
                <a:gd name="T18" fmla="*/ 9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9 w 11"/>
                <a:gd name="T25" fmla="*/ 4 h 12"/>
                <a:gd name="T26" fmla="*/ 7 w 11"/>
                <a:gd name="T27" fmla="*/ 2 h 12"/>
                <a:gd name="T28" fmla="*/ 5 w 11"/>
                <a:gd name="T29" fmla="*/ 0 h 12"/>
                <a:gd name="T30" fmla="*/ 3 w 11"/>
                <a:gd name="T31" fmla="*/ 0 h 12"/>
                <a:gd name="T32" fmla="*/ 1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5" name="Freeform 2791"/>
            <p:cNvSpPr>
              <a:spLocks/>
            </p:cNvSpPr>
            <p:nvPr/>
          </p:nvSpPr>
          <p:spPr bwMode="auto">
            <a:xfrm>
              <a:off x="1475" y="3540"/>
              <a:ext cx="12" cy="11"/>
            </a:xfrm>
            <a:custGeom>
              <a:avLst/>
              <a:gdLst>
                <a:gd name="T0" fmla="*/ 0 w 12"/>
                <a:gd name="T1" fmla="*/ 3 h 11"/>
                <a:gd name="T2" fmla="*/ 0 w 12"/>
                <a:gd name="T3" fmla="*/ 5 h 11"/>
                <a:gd name="T4" fmla="*/ 0 w 12"/>
                <a:gd name="T5" fmla="*/ 7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7 h 11"/>
                <a:gd name="T22" fmla="*/ 12 w 12"/>
                <a:gd name="T23" fmla="*/ 5 h 11"/>
                <a:gd name="T24" fmla="*/ 10 w 12"/>
                <a:gd name="T25" fmla="*/ 3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6" name="Freeform 2792"/>
            <p:cNvSpPr>
              <a:spLocks/>
            </p:cNvSpPr>
            <p:nvPr/>
          </p:nvSpPr>
          <p:spPr bwMode="auto">
            <a:xfrm>
              <a:off x="1490" y="3523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10 w 11"/>
                <a:gd name="T17" fmla="*/ 9 h 11"/>
                <a:gd name="T18" fmla="*/ 10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10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7" name="Freeform 2793"/>
            <p:cNvSpPr>
              <a:spLocks/>
            </p:cNvSpPr>
            <p:nvPr/>
          </p:nvSpPr>
          <p:spPr bwMode="auto">
            <a:xfrm>
              <a:off x="1505" y="3506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8" name="Freeform 2794"/>
            <p:cNvSpPr>
              <a:spLocks/>
            </p:cNvSpPr>
            <p:nvPr/>
          </p:nvSpPr>
          <p:spPr bwMode="auto">
            <a:xfrm>
              <a:off x="1520" y="349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10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0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39" name="Freeform 2795"/>
            <p:cNvSpPr>
              <a:spLocks/>
            </p:cNvSpPr>
            <p:nvPr/>
          </p:nvSpPr>
          <p:spPr bwMode="auto">
            <a:xfrm>
              <a:off x="1535" y="3474"/>
              <a:ext cx="11" cy="12"/>
            </a:xfrm>
            <a:custGeom>
              <a:avLst/>
              <a:gdLst>
                <a:gd name="T0" fmla="*/ 0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0 w 11"/>
                <a:gd name="T7" fmla="*/ 8 h 12"/>
                <a:gd name="T8" fmla="*/ 2 w 11"/>
                <a:gd name="T9" fmla="*/ 10 h 12"/>
                <a:gd name="T10" fmla="*/ 4 w 11"/>
                <a:gd name="T11" fmla="*/ 12 h 12"/>
                <a:gd name="T12" fmla="*/ 6 w 11"/>
                <a:gd name="T13" fmla="*/ 12 h 12"/>
                <a:gd name="T14" fmla="*/ 7 w 11"/>
                <a:gd name="T15" fmla="*/ 10 h 12"/>
                <a:gd name="T16" fmla="*/ 9 w 11"/>
                <a:gd name="T17" fmla="*/ 8 h 12"/>
                <a:gd name="T18" fmla="*/ 9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9 w 11"/>
                <a:gd name="T25" fmla="*/ 2 h 12"/>
                <a:gd name="T26" fmla="*/ 7 w 11"/>
                <a:gd name="T27" fmla="*/ 0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0 h 12"/>
                <a:gd name="T34" fmla="*/ 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0" name="Freeform 2796"/>
            <p:cNvSpPr>
              <a:spLocks/>
            </p:cNvSpPr>
            <p:nvPr/>
          </p:nvSpPr>
          <p:spPr bwMode="auto">
            <a:xfrm>
              <a:off x="1550" y="3458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3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1" name="Freeform 2797"/>
            <p:cNvSpPr>
              <a:spLocks/>
            </p:cNvSpPr>
            <p:nvPr/>
          </p:nvSpPr>
          <p:spPr bwMode="auto">
            <a:xfrm>
              <a:off x="1565" y="344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2" name="Freeform 2798"/>
            <p:cNvSpPr>
              <a:spLocks/>
            </p:cNvSpPr>
            <p:nvPr/>
          </p:nvSpPr>
          <p:spPr bwMode="auto">
            <a:xfrm>
              <a:off x="1580" y="3424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1 w 11"/>
                <a:gd name="T9" fmla="*/ 9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3" name="Freeform 2799"/>
            <p:cNvSpPr>
              <a:spLocks/>
            </p:cNvSpPr>
            <p:nvPr/>
          </p:nvSpPr>
          <p:spPr bwMode="auto">
            <a:xfrm>
              <a:off x="1594" y="3407"/>
              <a:ext cx="12" cy="12"/>
            </a:xfrm>
            <a:custGeom>
              <a:avLst/>
              <a:gdLst>
                <a:gd name="T0" fmla="*/ 0 w 12"/>
                <a:gd name="T1" fmla="*/ 2 h 12"/>
                <a:gd name="T2" fmla="*/ 0 w 12"/>
                <a:gd name="T3" fmla="*/ 4 h 12"/>
                <a:gd name="T4" fmla="*/ 0 w 12"/>
                <a:gd name="T5" fmla="*/ 6 h 12"/>
                <a:gd name="T6" fmla="*/ 0 w 12"/>
                <a:gd name="T7" fmla="*/ 8 h 12"/>
                <a:gd name="T8" fmla="*/ 2 w 12"/>
                <a:gd name="T9" fmla="*/ 10 h 12"/>
                <a:gd name="T10" fmla="*/ 4 w 12"/>
                <a:gd name="T11" fmla="*/ 12 h 12"/>
                <a:gd name="T12" fmla="*/ 6 w 12"/>
                <a:gd name="T13" fmla="*/ 12 h 12"/>
                <a:gd name="T14" fmla="*/ 8 w 12"/>
                <a:gd name="T15" fmla="*/ 10 h 12"/>
                <a:gd name="T16" fmla="*/ 10 w 12"/>
                <a:gd name="T17" fmla="*/ 8 h 12"/>
                <a:gd name="T18" fmla="*/ 10 w 12"/>
                <a:gd name="T19" fmla="*/ 8 h 12"/>
                <a:gd name="T20" fmla="*/ 12 w 12"/>
                <a:gd name="T21" fmla="*/ 6 h 12"/>
                <a:gd name="T22" fmla="*/ 12 w 12"/>
                <a:gd name="T23" fmla="*/ 4 h 12"/>
                <a:gd name="T24" fmla="*/ 10 w 12"/>
                <a:gd name="T25" fmla="*/ 2 h 12"/>
                <a:gd name="T26" fmla="*/ 8 w 12"/>
                <a:gd name="T27" fmla="*/ 0 h 12"/>
                <a:gd name="T28" fmla="*/ 6 w 12"/>
                <a:gd name="T29" fmla="*/ 0 h 12"/>
                <a:gd name="T30" fmla="*/ 4 w 12"/>
                <a:gd name="T31" fmla="*/ 0 h 12"/>
                <a:gd name="T32" fmla="*/ 2 w 12"/>
                <a:gd name="T33" fmla="*/ 0 h 12"/>
                <a:gd name="T34" fmla="*/ 0 w 12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4" name="Freeform 2800"/>
            <p:cNvSpPr>
              <a:spLocks/>
            </p:cNvSpPr>
            <p:nvPr/>
          </p:nvSpPr>
          <p:spPr bwMode="auto">
            <a:xfrm>
              <a:off x="1609" y="3391"/>
              <a:ext cx="11" cy="11"/>
            </a:xfrm>
            <a:custGeom>
              <a:avLst/>
              <a:gdLst>
                <a:gd name="T0" fmla="*/ 0 w 11"/>
                <a:gd name="T1" fmla="*/ 1 h 11"/>
                <a:gd name="T2" fmla="*/ 0 w 11"/>
                <a:gd name="T3" fmla="*/ 3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0 w 11"/>
                <a:gd name="T17" fmla="*/ 7 h 11"/>
                <a:gd name="T18" fmla="*/ 10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10 w 11"/>
                <a:gd name="T25" fmla="*/ 1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5" name="Freeform 2801"/>
            <p:cNvSpPr>
              <a:spLocks/>
            </p:cNvSpPr>
            <p:nvPr/>
          </p:nvSpPr>
          <p:spPr bwMode="auto">
            <a:xfrm>
              <a:off x="1622" y="3374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8 w 11"/>
                <a:gd name="T13" fmla="*/ 11 h 11"/>
                <a:gd name="T14" fmla="*/ 10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10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6" name="Freeform 2802"/>
            <p:cNvSpPr>
              <a:spLocks/>
            </p:cNvSpPr>
            <p:nvPr/>
          </p:nvSpPr>
          <p:spPr bwMode="auto">
            <a:xfrm>
              <a:off x="1637" y="3357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8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7" name="Freeform 2803"/>
            <p:cNvSpPr>
              <a:spLocks/>
            </p:cNvSpPr>
            <p:nvPr/>
          </p:nvSpPr>
          <p:spPr bwMode="auto">
            <a:xfrm>
              <a:off x="1652" y="3340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8 h 11"/>
                <a:gd name="T8" fmla="*/ 4 w 11"/>
                <a:gd name="T9" fmla="*/ 10 h 11"/>
                <a:gd name="T10" fmla="*/ 6 w 11"/>
                <a:gd name="T11" fmla="*/ 11 h 11"/>
                <a:gd name="T12" fmla="*/ 7 w 11"/>
                <a:gd name="T13" fmla="*/ 11 h 11"/>
                <a:gd name="T14" fmla="*/ 9 w 11"/>
                <a:gd name="T15" fmla="*/ 10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8" name="Freeform 2804"/>
            <p:cNvSpPr>
              <a:spLocks/>
            </p:cNvSpPr>
            <p:nvPr/>
          </p:nvSpPr>
          <p:spPr bwMode="auto">
            <a:xfrm>
              <a:off x="1667" y="3323"/>
              <a:ext cx="11" cy="12"/>
            </a:xfrm>
            <a:custGeom>
              <a:avLst/>
              <a:gdLst>
                <a:gd name="T0" fmla="*/ 2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2 w 11"/>
                <a:gd name="T7" fmla="*/ 8 h 12"/>
                <a:gd name="T8" fmla="*/ 4 w 11"/>
                <a:gd name="T9" fmla="*/ 10 h 12"/>
                <a:gd name="T10" fmla="*/ 5 w 11"/>
                <a:gd name="T11" fmla="*/ 12 h 12"/>
                <a:gd name="T12" fmla="*/ 7 w 11"/>
                <a:gd name="T13" fmla="*/ 12 h 12"/>
                <a:gd name="T14" fmla="*/ 9 w 11"/>
                <a:gd name="T15" fmla="*/ 10 h 12"/>
                <a:gd name="T16" fmla="*/ 11 w 11"/>
                <a:gd name="T17" fmla="*/ 8 h 12"/>
                <a:gd name="T18" fmla="*/ 11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7 w 11"/>
                <a:gd name="T29" fmla="*/ 0 h 12"/>
                <a:gd name="T30" fmla="*/ 5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49" name="Freeform 2805"/>
            <p:cNvSpPr>
              <a:spLocks/>
            </p:cNvSpPr>
            <p:nvPr/>
          </p:nvSpPr>
          <p:spPr bwMode="auto">
            <a:xfrm>
              <a:off x="1682" y="3307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3 h 11"/>
                <a:gd name="T4" fmla="*/ 0 w 11"/>
                <a:gd name="T5" fmla="*/ 5 h 11"/>
                <a:gd name="T6" fmla="*/ 2 w 11"/>
                <a:gd name="T7" fmla="*/ 7 h 11"/>
                <a:gd name="T8" fmla="*/ 4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0" name="Freeform 2806"/>
            <p:cNvSpPr>
              <a:spLocks/>
            </p:cNvSpPr>
            <p:nvPr/>
          </p:nvSpPr>
          <p:spPr bwMode="auto">
            <a:xfrm>
              <a:off x="1697" y="3290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7 h 11"/>
                <a:gd name="T8" fmla="*/ 3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1" name="Freeform 2807"/>
            <p:cNvSpPr>
              <a:spLocks/>
            </p:cNvSpPr>
            <p:nvPr/>
          </p:nvSpPr>
          <p:spPr bwMode="auto">
            <a:xfrm>
              <a:off x="1712" y="3273"/>
              <a:ext cx="11" cy="11"/>
            </a:xfrm>
            <a:custGeom>
              <a:avLst/>
              <a:gdLst>
                <a:gd name="T0" fmla="*/ 1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1 w 11"/>
                <a:gd name="T7" fmla="*/ 8 h 11"/>
                <a:gd name="T8" fmla="*/ 3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1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52" name="Freeform 2808"/>
            <p:cNvSpPr>
              <a:spLocks/>
            </p:cNvSpPr>
            <p:nvPr/>
          </p:nvSpPr>
          <p:spPr bwMode="auto">
            <a:xfrm>
              <a:off x="1726" y="3256"/>
              <a:ext cx="12" cy="12"/>
            </a:xfrm>
            <a:custGeom>
              <a:avLst/>
              <a:gdLst>
                <a:gd name="T0" fmla="*/ 2 w 12"/>
                <a:gd name="T1" fmla="*/ 4 h 12"/>
                <a:gd name="T2" fmla="*/ 0 w 12"/>
                <a:gd name="T3" fmla="*/ 6 h 12"/>
                <a:gd name="T4" fmla="*/ 0 w 12"/>
                <a:gd name="T5" fmla="*/ 8 h 12"/>
                <a:gd name="T6" fmla="*/ 2 w 12"/>
                <a:gd name="T7" fmla="*/ 10 h 12"/>
                <a:gd name="T8" fmla="*/ 4 w 12"/>
                <a:gd name="T9" fmla="*/ 12 h 12"/>
                <a:gd name="T10" fmla="*/ 6 w 12"/>
                <a:gd name="T11" fmla="*/ 12 h 12"/>
                <a:gd name="T12" fmla="*/ 8 w 12"/>
                <a:gd name="T13" fmla="*/ 12 h 12"/>
                <a:gd name="T14" fmla="*/ 10 w 12"/>
                <a:gd name="T15" fmla="*/ 12 h 12"/>
                <a:gd name="T16" fmla="*/ 12 w 12"/>
                <a:gd name="T17" fmla="*/ 10 h 12"/>
                <a:gd name="T18" fmla="*/ 12 w 12"/>
                <a:gd name="T19" fmla="*/ 10 h 12"/>
                <a:gd name="T20" fmla="*/ 12 w 12"/>
                <a:gd name="T21" fmla="*/ 8 h 12"/>
                <a:gd name="T22" fmla="*/ 12 w 12"/>
                <a:gd name="T23" fmla="*/ 6 h 12"/>
                <a:gd name="T24" fmla="*/ 12 w 12"/>
                <a:gd name="T25" fmla="*/ 4 h 12"/>
                <a:gd name="T26" fmla="*/ 10 w 12"/>
                <a:gd name="T27" fmla="*/ 2 h 12"/>
                <a:gd name="T28" fmla="*/ 8 w 12"/>
                <a:gd name="T29" fmla="*/ 0 h 12"/>
                <a:gd name="T30" fmla="*/ 6 w 12"/>
                <a:gd name="T31" fmla="*/ 0 h 12"/>
                <a:gd name="T32" fmla="*/ 4 w 12"/>
                <a:gd name="T33" fmla="*/ 2 h 12"/>
                <a:gd name="T34" fmla="*/ 2 w 12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2"/>
                <a:gd name="T56" fmla="*/ 12 w 12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2">
                  <a:moveTo>
                    <a:pt x="2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502" name="Group 2839"/>
          <p:cNvGrpSpPr>
            <a:grpSpLocks/>
          </p:cNvGrpSpPr>
          <p:nvPr/>
        </p:nvGrpSpPr>
        <p:grpSpPr bwMode="auto">
          <a:xfrm>
            <a:off x="2770188" y="5192713"/>
            <a:ext cx="660400" cy="773112"/>
            <a:chOff x="1745" y="3271"/>
            <a:chExt cx="416" cy="487"/>
          </a:xfrm>
        </p:grpSpPr>
        <p:sp>
          <p:nvSpPr>
            <p:cNvPr id="18594" name="Freeform 2810"/>
            <p:cNvSpPr>
              <a:spLocks/>
            </p:cNvSpPr>
            <p:nvPr/>
          </p:nvSpPr>
          <p:spPr bwMode="auto">
            <a:xfrm>
              <a:off x="2150" y="3747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9 h 11"/>
                <a:gd name="T4" fmla="*/ 6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10 w 11"/>
                <a:gd name="T11" fmla="*/ 7 h 11"/>
                <a:gd name="T12" fmla="*/ 11 w 11"/>
                <a:gd name="T13" fmla="*/ 5 h 11"/>
                <a:gd name="T14" fmla="*/ 11 w 11"/>
                <a:gd name="T15" fmla="*/ 5 h 11"/>
                <a:gd name="T16" fmla="*/ 11 w 11"/>
                <a:gd name="T17" fmla="*/ 3 h 11"/>
                <a:gd name="T18" fmla="*/ 10 w 11"/>
                <a:gd name="T19" fmla="*/ 1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1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2 w 11"/>
                <a:gd name="T37" fmla="*/ 9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2" y="9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5" name="Freeform 2811"/>
            <p:cNvSpPr>
              <a:spLocks/>
            </p:cNvSpPr>
            <p:nvPr/>
          </p:nvSpPr>
          <p:spPr bwMode="auto">
            <a:xfrm>
              <a:off x="2135" y="3730"/>
              <a:ext cx="12" cy="11"/>
            </a:xfrm>
            <a:custGeom>
              <a:avLst/>
              <a:gdLst>
                <a:gd name="T0" fmla="*/ 2 w 12"/>
                <a:gd name="T1" fmla="*/ 7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7 h 11"/>
                <a:gd name="T12" fmla="*/ 12 w 12"/>
                <a:gd name="T13" fmla="*/ 5 h 11"/>
                <a:gd name="T14" fmla="*/ 12 w 12"/>
                <a:gd name="T15" fmla="*/ 3 h 11"/>
                <a:gd name="T16" fmla="*/ 12 w 12"/>
                <a:gd name="T17" fmla="*/ 2 h 11"/>
                <a:gd name="T18" fmla="*/ 12 w 12"/>
                <a:gd name="T19" fmla="*/ 2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3 h 11"/>
                <a:gd name="T32" fmla="*/ 0 w 12"/>
                <a:gd name="T33" fmla="*/ 5 h 11"/>
                <a:gd name="T34" fmla="*/ 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6" name="Freeform 2812"/>
            <p:cNvSpPr>
              <a:spLocks/>
            </p:cNvSpPr>
            <p:nvPr/>
          </p:nvSpPr>
          <p:spPr bwMode="auto">
            <a:xfrm>
              <a:off x="2120" y="3713"/>
              <a:ext cx="12" cy="11"/>
            </a:xfrm>
            <a:custGeom>
              <a:avLst/>
              <a:gdLst>
                <a:gd name="T0" fmla="*/ 2 w 12"/>
                <a:gd name="T1" fmla="*/ 7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7 h 11"/>
                <a:gd name="T12" fmla="*/ 12 w 12"/>
                <a:gd name="T13" fmla="*/ 6 h 11"/>
                <a:gd name="T14" fmla="*/ 12 w 12"/>
                <a:gd name="T15" fmla="*/ 4 h 11"/>
                <a:gd name="T16" fmla="*/ 12 w 12"/>
                <a:gd name="T17" fmla="*/ 2 h 11"/>
                <a:gd name="T18" fmla="*/ 12 w 12"/>
                <a:gd name="T19" fmla="*/ 2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7" name="Freeform 2813"/>
            <p:cNvSpPr>
              <a:spLocks/>
            </p:cNvSpPr>
            <p:nvPr/>
          </p:nvSpPr>
          <p:spPr bwMode="auto">
            <a:xfrm>
              <a:off x="2107" y="3696"/>
              <a:ext cx="12" cy="11"/>
            </a:xfrm>
            <a:custGeom>
              <a:avLst/>
              <a:gdLst>
                <a:gd name="T0" fmla="*/ 0 w 12"/>
                <a:gd name="T1" fmla="*/ 8 h 11"/>
                <a:gd name="T2" fmla="*/ 2 w 12"/>
                <a:gd name="T3" fmla="*/ 10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10 h 11"/>
                <a:gd name="T10" fmla="*/ 10 w 12"/>
                <a:gd name="T11" fmla="*/ 8 h 11"/>
                <a:gd name="T12" fmla="*/ 12 w 12"/>
                <a:gd name="T13" fmla="*/ 6 h 11"/>
                <a:gd name="T14" fmla="*/ 12 w 12"/>
                <a:gd name="T15" fmla="*/ 4 h 11"/>
                <a:gd name="T16" fmla="*/ 10 w 12"/>
                <a:gd name="T17" fmla="*/ 2 h 11"/>
                <a:gd name="T18" fmla="*/ 10 w 12"/>
                <a:gd name="T19" fmla="*/ 2 h 11"/>
                <a:gd name="T20" fmla="*/ 8 w 12"/>
                <a:gd name="T21" fmla="*/ 0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0 h 11"/>
                <a:gd name="T28" fmla="*/ 0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0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8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8" name="Freeform 2814"/>
            <p:cNvSpPr>
              <a:spLocks/>
            </p:cNvSpPr>
            <p:nvPr/>
          </p:nvSpPr>
          <p:spPr bwMode="auto">
            <a:xfrm>
              <a:off x="2093" y="3679"/>
              <a:ext cx="11" cy="12"/>
            </a:xfrm>
            <a:custGeom>
              <a:avLst/>
              <a:gdLst>
                <a:gd name="T0" fmla="*/ 0 w 11"/>
                <a:gd name="T1" fmla="*/ 8 h 12"/>
                <a:gd name="T2" fmla="*/ 1 w 11"/>
                <a:gd name="T3" fmla="*/ 10 h 12"/>
                <a:gd name="T4" fmla="*/ 3 w 11"/>
                <a:gd name="T5" fmla="*/ 12 h 12"/>
                <a:gd name="T6" fmla="*/ 5 w 11"/>
                <a:gd name="T7" fmla="*/ 12 h 12"/>
                <a:gd name="T8" fmla="*/ 7 w 11"/>
                <a:gd name="T9" fmla="*/ 10 h 12"/>
                <a:gd name="T10" fmla="*/ 9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9 w 11"/>
                <a:gd name="T17" fmla="*/ 2 h 12"/>
                <a:gd name="T18" fmla="*/ 9 w 11"/>
                <a:gd name="T19" fmla="*/ 2 h 12"/>
                <a:gd name="T20" fmla="*/ 7 w 11"/>
                <a:gd name="T21" fmla="*/ 0 h 12"/>
                <a:gd name="T22" fmla="*/ 5 w 11"/>
                <a:gd name="T23" fmla="*/ 0 h 12"/>
                <a:gd name="T24" fmla="*/ 3 w 11"/>
                <a:gd name="T25" fmla="*/ 0 h 12"/>
                <a:gd name="T26" fmla="*/ 1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8"/>
                  </a:move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9" name="Freeform 2815"/>
            <p:cNvSpPr>
              <a:spLocks/>
            </p:cNvSpPr>
            <p:nvPr/>
          </p:nvSpPr>
          <p:spPr bwMode="auto">
            <a:xfrm>
              <a:off x="2078" y="3661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0" name="Freeform 2816"/>
            <p:cNvSpPr>
              <a:spLocks/>
            </p:cNvSpPr>
            <p:nvPr/>
          </p:nvSpPr>
          <p:spPr bwMode="auto">
            <a:xfrm>
              <a:off x="2063" y="3644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1" name="Freeform 2817"/>
            <p:cNvSpPr>
              <a:spLocks/>
            </p:cNvSpPr>
            <p:nvPr/>
          </p:nvSpPr>
          <p:spPr bwMode="auto">
            <a:xfrm>
              <a:off x="2048" y="3627"/>
              <a:ext cx="11" cy="11"/>
            </a:xfrm>
            <a:custGeom>
              <a:avLst/>
              <a:gdLst>
                <a:gd name="T0" fmla="*/ 2 w 11"/>
                <a:gd name="T1" fmla="*/ 10 h 11"/>
                <a:gd name="T2" fmla="*/ 4 w 11"/>
                <a:gd name="T3" fmla="*/ 11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2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10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2" name="Freeform 2818"/>
            <p:cNvSpPr>
              <a:spLocks/>
            </p:cNvSpPr>
            <p:nvPr/>
          </p:nvSpPr>
          <p:spPr bwMode="auto">
            <a:xfrm>
              <a:off x="2035" y="3610"/>
              <a:ext cx="11" cy="12"/>
            </a:xfrm>
            <a:custGeom>
              <a:avLst/>
              <a:gdLst>
                <a:gd name="T0" fmla="*/ 0 w 11"/>
                <a:gd name="T1" fmla="*/ 10 h 12"/>
                <a:gd name="T2" fmla="*/ 2 w 11"/>
                <a:gd name="T3" fmla="*/ 12 h 12"/>
                <a:gd name="T4" fmla="*/ 4 w 11"/>
                <a:gd name="T5" fmla="*/ 12 h 12"/>
                <a:gd name="T6" fmla="*/ 6 w 11"/>
                <a:gd name="T7" fmla="*/ 12 h 12"/>
                <a:gd name="T8" fmla="*/ 7 w 11"/>
                <a:gd name="T9" fmla="*/ 12 h 12"/>
                <a:gd name="T10" fmla="*/ 9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9 w 11"/>
                <a:gd name="T17" fmla="*/ 4 h 12"/>
                <a:gd name="T18" fmla="*/ 9 w 11"/>
                <a:gd name="T19" fmla="*/ 4 h 12"/>
                <a:gd name="T20" fmla="*/ 7 w 11"/>
                <a:gd name="T21" fmla="*/ 2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2 h 12"/>
                <a:gd name="T28" fmla="*/ 0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10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3" name="Freeform 2819"/>
            <p:cNvSpPr>
              <a:spLocks/>
            </p:cNvSpPr>
            <p:nvPr/>
          </p:nvSpPr>
          <p:spPr bwMode="auto">
            <a:xfrm>
              <a:off x="2020" y="3594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4" name="Freeform 2820"/>
            <p:cNvSpPr>
              <a:spLocks/>
            </p:cNvSpPr>
            <p:nvPr/>
          </p:nvSpPr>
          <p:spPr bwMode="auto">
            <a:xfrm>
              <a:off x="2005" y="3577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10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10 w 11"/>
                <a:gd name="T17" fmla="*/ 2 h 11"/>
                <a:gd name="T18" fmla="*/ 10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5" name="Freeform 2821"/>
            <p:cNvSpPr>
              <a:spLocks/>
            </p:cNvSpPr>
            <p:nvPr/>
          </p:nvSpPr>
          <p:spPr bwMode="auto">
            <a:xfrm>
              <a:off x="1990" y="3560"/>
              <a:ext cx="12" cy="11"/>
            </a:xfrm>
            <a:custGeom>
              <a:avLst/>
              <a:gdLst>
                <a:gd name="T0" fmla="*/ 2 w 12"/>
                <a:gd name="T1" fmla="*/ 8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8 h 11"/>
                <a:gd name="T12" fmla="*/ 12 w 12"/>
                <a:gd name="T13" fmla="*/ 6 h 11"/>
                <a:gd name="T14" fmla="*/ 12 w 12"/>
                <a:gd name="T15" fmla="*/ 4 h 11"/>
                <a:gd name="T16" fmla="*/ 12 w 12"/>
                <a:gd name="T17" fmla="*/ 2 h 11"/>
                <a:gd name="T18" fmla="*/ 12 w 12"/>
                <a:gd name="T19" fmla="*/ 2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2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8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6" name="Freeform 2822"/>
            <p:cNvSpPr>
              <a:spLocks/>
            </p:cNvSpPr>
            <p:nvPr/>
          </p:nvSpPr>
          <p:spPr bwMode="auto">
            <a:xfrm>
              <a:off x="1976" y="3543"/>
              <a:ext cx="11" cy="12"/>
            </a:xfrm>
            <a:custGeom>
              <a:avLst/>
              <a:gdLst>
                <a:gd name="T0" fmla="*/ 1 w 11"/>
                <a:gd name="T1" fmla="*/ 8 h 12"/>
                <a:gd name="T2" fmla="*/ 3 w 11"/>
                <a:gd name="T3" fmla="*/ 10 h 12"/>
                <a:gd name="T4" fmla="*/ 5 w 11"/>
                <a:gd name="T5" fmla="*/ 12 h 12"/>
                <a:gd name="T6" fmla="*/ 7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11 w 11"/>
                <a:gd name="T17" fmla="*/ 2 h 12"/>
                <a:gd name="T18" fmla="*/ 11 w 11"/>
                <a:gd name="T19" fmla="*/ 2 h 12"/>
                <a:gd name="T20" fmla="*/ 9 w 11"/>
                <a:gd name="T21" fmla="*/ 0 h 12"/>
                <a:gd name="T22" fmla="*/ 7 w 11"/>
                <a:gd name="T23" fmla="*/ 0 h 12"/>
                <a:gd name="T24" fmla="*/ 5 w 11"/>
                <a:gd name="T25" fmla="*/ 0 h 12"/>
                <a:gd name="T26" fmla="*/ 3 w 11"/>
                <a:gd name="T27" fmla="*/ 0 h 12"/>
                <a:gd name="T28" fmla="*/ 1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" y="8"/>
                  </a:move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7" name="Freeform 2823"/>
            <p:cNvSpPr>
              <a:spLocks/>
            </p:cNvSpPr>
            <p:nvPr/>
          </p:nvSpPr>
          <p:spPr bwMode="auto">
            <a:xfrm>
              <a:off x="1962" y="3525"/>
              <a:ext cx="12" cy="11"/>
            </a:xfrm>
            <a:custGeom>
              <a:avLst/>
              <a:gdLst>
                <a:gd name="T0" fmla="*/ 0 w 12"/>
                <a:gd name="T1" fmla="*/ 9 h 11"/>
                <a:gd name="T2" fmla="*/ 2 w 12"/>
                <a:gd name="T3" fmla="*/ 11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11 h 11"/>
                <a:gd name="T10" fmla="*/ 10 w 12"/>
                <a:gd name="T11" fmla="*/ 9 h 11"/>
                <a:gd name="T12" fmla="*/ 12 w 12"/>
                <a:gd name="T13" fmla="*/ 7 h 11"/>
                <a:gd name="T14" fmla="*/ 12 w 12"/>
                <a:gd name="T15" fmla="*/ 5 h 11"/>
                <a:gd name="T16" fmla="*/ 10 w 12"/>
                <a:gd name="T17" fmla="*/ 3 h 11"/>
                <a:gd name="T18" fmla="*/ 10 w 12"/>
                <a:gd name="T19" fmla="*/ 3 h 11"/>
                <a:gd name="T20" fmla="*/ 8 w 12"/>
                <a:gd name="T21" fmla="*/ 2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2 h 11"/>
                <a:gd name="T28" fmla="*/ 0 w 12"/>
                <a:gd name="T29" fmla="*/ 3 h 11"/>
                <a:gd name="T30" fmla="*/ 0 w 12"/>
                <a:gd name="T31" fmla="*/ 5 h 11"/>
                <a:gd name="T32" fmla="*/ 0 w 12"/>
                <a:gd name="T33" fmla="*/ 7 h 11"/>
                <a:gd name="T34" fmla="*/ 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8" name="Freeform 2824"/>
            <p:cNvSpPr>
              <a:spLocks/>
            </p:cNvSpPr>
            <p:nvPr/>
          </p:nvSpPr>
          <p:spPr bwMode="auto">
            <a:xfrm>
              <a:off x="1948" y="3508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1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09" name="Freeform 2825"/>
            <p:cNvSpPr>
              <a:spLocks/>
            </p:cNvSpPr>
            <p:nvPr/>
          </p:nvSpPr>
          <p:spPr bwMode="auto">
            <a:xfrm>
              <a:off x="1933" y="3491"/>
              <a:ext cx="11" cy="11"/>
            </a:xfrm>
            <a:custGeom>
              <a:avLst/>
              <a:gdLst>
                <a:gd name="T0" fmla="*/ 0 w 11"/>
                <a:gd name="T1" fmla="*/ 10 h 11"/>
                <a:gd name="T2" fmla="*/ 2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0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10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0" name="Freeform 2826"/>
            <p:cNvSpPr>
              <a:spLocks/>
            </p:cNvSpPr>
            <p:nvPr/>
          </p:nvSpPr>
          <p:spPr bwMode="auto">
            <a:xfrm>
              <a:off x="1918" y="3474"/>
              <a:ext cx="11" cy="12"/>
            </a:xfrm>
            <a:custGeom>
              <a:avLst/>
              <a:gdLst>
                <a:gd name="T0" fmla="*/ 2 w 11"/>
                <a:gd name="T1" fmla="*/ 10 h 12"/>
                <a:gd name="T2" fmla="*/ 4 w 11"/>
                <a:gd name="T3" fmla="*/ 12 h 12"/>
                <a:gd name="T4" fmla="*/ 5 w 11"/>
                <a:gd name="T5" fmla="*/ 12 h 12"/>
                <a:gd name="T6" fmla="*/ 7 w 11"/>
                <a:gd name="T7" fmla="*/ 12 h 12"/>
                <a:gd name="T8" fmla="*/ 9 w 11"/>
                <a:gd name="T9" fmla="*/ 12 h 12"/>
                <a:gd name="T10" fmla="*/ 11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11 w 11"/>
                <a:gd name="T17" fmla="*/ 4 h 12"/>
                <a:gd name="T18" fmla="*/ 11 w 11"/>
                <a:gd name="T19" fmla="*/ 4 h 12"/>
                <a:gd name="T20" fmla="*/ 9 w 11"/>
                <a:gd name="T21" fmla="*/ 2 h 12"/>
                <a:gd name="T22" fmla="*/ 7 w 11"/>
                <a:gd name="T23" fmla="*/ 0 h 12"/>
                <a:gd name="T24" fmla="*/ 5 w 11"/>
                <a:gd name="T25" fmla="*/ 0 h 12"/>
                <a:gd name="T26" fmla="*/ 4 w 11"/>
                <a:gd name="T27" fmla="*/ 2 h 12"/>
                <a:gd name="T28" fmla="*/ 2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2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10"/>
                  </a:move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1" name="Freeform 2827"/>
            <p:cNvSpPr>
              <a:spLocks/>
            </p:cNvSpPr>
            <p:nvPr/>
          </p:nvSpPr>
          <p:spPr bwMode="auto">
            <a:xfrm>
              <a:off x="1903" y="3458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2" name="Freeform 2828"/>
            <p:cNvSpPr>
              <a:spLocks/>
            </p:cNvSpPr>
            <p:nvPr/>
          </p:nvSpPr>
          <p:spPr bwMode="auto">
            <a:xfrm>
              <a:off x="1890" y="3441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3" name="Freeform 2829"/>
            <p:cNvSpPr>
              <a:spLocks/>
            </p:cNvSpPr>
            <p:nvPr/>
          </p:nvSpPr>
          <p:spPr bwMode="auto">
            <a:xfrm>
              <a:off x="1875" y="3424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9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4" name="Freeform 2830"/>
            <p:cNvSpPr>
              <a:spLocks/>
            </p:cNvSpPr>
            <p:nvPr/>
          </p:nvSpPr>
          <p:spPr bwMode="auto">
            <a:xfrm>
              <a:off x="1860" y="3407"/>
              <a:ext cx="11" cy="12"/>
            </a:xfrm>
            <a:custGeom>
              <a:avLst/>
              <a:gdLst>
                <a:gd name="T0" fmla="*/ 0 w 11"/>
                <a:gd name="T1" fmla="*/ 8 h 12"/>
                <a:gd name="T2" fmla="*/ 2 w 11"/>
                <a:gd name="T3" fmla="*/ 10 h 12"/>
                <a:gd name="T4" fmla="*/ 4 w 11"/>
                <a:gd name="T5" fmla="*/ 12 h 12"/>
                <a:gd name="T6" fmla="*/ 6 w 11"/>
                <a:gd name="T7" fmla="*/ 12 h 12"/>
                <a:gd name="T8" fmla="*/ 8 w 11"/>
                <a:gd name="T9" fmla="*/ 10 h 12"/>
                <a:gd name="T10" fmla="*/ 10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10 w 11"/>
                <a:gd name="T17" fmla="*/ 2 h 12"/>
                <a:gd name="T18" fmla="*/ 10 w 11"/>
                <a:gd name="T19" fmla="*/ 2 h 12"/>
                <a:gd name="T20" fmla="*/ 8 w 11"/>
                <a:gd name="T21" fmla="*/ 0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8"/>
                  </a:move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5" name="Freeform 2831"/>
            <p:cNvSpPr>
              <a:spLocks/>
            </p:cNvSpPr>
            <p:nvPr/>
          </p:nvSpPr>
          <p:spPr bwMode="auto">
            <a:xfrm>
              <a:off x="1845" y="3391"/>
              <a:ext cx="12" cy="11"/>
            </a:xfrm>
            <a:custGeom>
              <a:avLst/>
              <a:gdLst>
                <a:gd name="T0" fmla="*/ 2 w 12"/>
                <a:gd name="T1" fmla="*/ 7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7 h 11"/>
                <a:gd name="T12" fmla="*/ 12 w 12"/>
                <a:gd name="T13" fmla="*/ 5 h 11"/>
                <a:gd name="T14" fmla="*/ 12 w 12"/>
                <a:gd name="T15" fmla="*/ 3 h 11"/>
                <a:gd name="T16" fmla="*/ 12 w 12"/>
                <a:gd name="T17" fmla="*/ 1 h 11"/>
                <a:gd name="T18" fmla="*/ 12 w 12"/>
                <a:gd name="T19" fmla="*/ 1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1 h 11"/>
                <a:gd name="T30" fmla="*/ 0 w 12"/>
                <a:gd name="T31" fmla="*/ 3 h 11"/>
                <a:gd name="T32" fmla="*/ 0 w 12"/>
                <a:gd name="T33" fmla="*/ 5 h 11"/>
                <a:gd name="T34" fmla="*/ 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6" name="Freeform 2832"/>
            <p:cNvSpPr>
              <a:spLocks/>
            </p:cNvSpPr>
            <p:nvPr/>
          </p:nvSpPr>
          <p:spPr bwMode="auto">
            <a:xfrm>
              <a:off x="1831" y="3372"/>
              <a:ext cx="11" cy="11"/>
            </a:xfrm>
            <a:custGeom>
              <a:avLst/>
              <a:gdLst>
                <a:gd name="T0" fmla="*/ 1 w 11"/>
                <a:gd name="T1" fmla="*/ 9 h 11"/>
                <a:gd name="T2" fmla="*/ 3 w 11"/>
                <a:gd name="T3" fmla="*/ 11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2 h 11"/>
                <a:gd name="T28" fmla="*/ 1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1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9"/>
                  </a:move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7" name="Freeform 2833"/>
            <p:cNvSpPr>
              <a:spLocks/>
            </p:cNvSpPr>
            <p:nvPr/>
          </p:nvSpPr>
          <p:spPr bwMode="auto">
            <a:xfrm>
              <a:off x="1817" y="3355"/>
              <a:ext cx="12" cy="11"/>
            </a:xfrm>
            <a:custGeom>
              <a:avLst/>
              <a:gdLst>
                <a:gd name="T0" fmla="*/ 0 w 12"/>
                <a:gd name="T1" fmla="*/ 9 h 11"/>
                <a:gd name="T2" fmla="*/ 2 w 12"/>
                <a:gd name="T3" fmla="*/ 11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11 h 11"/>
                <a:gd name="T10" fmla="*/ 10 w 12"/>
                <a:gd name="T11" fmla="*/ 9 h 11"/>
                <a:gd name="T12" fmla="*/ 12 w 12"/>
                <a:gd name="T13" fmla="*/ 8 h 11"/>
                <a:gd name="T14" fmla="*/ 12 w 12"/>
                <a:gd name="T15" fmla="*/ 6 h 11"/>
                <a:gd name="T16" fmla="*/ 10 w 12"/>
                <a:gd name="T17" fmla="*/ 4 h 11"/>
                <a:gd name="T18" fmla="*/ 10 w 12"/>
                <a:gd name="T19" fmla="*/ 4 h 11"/>
                <a:gd name="T20" fmla="*/ 8 w 12"/>
                <a:gd name="T21" fmla="*/ 2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2 h 11"/>
                <a:gd name="T28" fmla="*/ 0 w 12"/>
                <a:gd name="T29" fmla="*/ 4 h 11"/>
                <a:gd name="T30" fmla="*/ 0 w 12"/>
                <a:gd name="T31" fmla="*/ 6 h 11"/>
                <a:gd name="T32" fmla="*/ 0 w 12"/>
                <a:gd name="T33" fmla="*/ 8 h 11"/>
                <a:gd name="T34" fmla="*/ 0 w 12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8" name="Freeform 2834"/>
            <p:cNvSpPr>
              <a:spLocks/>
            </p:cNvSpPr>
            <p:nvPr/>
          </p:nvSpPr>
          <p:spPr bwMode="auto">
            <a:xfrm>
              <a:off x="1803" y="3338"/>
              <a:ext cx="11" cy="12"/>
            </a:xfrm>
            <a:custGeom>
              <a:avLst/>
              <a:gdLst>
                <a:gd name="T0" fmla="*/ 0 w 11"/>
                <a:gd name="T1" fmla="*/ 10 h 12"/>
                <a:gd name="T2" fmla="*/ 1 w 11"/>
                <a:gd name="T3" fmla="*/ 12 h 12"/>
                <a:gd name="T4" fmla="*/ 3 w 11"/>
                <a:gd name="T5" fmla="*/ 12 h 12"/>
                <a:gd name="T6" fmla="*/ 5 w 11"/>
                <a:gd name="T7" fmla="*/ 12 h 12"/>
                <a:gd name="T8" fmla="*/ 7 w 11"/>
                <a:gd name="T9" fmla="*/ 12 h 12"/>
                <a:gd name="T10" fmla="*/ 9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9 w 11"/>
                <a:gd name="T17" fmla="*/ 4 h 12"/>
                <a:gd name="T18" fmla="*/ 9 w 11"/>
                <a:gd name="T19" fmla="*/ 4 h 12"/>
                <a:gd name="T20" fmla="*/ 7 w 11"/>
                <a:gd name="T21" fmla="*/ 2 h 12"/>
                <a:gd name="T22" fmla="*/ 5 w 11"/>
                <a:gd name="T23" fmla="*/ 0 h 12"/>
                <a:gd name="T24" fmla="*/ 3 w 11"/>
                <a:gd name="T25" fmla="*/ 0 h 12"/>
                <a:gd name="T26" fmla="*/ 1 w 11"/>
                <a:gd name="T27" fmla="*/ 2 h 12"/>
                <a:gd name="T28" fmla="*/ 0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10"/>
                  </a:moveTo>
                  <a:lnTo>
                    <a:pt x="1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19" name="Freeform 2835"/>
            <p:cNvSpPr>
              <a:spLocks/>
            </p:cNvSpPr>
            <p:nvPr/>
          </p:nvSpPr>
          <p:spPr bwMode="auto">
            <a:xfrm>
              <a:off x="1788" y="3322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7 w 11"/>
                <a:gd name="T21" fmla="*/ 1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1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0" name="Freeform 2836"/>
            <p:cNvSpPr>
              <a:spLocks/>
            </p:cNvSpPr>
            <p:nvPr/>
          </p:nvSpPr>
          <p:spPr bwMode="auto">
            <a:xfrm>
              <a:off x="1773" y="3305"/>
              <a:ext cx="11" cy="11"/>
            </a:xfrm>
            <a:custGeom>
              <a:avLst/>
              <a:gdLst>
                <a:gd name="T0" fmla="*/ 2 w 11"/>
                <a:gd name="T1" fmla="*/ 7 h 11"/>
                <a:gd name="T2" fmla="*/ 4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2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7"/>
                  </a:move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1" name="Freeform 2837"/>
            <p:cNvSpPr>
              <a:spLocks/>
            </p:cNvSpPr>
            <p:nvPr/>
          </p:nvSpPr>
          <p:spPr bwMode="auto">
            <a:xfrm>
              <a:off x="1758" y="3288"/>
              <a:ext cx="11" cy="11"/>
            </a:xfrm>
            <a:custGeom>
              <a:avLst/>
              <a:gdLst>
                <a:gd name="T0" fmla="*/ 2 w 11"/>
                <a:gd name="T1" fmla="*/ 8 h 11"/>
                <a:gd name="T2" fmla="*/ 4 w 11"/>
                <a:gd name="T3" fmla="*/ 9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2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8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622" name="Freeform 2838"/>
            <p:cNvSpPr>
              <a:spLocks/>
            </p:cNvSpPr>
            <p:nvPr/>
          </p:nvSpPr>
          <p:spPr bwMode="auto">
            <a:xfrm>
              <a:off x="1745" y="3271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2 w 11"/>
                <a:gd name="T3" fmla="*/ 10 h 11"/>
                <a:gd name="T4" fmla="*/ 4 w 11"/>
                <a:gd name="T5" fmla="*/ 11 h 11"/>
                <a:gd name="T6" fmla="*/ 6 w 11"/>
                <a:gd name="T7" fmla="*/ 11 h 11"/>
                <a:gd name="T8" fmla="*/ 7 w 11"/>
                <a:gd name="T9" fmla="*/ 10 h 11"/>
                <a:gd name="T10" fmla="*/ 9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503" name="Group 2870"/>
          <p:cNvGrpSpPr>
            <a:grpSpLocks/>
          </p:cNvGrpSpPr>
          <p:nvPr/>
        </p:nvGrpSpPr>
        <p:grpSpPr bwMode="auto">
          <a:xfrm>
            <a:off x="4168775" y="5148263"/>
            <a:ext cx="700088" cy="787400"/>
            <a:chOff x="2626" y="3243"/>
            <a:chExt cx="441" cy="496"/>
          </a:xfrm>
        </p:grpSpPr>
        <p:sp>
          <p:nvSpPr>
            <p:cNvPr id="18564" name="Freeform 2840"/>
            <p:cNvSpPr>
              <a:spLocks/>
            </p:cNvSpPr>
            <p:nvPr/>
          </p:nvSpPr>
          <p:spPr bwMode="auto">
            <a:xfrm>
              <a:off x="2626" y="3728"/>
              <a:ext cx="11" cy="11"/>
            </a:xfrm>
            <a:custGeom>
              <a:avLst/>
              <a:gdLst>
                <a:gd name="T0" fmla="*/ 2 w 11"/>
                <a:gd name="T1" fmla="*/ 4 h 11"/>
                <a:gd name="T2" fmla="*/ 0 w 11"/>
                <a:gd name="T3" fmla="*/ 5 h 11"/>
                <a:gd name="T4" fmla="*/ 0 w 11"/>
                <a:gd name="T5" fmla="*/ 5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1 w 11"/>
                <a:gd name="T17" fmla="*/ 9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2 w 11"/>
                <a:gd name="T37" fmla="*/ 4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2" y="4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5" name="Freeform 2841"/>
            <p:cNvSpPr>
              <a:spLocks/>
            </p:cNvSpPr>
            <p:nvPr/>
          </p:nvSpPr>
          <p:spPr bwMode="auto">
            <a:xfrm>
              <a:off x="2641" y="3711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6" name="Freeform 2842"/>
            <p:cNvSpPr>
              <a:spLocks/>
            </p:cNvSpPr>
            <p:nvPr/>
          </p:nvSpPr>
          <p:spPr bwMode="auto">
            <a:xfrm>
              <a:off x="2656" y="3694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4 w 11"/>
                <a:gd name="T11" fmla="*/ 12 h 12"/>
                <a:gd name="T12" fmla="*/ 5 w 11"/>
                <a:gd name="T13" fmla="*/ 12 h 12"/>
                <a:gd name="T14" fmla="*/ 7 w 11"/>
                <a:gd name="T15" fmla="*/ 12 h 12"/>
                <a:gd name="T16" fmla="*/ 9 w 11"/>
                <a:gd name="T17" fmla="*/ 10 h 12"/>
                <a:gd name="T18" fmla="*/ 9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9 w 11"/>
                <a:gd name="T25" fmla="*/ 4 h 12"/>
                <a:gd name="T26" fmla="*/ 7 w 11"/>
                <a:gd name="T27" fmla="*/ 2 h 12"/>
                <a:gd name="T28" fmla="*/ 5 w 11"/>
                <a:gd name="T29" fmla="*/ 0 h 12"/>
                <a:gd name="T30" fmla="*/ 4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7" name="Freeform 2843"/>
            <p:cNvSpPr>
              <a:spLocks/>
            </p:cNvSpPr>
            <p:nvPr/>
          </p:nvSpPr>
          <p:spPr bwMode="auto">
            <a:xfrm>
              <a:off x="2671" y="3678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1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8" name="Freeform 2844"/>
            <p:cNvSpPr>
              <a:spLocks/>
            </p:cNvSpPr>
            <p:nvPr/>
          </p:nvSpPr>
          <p:spPr bwMode="auto">
            <a:xfrm>
              <a:off x="2686" y="3661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9" name="Freeform 2845"/>
            <p:cNvSpPr>
              <a:spLocks/>
            </p:cNvSpPr>
            <p:nvPr/>
          </p:nvSpPr>
          <p:spPr bwMode="auto">
            <a:xfrm>
              <a:off x="2700" y="3644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7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7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0" name="Freeform 2846"/>
            <p:cNvSpPr>
              <a:spLocks/>
            </p:cNvSpPr>
            <p:nvPr/>
          </p:nvSpPr>
          <p:spPr bwMode="auto">
            <a:xfrm>
              <a:off x="2715" y="3627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6 h 11"/>
                <a:gd name="T4" fmla="*/ 0 w 12"/>
                <a:gd name="T5" fmla="*/ 8 h 11"/>
                <a:gd name="T6" fmla="*/ 0 w 12"/>
                <a:gd name="T7" fmla="*/ 10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10 h 11"/>
                <a:gd name="T18" fmla="*/ 10 w 12"/>
                <a:gd name="T19" fmla="*/ 10 h 11"/>
                <a:gd name="T20" fmla="*/ 12 w 12"/>
                <a:gd name="T21" fmla="*/ 8 h 11"/>
                <a:gd name="T22" fmla="*/ 12 w 12"/>
                <a:gd name="T23" fmla="*/ 6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1" name="Freeform 2847"/>
            <p:cNvSpPr>
              <a:spLocks/>
            </p:cNvSpPr>
            <p:nvPr/>
          </p:nvSpPr>
          <p:spPr bwMode="auto">
            <a:xfrm>
              <a:off x="2730" y="3610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4 w 11"/>
                <a:gd name="T11" fmla="*/ 12 h 12"/>
                <a:gd name="T12" fmla="*/ 6 w 11"/>
                <a:gd name="T13" fmla="*/ 12 h 12"/>
                <a:gd name="T14" fmla="*/ 8 w 11"/>
                <a:gd name="T15" fmla="*/ 12 h 12"/>
                <a:gd name="T16" fmla="*/ 10 w 11"/>
                <a:gd name="T17" fmla="*/ 10 h 12"/>
                <a:gd name="T18" fmla="*/ 10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10 w 11"/>
                <a:gd name="T25" fmla="*/ 4 h 12"/>
                <a:gd name="T26" fmla="*/ 8 w 11"/>
                <a:gd name="T27" fmla="*/ 2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2" name="Freeform 2848"/>
            <p:cNvSpPr>
              <a:spLocks/>
            </p:cNvSpPr>
            <p:nvPr/>
          </p:nvSpPr>
          <p:spPr bwMode="auto">
            <a:xfrm>
              <a:off x="2745" y="3594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3" name="Freeform 2849"/>
            <p:cNvSpPr>
              <a:spLocks/>
            </p:cNvSpPr>
            <p:nvPr/>
          </p:nvSpPr>
          <p:spPr bwMode="auto">
            <a:xfrm>
              <a:off x="2760" y="3577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7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4" name="Freeform 2850"/>
            <p:cNvSpPr>
              <a:spLocks/>
            </p:cNvSpPr>
            <p:nvPr/>
          </p:nvSpPr>
          <p:spPr bwMode="auto">
            <a:xfrm>
              <a:off x="2775" y="3560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9 w 11"/>
                <a:gd name="T25" fmla="*/ 4 h 11"/>
                <a:gd name="T26" fmla="*/ 7 w 11"/>
                <a:gd name="T27" fmla="*/ 2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5" name="Freeform 2851"/>
            <p:cNvSpPr>
              <a:spLocks/>
            </p:cNvSpPr>
            <p:nvPr/>
          </p:nvSpPr>
          <p:spPr bwMode="auto">
            <a:xfrm>
              <a:off x="2790" y="3543"/>
              <a:ext cx="11" cy="12"/>
            </a:xfrm>
            <a:custGeom>
              <a:avLst/>
              <a:gdLst>
                <a:gd name="T0" fmla="*/ 0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0 w 11"/>
                <a:gd name="T7" fmla="*/ 10 h 12"/>
                <a:gd name="T8" fmla="*/ 2 w 11"/>
                <a:gd name="T9" fmla="*/ 12 h 12"/>
                <a:gd name="T10" fmla="*/ 3 w 11"/>
                <a:gd name="T11" fmla="*/ 12 h 12"/>
                <a:gd name="T12" fmla="*/ 5 w 11"/>
                <a:gd name="T13" fmla="*/ 12 h 12"/>
                <a:gd name="T14" fmla="*/ 7 w 11"/>
                <a:gd name="T15" fmla="*/ 12 h 12"/>
                <a:gd name="T16" fmla="*/ 9 w 11"/>
                <a:gd name="T17" fmla="*/ 10 h 12"/>
                <a:gd name="T18" fmla="*/ 9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9 w 11"/>
                <a:gd name="T25" fmla="*/ 4 h 12"/>
                <a:gd name="T26" fmla="*/ 7 w 11"/>
                <a:gd name="T27" fmla="*/ 2 h 12"/>
                <a:gd name="T28" fmla="*/ 5 w 11"/>
                <a:gd name="T29" fmla="*/ 0 h 12"/>
                <a:gd name="T30" fmla="*/ 3 w 11"/>
                <a:gd name="T31" fmla="*/ 0 h 12"/>
                <a:gd name="T32" fmla="*/ 2 w 11"/>
                <a:gd name="T33" fmla="*/ 2 h 12"/>
                <a:gd name="T34" fmla="*/ 0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6" name="Freeform 2852"/>
            <p:cNvSpPr>
              <a:spLocks/>
            </p:cNvSpPr>
            <p:nvPr/>
          </p:nvSpPr>
          <p:spPr bwMode="auto">
            <a:xfrm>
              <a:off x="2805" y="3527"/>
              <a:ext cx="11" cy="11"/>
            </a:xfrm>
            <a:custGeom>
              <a:avLst/>
              <a:gdLst>
                <a:gd name="T0" fmla="*/ 0 w 11"/>
                <a:gd name="T1" fmla="*/ 3 h 11"/>
                <a:gd name="T2" fmla="*/ 0 w 11"/>
                <a:gd name="T3" fmla="*/ 5 h 11"/>
                <a:gd name="T4" fmla="*/ 0 w 11"/>
                <a:gd name="T5" fmla="*/ 7 h 11"/>
                <a:gd name="T6" fmla="*/ 0 w 11"/>
                <a:gd name="T7" fmla="*/ 9 h 11"/>
                <a:gd name="T8" fmla="*/ 1 w 11"/>
                <a:gd name="T9" fmla="*/ 11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1 h 11"/>
                <a:gd name="T16" fmla="*/ 9 w 11"/>
                <a:gd name="T17" fmla="*/ 9 h 11"/>
                <a:gd name="T18" fmla="*/ 9 w 11"/>
                <a:gd name="T19" fmla="*/ 9 h 11"/>
                <a:gd name="T20" fmla="*/ 11 w 11"/>
                <a:gd name="T21" fmla="*/ 7 h 11"/>
                <a:gd name="T22" fmla="*/ 11 w 11"/>
                <a:gd name="T23" fmla="*/ 5 h 11"/>
                <a:gd name="T24" fmla="*/ 9 w 11"/>
                <a:gd name="T25" fmla="*/ 3 h 11"/>
                <a:gd name="T26" fmla="*/ 7 w 11"/>
                <a:gd name="T27" fmla="*/ 1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1 h 11"/>
                <a:gd name="T34" fmla="*/ 0 w 11"/>
                <a:gd name="T35" fmla="*/ 3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3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7" name="Freeform 2853"/>
            <p:cNvSpPr>
              <a:spLocks/>
            </p:cNvSpPr>
            <p:nvPr/>
          </p:nvSpPr>
          <p:spPr bwMode="auto">
            <a:xfrm>
              <a:off x="2819" y="3510"/>
              <a:ext cx="12" cy="11"/>
            </a:xfrm>
            <a:custGeom>
              <a:avLst/>
              <a:gdLst>
                <a:gd name="T0" fmla="*/ 0 w 12"/>
                <a:gd name="T1" fmla="*/ 4 h 11"/>
                <a:gd name="T2" fmla="*/ 0 w 12"/>
                <a:gd name="T3" fmla="*/ 5 h 11"/>
                <a:gd name="T4" fmla="*/ 0 w 12"/>
                <a:gd name="T5" fmla="*/ 7 h 11"/>
                <a:gd name="T6" fmla="*/ 0 w 12"/>
                <a:gd name="T7" fmla="*/ 9 h 11"/>
                <a:gd name="T8" fmla="*/ 2 w 12"/>
                <a:gd name="T9" fmla="*/ 11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11 h 11"/>
                <a:gd name="T16" fmla="*/ 10 w 12"/>
                <a:gd name="T17" fmla="*/ 9 h 11"/>
                <a:gd name="T18" fmla="*/ 10 w 12"/>
                <a:gd name="T19" fmla="*/ 9 h 11"/>
                <a:gd name="T20" fmla="*/ 12 w 12"/>
                <a:gd name="T21" fmla="*/ 7 h 11"/>
                <a:gd name="T22" fmla="*/ 12 w 12"/>
                <a:gd name="T23" fmla="*/ 5 h 11"/>
                <a:gd name="T24" fmla="*/ 10 w 12"/>
                <a:gd name="T25" fmla="*/ 4 h 11"/>
                <a:gd name="T26" fmla="*/ 8 w 12"/>
                <a:gd name="T27" fmla="*/ 2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2 h 11"/>
                <a:gd name="T34" fmla="*/ 0 w 12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4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8" name="Freeform 2854"/>
            <p:cNvSpPr>
              <a:spLocks/>
            </p:cNvSpPr>
            <p:nvPr/>
          </p:nvSpPr>
          <p:spPr bwMode="auto">
            <a:xfrm>
              <a:off x="2834" y="3493"/>
              <a:ext cx="11" cy="11"/>
            </a:xfrm>
            <a:custGeom>
              <a:avLst/>
              <a:gdLst>
                <a:gd name="T0" fmla="*/ 0 w 11"/>
                <a:gd name="T1" fmla="*/ 4 h 11"/>
                <a:gd name="T2" fmla="*/ 0 w 11"/>
                <a:gd name="T3" fmla="*/ 6 h 11"/>
                <a:gd name="T4" fmla="*/ 0 w 11"/>
                <a:gd name="T5" fmla="*/ 8 h 11"/>
                <a:gd name="T6" fmla="*/ 0 w 11"/>
                <a:gd name="T7" fmla="*/ 9 h 11"/>
                <a:gd name="T8" fmla="*/ 2 w 11"/>
                <a:gd name="T9" fmla="*/ 11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11 h 11"/>
                <a:gd name="T16" fmla="*/ 10 w 11"/>
                <a:gd name="T17" fmla="*/ 9 h 11"/>
                <a:gd name="T18" fmla="*/ 10 w 11"/>
                <a:gd name="T19" fmla="*/ 9 h 11"/>
                <a:gd name="T20" fmla="*/ 11 w 11"/>
                <a:gd name="T21" fmla="*/ 8 h 11"/>
                <a:gd name="T22" fmla="*/ 11 w 11"/>
                <a:gd name="T23" fmla="*/ 6 h 11"/>
                <a:gd name="T24" fmla="*/ 10 w 11"/>
                <a:gd name="T25" fmla="*/ 4 h 11"/>
                <a:gd name="T26" fmla="*/ 8 w 11"/>
                <a:gd name="T27" fmla="*/ 2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2 h 11"/>
                <a:gd name="T34" fmla="*/ 0 w 11"/>
                <a:gd name="T35" fmla="*/ 4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79" name="Freeform 2855"/>
            <p:cNvSpPr>
              <a:spLocks/>
            </p:cNvSpPr>
            <p:nvPr/>
          </p:nvSpPr>
          <p:spPr bwMode="auto">
            <a:xfrm>
              <a:off x="2849" y="3478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8 w 11"/>
                <a:gd name="T15" fmla="*/ 9 h 11"/>
                <a:gd name="T16" fmla="*/ 10 w 11"/>
                <a:gd name="T17" fmla="*/ 8 h 11"/>
                <a:gd name="T18" fmla="*/ 10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0 w 11"/>
                <a:gd name="T25" fmla="*/ 2 h 11"/>
                <a:gd name="T26" fmla="*/ 8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0" name="Freeform 2856"/>
            <p:cNvSpPr>
              <a:spLocks/>
            </p:cNvSpPr>
            <p:nvPr/>
          </p:nvSpPr>
          <p:spPr bwMode="auto">
            <a:xfrm>
              <a:off x="2864" y="3461"/>
              <a:ext cx="11" cy="12"/>
            </a:xfrm>
            <a:custGeom>
              <a:avLst/>
              <a:gdLst>
                <a:gd name="T0" fmla="*/ 0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0 w 11"/>
                <a:gd name="T7" fmla="*/ 8 h 12"/>
                <a:gd name="T8" fmla="*/ 2 w 11"/>
                <a:gd name="T9" fmla="*/ 10 h 12"/>
                <a:gd name="T10" fmla="*/ 4 w 11"/>
                <a:gd name="T11" fmla="*/ 12 h 12"/>
                <a:gd name="T12" fmla="*/ 6 w 11"/>
                <a:gd name="T13" fmla="*/ 12 h 12"/>
                <a:gd name="T14" fmla="*/ 8 w 11"/>
                <a:gd name="T15" fmla="*/ 10 h 12"/>
                <a:gd name="T16" fmla="*/ 9 w 11"/>
                <a:gd name="T17" fmla="*/ 8 h 12"/>
                <a:gd name="T18" fmla="*/ 9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9 w 11"/>
                <a:gd name="T25" fmla="*/ 2 h 12"/>
                <a:gd name="T26" fmla="*/ 8 w 11"/>
                <a:gd name="T27" fmla="*/ 0 h 12"/>
                <a:gd name="T28" fmla="*/ 6 w 11"/>
                <a:gd name="T29" fmla="*/ 0 h 12"/>
                <a:gd name="T30" fmla="*/ 4 w 11"/>
                <a:gd name="T31" fmla="*/ 0 h 12"/>
                <a:gd name="T32" fmla="*/ 2 w 11"/>
                <a:gd name="T33" fmla="*/ 0 h 12"/>
                <a:gd name="T34" fmla="*/ 0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1" name="Freeform 2857"/>
            <p:cNvSpPr>
              <a:spLocks/>
            </p:cNvSpPr>
            <p:nvPr/>
          </p:nvSpPr>
          <p:spPr bwMode="auto">
            <a:xfrm>
              <a:off x="2879" y="3445"/>
              <a:ext cx="11" cy="11"/>
            </a:xfrm>
            <a:custGeom>
              <a:avLst/>
              <a:gdLst>
                <a:gd name="T0" fmla="*/ 0 w 11"/>
                <a:gd name="T1" fmla="*/ 1 h 11"/>
                <a:gd name="T2" fmla="*/ 0 w 11"/>
                <a:gd name="T3" fmla="*/ 3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6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9 w 11"/>
                <a:gd name="T25" fmla="*/ 1 h 11"/>
                <a:gd name="T26" fmla="*/ 7 w 11"/>
                <a:gd name="T27" fmla="*/ 0 h 11"/>
                <a:gd name="T28" fmla="*/ 6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2" name="Freeform 2858"/>
            <p:cNvSpPr>
              <a:spLocks/>
            </p:cNvSpPr>
            <p:nvPr/>
          </p:nvSpPr>
          <p:spPr bwMode="auto">
            <a:xfrm>
              <a:off x="2894" y="3428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0 w 11"/>
                <a:gd name="T7" fmla="*/ 7 h 11"/>
                <a:gd name="T8" fmla="*/ 2 w 11"/>
                <a:gd name="T9" fmla="*/ 9 h 11"/>
                <a:gd name="T10" fmla="*/ 4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7 h 11"/>
                <a:gd name="T18" fmla="*/ 9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4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3" name="Freeform 2859"/>
            <p:cNvSpPr>
              <a:spLocks/>
            </p:cNvSpPr>
            <p:nvPr/>
          </p:nvSpPr>
          <p:spPr bwMode="auto">
            <a:xfrm>
              <a:off x="2909" y="3411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2 w 11"/>
                <a:gd name="T9" fmla="*/ 9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9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3 w 11"/>
                <a:gd name="T31" fmla="*/ 0 h 11"/>
                <a:gd name="T32" fmla="*/ 2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4" name="Freeform 2860"/>
            <p:cNvSpPr>
              <a:spLocks/>
            </p:cNvSpPr>
            <p:nvPr/>
          </p:nvSpPr>
          <p:spPr bwMode="auto">
            <a:xfrm>
              <a:off x="2924" y="3394"/>
              <a:ext cx="11" cy="11"/>
            </a:xfrm>
            <a:custGeom>
              <a:avLst/>
              <a:gdLst>
                <a:gd name="T0" fmla="*/ 0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0 w 11"/>
                <a:gd name="T7" fmla="*/ 8 h 11"/>
                <a:gd name="T8" fmla="*/ 1 w 11"/>
                <a:gd name="T9" fmla="*/ 10 h 11"/>
                <a:gd name="T10" fmla="*/ 3 w 11"/>
                <a:gd name="T11" fmla="*/ 11 h 11"/>
                <a:gd name="T12" fmla="*/ 5 w 11"/>
                <a:gd name="T13" fmla="*/ 11 h 11"/>
                <a:gd name="T14" fmla="*/ 7 w 11"/>
                <a:gd name="T15" fmla="*/ 10 h 11"/>
                <a:gd name="T16" fmla="*/ 9 w 11"/>
                <a:gd name="T17" fmla="*/ 8 h 11"/>
                <a:gd name="T18" fmla="*/ 9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9 w 11"/>
                <a:gd name="T25" fmla="*/ 2 h 11"/>
                <a:gd name="T26" fmla="*/ 7 w 11"/>
                <a:gd name="T27" fmla="*/ 0 h 11"/>
                <a:gd name="T28" fmla="*/ 5 w 11"/>
                <a:gd name="T29" fmla="*/ 0 h 11"/>
                <a:gd name="T30" fmla="*/ 3 w 11"/>
                <a:gd name="T31" fmla="*/ 0 h 11"/>
                <a:gd name="T32" fmla="*/ 1 w 11"/>
                <a:gd name="T33" fmla="*/ 0 h 11"/>
                <a:gd name="T34" fmla="*/ 0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5" name="Freeform 2861"/>
            <p:cNvSpPr>
              <a:spLocks/>
            </p:cNvSpPr>
            <p:nvPr/>
          </p:nvSpPr>
          <p:spPr bwMode="auto">
            <a:xfrm>
              <a:off x="2938" y="3378"/>
              <a:ext cx="12" cy="11"/>
            </a:xfrm>
            <a:custGeom>
              <a:avLst/>
              <a:gdLst>
                <a:gd name="T0" fmla="*/ 0 w 12"/>
                <a:gd name="T1" fmla="*/ 1 h 11"/>
                <a:gd name="T2" fmla="*/ 0 w 12"/>
                <a:gd name="T3" fmla="*/ 3 h 11"/>
                <a:gd name="T4" fmla="*/ 0 w 12"/>
                <a:gd name="T5" fmla="*/ 5 h 11"/>
                <a:gd name="T6" fmla="*/ 0 w 12"/>
                <a:gd name="T7" fmla="*/ 7 h 11"/>
                <a:gd name="T8" fmla="*/ 2 w 12"/>
                <a:gd name="T9" fmla="*/ 9 h 11"/>
                <a:gd name="T10" fmla="*/ 4 w 12"/>
                <a:gd name="T11" fmla="*/ 11 h 11"/>
                <a:gd name="T12" fmla="*/ 6 w 12"/>
                <a:gd name="T13" fmla="*/ 11 h 11"/>
                <a:gd name="T14" fmla="*/ 8 w 12"/>
                <a:gd name="T15" fmla="*/ 9 h 11"/>
                <a:gd name="T16" fmla="*/ 10 w 12"/>
                <a:gd name="T17" fmla="*/ 7 h 11"/>
                <a:gd name="T18" fmla="*/ 10 w 12"/>
                <a:gd name="T19" fmla="*/ 7 h 11"/>
                <a:gd name="T20" fmla="*/ 12 w 12"/>
                <a:gd name="T21" fmla="*/ 5 h 11"/>
                <a:gd name="T22" fmla="*/ 12 w 12"/>
                <a:gd name="T23" fmla="*/ 3 h 11"/>
                <a:gd name="T24" fmla="*/ 10 w 12"/>
                <a:gd name="T25" fmla="*/ 1 h 11"/>
                <a:gd name="T26" fmla="*/ 8 w 12"/>
                <a:gd name="T27" fmla="*/ 0 h 11"/>
                <a:gd name="T28" fmla="*/ 6 w 12"/>
                <a:gd name="T29" fmla="*/ 0 h 11"/>
                <a:gd name="T30" fmla="*/ 4 w 12"/>
                <a:gd name="T31" fmla="*/ 0 h 11"/>
                <a:gd name="T32" fmla="*/ 2 w 12"/>
                <a:gd name="T33" fmla="*/ 0 h 11"/>
                <a:gd name="T34" fmla="*/ 0 w 12"/>
                <a:gd name="T35" fmla="*/ 1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6" name="Freeform 2862"/>
            <p:cNvSpPr>
              <a:spLocks/>
            </p:cNvSpPr>
            <p:nvPr/>
          </p:nvSpPr>
          <p:spPr bwMode="auto">
            <a:xfrm>
              <a:off x="2951" y="3361"/>
              <a:ext cx="12" cy="11"/>
            </a:xfrm>
            <a:custGeom>
              <a:avLst/>
              <a:gdLst>
                <a:gd name="T0" fmla="*/ 2 w 12"/>
                <a:gd name="T1" fmla="*/ 2 h 11"/>
                <a:gd name="T2" fmla="*/ 0 w 12"/>
                <a:gd name="T3" fmla="*/ 3 h 11"/>
                <a:gd name="T4" fmla="*/ 0 w 12"/>
                <a:gd name="T5" fmla="*/ 5 h 11"/>
                <a:gd name="T6" fmla="*/ 2 w 12"/>
                <a:gd name="T7" fmla="*/ 7 h 11"/>
                <a:gd name="T8" fmla="*/ 4 w 12"/>
                <a:gd name="T9" fmla="*/ 9 h 11"/>
                <a:gd name="T10" fmla="*/ 6 w 12"/>
                <a:gd name="T11" fmla="*/ 11 h 11"/>
                <a:gd name="T12" fmla="*/ 8 w 12"/>
                <a:gd name="T13" fmla="*/ 11 h 11"/>
                <a:gd name="T14" fmla="*/ 10 w 12"/>
                <a:gd name="T15" fmla="*/ 9 h 11"/>
                <a:gd name="T16" fmla="*/ 12 w 12"/>
                <a:gd name="T17" fmla="*/ 7 h 11"/>
                <a:gd name="T18" fmla="*/ 12 w 12"/>
                <a:gd name="T19" fmla="*/ 7 h 11"/>
                <a:gd name="T20" fmla="*/ 12 w 12"/>
                <a:gd name="T21" fmla="*/ 5 h 11"/>
                <a:gd name="T22" fmla="*/ 12 w 12"/>
                <a:gd name="T23" fmla="*/ 3 h 11"/>
                <a:gd name="T24" fmla="*/ 12 w 12"/>
                <a:gd name="T25" fmla="*/ 2 h 11"/>
                <a:gd name="T26" fmla="*/ 10 w 12"/>
                <a:gd name="T27" fmla="*/ 0 h 11"/>
                <a:gd name="T28" fmla="*/ 8 w 12"/>
                <a:gd name="T29" fmla="*/ 0 h 11"/>
                <a:gd name="T30" fmla="*/ 6 w 12"/>
                <a:gd name="T31" fmla="*/ 0 h 11"/>
                <a:gd name="T32" fmla="*/ 4 w 12"/>
                <a:gd name="T33" fmla="*/ 0 h 11"/>
                <a:gd name="T34" fmla="*/ 2 w 12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7" name="Freeform 2863"/>
            <p:cNvSpPr>
              <a:spLocks/>
            </p:cNvSpPr>
            <p:nvPr/>
          </p:nvSpPr>
          <p:spPr bwMode="auto">
            <a:xfrm>
              <a:off x="2966" y="3344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8 w 11"/>
                <a:gd name="T13" fmla="*/ 11 h 11"/>
                <a:gd name="T14" fmla="*/ 10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10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8" name="Freeform 2864"/>
            <p:cNvSpPr>
              <a:spLocks/>
            </p:cNvSpPr>
            <p:nvPr/>
          </p:nvSpPr>
          <p:spPr bwMode="auto">
            <a:xfrm>
              <a:off x="2981" y="3327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8 h 11"/>
                <a:gd name="T8" fmla="*/ 4 w 11"/>
                <a:gd name="T9" fmla="*/ 10 h 11"/>
                <a:gd name="T10" fmla="*/ 6 w 11"/>
                <a:gd name="T11" fmla="*/ 11 h 11"/>
                <a:gd name="T12" fmla="*/ 8 w 11"/>
                <a:gd name="T13" fmla="*/ 11 h 11"/>
                <a:gd name="T14" fmla="*/ 9 w 11"/>
                <a:gd name="T15" fmla="*/ 10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8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89" name="Freeform 2865"/>
            <p:cNvSpPr>
              <a:spLocks/>
            </p:cNvSpPr>
            <p:nvPr/>
          </p:nvSpPr>
          <p:spPr bwMode="auto">
            <a:xfrm>
              <a:off x="2996" y="3310"/>
              <a:ext cx="11" cy="12"/>
            </a:xfrm>
            <a:custGeom>
              <a:avLst/>
              <a:gdLst>
                <a:gd name="T0" fmla="*/ 2 w 11"/>
                <a:gd name="T1" fmla="*/ 2 h 12"/>
                <a:gd name="T2" fmla="*/ 0 w 11"/>
                <a:gd name="T3" fmla="*/ 4 h 12"/>
                <a:gd name="T4" fmla="*/ 0 w 11"/>
                <a:gd name="T5" fmla="*/ 6 h 12"/>
                <a:gd name="T6" fmla="*/ 2 w 11"/>
                <a:gd name="T7" fmla="*/ 8 h 12"/>
                <a:gd name="T8" fmla="*/ 4 w 11"/>
                <a:gd name="T9" fmla="*/ 10 h 12"/>
                <a:gd name="T10" fmla="*/ 6 w 11"/>
                <a:gd name="T11" fmla="*/ 12 h 12"/>
                <a:gd name="T12" fmla="*/ 8 w 11"/>
                <a:gd name="T13" fmla="*/ 12 h 12"/>
                <a:gd name="T14" fmla="*/ 9 w 11"/>
                <a:gd name="T15" fmla="*/ 10 h 12"/>
                <a:gd name="T16" fmla="*/ 11 w 11"/>
                <a:gd name="T17" fmla="*/ 8 h 12"/>
                <a:gd name="T18" fmla="*/ 11 w 11"/>
                <a:gd name="T19" fmla="*/ 8 h 12"/>
                <a:gd name="T20" fmla="*/ 11 w 11"/>
                <a:gd name="T21" fmla="*/ 6 h 12"/>
                <a:gd name="T22" fmla="*/ 11 w 11"/>
                <a:gd name="T23" fmla="*/ 4 h 12"/>
                <a:gd name="T24" fmla="*/ 11 w 11"/>
                <a:gd name="T25" fmla="*/ 2 h 12"/>
                <a:gd name="T26" fmla="*/ 9 w 11"/>
                <a:gd name="T27" fmla="*/ 0 h 12"/>
                <a:gd name="T28" fmla="*/ 8 w 11"/>
                <a:gd name="T29" fmla="*/ 0 h 12"/>
                <a:gd name="T30" fmla="*/ 6 w 11"/>
                <a:gd name="T31" fmla="*/ 0 h 12"/>
                <a:gd name="T32" fmla="*/ 4 w 11"/>
                <a:gd name="T33" fmla="*/ 0 h 12"/>
                <a:gd name="T34" fmla="*/ 2 w 11"/>
                <a:gd name="T35" fmla="*/ 2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0" name="Freeform 2866"/>
            <p:cNvSpPr>
              <a:spLocks/>
            </p:cNvSpPr>
            <p:nvPr/>
          </p:nvSpPr>
          <p:spPr bwMode="auto">
            <a:xfrm>
              <a:off x="3011" y="3294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3 h 11"/>
                <a:gd name="T4" fmla="*/ 0 w 11"/>
                <a:gd name="T5" fmla="*/ 5 h 11"/>
                <a:gd name="T6" fmla="*/ 2 w 11"/>
                <a:gd name="T7" fmla="*/ 7 h 11"/>
                <a:gd name="T8" fmla="*/ 4 w 11"/>
                <a:gd name="T9" fmla="*/ 9 h 11"/>
                <a:gd name="T10" fmla="*/ 6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3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6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1" name="Freeform 2867"/>
            <p:cNvSpPr>
              <a:spLocks/>
            </p:cNvSpPr>
            <p:nvPr/>
          </p:nvSpPr>
          <p:spPr bwMode="auto">
            <a:xfrm>
              <a:off x="3026" y="3277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5 h 11"/>
                <a:gd name="T6" fmla="*/ 2 w 11"/>
                <a:gd name="T7" fmla="*/ 7 h 11"/>
                <a:gd name="T8" fmla="*/ 4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7 h 11"/>
                <a:gd name="T18" fmla="*/ 11 w 11"/>
                <a:gd name="T19" fmla="*/ 7 h 11"/>
                <a:gd name="T20" fmla="*/ 11 w 11"/>
                <a:gd name="T21" fmla="*/ 5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4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2" name="Freeform 2868"/>
            <p:cNvSpPr>
              <a:spLocks/>
            </p:cNvSpPr>
            <p:nvPr/>
          </p:nvSpPr>
          <p:spPr bwMode="auto">
            <a:xfrm>
              <a:off x="3041" y="3260"/>
              <a:ext cx="11" cy="11"/>
            </a:xfrm>
            <a:custGeom>
              <a:avLst/>
              <a:gdLst>
                <a:gd name="T0" fmla="*/ 2 w 11"/>
                <a:gd name="T1" fmla="*/ 2 h 11"/>
                <a:gd name="T2" fmla="*/ 0 w 11"/>
                <a:gd name="T3" fmla="*/ 4 h 11"/>
                <a:gd name="T4" fmla="*/ 0 w 11"/>
                <a:gd name="T5" fmla="*/ 6 h 11"/>
                <a:gd name="T6" fmla="*/ 2 w 11"/>
                <a:gd name="T7" fmla="*/ 8 h 11"/>
                <a:gd name="T8" fmla="*/ 3 w 11"/>
                <a:gd name="T9" fmla="*/ 9 h 11"/>
                <a:gd name="T10" fmla="*/ 5 w 11"/>
                <a:gd name="T11" fmla="*/ 11 h 11"/>
                <a:gd name="T12" fmla="*/ 7 w 11"/>
                <a:gd name="T13" fmla="*/ 11 h 11"/>
                <a:gd name="T14" fmla="*/ 9 w 11"/>
                <a:gd name="T15" fmla="*/ 9 h 11"/>
                <a:gd name="T16" fmla="*/ 11 w 11"/>
                <a:gd name="T17" fmla="*/ 8 h 11"/>
                <a:gd name="T18" fmla="*/ 11 w 11"/>
                <a:gd name="T19" fmla="*/ 8 h 11"/>
                <a:gd name="T20" fmla="*/ 11 w 11"/>
                <a:gd name="T21" fmla="*/ 6 h 11"/>
                <a:gd name="T22" fmla="*/ 11 w 11"/>
                <a:gd name="T23" fmla="*/ 4 h 11"/>
                <a:gd name="T24" fmla="*/ 11 w 11"/>
                <a:gd name="T25" fmla="*/ 2 h 11"/>
                <a:gd name="T26" fmla="*/ 9 w 11"/>
                <a:gd name="T27" fmla="*/ 0 h 11"/>
                <a:gd name="T28" fmla="*/ 7 w 11"/>
                <a:gd name="T29" fmla="*/ 0 h 11"/>
                <a:gd name="T30" fmla="*/ 5 w 11"/>
                <a:gd name="T31" fmla="*/ 0 h 11"/>
                <a:gd name="T32" fmla="*/ 3 w 11"/>
                <a:gd name="T33" fmla="*/ 0 h 11"/>
                <a:gd name="T34" fmla="*/ 2 w 11"/>
                <a:gd name="T35" fmla="*/ 2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2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93" name="Freeform 2869"/>
            <p:cNvSpPr>
              <a:spLocks/>
            </p:cNvSpPr>
            <p:nvPr/>
          </p:nvSpPr>
          <p:spPr bwMode="auto">
            <a:xfrm>
              <a:off x="3056" y="3243"/>
              <a:ext cx="11" cy="12"/>
            </a:xfrm>
            <a:custGeom>
              <a:avLst/>
              <a:gdLst>
                <a:gd name="T0" fmla="*/ 1 w 11"/>
                <a:gd name="T1" fmla="*/ 4 h 12"/>
                <a:gd name="T2" fmla="*/ 0 w 11"/>
                <a:gd name="T3" fmla="*/ 6 h 12"/>
                <a:gd name="T4" fmla="*/ 0 w 11"/>
                <a:gd name="T5" fmla="*/ 8 h 12"/>
                <a:gd name="T6" fmla="*/ 1 w 11"/>
                <a:gd name="T7" fmla="*/ 10 h 12"/>
                <a:gd name="T8" fmla="*/ 3 w 11"/>
                <a:gd name="T9" fmla="*/ 12 h 12"/>
                <a:gd name="T10" fmla="*/ 5 w 11"/>
                <a:gd name="T11" fmla="*/ 12 h 12"/>
                <a:gd name="T12" fmla="*/ 7 w 11"/>
                <a:gd name="T13" fmla="*/ 12 h 12"/>
                <a:gd name="T14" fmla="*/ 9 w 11"/>
                <a:gd name="T15" fmla="*/ 12 h 12"/>
                <a:gd name="T16" fmla="*/ 11 w 11"/>
                <a:gd name="T17" fmla="*/ 10 h 12"/>
                <a:gd name="T18" fmla="*/ 11 w 11"/>
                <a:gd name="T19" fmla="*/ 10 h 12"/>
                <a:gd name="T20" fmla="*/ 11 w 11"/>
                <a:gd name="T21" fmla="*/ 8 h 12"/>
                <a:gd name="T22" fmla="*/ 11 w 11"/>
                <a:gd name="T23" fmla="*/ 6 h 12"/>
                <a:gd name="T24" fmla="*/ 11 w 11"/>
                <a:gd name="T25" fmla="*/ 4 h 12"/>
                <a:gd name="T26" fmla="*/ 9 w 11"/>
                <a:gd name="T27" fmla="*/ 2 h 12"/>
                <a:gd name="T28" fmla="*/ 7 w 11"/>
                <a:gd name="T29" fmla="*/ 0 h 12"/>
                <a:gd name="T30" fmla="*/ 5 w 11"/>
                <a:gd name="T31" fmla="*/ 0 h 12"/>
                <a:gd name="T32" fmla="*/ 3 w 11"/>
                <a:gd name="T33" fmla="*/ 2 h 12"/>
                <a:gd name="T34" fmla="*/ 1 w 11"/>
                <a:gd name="T35" fmla="*/ 4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504" name="Group 2900"/>
          <p:cNvGrpSpPr>
            <a:grpSpLocks/>
          </p:cNvGrpSpPr>
          <p:nvPr/>
        </p:nvGrpSpPr>
        <p:grpSpPr bwMode="auto">
          <a:xfrm>
            <a:off x="4879975" y="5172075"/>
            <a:ext cx="663575" cy="773113"/>
            <a:chOff x="3074" y="3258"/>
            <a:chExt cx="418" cy="487"/>
          </a:xfrm>
        </p:grpSpPr>
        <p:sp>
          <p:nvSpPr>
            <p:cNvPr id="18535" name="Freeform 2871"/>
            <p:cNvSpPr>
              <a:spLocks/>
            </p:cNvSpPr>
            <p:nvPr/>
          </p:nvSpPr>
          <p:spPr bwMode="auto">
            <a:xfrm>
              <a:off x="3481" y="3733"/>
              <a:ext cx="11" cy="12"/>
            </a:xfrm>
            <a:custGeom>
              <a:avLst/>
              <a:gdLst>
                <a:gd name="T0" fmla="*/ 2 w 11"/>
                <a:gd name="T1" fmla="*/ 10 h 12"/>
                <a:gd name="T2" fmla="*/ 4 w 11"/>
                <a:gd name="T3" fmla="*/ 10 h 12"/>
                <a:gd name="T4" fmla="*/ 6 w 11"/>
                <a:gd name="T5" fmla="*/ 12 h 12"/>
                <a:gd name="T6" fmla="*/ 6 w 11"/>
                <a:gd name="T7" fmla="*/ 12 h 12"/>
                <a:gd name="T8" fmla="*/ 8 w 11"/>
                <a:gd name="T9" fmla="*/ 10 h 12"/>
                <a:gd name="T10" fmla="*/ 10 w 11"/>
                <a:gd name="T11" fmla="*/ 8 h 12"/>
                <a:gd name="T12" fmla="*/ 11 w 11"/>
                <a:gd name="T13" fmla="*/ 6 h 12"/>
                <a:gd name="T14" fmla="*/ 11 w 11"/>
                <a:gd name="T15" fmla="*/ 6 h 12"/>
                <a:gd name="T16" fmla="*/ 11 w 11"/>
                <a:gd name="T17" fmla="*/ 4 h 12"/>
                <a:gd name="T18" fmla="*/ 10 w 11"/>
                <a:gd name="T19" fmla="*/ 2 h 12"/>
                <a:gd name="T20" fmla="*/ 8 w 11"/>
                <a:gd name="T21" fmla="*/ 0 h 12"/>
                <a:gd name="T22" fmla="*/ 6 w 11"/>
                <a:gd name="T23" fmla="*/ 0 h 12"/>
                <a:gd name="T24" fmla="*/ 4 w 11"/>
                <a:gd name="T25" fmla="*/ 0 h 12"/>
                <a:gd name="T26" fmla="*/ 2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2 w 11"/>
                <a:gd name="T37" fmla="*/ 10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2"/>
                <a:gd name="T59" fmla="*/ 11 w 11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2">
                  <a:moveTo>
                    <a:pt x="2" y="10"/>
                  </a:moveTo>
                  <a:lnTo>
                    <a:pt x="4" y="10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36" name="Freeform 2872"/>
            <p:cNvSpPr>
              <a:spLocks/>
            </p:cNvSpPr>
            <p:nvPr/>
          </p:nvSpPr>
          <p:spPr bwMode="auto">
            <a:xfrm>
              <a:off x="3466" y="3717"/>
              <a:ext cx="12" cy="11"/>
            </a:xfrm>
            <a:custGeom>
              <a:avLst/>
              <a:gdLst>
                <a:gd name="T0" fmla="*/ 2 w 12"/>
                <a:gd name="T1" fmla="*/ 7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7 h 11"/>
                <a:gd name="T12" fmla="*/ 12 w 12"/>
                <a:gd name="T13" fmla="*/ 5 h 11"/>
                <a:gd name="T14" fmla="*/ 12 w 12"/>
                <a:gd name="T15" fmla="*/ 3 h 11"/>
                <a:gd name="T16" fmla="*/ 12 w 12"/>
                <a:gd name="T17" fmla="*/ 2 h 11"/>
                <a:gd name="T18" fmla="*/ 12 w 12"/>
                <a:gd name="T19" fmla="*/ 2 h 11"/>
                <a:gd name="T20" fmla="*/ 10 w 12"/>
                <a:gd name="T21" fmla="*/ 0 h 11"/>
                <a:gd name="T22" fmla="*/ 8 w 12"/>
                <a:gd name="T23" fmla="*/ 0 h 11"/>
                <a:gd name="T24" fmla="*/ 6 w 12"/>
                <a:gd name="T25" fmla="*/ 0 h 11"/>
                <a:gd name="T26" fmla="*/ 4 w 12"/>
                <a:gd name="T27" fmla="*/ 0 h 11"/>
                <a:gd name="T28" fmla="*/ 2 w 12"/>
                <a:gd name="T29" fmla="*/ 2 h 11"/>
                <a:gd name="T30" fmla="*/ 0 w 12"/>
                <a:gd name="T31" fmla="*/ 3 h 11"/>
                <a:gd name="T32" fmla="*/ 0 w 12"/>
                <a:gd name="T33" fmla="*/ 5 h 11"/>
                <a:gd name="T34" fmla="*/ 2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2" y="7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37" name="Freeform 2873"/>
            <p:cNvSpPr>
              <a:spLocks/>
            </p:cNvSpPr>
            <p:nvPr/>
          </p:nvSpPr>
          <p:spPr bwMode="auto">
            <a:xfrm>
              <a:off x="3452" y="3700"/>
              <a:ext cx="11" cy="11"/>
            </a:xfrm>
            <a:custGeom>
              <a:avLst/>
              <a:gdLst>
                <a:gd name="T0" fmla="*/ 1 w 11"/>
                <a:gd name="T1" fmla="*/ 7 h 11"/>
                <a:gd name="T2" fmla="*/ 3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1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7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38" name="Freeform 2874"/>
            <p:cNvSpPr>
              <a:spLocks/>
            </p:cNvSpPr>
            <p:nvPr/>
          </p:nvSpPr>
          <p:spPr bwMode="auto">
            <a:xfrm>
              <a:off x="3438" y="3683"/>
              <a:ext cx="12" cy="11"/>
            </a:xfrm>
            <a:custGeom>
              <a:avLst/>
              <a:gdLst>
                <a:gd name="T0" fmla="*/ 0 w 12"/>
                <a:gd name="T1" fmla="*/ 8 h 11"/>
                <a:gd name="T2" fmla="*/ 2 w 12"/>
                <a:gd name="T3" fmla="*/ 9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9 h 11"/>
                <a:gd name="T10" fmla="*/ 10 w 12"/>
                <a:gd name="T11" fmla="*/ 8 h 11"/>
                <a:gd name="T12" fmla="*/ 12 w 12"/>
                <a:gd name="T13" fmla="*/ 6 h 11"/>
                <a:gd name="T14" fmla="*/ 12 w 12"/>
                <a:gd name="T15" fmla="*/ 4 h 11"/>
                <a:gd name="T16" fmla="*/ 10 w 12"/>
                <a:gd name="T17" fmla="*/ 2 h 11"/>
                <a:gd name="T18" fmla="*/ 10 w 12"/>
                <a:gd name="T19" fmla="*/ 2 h 11"/>
                <a:gd name="T20" fmla="*/ 8 w 12"/>
                <a:gd name="T21" fmla="*/ 0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0 h 11"/>
                <a:gd name="T28" fmla="*/ 0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0 w 12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8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39" name="Freeform 2875"/>
            <p:cNvSpPr>
              <a:spLocks/>
            </p:cNvSpPr>
            <p:nvPr/>
          </p:nvSpPr>
          <p:spPr bwMode="auto">
            <a:xfrm>
              <a:off x="3424" y="3666"/>
              <a:ext cx="11" cy="12"/>
            </a:xfrm>
            <a:custGeom>
              <a:avLst/>
              <a:gdLst>
                <a:gd name="T0" fmla="*/ 0 w 11"/>
                <a:gd name="T1" fmla="*/ 8 h 12"/>
                <a:gd name="T2" fmla="*/ 1 w 11"/>
                <a:gd name="T3" fmla="*/ 10 h 12"/>
                <a:gd name="T4" fmla="*/ 3 w 11"/>
                <a:gd name="T5" fmla="*/ 12 h 12"/>
                <a:gd name="T6" fmla="*/ 5 w 11"/>
                <a:gd name="T7" fmla="*/ 12 h 12"/>
                <a:gd name="T8" fmla="*/ 7 w 11"/>
                <a:gd name="T9" fmla="*/ 10 h 12"/>
                <a:gd name="T10" fmla="*/ 9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9 w 11"/>
                <a:gd name="T17" fmla="*/ 2 h 12"/>
                <a:gd name="T18" fmla="*/ 9 w 11"/>
                <a:gd name="T19" fmla="*/ 2 h 12"/>
                <a:gd name="T20" fmla="*/ 7 w 11"/>
                <a:gd name="T21" fmla="*/ 0 h 12"/>
                <a:gd name="T22" fmla="*/ 5 w 11"/>
                <a:gd name="T23" fmla="*/ 0 h 12"/>
                <a:gd name="T24" fmla="*/ 3 w 11"/>
                <a:gd name="T25" fmla="*/ 0 h 12"/>
                <a:gd name="T26" fmla="*/ 1 w 11"/>
                <a:gd name="T27" fmla="*/ 0 h 12"/>
                <a:gd name="T28" fmla="*/ 0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0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8"/>
                  </a:move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0" name="Freeform 2876"/>
            <p:cNvSpPr>
              <a:spLocks/>
            </p:cNvSpPr>
            <p:nvPr/>
          </p:nvSpPr>
          <p:spPr bwMode="auto">
            <a:xfrm>
              <a:off x="3409" y="3648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7 w 11"/>
                <a:gd name="T21" fmla="*/ 2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2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1" name="Freeform 2877"/>
            <p:cNvSpPr>
              <a:spLocks/>
            </p:cNvSpPr>
            <p:nvPr/>
          </p:nvSpPr>
          <p:spPr bwMode="auto">
            <a:xfrm>
              <a:off x="3394" y="3631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5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2" name="Freeform 2878"/>
            <p:cNvSpPr>
              <a:spLocks/>
            </p:cNvSpPr>
            <p:nvPr/>
          </p:nvSpPr>
          <p:spPr bwMode="auto">
            <a:xfrm>
              <a:off x="3379" y="3614"/>
              <a:ext cx="11" cy="11"/>
            </a:xfrm>
            <a:custGeom>
              <a:avLst/>
              <a:gdLst>
                <a:gd name="T0" fmla="*/ 2 w 11"/>
                <a:gd name="T1" fmla="*/ 10 h 11"/>
                <a:gd name="T2" fmla="*/ 4 w 11"/>
                <a:gd name="T3" fmla="*/ 11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2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10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3" name="Freeform 2879"/>
            <p:cNvSpPr>
              <a:spLocks/>
            </p:cNvSpPr>
            <p:nvPr/>
          </p:nvSpPr>
          <p:spPr bwMode="auto">
            <a:xfrm>
              <a:off x="3364" y="3597"/>
              <a:ext cx="11" cy="12"/>
            </a:xfrm>
            <a:custGeom>
              <a:avLst/>
              <a:gdLst>
                <a:gd name="T0" fmla="*/ 2 w 11"/>
                <a:gd name="T1" fmla="*/ 10 h 12"/>
                <a:gd name="T2" fmla="*/ 4 w 11"/>
                <a:gd name="T3" fmla="*/ 12 h 12"/>
                <a:gd name="T4" fmla="*/ 6 w 11"/>
                <a:gd name="T5" fmla="*/ 12 h 12"/>
                <a:gd name="T6" fmla="*/ 8 w 11"/>
                <a:gd name="T7" fmla="*/ 12 h 12"/>
                <a:gd name="T8" fmla="*/ 9 w 11"/>
                <a:gd name="T9" fmla="*/ 12 h 12"/>
                <a:gd name="T10" fmla="*/ 11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11 w 11"/>
                <a:gd name="T17" fmla="*/ 4 h 12"/>
                <a:gd name="T18" fmla="*/ 11 w 11"/>
                <a:gd name="T19" fmla="*/ 4 h 12"/>
                <a:gd name="T20" fmla="*/ 9 w 11"/>
                <a:gd name="T21" fmla="*/ 2 h 12"/>
                <a:gd name="T22" fmla="*/ 8 w 11"/>
                <a:gd name="T23" fmla="*/ 0 h 12"/>
                <a:gd name="T24" fmla="*/ 6 w 11"/>
                <a:gd name="T25" fmla="*/ 0 h 12"/>
                <a:gd name="T26" fmla="*/ 4 w 11"/>
                <a:gd name="T27" fmla="*/ 2 h 12"/>
                <a:gd name="T28" fmla="*/ 2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2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2" y="10"/>
                  </a:moveTo>
                  <a:lnTo>
                    <a:pt x="4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4" name="Freeform 2880"/>
            <p:cNvSpPr>
              <a:spLocks/>
            </p:cNvSpPr>
            <p:nvPr/>
          </p:nvSpPr>
          <p:spPr bwMode="auto">
            <a:xfrm>
              <a:off x="3351" y="3581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8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5" name="Freeform 2881"/>
            <p:cNvSpPr>
              <a:spLocks/>
            </p:cNvSpPr>
            <p:nvPr/>
          </p:nvSpPr>
          <p:spPr bwMode="auto">
            <a:xfrm>
              <a:off x="3336" y="3564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2 w 11"/>
                <a:gd name="T3" fmla="*/ 9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9 h 11"/>
                <a:gd name="T10" fmla="*/ 10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10 w 11"/>
                <a:gd name="T17" fmla="*/ 2 h 11"/>
                <a:gd name="T18" fmla="*/ 10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6" name="Freeform 2882"/>
            <p:cNvSpPr>
              <a:spLocks/>
            </p:cNvSpPr>
            <p:nvPr/>
          </p:nvSpPr>
          <p:spPr bwMode="auto">
            <a:xfrm>
              <a:off x="3321" y="3547"/>
              <a:ext cx="12" cy="11"/>
            </a:xfrm>
            <a:custGeom>
              <a:avLst/>
              <a:gdLst>
                <a:gd name="T0" fmla="*/ 2 w 12"/>
                <a:gd name="T1" fmla="*/ 8 h 11"/>
                <a:gd name="T2" fmla="*/ 4 w 12"/>
                <a:gd name="T3" fmla="*/ 9 h 11"/>
                <a:gd name="T4" fmla="*/ 6 w 12"/>
                <a:gd name="T5" fmla="*/ 11 h 11"/>
                <a:gd name="T6" fmla="*/ 8 w 12"/>
                <a:gd name="T7" fmla="*/ 11 h 11"/>
                <a:gd name="T8" fmla="*/ 10 w 12"/>
                <a:gd name="T9" fmla="*/ 9 h 11"/>
                <a:gd name="T10" fmla="*/ 12 w 12"/>
                <a:gd name="T11" fmla="*/ 8 h 11"/>
                <a:gd name="T12" fmla="*/ 12 w 12"/>
                <a:gd name="T13" fmla="*/ 6 h 11"/>
                <a:gd name="T14" fmla="*/ 12 w 12"/>
                <a:gd name="T15" fmla="*/ 4 h 11"/>
                <a:gd name="T16" fmla="*/ 12 w 12"/>
                <a:gd name="T17" fmla="*/ 2 h 11"/>
                <a:gd name="T18" fmla="*/ 10 w 12"/>
                <a:gd name="T19" fmla="*/ 2 h 11"/>
                <a:gd name="T20" fmla="*/ 8 w 12"/>
                <a:gd name="T21" fmla="*/ 0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0 h 11"/>
                <a:gd name="T28" fmla="*/ 0 w 12"/>
                <a:gd name="T29" fmla="*/ 2 h 11"/>
                <a:gd name="T30" fmla="*/ 0 w 12"/>
                <a:gd name="T31" fmla="*/ 4 h 11"/>
                <a:gd name="T32" fmla="*/ 0 w 12"/>
                <a:gd name="T33" fmla="*/ 6 h 11"/>
                <a:gd name="T34" fmla="*/ 0 w 12"/>
                <a:gd name="T35" fmla="*/ 8 h 11"/>
                <a:gd name="T36" fmla="*/ 2 w 12"/>
                <a:gd name="T37" fmla="*/ 8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"/>
                <a:gd name="T58" fmla="*/ 0 h 11"/>
                <a:gd name="T59" fmla="*/ 12 w 12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" h="11">
                  <a:moveTo>
                    <a:pt x="2" y="8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7" name="Freeform 2883"/>
            <p:cNvSpPr>
              <a:spLocks/>
            </p:cNvSpPr>
            <p:nvPr/>
          </p:nvSpPr>
          <p:spPr bwMode="auto">
            <a:xfrm>
              <a:off x="3307" y="3530"/>
              <a:ext cx="11" cy="12"/>
            </a:xfrm>
            <a:custGeom>
              <a:avLst/>
              <a:gdLst>
                <a:gd name="T0" fmla="*/ 1 w 11"/>
                <a:gd name="T1" fmla="*/ 8 h 12"/>
                <a:gd name="T2" fmla="*/ 3 w 11"/>
                <a:gd name="T3" fmla="*/ 10 h 12"/>
                <a:gd name="T4" fmla="*/ 5 w 11"/>
                <a:gd name="T5" fmla="*/ 12 h 12"/>
                <a:gd name="T6" fmla="*/ 7 w 11"/>
                <a:gd name="T7" fmla="*/ 12 h 12"/>
                <a:gd name="T8" fmla="*/ 9 w 11"/>
                <a:gd name="T9" fmla="*/ 10 h 12"/>
                <a:gd name="T10" fmla="*/ 11 w 11"/>
                <a:gd name="T11" fmla="*/ 8 h 12"/>
                <a:gd name="T12" fmla="*/ 11 w 11"/>
                <a:gd name="T13" fmla="*/ 6 h 12"/>
                <a:gd name="T14" fmla="*/ 11 w 11"/>
                <a:gd name="T15" fmla="*/ 4 h 12"/>
                <a:gd name="T16" fmla="*/ 11 w 11"/>
                <a:gd name="T17" fmla="*/ 2 h 12"/>
                <a:gd name="T18" fmla="*/ 11 w 11"/>
                <a:gd name="T19" fmla="*/ 2 h 12"/>
                <a:gd name="T20" fmla="*/ 9 w 11"/>
                <a:gd name="T21" fmla="*/ 0 h 12"/>
                <a:gd name="T22" fmla="*/ 7 w 11"/>
                <a:gd name="T23" fmla="*/ 0 h 12"/>
                <a:gd name="T24" fmla="*/ 5 w 11"/>
                <a:gd name="T25" fmla="*/ 0 h 12"/>
                <a:gd name="T26" fmla="*/ 3 w 11"/>
                <a:gd name="T27" fmla="*/ 0 h 12"/>
                <a:gd name="T28" fmla="*/ 1 w 11"/>
                <a:gd name="T29" fmla="*/ 2 h 12"/>
                <a:gd name="T30" fmla="*/ 0 w 11"/>
                <a:gd name="T31" fmla="*/ 4 h 12"/>
                <a:gd name="T32" fmla="*/ 0 w 11"/>
                <a:gd name="T33" fmla="*/ 6 h 12"/>
                <a:gd name="T34" fmla="*/ 1 w 11"/>
                <a:gd name="T35" fmla="*/ 8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1" y="8"/>
                  </a:moveTo>
                  <a:lnTo>
                    <a:pt x="3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8" name="Freeform 2884"/>
            <p:cNvSpPr>
              <a:spLocks/>
            </p:cNvSpPr>
            <p:nvPr/>
          </p:nvSpPr>
          <p:spPr bwMode="auto">
            <a:xfrm>
              <a:off x="3292" y="3514"/>
              <a:ext cx="11" cy="11"/>
            </a:xfrm>
            <a:custGeom>
              <a:avLst/>
              <a:gdLst>
                <a:gd name="T0" fmla="*/ 1 w 11"/>
                <a:gd name="T1" fmla="*/ 7 h 11"/>
                <a:gd name="T2" fmla="*/ 3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1 h 11"/>
                <a:gd name="T18" fmla="*/ 11 w 11"/>
                <a:gd name="T19" fmla="*/ 1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1 w 11"/>
                <a:gd name="T29" fmla="*/ 1 h 11"/>
                <a:gd name="T30" fmla="*/ 0 w 11"/>
                <a:gd name="T31" fmla="*/ 3 h 11"/>
                <a:gd name="T32" fmla="*/ 0 w 11"/>
                <a:gd name="T33" fmla="*/ 5 h 11"/>
                <a:gd name="T34" fmla="*/ 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7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49" name="Freeform 2885"/>
            <p:cNvSpPr>
              <a:spLocks/>
            </p:cNvSpPr>
            <p:nvPr/>
          </p:nvSpPr>
          <p:spPr bwMode="auto">
            <a:xfrm>
              <a:off x="3279" y="3497"/>
              <a:ext cx="11" cy="11"/>
            </a:xfrm>
            <a:custGeom>
              <a:avLst/>
              <a:gdLst>
                <a:gd name="T0" fmla="*/ 0 w 11"/>
                <a:gd name="T1" fmla="*/ 7 h 11"/>
                <a:gd name="T2" fmla="*/ 1 w 11"/>
                <a:gd name="T3" fmla="*/ 9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9 h 11"/>
                <a:gd name="T10" fmla="*/ 9 w 11"/>
                <a:gd name="T11" fmla="*/ 7 h 11"/>
                <a:gd name="T12" fmla="*/ 11 w 11"/>
                <a:gd name="T13" fmla="*/ 5 h 11"/>
                <a:gd name="T14" fmla="*/ 11 w 11"/>
                <a:gd name="T15" fmla="*/ 4 h 11"/>
                <a:gd name="T16" fmla="*/ 9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5 h 11"/>
                <a:gd name="T34" fmla="*/ 0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7"/>
                  </a:move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0" name="Freeform 2886"/>
            <p:cNvSpPr>
              <a:spLocks/>
            </p:cNvSpPr>
            <p:nvPr/>
          </p:nvSpPr>
          <p:spPr bwMode="auto">
            <a:xfrm>
              <a:off x="3264" y="3478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8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1" name="Freeform 2887"/>
            <p:cNvSpPr>
              <a:spLocks/>
            </p:cNvSpPr>
            <p:nvPr/>
          </p:nvSpPr>
          <p:spPr bwMode="auto">
            <a:xfrm>
              <a:off x="3249" y="3461"/>
              <a:ext cx="11" cy="12"/>
            </a:xfrm>
            <a:custGeom>
              <a:avLst/>
              <a:gdLst>
                <a:gd name="T0" fmla="*/ 0 w 11"/>
                <a:gd name="T1" fmla="*/ 10 h 12"/>
                <a:gd name="T2" fmla="*/ 2 w 11"/>
                <a:gd name="T3" fmla="*/ 12 h 12"/>
                <a:gd name="T4" fmla="*/ 4 w 11"/>
                <a:gd name="T5" fmla="*/ 12 h 12"/>
                <a:gd name="T6" fmla="*/ 5 w 11"/>
                <a:gd name="T7" fmla="*/ 12 h 12"/>
                <a:gd name="T8" fmla="*/ 7 w 11"/>
                <a:gd name="T9" fmla="*/ 12 h 12"/>
                <a:gd name="T10" fmla="*/ 9 w 11"/>
                <a:gd name="T11" fmla="*/ 10 h 12"/>
                <a:gd name="T12" fmla="*/ 11 w 11"/>
                <a:gd name="T13" fmla="*/ 8 h 12"/>
                <a:gd name="T14" fmla="*/ 11 w 11"/>
                <a:gd name="T15" fmla="*/ 6 h 12"/>
                <a:gd name="T16" fmla="*/ 9 w 11"/>
                <a:gd name="T17" fmla="*/ 4 h 12"/>
                <a:gd name="T18" fmla="*/ 9 w 11"/>
                <a:gd name="T19" fmla="*/ 4 h 12"/>
                <a:gd name="T20" fmla="*/ 7 w 11"/>
                <a:gd name="T21" fmla="*/ 2 h 12"/>
                <a:gd name="T22" fmla="*/ 5 w 11"/>
                <a:gd name="T23" fmla="*/ 0 h 12"/>
                <a:gd name="T24" fmla="*/ 4 w 11"/>
                <a:gd name="T25" fmla="*/ 0 h 12"/>
                <a:gd name="T26" fmla="*/ 2 w 11"/>
                <a:gd name="T27" fmla="*/ 2 h 12"/>
                <a:gd name="T28" fmla="*/ 0 w 11"/>
                <a:gd name="T29" fmla="*/ 4 h 12"/>
                <a:gd name="T30" fmla="*/ 0 w 11"/>
                <a:gd name="T31" fmla="*/ 6 h 12"/>
                <a:gd name="T32" fmla="*/ 0 w 11"/>
                <a:gd name="T33" fmla="*/ 8 h 12"/>
                <a:gd name="T34" fmla="*/ 0 w 11"/>
                <a:gd name="T35" fmla="*/ 1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2"/>
                <a:gd name="T56" fmla="*/ 11 w 11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2">
                  <a:moveTo>
                    <a:pt x="0" y="10"/>
                  </a:moveTo>
                  <a:lnTo>
                    <a:pt x="2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2" name="Freeform 2888"/>
            <p:cNvSpPr>
              <a:spLocks/>
            </p:cNvSpPr>
            <p:nvPr/>
          </p:nvSpPr>
          <p:spPr bwMode="auto">
            <a:xfrm>
              <a:off x="3234" y="3445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6 w 11"/>
                <a:gd name="T5" fmla="*/ 11 h 11"/>
                <a:gd name="T6" fmla="*/ 7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11 w 11"/>
                <a:gd name="T17" fmla="*/ 3 h 11"/>
                <a:gd name="T18" fmla="*/ 11 w 11"/>
                <a:gd name="T19" fmla="*/ 3 h 11"/>
                <a:gd name="T20" fmla="*/ 9 w 11"/>
                <a:gd name="T21" fmla="*/ 1 h 11"/>
                <a:gd name="T22" fmla="*/ 7 w 11"/>
                <a:gd name="T23" fmla="*/ 0 h 11"/>
                <a:gd name="T24" fmla="*/ 6 w 11"/>
                <a:gd name="T25" fmla="*/ 0 h 11"/>
                <a:gd name="T26" fmla="*/ 4 w 11"/>
                <a:gd name="T27" fmla="*/ 1 h 11"/>
                <a:gd name="T28" fmla="*/ 2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3" name="Freeform 2889"/>
            <p:cNvSpPr>
              <a:spLocks/>
            </p:cNvSpPr>
            <p:nvPr/>
          </p:nvSpPr>
          <p:spPr bwMode="auto">
            <a:xfrm>
              <a:off x="3219" y="3428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6 w 11"/>
                <a:gd name="T5" fmla="*/ 11 h 11"/>
                <a:gd name="T6" fmla="*/ 8 w 11"/>
                <a:gd name="T7" fmla="*/ 11 h 11"/>
                <a:gd name="T8" fmla="*/ 9 w 11"/>
                <a:gd name="T9" fmla="*/ 11 h 11"/>
                <a:gd name="T10" fmla="*/ 11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5 h 11"/>
                <a:gd name="T32" fmla="*/ 0 w 11"/>
                <a:gd name="T33" fmla="*/ 7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4" name="Freeform 2890"/>
            <p:cNvSpPr>
              <a:spLocks/>
            </p:cNvSpPr>
            <p:nvPr/>
          </p:nvSpPr>
          <p:spPr bwMode="auto">
            <a:xfrm>
              <a:off x="3204" y="3411"/>
              <a:ext cx="11" cy="11"/>
            </a:xfrm>
            <a:custGeom>
              <a:avLst/>
              <a:gdLst>
                <a:gd name="T0" fmla="*/ 2 w 11"/>
                <a:gd name="T1" fmla="*/ 9 h 11"/>
                <a:gd name="T2" fmla="*/ 4 w 11"/>
                <a:gd name="T3" fmla="*/ 11 h 11"/>
                <a:gd name="T4" fmla="*/ 6 w 11"/>
                <a:gd name="T5" fmla="*/ 11 h 11"/>
                <a:gd name="T6" fmla="*/ 8 w 11"/>
                <a:gd name="T7" fmla="*/ 11 h 11"/>
                <a:gd name="T8" fmla="*/ 10 w 11"/>
                <a:gd name="T9" fmla="*/ 11 h 11"/>
                <a:gd name="T10" fmla="*/ 11 w 11"/>
                <a:gd name="T11" fmla="*/ 9 h 11"/>
                <a:gd name="T12" fmla="*/ 11 w 11"/>
                <a:gd name="T13" fmla="*/ 8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10 w 11"/>
                <a:gd name="T21" fmla="*/ 2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2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9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5" name="Freeform 2891"/>
            <p:cNvSpPr>
              <a:spLocks/>
            </p:cNvSpPr>
            <p:nvPr/>
          </p:nvSpPr>
          <p:spPr bwMode="auto">
            <a:xfrm>
              <a:off x="3191" y="3394"/>
              <a:ext cx="11" cy="11"/>
            </a:xfrm>
            <a:custGeom>
              <a:avLst/>
              <a:gdLst>
                <a:gd name="T0" fmla="*/ 0 w 11"/>
                <a:gd name="T1" fmla="*/ 8 h 11"/>
                <a:gd name="T2" fmla="*/ 2 w 11"/>
                <a:gd name="T3" fmla="*/ 10 h 11"/>
                <a:gd name="T4" fmla="*/ 4 w 11"/>
                <a:gd name="T5" fmla="*/ 11 h 11"/>
                <a:gd name="T6" fmla="*/ 6 w 11"/>
                <a:gd name="T7" fmla="*/ 11 h 11"/>
                <a:gd name="T8" fmla="*/ 8 w 11"/>
                <a:gd name="T9" fmla="*/ 10 h 11"/>
                <a:gd name="T10" fmla="*/ 10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0 w 11"/>
                <a:gd name="T17" fmla="*/ 2 h 11"/>
                <a:gd name="T18" fmla="*/ 10 w 11"/>
                <a:gd name="T19" fmla="*/ 2 h 11"/>
                <a:gd name="T20" fmla="*/ 8 w 11"/>
                <a:gd name="T21" fmla="*/ 0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0 h 11"/>
                <a:gd name="T28" fmla="*/ 0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0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8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6" name="Freeform 2892"/>
            <p:cNvSpPr>
              <a:spLocks/>
            </p:cNvSpPr>
            <p:nvPr/>
          </p:nvSpPr>
          <p:spPr bwMode="auto">
            <a:xfrm>
              <a:off x="3176" y="3378"/>
              <a:ext cx="12" cy="11"/>
            </a:xfrm>
            <a:custGeom>
              <a:avLst/>
              <a:gdLst>
                <a:gd name="T0" fmla="*/ 0 w 12"/>
                <a:gd name="T1" fmla="*/ 7 h 11"/>
                <a:gd name="T2" fmla="*/ 2 w 12"/>
                <a:gd name="T3" fmla="*/ 9 h 11"/>
                <a:gd name="T4" fmla="*/ 4 w 12"/>
                <a:gd name="T5" fmla="*/ 11 h 11"/>
                <a:gd name="T6" fmla="*/ 6 w 12"/>
                <a:gd name="T7" fmla="*/ 11 h 11"/>
                <a:gd name="T8" fmla="*/ 8 w 12"/>
                <a:gd name="T9" fmla="*/ 9 h 11"/>
                <a:gd name="T10" fmla="*/ 10 w 12"/>
                <a:gd name="T11" fmla="*/ 7 h 11"/>
                <a:gd name="T12" fmla="*/ 12 w 12"/>
                <a:gd name="T13" fmla="*/ 5 h 11"/>
                <a:gd name="T14" fmla="*/ 12 w 12"/>
                <a:gd name="T15" fmla="*/ 3 h 11"/>
                <a:gd name="T16" fmla="*/ 10 w 12"/>
                <a:gd name="T17" fmla="*/ 1 h 11"/>
                <a:gd name="T18" fmla="*/ 10 w 12"/>
                <a:gd name="T19" fmla="*/ 1 h 11"/>
                <a:gd name="T20" fmla="*/ 8 w 12"/>
                <a:gd name="T21" fmla="*/ 0 h 11"/>
                <a:gd name="T22" fmla="*/ 6 w 12"/>
                <a:gd name="T23" fmla="*/ 0 h 11"/>
                <a:gd name="T24" fmla="*/ 4 w 12"/>
                <a:gd name="T25" fmla="*/ 0 h 11"/>
                <a:gd name="T26" fmla="*/ 2 w 12"/>
                <a:gd name="T27" fmla="*/ 0 h 11"/>
                <a:gd name="T28" fmla="*/ 0 w 12"/>
                <a:gd name="T29" fmla="*/ 1 h 11"/>
                <a:gd name="T30" fmla="*/ 0 w 12"/>
                <a:gd name="T31" fmla="*/ 3 h 11"/>
                <a:gd name="T32" fmla="*/ 0 w 12"/>
                <a:gd name="T33" fmla="*/ 5 h 11"/>
                <a:gd name="T34" fmla="*/ 0 w 12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11"/>
                <a:gd name="T56" fmla="*/ 12 w 12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11">
                  <a:moveTo>
                    <a:pt x="0" y="7"/>
                  </a:moveTo>
                  <a:lnTo>
                    <a:pt x="2" y="9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7" name="Freeform 2893"/>
            <p:cNvSpPr>
              <a:spLocks/>
            </p:cNvSpPr>
            <p:nvPr/>
          </p:nvSpPr>
          <p:spPr bwMode="auto">
            <a:xfrm>
              <a:off x="3162" y="3361"/>
              <a:ext cx="11" cy="11"/>
            </a:xfrm>
            <a:custGeom>
              <a:avLst/>
              <a:gdLst>
                <a:gd name="T0" fmla="*/ 1 w 11"/>
                <a:gd name="T1" fmla="*/ 7 h 11"/>
                <a:gd name="T2" fmla="*/ 3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5 h 11"/>
                <a:gd name="T14" fmla="*/ 11 w 11"/>
                <a:gd name="T15" fmla="*/ 3 h 11"/>
                <a:gd name="T16" fmla="*/ 11 w 11"/>
                <a:gd name="T17" fmla="*/ 2 h 11"/>
                <a:gd name="T18" fmla="*/ 9 w 11"/>
                <a:gd name="T19" fmla="*/ 2 h 11"/>
                <a:gd name="T20" fmla="*/ 7 w 11"/>
                <a:gd name="T21" fmla="*/ 0 h 11"/>
                <a:gd name="T22" fmla="*/ 5 w 11"/>
                <a:gd name="T23" fmla="*/ 0 h 11"/>
                <a:gd name="T24" fmla="*/ 3 w 11"/>
                <a:gd name="T25" fmla="*/ 0 h 11"/>
                <a:gd name="T26" fmla="*/ 1 w 11"/>
                <a:gd name="T27" fmla="*/ 0 h 11"/>
                <a:gd name="T28" fmla="*/ 0 w 11"/>
                <a:gd name="T29" fmla="*/ 2 h 11"/>
                <a:gd name="T30" fmla="*/ 0 w 11"/>
                <a:gd name="T31" fmla="*/ 3 h 11"/>
                <a:gd name="T32" fmla="*/ 0 w 11"/>
                <a:gd name="T33" fmla="*/ 5 h 11"/>
                <a:gd name="T34" fmla="*/ 0 w 11"/>
                <a:gd name="T35" fmla="*/ 7 h 11"/>
                <a:gd name="T36" fmla="*/ 1 w 11"/>
                <a:gd name="T37" fmla="*/ 7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11"/>
                <a:gd name="T59" fmla="*/ 11 w 11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11">
                  <a:moveTo>
                    <a:pt x="1" y="7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8" name="Freeform 2894"/>
            <p:cNvSpPr>
              <a:spLocks/>
            </p:cNvSpPr>
            <p:nvPr/>
          </p:nvSpPr>
          <p:spPr bwMode="auto">
            <a:xfrm>
              <a:off x="3147" y="3344"/>
              <a:ext cx="11" cy="11"/>
            </a:xfrm>
            <a:custGeom>
              <a:avLst/>
              <a:gdLst>
                <a:gd name="T0" fmla="*/ 1 w 11"/>
                <a:gd name="T1" fmla="*/ 7 h 11"/>
                <a:gd name="T2" fmla="*/ 3 w 11"/>
                <a:gd name="T3" fmla="*/ 9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9 h 11"/>
                <a:gd name="T10" fmla="*/ 11 w 11"/>
                <a:gd name="T11" fmla="*/ 7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1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1 w 11"/>
                <a:gd name="T35" fmla="*/ 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1" y="7"/>
                  </a:moveTo>
                  <a:lnTo>
                    <a:pt x="3" y="9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59" name="Freeform 2895"/>
            <p:cNvSpPr>
              <a:spLocks/>
            </p:cNvSpPr>
            <p:nvPr/>
          </p:nvSpPr>
          <p:spPr bwMode="auto">
            <a:xfrm>
              <a:off x="3132" y="3327"/>
              <a:ext cx="11" cy="11"/>
            </a:xfrm>
            <a:custGeom>
              <a:avLst/>
              <a:gdLst>
                <a:gd name="T0" fmla="*/ 2 w 11"/>
                <a:gd name="T1" fmla="*/ 8 h 11"/>
                <a:gd name="T2" fmla="*/ 3 w 11"/>
                <a:gd name="T3" fmla="*/ 10 h 11"/>
                <a:gd name="T4" fmla="*/ 5 w 11"/>
                <a:gd name="T5" fmla="*/ 11 h 11"/>
                <a:gd name="T6" fmla="*/ 7 w 11"/>
                <a:gd name="T7" fmla="*/ 11 h 11"/>
                <a:gd name="T8" fmla="*/ 9 w 11"/>
                <a:gd name="T9" fmla="*/ 10 h 11"/>
                <a:gd name="T10" fmla="*/ 11 w 11"/>
                <a:gd name="T11" fmla="*/ 8 h 11"/>
                <a:gd name="T12" fmla="*/ 11 w 11"/>
                <a:gd name="T13" fmla="*/ 6 h 11"/>
                <a:gd name="T14" fmla="*/ 11 w 11"/>
                <a:gd name="T15" fmla="*/ 4 h 11"/>
                <a:gd name="T16" fmla="*/ 11 w 11"/>
                <a:gd name="T17" fmla="*/ 2 h 11"/>
                <a:gd name="T18" fmla="*/ 11 w 11"/>
                <a:gd name="T19" fmla="*/ 2 h 11"/>
                <a:gd name="T20" fmla="*/ 9 w 11"/>
                <a:gd name="T21" fmla="*/ 0 h 11"/>
                <a:gd name="T22" fmla="*/ 7 w 11"/>
                <a:gd name="T23" fmla="*/ 0 h 11"/>
                <a:gd name="T24" fmla="*/ 5 w 11"/>
                <a:gd name="T25" fmla="*/ 0 h 11"/>
                <a:gd name="T26" fmla="*/ 3 w 11"/>
                <a:gd name="T27" fmla="*/ 0 h 11"/>
                <a:gd name="T28" fmla="*/ 2 w 11"/>
                <a:gd name="T29" fmla="*/ 2 h 11"/>
                <a:gd name="T30" fmla="*/ 0 w 11"/>
                <a:gd name="T31" fmla="*/ 4 h 11"/>
                <a:gd name="T32" fmla="*/ 0 w 11"/>
                <a:gd name="T33" fmla="*/ 6 h 11"/>
                <a:gd name="T34" fmla="*/ 2 w 11"/>
                <a:gd name="T35" fmla="*/ 8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8"/>
                  </a:move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0" name="Freeform 2896"/>
            <p:cNvSpPr>
              <a:spLocks/>
            </p:cNvSpPr>
            <p:nvPr/>
          </p:nvSpPr>
          <p:spPr bwMode="auto">
            <a:xfrm>
              <a:off x="3119" y="3309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3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3 h 11"/>
                <a:gd name="T18" fmla="*/ 9 w 11"/>
                <a:gd name="T19" fmla="*/ 3 h 11"/>
                <a:gd name="T20" fmla="*/ 7 w 11"/>
                <a:gd name="T21" fmla="*/ 1 h 11"/>
                <a:gd name="T22" fmla="*/ 5 w 11"/>
                <a:gd name="T23" fmla="*/ 0 h 11"/>
                <a:gd name="T24" fmla="*/ 3 w 11"/>
                <a:gd name="T25" fmla="*/ 0 h 11"/>
                <a:gd name="T26" fmla="*/ 2 w 11"/>
                <a:gd name="T27" fmla="*/ 1 h 11"/>
                <a:gd name="T28" fmla="*/ 0 w 11"/>
                <a:gd name="T29" fmla="*/ 3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1" name="Freeform 2897"/>
            <p:cNvSpPr>
              <a:spLocks/>
            </p:cNvSpPr>
            <p:nvPr/>
          </p:nvSpPr>
          <p:spPr bwMode="auto">
            <a:xfrm>
              <a:off x="3104" y="3292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5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5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5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5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2" name="Freeform 2898"/>
            <p:cNvSpPr>
              <a:spLocks/>
            </p:cNvSpPr>
            <p:nvPr/>
          </p:nvSpPr>
          <p:spPr bwMode="auto">
            <a:xfrm>
              <a:off x="3089" y="3275"/>
              <a:ext cx="11" cy="11"/>
            </a:xfrm>
            <a:custGeom>
              <a:avLst/>
              <a:gdLst>
                <a:gd name="T0" fmla="*/ 0 w 11"/>
                <a:gd name="T1" fmla="*/ 9 h 11"/>
                <a:gd name="T2" fmla="*/ 2 w 11"/>
                <a:gd name="T3" fmla="*/ 11 h 11"/>
                <a:gd name="T4" fmla="*/ 4 w 11"/>
                <a:gd name="T5" fmla="*/ 11 h 11"/>
                <a:gd name="T6" fmla="*/ 6 w 11"/>
                <a:gd name="T7" fmla="*/ 11 h 11"/>
                <a:gd name="T8" fmla="*/ 7 w 11"/>
                <a:gd name="T9" fmla="*/ 11 h 11"/>
                <a:gd name="T10" fmla="*/ 9 w 11"/>
                <a:gd name="T11" fmla="*/ 9 h 11"/>
                <a:gd name="T12" fmla="*/ 11 w 11"/>
                <a:gd name="T13" fmla="*/ 7 h 11"/>
                <a:gd name="T14" fmla="*/ 11 w 11"/>
                <a:gd name="T15" fmla="*/ 6 h 11"/>
                <a:gd name="T16" fmla="*/ 9 w 11"/>
                <a:gd name="T17" fmla="*/ 4 h 11"/>
                <a:gd name="T18" fmla="*/ 9 w 11"/>
                <a:gd name="T19" fmla="*/ 4 h 11"/>
                <a:gd name="T20" fmla="*/ 7 w 11"/>
                <a:gd name="T21" fmla="*/ 2 h 11"/>
                <a:gd name="T22" fmla="*/ 6 w 11"/>
                <a:gd name="T23" fmla="*/ 0 h 11"/>
                <a:gd name="T24" fmla="*/ 4 w 11"/>
                <a:gd name="T25" fmla="*/ 0 h 11"/>
                <a:gd name="T26" fmla="*/ 2 w 11"/>
                <a:gd name="T27" fmla="*/ 2 h 11"/>
                <a:gd name="T28" fmla="*/ 0 w 11"/>
                <a:gd name="T29" fmla="*/ 4 h 11"/>
                <a:gd name="T30" fmla="*/ 0 w 11"/>
                <a:gd name="T31" fmla="*/ 6 h 11"/>
                <a:gd name="T32" fmla="*/ 0 w 11"/>
                <a:gd name="T33" fmla="*/ 7 h 11"/>
                <a:gd name="T34" fmla="*/ 0 w 11"/>
                <a:gd name="T35" fmla="*/ 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0" y="9"/>
                  </a:moveTo>
                  <a:lnTo>
                    <a:pt x="2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8563" name="Freeform 2899"/>
            <p:cNvSpPr>
              <a:spLocks/>
            </p:cNvSpPr>
            <p:nvPr/>
          </p:nvSpPr>
          <p:spPr bwMode="auto">
            <a:xfrm>
              <a:off x="3074" y="3258"/>
              <a:ext cx="11" cy="11"/>
            </a:xfrm>
            <a:custGeom>
              <a:avLst/>
              <a:gdLst>
                <a:gd name="T0" fmla="*/ 2 w 11"/>
                <a:gd name="T1" fmla="*/ 10 h 11"/>
                <a:gd name="T2" fmla="*/ 4 w 11"/>
                <a:gd name="T3" fmla="*/ 11 h 11"/>
                <a:gd name="T4" fmla="*/ 6 w 11"/>
                <a:gd name="T5" fmla="*/ 11 h 11"/>
                <a:gd name="T6" fmla="*/ 8 w 11"/>
                <a:gd name="T7" fmla="*/ 11 h 11"/>
                <a:gd name="T8" fmla="*/ 9 w 11"/>
                <a:gd name="T9" fmla="*/ 11 h 11"/>
                <a:gd name="T10" fmla="*/ 11 w 11"/>
                <a:gd name="T11" fmla="*/ 10 h 11"/>
                <a:gd name="T12" fmla="*/ 11 w 11"/>
                <a:gd name="T13" fmla="*/ 8 h 11"/>
                <a:gd name="T14" fmla="*/ 11 w 11"/>
                <a:gd name="T15" fmla="*/ 6 h 11"/>
                <a:gd name="T16" fmla="*/ 11 w 11"/>
                <a:gd name="T17" fmla="*/ 4 h 11"/>
                <a:gd name="T18" fmla="*/ 11 w 11"/>
                <a:gd name="T19" fmla="*/ 4 h 11"/>
                <a:gd name="T20" fmla="*/ 9 w 11"/>
                <a:gd name="T21" fmla="*/ 2 h 11"/>
                <a:gd name="T22" fmla="*/ 8 w 11"/>
                <a:gd name="T23" fmla="*/ 0 h 11"/>
                <a:gd name="T24" fmla="*/ 6 w 11"/>
                <a:gd name="T25" fmla="*/ 0 h 11"/>
                <a:gd name="T26" fmla="*/ 4 w 11"/>
                <a:gd name="T27" fmla="*/ 2 h 11"/>
                <a:gd name="T28" fmla="*/ 2 w 11"/>
                <a:gd name="T29" fmla="*/ 4 h 11"/>
                <a:gd name="T30" fmla="*/ 0 w 11"/>
                <a:gd name="T31" fmla="*/ 6 h 11"/>
                <a:gd name="T32" fmla="*/ 0 w 11"/>
                <a:gd name="T33" fmla="*/ 8 h 11"/>
                <a:gd name="T34" fmla="*/ 2 w 11"/>
                <a:gd name="T35" fmla="*/ 10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"/>
                <a:gd name="T55" fmla="*/ 0 h 11"/>
                <a:gd name="T56" fmla="*/ 11 w 11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" h="11">
                  <a:moveTo>
                    <a:pt x="2" y="10"/>
                  </a:move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505" name="Rectangle 2901"/>
          <p:cNvSpPr>
            <a:spLocks noChangeArrowheads="1"/>
          </p:cNvSpPr>
          <p:nvPr/>
        </p:nvSpPr>
        <p:spPr bwMode="auto">
          <a:xfrm>
            <a:off x="2643188" y="6045200"/>
            <a:ext cx="40227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06" name="Rectangle 2902"/>
          <p:cNvSpPr>
            <a:spLocks noChangeArrowheads="1"/>
          </p:cNvSpPr>
          <p:nvPr/>
        </p:nvSpPr>
        <p:spPr bwMode="auto">
          <a:xfrm>
            <a:off x="2676525" y="6042025"/>
            <a:ext cx="13017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c</a:t>
            </a:r>
            <a:endParaRPr lang="de-DE"/>
          </a:p>
        </p:txBody>
      </p:sp>
      <p:sp>
        <p:nvSpPr>
          <p:cNvPr id="18507" name="Rectangle 2903"/>
          <p:cNvSpPr>
            <a:spLocks noChangeArrowheads="1"/>
          </p:cNvSpPr>
          <p:nvPr/>
        </p:nvSpPr>
        <p:spPr bwMode="auto">
          <a:xfrm>
            <a:off x="2805113" y="616902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1</a:t>
            </a:r>
            <a:endParaRPr lang="de-DE"/>
          </a:p>
        </p:txBody>
      </p:sp>
      <p:sp>
        <p:nvSpPr>
          <p:cNvPr id="18508" name="Rectangle 2904"/>
          <p:cNvSpPr>
            <a:spLocks noChangeArrowheads="1"/>
          </p:cNvSpPr>
          <p:nvPr/>
        </p:nvSpPr>
        <p:spPr bwMode="auto">
          <a:xfrm>
            <a:off x="2906713" y="6042025"/>
            <a:ext cx="5683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     c</a:t>
            </a:r>
            <a:endParaRPr lang="de-DE"/>
          </a:p>
        </p:txBody>
      </p:sp>
      <p:sp>
        <p:nvSpPr>
          <p:cNvPr id="18509" name="Rectangle 2905"/>
          <p:cNvSpPr>
            <a:spLocks noChangeArrowheads="1"/>
          </p:cNvSpPr>
          <p:nvPr/>
        </p:nvSpPr>
        <p:spPr bwMode="auto">
          <a:xfrm>
            <a:off x="3478213" y="616902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2</a:t>
            </a:r>
            <a:endParaRPr lang="de-DE"/>
          </a:p>
        </p:txBody>
      </p:sp>
      <p:sp>
        <p:nvSpPr>
          <p:cNvPr id="18510" name="Rectangle 2906"/>
          <p:cNvSpPr>
            <a:spLocks noChangeArrowheads="1"/>
          </p:cNvSpPr>
          <p:nvPr/>
        </p:nvSpPr>
        <p:spPr bwMode="auto">
          <a:xfrm>
            <a:off x="3578225" y="6042025"/>
            <a:ext cx="64135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      c</a:t>
            </a:r>
            <a:endParaRPr lang="de-DE"/>
          </a:p>
        </p:txBody>
      </p:sp>
      <p:sp>
        <p:nvSpPr>
          <p:cNvPr id="18511" name="Rectangle 2907"/>
          <p:cNvSpPr>
            <a:spLocks noChangeArrowheads="1"/>
          </p:cNvSpPr>
          <p:nvPr/>
        </p:nvSpPr>
        <p:spPr bwMode="auto">
          <a:xfrm>
            <a:off x="4224338" y="616902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3</a:t>
            </a:r>
            <a:endParaRPr lang="de-DE"/>
          </a:p>
        </p:txBody>
      </p:sp>
      <p:sp>
        <p:nvSpPr>
          <p:cNvPr id="18512" name="Rectangle 2908"/>
          <p:cNvSpPr>
            <a:spLocks noChangeArrowheads="1"/>
          </p:cNvSpPr>
          <p:nvPr/>
        </p:nvSpPr>
        <p:spPr bwMode="auto">
          <a:xfrm>
            <a:off x="4325938" y="6042025"/>
            <a:ext cx="5683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     c</a:t>
            </a:r>
            <a:endParaRPr lang="de-DE"/>
          </a:p>
        </p:txBody>
      </p:sp>
      <p:sp>
        <p:nvSpPr>
          <p:cNvPr id="18513" name="Rectangle 2909"/>
          <p:cNvSpPr>
            <a:spLocks noChangeArrowheads="1"/>
          </p:cNvSpPr>
          <p:nvPr/>
        </p:nvSpPr>
        <p:spPr bwMode="auto">
          <a:xfrm>
            <a:off x="4897438" y="616902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4</a:t>
            </a:r>
            <a:endParaRPr lang="de-DE"/>
          </a:p>
        </p:txBody>
      </p:sp>
      <p:sp>
        <p:nvSpPr>
          <p:cNvPr id="18514" name="Rectangle 2910"/>
          <p:cNvSpPr>
            <a:spLocks noChangeArrowheads="1"/>
          </p:cNvSpPr>
          <p:nvPr/>
        </p:nvSpPr>
        <p:spPr bwMode="auto">
          <a:xfrm>
            <a:off x="4997450" y="6042025"/>
            <a:ext cx="5683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     c</a:t>
            </a:r>
            <a:endParaRPr lang="de-DE"/>
          </a:p>
        </p:txBody>
      </p:sp>
      <p:sp>
        <p:nvSpPr>
          <p:cNvPr id="18515" name="Rectangle 2911"/>
          <p:cNvSpPr>
            <a:spLocks noChangeArrowheads="1"/>
          </p:cNvSpPr>
          <p:nvPr/>
        </p:nvSpPr>
        <p:spPr bwMode="auto">
          <a:xfrm>
            <a:off x="5570538" y="616902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5</a:t>
            </a:r>
            <a:endParaRPr lang="de-DE"/>
          </a:p>
        </p:txBody>
      </p:sp>
      <p:sp>
        <p:nvSpPr>
          <p:cNvPr id="18516" name="Rectangle 2912"/>
          <p:cNvSpPr>
            <a:spLocks noChangeArrowheads="1"/>
          </p:cNvSpPr>
          <p:nvPr/>
        </p:nvSpPr>
        <p:spPr bwMode="auto">
          <a:xfrm>
            <a:off x="5667375" y="6042025"/>
            <a:ext cx="21907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  </a:t>
            </a:r>
            <a:endParaRPr lang="de-DE"/>
          </a:p>
        </p:txBody>
      </p:sp>
      <p:sp>
        <p:nvSpPr>
          <p:cNvPr id="18517" name="Rectangle 2913"/>
          <p:cNvSpPr>
            <a:spLocks noChangeArrowheads="1"/>
          </p:cNvSpPr>
          <p:nvPr/>
        </p:nvSpPr>
        <p:spPr bwMode="auto">
          <a:xfrm>
            <a:off x="5889625" y="6042025"/>
            <a:ext cx="73025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3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8518" name="Rectangle 2914"/>
          <p:cNvSpPr>
            <a:spLocks noChangeArrowheads="1"/>
          </p:cNvSpPr>
          <p:nvPr/>
        </p:nvSpPr>
        <p:spPr bwMode="auto">
          <a:xfrm>
            <a:off x="1757363" y="5021263"/>
            <a:ext cx="6413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19" name="Rectangle 2915"/>
          <p:cNvSpPr>
            <a:spLocks noChangeArrowheads="1"/>
          </p:cNvSpPr>
          <p:nvPr/>
        </p:nvSpPr>
        <p:spPr bwMode="auto">
          <a:xfrm>
            <a:off x="1790700" y="5038725"/>
            <a:ext cx="3365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S(x</a:t>
            </a:r>
            <a:endParaRPr lang="de-DE"/>
          </a:p>
        </p:txBody>
      </p:sp>
      <p:sp>
        <p:nvSpPr>
          <p:cNvPr id="18520" name="Rectangle 2916"/>
          <p:cNvSpPr>
            <a:spLocks noChangeArrowheads="1"/>
          </p:cNvSpPr>
          <p:nvPr/>
        </p:nvSpPr>
        <p:spPr bwMode="auto">
          <a:xfrm>
            <a:off x="2132013" y="5157788"/>
            <a:ext cx="825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300">
                <a:solidFill>
                  <a:srgbClr val="000000"/>
                </a:solidFill>
                <a:latin typeface="Times New Roman" pitchFamily="18" charset="0"/>
              </a:rPr>
              <a:t>1</a:t>
            </a:r>
            <a:endParaRPr lang="de-DE"/>
          </a:p>
        </p:txBody>
      </p:sp>
      <p:sp>
        <p:nvSpPr>
          <p:cNvPr id="18521" name="Rectangle 2917"/>
          <p:cNvSpPr>
            <a:spLocks noChangeArrowheads="1"/>
          </p:cNvSpPr>
          <p:nvPr/>
        </p:nvSpPr>
        <p:spPr bwMode="auto">
          <a:xfrm>
            <a:off x="2212975" y="5038725"/>
            <a:ext cx="809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)</a:t>
            </a:r>
            <a:endParaRPr lang="de-DE"/>
          </a:p>
        </p:txBody>
      </p:sp>
      <p:sp>
        <p:nvSpPr>
          <p:cNvPr id="18522" name="Rectangle 2918"/>
          <p:cNvSpPr>
            <a:spLocks noChangeArrowheads="1"/>
          </p:cNvSpPr>
          <p:nvPr/>
        </p:nvSpPr>
        <p:spPr bwMode="auto">
          <a:xfrm>
            <a:off x="2295525" y="5038725"/>
            <a:ext cx="603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8523" name="Rectangle 2919"/>
          <p:cNvSpPr>
            <a:spLocks noChangeArrowheads="1"/>
          </p:cNvSpPr>
          <p:nvPr/>
        </p:nvSpPr>
        <p:spPr bwMode="auto">
          <a:xfrm>
            <a:off x="6064250" y="4595813"/>
            <a:ext cx="32385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4" name="Rectangle 2920"/>
          <p:cNvSpPr>
            <a:spLocks noChangeArrowheads="1"/>
          </p:cNvSpPr>
          <p:nvPr/>
        </p:nvSpPr>
        <p:spPr bwMode="auto">
          <a:xfrm>
            <a:off x="6099175" y="4657725"/>
            <a:ext cx="1206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x</a:t>
            </a:r>
            <a:endParaRPr lang="de-DE"/>
          </a:p>
        </p:txBody>
      </p:sp>
      <p:sp>
        <p:nvSpPr>
          <p:cNvPr id="18525" name="Rectangle 2921"/>
          <p:cNvSpPr>
            <a:spLocks noChangeArrowheads="1"/>
          </p:cNvSpPr>
          <p:nvPr/>
        </p:nvSpPr>
        <p:spPr bwMode="auto">
          <a:xfrm>
            <a:off x="6223000" y="474027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1</a:t>
            </a:r>
            <a:endParaRPr lang="de-DE"/>
          </a:p>
        </p:txBody>
      </p:sp>
      <p:sp>
        <p:nvSpPr>
          <p:cNvPr id="18526" name="Rectangle 2922"/>
          <p:cNvSpPr>
            <a:spLocks noChangeArrowheads="1"/>
          </p:cNvSpPr>
          <p:nvPr/>
        </p:nvSpPr>
        <p:spPr bwMode="auto">
          <a:xfrm>
            <a:off x="6323013" y="4657725"/>
            <a:ext cx="603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8527" name="Rectangle 2923"/>
          <p:cNvSpPr>
            <a:spLocks noChangeArrowheads="1"/>
          </p:cNvSpPr>
          <p:nvPr/>
        </p:nvSpPr>
        <p:spPr bwMode="auto">
          <a:xfrm>
            <a:off x="1728788" y="2424113"/>
            <a:ext cx="327025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28" name="Rectangle 2924"/>
          <p:cNvSpPr>
            <a:spLocks noChangeArrowheads="1"/>
          </p:cNvSpPr>
          <p:nvPr/>
        </p:nvSpPr>
        <p:spPr bwMode="auto">
          <a:xfrm>
            <a:off x="1763713" y="2486025"/>
            <a:ext cx="1206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x</a:t>
            </a:r>
            <a:endParaRPr lang="de-DE"/>
          </a:p>
        </p:txBody>
      </p:sp>
      <p:sp>
        <p:nvSpPr>
          <p:cNvPr id="18529" name="Rectangle 2925"/>
          <p:cNvSpPr>
            <a:spLocks noChangeArrowheads="1"/>
          </p:cNvSpPr>
          <p:nvPr/>
        </p:nvSpPr>
        <p:spPr bwMode="auto">
          <a:xfrm>
            <a:off x="1887538" y="2568575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2</a:t>
            </a:r>
            <a:endParaRPr lang="de-DE"/>
          </a:p>
        </p:txBody>
      </p:sp>
      <p:sp>
        <p:nvSpPr>
          <p:cNvPr id="18530" name="Rectangle 2926"/>
          <p:cNvSpPr>
            <a:spLocks noChangeArrowheads="1"/>
          </p:cNvSpPr>
          <p:nvPr/>
        </p:nvSpPr>
        <p:spPr bwMode="auto">
          <a:xfrm>
            <a:off x="1987550" y="2486025"/>
            <a:ext cx="603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8531" name="Rectangle 2927"/>
          <p:cNvSpPr>
            <a:spLocks noChangeArrowheads="1"/>
          </p:cNvSpPr>
          <p:nvPr/>
        </p:nvSpPr>
        <p:spPr bwMode="auto">
          <a:xfrm>
            <a:off x="6072188" y="5965825"/>
            <a:ext cx="325437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32" name="Rectangle 2928"/>
          <p:cNvSpPr>
            <a:spLocks noChangeArrowheads="1"/>
          </p:cNvSpPr>
          <p:nvPr/>
        </p:nvSpPr>
        <p:spPr bwMode="auto">
          <a:xfrm>
            <a:off x="6105525" y="6027738"/>
            <a:ext cx="1206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x</a:t>
            </a:r>
            <a:endParaRPr lang="de-DE"/>
          </a:p>
        </p:txBody>
      </p:sp>
      <p:sp>
        <p:nvSpPr>
          <p:cNvPr id="18533" name="Rectangle 2929"/>
          <p:cNvSpPr>
            <a:spLocks noChangeArrowheads="1"/>
          </p:cNvSpPr>
          <p:nvPr/>
        </p:nvSpPr>
        <p:spPr bwMode="auto">
          <a:xfrm>
            <a:off x="6229350" y="6110288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600">
                <a:solidFill>
                  <a:srgbClr val="000000"/>
                </a:solidFill>
                <a:latin typeface="Times New Roman" pitchFamily="18" charset="0"/>
              </a:rPr>
              <a:t>1</a:t>
            </a:r>
            <a:endParaRPr lang="de-DE"/>
          </a:p>
        </p:txBody>
      </p:sp>
      <p:sp>
        <p:nvSpPr>
          <p:cNvPr id="18534" name="Rectangle 2930"/>
          <p:cNvSpPr>
            <a:spLocks noChangeArrowheads="1"/>
          </p:cNvSpPr>
          <p:nvPr/>
        </p:nvSpPr>
        <p:spPr bwMode="auto">
          <a:xfrm>
            <a:off x="6329363" y="6027738"/>
            <a:ext cx="603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19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35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32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5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35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35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35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031" grpId="0" animBg="1"/>
      <p:bldP spid="135030" grpId="0" animBg="1"/>
      <p:bldP spid="135029" grpId="0" animBg="1"/>
      <p:bldP spid="135028" grpId="0" animBg="1"/>
      <p:bldP spid="132121" grpId="0" animBg="1"/>
      <p:bldP spid="13502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150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F94223BF-14F3-4941-9A5D-F327CD015FF6}" type="slidenum">
              <a:rPr lang="de-DE" sz="1000" smtClean="0"/>
              <a:pPr/>
              <a:t>17</a:t>
            </a:fld>
            <a:r>
              <a:rPr lang="de-DE" sz="1000" smtClean="0"/>
              <a:t> -</a:t>
            </a:r>
          </a:p>
        </p:txBody>
      </p:sp>
      <p:sp>
        <p:nvSpPr>
          <p:cNvPr id="2150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b="0" smtClean="0"/>
              <a:t>Erste Schicht: </a:t>
            </a:r>
            <a:r>
              <a:rPr lang="de-DE" b="0" smtClean="0">
                <a:solidFill>
                  <a:schemeClr val="accent2"/>
                </a:solidFill>
              </a:rPr>
              <a:t>Initiale Verteilung</a:t>
            </a:r>
            <a:r>
              <a:rPr lang="de-DE" b="0" smtClean="0"/>
              <a:t>   </a:t>
            </a:r>
            <a:br>
              <a:rPr lang="de-DE" b="0" smtClean="0"/>
            </a:br>
            <a:endParaRPr lang="de-DE" b="0" smtClean="0"/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25475" y="1295400"/>
            <a:ext cx="8074025" cy="3657600"/>
          </a:xfrm>
        </p:spPr>
        <p:txBody>
          <a:bodyPr/>
          <a:lstStyle/>
          <a:p>
            <a:pPr marL="457200" indent="-457200">
              <a:lnSpc>
                <a:spcPct val="100000"/>
              </a:lnSpc>
              <a:spcBef>
                <a:spcPts val="0"/>
              </a:spcBef>
              <a:buFontTx/>
              <a:buNone/>
              <a:defRPr/>
            </a:pPr>
            <a:r>
              <a:rPr lang="de-DE" dirty="0" smtClean="0"/>
              <a:t>c) Sukzessiver, fehlerorientierter Netzaufbau</a:t>
            </a:r>
          </a:p>
          <a:p>
            <a:pPr marL="514350" indent="-514350">
              <a:lnSpc>
                <a:spcPct val="100000"/>
              </a:lnSpc>
              <a:spcBef>
                <a:spcPts val="0"/>
              </a:spcBef>
              <a:buFontTx/>
              <a:buNone/>
              <a:defRPr/>
            </a:pPr>
            <a:endParaRPr lang="de-DE" sz="1400" b="0" dirty="0" smtClean="0"/>
          </a:p>
          <a:p>
            <a:pPr>
              <a:lnSpc>
                <a:spcPct val="100000"/>
              </a:lnSpc>
              <a:spcBef>
                <a:spcPts val="1200"/>
              </a:spcBef>
              <a:buFont typeface="Symbol" pitchFamily="18" charset="2"/>
              <a:buBlip>
                <a:blip r:embed="rId3"/>
              </a:buBlip>
              <a:defRPr/>
            </a:pPr>
            <a:r>
              <a:rPr lang="de-DE" b="0" dirty="0" smtClean="0"/>
              <a:t>Start mit einem Neuron</a:t>
            </a:r>
          </a:p>
          <a:p>
            <a:pPr>
              <a:lnSpc>
                <a:spcPct val="100000"/>
              </a:lnSpc>
              <a:spcBef>
                <a:spcPts val="1200"/>
              </a:spcBef>
              <a:buFont typeface="Wingdings" pitchFamily="2" charset="2"/>
              <a:buBlip>
                <a:blip r:embed="rId3"/>
              </a:buBlip>
              <a:defRPr/>
            </a:pPr>
            <a:r>
              <a:rPr lang="de-DE" b="0" dirty="0" smtClean="0"/>
              <a:t>Füge ein neues Neuron hinzu für jedes Beispiel mit hohem  Fehler </a:t>
            </a:r>
            <a:r>
              <a:rPr lang="de-DE" sz="2000" b="0" dirty="0" smtClean="0">
                <a:solidFill>
                  <a:schemeClr val="bg2"/>
                </a:solidFill>
              </a:rPr>
              <a:t>(Abweichung vom gewünschten Netz-Ausgabewert)</a:t>
            </a:r>
          </a:p>
          <a:p>
            <a:pPr>
              <a:lnSpc>
                <a:spcPct val="100000"/>
              </a:lnSpc>
              <a:spcBef>
                <a:spcPts val="1200"/>
              </a:spcBef>
              <a:buFont typeface="Wingdings" pitchFamily="2" charset="2"/>
              <a:buBlip>
                <a:blip r:embed="rId3"/>
              </a:buBlip>
              <a:defRPr/>
            </a:pPr>
            <a:r>
              <a:rPr lang="de-DE" b="0" dirty="0" smtClean="0"/>
              <a:t>Verändere die Parameter bei den Nachbarn so, </a:t>
            </a:r>
            <a:r>
              <a:rPr lang="de-DE" b="0" dirty="0" err="1" smtClean="0"/>
              <a:t>daß</a:t>
            </a:r>
            <a:r>
              <a:rPr lang="de-DE" b="0" dirty="0" smtClean="0"/>
              <a:t> der Fehler verringert wird </a:t>
            </a:r>
            <a:r>
              <a:rPr lang="de-DE" sz="2000" b="0" dirty="0" smtClean="0">
                <a:solidFill>
                  <a:schemeClr val="bg2"/>
                </a:solidFill>
              </a:rPr>
              <a:t>(Einpassen des neuen Neurons)</a:t>
            </a:r>
          </a:p>
        </p:txBody>
      </p:sp>
      <p:sp>
        <p:nvSpPr>
          <p:cNvPr id="112644" name="Rectangle 4"/>
          <p:cNvSpPr>
            <a:spLocks noChangeArrowheads="1"/>
          </p:cNvSpPr>
          <p:nvPr/>
        </p:nvSpPr>
        <p:spPr bwMode="auto">
          <a:xfrm>
            <a:off x="685800" y="5241925"/>
            <a:ext cx="8175625" cy="108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de-DE" sz="2400">
                <a:solidFill>
                  <a:srgbClr val="0066CC"/>
                </a:solidFill>
              </a:rPr>
              <a:t>Das Netzwerk wächst solange, bis der Approximationsfehler auf das gewünschte Maß zurückgegangen ist.</a:t>
            </a:r>
            <a:r>
              <a:rPr lang="de-DE">
                <a:solidFill>
                  <a:srgbClr val="0066CC"/>
                </a:solidFill>
              </a:rPr>
              <a:t> </a:t>
            </a:r>
          </a:p>
        </p:txBody>
      </p:sp>
    </p:spTree>
  </p:cSld>
  <p:clrMapOvr>
    <a:masterClrMapping/>
  </p:clrMapOvr>
  <p:transition spd="med">
    <p:pull dir="ru"/>
    <p:sndAc>
      <p:stSnd>
        <p:snd r:embed="rId2" name="PROJKTOR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6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6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6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6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3" grpId="0" build="p" autoUpdateAnimBg="0"/>
      <p:bldP spid="112644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253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02FEDBA2-8150-49D6-8EAB-F1F3E2A1C587}" type="slidenum">
              <a:rPr lang="de-DE" sz="1000" smtClean="0"/>
              <a:pPr/>
              <a:t>18</a:t>
            </a:fld>
            <a:r>
              <a:rPr lang="de-DE" sz="1000" smtClean="0"/>
              <a:t> -</a:t>
            </a:r>
          </a:p>
        </p:txBody>
      </p:sp>
      <p:sp>
        <p:nvSpPr>
          <p:cNvPr id="2253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b="0" smtClean="0"/>
              <a:t>Erste Schicht: </a:t>
            </a:r>
            <a:r>
              <a:rPr lang="de-DE" b="0" smtClean="0">
                <a:solidFill>
                  <a:schemeClr val="accent2"/>
                </a:solidFill>
              </a:rPr>
              <a:t>Initiale Verteilung</a:t>
            </a:r>
            <a:endParaRPr lang="de-DE" smtClean="0"/>
          </a:p>
        </p:txBody>
      </p:sp>
      <p:sp>
        <p:nvSpPr>
          <p:cNvPr id="2253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712787"/>
          </a:xfrm>
        </p:spPr>
        <p:txBody>
          <a:bodyPr/>
          <a:lstStyle/>
          <a:p>
            <a:pPr marL="1257300" indent="-1257300">
              <a:lnSpc>
                <a:spcPct val="70000"/>
              </a:lnSpc>
              <a:buFontTx/>
              <a:buNone/>
            </a:pPr>
            <a:r>
              <a:rPr lang="de-DE" smtClean="0"/>
              <a:t>Beispiel</a:t>
            </a:r>
            <a:r>
              <a:rPr lang="de-DE" b="0" smtClean="0"/>
              <a:t> 	Adaptiver und sukzessiver Netzaufbau für Abdeckung einer Testverteilung</a:t>
            </a:r>
          </a:p>
        </p:txBody>
      </p:sp>
      <p:sp>
        <p:nvSpPr>
          <p:cNvPr id="22534" name="Rectangle 6"/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22535" name="Object 7"/>
          <p:cNvGraphicFramePr>
            <a:graphicFrameLocks noChangeAspect="1"/>
          </p:cNvGraphicFramePr>
          <p:nvPr/>
        </p:nvGraphicFramePr>
        <p:xfrm>
          <a:off x="900113" y="2349500"/>
          <a:ext cx="7488237" cy="2668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48" name="Bild" r:id="rId3" imgW="4625340" imgH="1644396" progId="Word.Picture.8">
                  <p:embed/>
                </p:oleObj>
              </mc:Choice>
              <mc:Fallback>
                <p:oleObj name="Bild" r:id="rId3" imgW="4625340" imgH="1644396" progId="Word.Picture.8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lum contrast="42000"/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0113" y="2349500"/>
                        <a:ext cx="7488237" cy="2668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9033" name="Rectangle 9"/>
          <p:cNvSpPr>
            <a:spLocks noChangeArrowheads="1"/>
          </p:cNvSpPr>
          <p:nvPr/>
        </p:nvSpPr>
        <p:spPr bwMode="auto">
          <a:xfrm>
            <a:off x="3132138" y="2565400"/>
            <a:ext cx="1728787" cy="2592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29034" name="Rectangle 10"/>
          <p:cNvSpPr>
            <a:spLocks noChangeArrowheads="1"/>
          </p:cNvSpPr>
          <p:nvPr/>
        </p:nvSpPr>
        <p:spPr bwMode="auto">
          <a:xfrm>
            <a:off x="4932363" y="2420938"/>
            <a:ext cx="1728787" cy="2592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29035" name="Rectangle 11"/>
          <p:cNvSpPr>
            <a:spLocks noChangeArrowheads="1"/>
          </p:cNvSpPr>
          <p:nvPr/>
        </p:nvSpPr>
        <p:spPr bwMode="auto">
          <a:xfrm>
            <a:off x="6732588" y="2420938"/>
            <a:ext cx="1728787" cy="25923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129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0"/>
                                        <p:tgtEl>
                                          <p:spTgt spid="129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9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2000"/>
                                        <p:tgtEl>
                                          <p:spTgt spid="129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9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33" grpId="0" animBg="1"/>
      <p:bldP spid="129034" grpId="0" animBg="1"/>
      <p:bldP spid="12903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3555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3019799E-C1EB-4D47-B3F4-83F1F0A4DEC8}" type="slidenum">
              <a:rPr lang="de-DE" sz="1000" smtClean="0"/>
              <a:pPr/>
              <a:t>19</a:t>
            </a:fld>
            <a:r>
              <a:rPr lang="de-DE" sz="1000" smtClean="0"/>
              <a:t> -</a:t>
            </a:r>
          </a:p>
        </p:txBody>
      </p:sp>
      <p:sp>
        <p:nvSpPr>
          <p:cNvPr id="23556" name="Rectangle 3"/>
          <p:cNvSpPr>
            <a:spLocks noChangeArrowheads="1"/>
          </p:cNvSpPr>
          <p:nvPr/>
        </p:nvSpPr>
        <p:spPr bwMode="auto">
          <a:xfrm>
            <a:off x="1655763" y="2652713"/>
            <a:ext cx="2644775" cy="2424112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accent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57" name="Rectangle 4"/>
          <p:cNvSpPr>
            <a:spLocks noChangeArrowheads="1"/>
          </p:cNvSpPr>
          <p:nvPr/>
        </p:nvSpPr>
        <p:spPr bwMode="auto">
          <a:xfrm>
            <a:off x="685800" y="304800"/>
            <a:ext cx="7772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/>
          <a:p>
            <a:pPr>
              <a:spcBef>
                <a:spcPct val="0"/>
              </a:spcBef>
            </a:pPr>
            <a:r>
              <a:rPr lang="de-DE" sz="2800">
                <a:latin typeface="Arial Black" pitchFamily="34" charset="0"/>
              </a:rPr>
              <a:t>Erste Schicht: </a:t>
            </a:r>
            <a:r>
              <a:rPr lang="de-DE" sz="2800">
                <a:solidFill>
                  <a:schemeClr val="accent2"/>
                </a:solidFill>
                <a:latin typeface="Arial Black" pitchFamily="34" charset="0"/>
              </a:rPr>
              <a:t>Initiale Verteilung</a:t>
            </a:r>
            <a:endParaRPr lang="de-DE" sz="2800" b="1">
              <a:solidFill>
                <a:srgbClr val="003399"/>
              </a:solidFill>
            </a:endParaRPr>
          </a:p>
        </p:txBody>
      </p:sp>
      <p:sp>
        <p:nvSpPr>
          <p:cNvPr id="23558" name="Text Box 7"/>
          <p:cNvSpPr txBox="1">
            <a:spLocks noChangeArrowheads="1"/>
          </p:cNvSpPr>
          <p:nvPr/>
        </p:nvSpPr>
        <p:spPr bwMode="auto">
          <a:xfrm>
            <a:off x="4522788" y="5322888"/>
            <a:ext cx="1198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Blutdruck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559" name="Line 5"/>
          <p:cNvSpPr>
            <a:spLocks noChangeShapeType="1"/>
          </p:cNvSpPr>
          <p:nvPr/>
        </p:nvSpPr>
        <p:spPr bwMode="auto">
          <a:xfrm flipV="1">
            <a:off x="1390650" y="2376488"/>
            <a:ext cx="0" cy="33591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60" name="Line 6"/>
          <p:cNvSpPr>
            <a:spLocks noChangeShapeType="1"/>
          </p:cNvSpPr>
          <p:nvPr/>
        </p:nvSpPr>
        <p:spPr bwMode="auto">
          <a:xfrm>
            <a:off x="1343025" y="5324475"/>
            <a:ext cx="33940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61" name="Text Box 8"/>
          <p:cNvSpPr txBox="1">
            <a:spLocks noChangeArrowheads="1"/>
          </p:cNvSpPr>
          <p:nvPr/>
        </p:nvSpPr>
        <p:spPr bwMode="auto">
          <a:xfrm>
            <a:off x="903288" y="2249488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pH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562" name="Oval 9"/>
          <p:cNvSpPr>
            <a:spLocks noChangeArrowheads="1"/>
          </p:cNvSpPr>
          <p:nvPr/>
        </p:nvSpPr>
        <p:spPr bwMode="auto">
          <a:xfrm>
            <a:off x="3633788" y="4854575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63" name="Oval 10"/>
          <p:cNvSpPr>
            <a:spLocks noChangeArrowheads="1"/>
          </p:cNvSpPr>
          <p:nvPr/>
        </p:nvSpPr>
        <p:spPr bwMode="auto">
          <a:xfrm>
            <a:off x="2749550" y="3643313"/>
            <a:ext cx="182563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64" name="Oval 11"/>
          <p:cNvSpPr>
            <a:spLocks noChangeArrowheads="1"/>
          </p:cNvSpPr>
          <p:nvPr/>
        </p:nvSpPr>
        <p:spPr bwMode="auto">
          <a:xfrm>
            <a:off x="3098800" y="3973513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65" name="Line 12"/>
          <p:cNvSpPr>
            <a:spLocks noChangeShapeType="1"/>
          </p:cNvSpPr>
          <p:nvPr/>
        </p:nvSpPr>
        <p:spPr bwMode="auto">
          <a:xfrm>
            <a:off x="1681163" y="5272088"/>
            <a:ext cx="0" cy="2190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66" name="Line 13"/>
          <p:cNvSpPr>
            <a:spLocks noChangeShapeType="1"/>
          </p:cNvSpPr>
          <p:nvPr/>
        </p:nvSpPr>
        <p:spPr bwMode="auto">
          <a:xfrm>
            <a:off x="4287838" y="5272088"/>
            <a:ext cx="0" cy="2190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67" name="Line 14"/>
          <p:cNvSpPr>
            <a:spLocks noChangeShapeType="1"/>
          </p:cNvSpPr>
          <p:nvPr/>
        </p:nvSpPr>
        <p:spPr bwMode="auto">
          <a:xfrm rot="-5400000">
            <a:off x="1390650" y="4954588"/>
            <a:ext cx="1587" cy="2428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68" name="Line 15"/>
          <p:cNvSpPr>
            <a:spLocks noChangeShapeType="1"/>
          </p:cNvSpPr>
          <p:nvPr/>
        </p:nvSpPr>
        <p:spPr bwMode="auto">
          <a:xfrm rot="-5400000">
            <a:off x="1390650" y="3467100"/>
            <a:ext cx="1588" cy="2428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69" name="Text Box 16"/>
          <p:cNvSpPr txBox="1">
            <a:spLocks noChangeArrowheads="1"/>
          </p:cNvSpPr>
          <p:nvPr/>
        </p:nvSpPr>
        <p:spPr bwMode="auto">
          <a:xfrm>
            <a:off x="765175" y="34067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7.45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570" name="Text Box 17"/>
          <p:cNvSpPr txBox="1">
            <a:spLocks noChangeArrowheads="1"/>
          </p:cNvSpPr>
          <p:nvPr/>
        </p:nvSpPr>
        <p:spPr bwMode="auto">
          <a:xfrm>
            <a:off x="765175" y="4902200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7.35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571" name="Text Box 18"/>
          <p:cNvSpPr txBox="1">
            <a:spLocks noChangeArrowheads="1"/>
          </p:cNvSpPr>
          <p:nvPr/>
        </p:nvSpPr>
        <p:spPr bwMode="auto">
          <a:xfrm>
            <a:off x="3987800" y="5419725"/>
            <a:ext cx="565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120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572" name="Text Box 19"/>
          <p:cNvSpPr txBox="1">
            <a:spLocks noChangeArrowheads="1"/>
          </p:cNvSpPr>
          <p:nvPr/>
        </p:nvSpPr>
        <p:spPr bwMode="auto">
          <a:xfrm>
            <a:off x="1481138" y="543083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80</a:t>
            </a:r>
          </a:p>
        </p:txBody>
      </p:sp>
      <p:sp>
        <p:nvSpPr>
          <p:cNvPr id="23573" name="Line 20"/>
          <p:cNvSpPr>
            <a:spLocks noChangeShapeType="1"/>
          </p:cNvSpPr>
          <p:nvPr/>
        </p:nvSpPr>
        <p:spPr bwMode="auto">
          <a:xfrm rot="-5400000">
            <a:off x="1391444" y="2531269"/>
            <a:ext cx="0" cy="2428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74" name="Line 21"/>
          <p:cNvSpPr>
            <a:spLocks noChangeShapeType="1"/>
          </p:cNvSpPr>
          <p:nvPr/>
        </p:nvSpPr>
        <p:spPr bwMode="auto">
          <a:xfrm>
            <a:off x="2894013" y="5272088"/>
            <a:ext cx="0" cy="2190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575" name="Text Box 22"/>
          <p:cNvSpPr txBox="1">
            <a:spLocks noChangeArrowheads="1"/>
          </p:cNvSpPr>
          <p:nvPr/>
        </p:nvSpPr>
        <p:spPr bwMode="auto">
          <a:xfrm>
            <a:off x="2692400" y="54213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95</a:t>
            </a:r>
          </a:p>
        </p:txBody>
      </p:sp>
      <p:sp>
        <p:nvSpPr>
          <p:cNvPr id="23576" name="Text Box 23"/>
          <p:cNvSpPr txBox="1">
            <a:spLocks noChangeArrowheads="1"/>
          </p:cNvSpPr>
          <p:nvPr/>
        </p:nvSpPr>
        <p:spPr bwMode="auto">
          <a:xfrm>
            <a:off x="765175" y="24796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7.51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577" name="Oval 26"/>
          <p:cNvSpPr>
            <a:spLocks noChangeArrowheads="1"/>
          </p:cNvSpPr>
          <p:nvPr/>
        </p:nvSpPr>
        <p:spPr bwMode="auto">
          <a:xfrm>
            <a:off x="2568575" y="4138613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78" name="Oval 27"/>
          <p:cNvSpPr>
            <a:spLocks noChangeArrowheads="1"/>
          </p:cNvSpPr>
          <p:nvPr/>
        </p:nvSpPr>
        <p:spPr bwMode="auto">
          <a:xfrm>
            <a:off x="3330575" y="4249738"/>
            <a:ext cx="182563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79" name="Oval 28"/>
          <p:cNvSpPr>
            <a:spLocks noChangeArrowheads="1"/>
          </p:cNvSpPr>
          <p:nvPr/>
        </p:nvSpPr>
        <p:spPr bwMode="auto">
          <a:xfrm>
            <a:off x="2239963" y="4303713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0" name="Oval 29"/>
          <p:cNvSpPr>
            <a:spLocks noChangeArrowheads="1"/>
          </p:cNvSpPr>
          <p:nvPr/>
        </p:nvSpPr>
        <p:spPr bwMode="auto">
          <a:xfrm>
            <a:off x="1876425" y="2767013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1" name="Oval 30"/>
          <p:cNvSpPr>
            <a:spLocks noChangeArrowheads="1"/>
          </p:cNvSpPr>
          <p:nvPr/>
        </p:nvSpPr>
        <p:spPr bwMode="auto">
          <a:xfrm>
            <a:off x="3330575" y="3808413"/>
            <a:ext cx="182563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2" name="Oval 31"/>
          <p:cNvSpPr>
            <a:spLocks noChangeArrowheads="1"/>
          </p:cNvSpPr>
          <p:nvPr/>
        </p:nvSpPr>
        <p:spPr bwMode="auto">
          <a:xfrm>
            <a:off x="2916238" y="4414838"/>
            <a:ext cx="182562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3" name="Oval 32"/>
          <p:cNvSpPr>
            <a:spLocks noChangeArrowheads="1"/>
          </p:cNvSpPr>
          <p:nvPr/>
        </p:nvSpPr>
        <p:spPr bwMode="auto">
          <a:xfrm>
            <a:off x="3937000" y="3571875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4" name="Oval 33"/>
          <p:cNvSpPr>
            <a:spLocks noChangeArrowheads="1"/>
          </p:cNvSpPr>
          <p:nvPr/>
        </p:nvSpPr>
        <p:spPr bwMode="auto">
          <a:xfrm>
            <a:off x="2057400" y="4854575"/>
            <a:ext cx="182563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5" name="Oval 34"/>
          <p:cNvSpPr>
            <a:spLocks noChangeArrowheads="1"/>
          </p:cNvSpPr>
          <p:nvPr/>
        </p:nvSpPr>
        <p:spPr bwMode="auto">
          <a:xfrm>
            <a:off x="2784475" y="4854575"/>
            <a:ext cx="182563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6" name="Oval 35"/>
          <p:cNvSpPr>
            <a:spLocks noChangeArrowheads="1"/>
          </p:cNvSpPr>
          <p:nvPr/>
        </p:nvSpPr>
        <p:spPr bwMode="auto">
          <a:xfrm>
            <a:off x="2906713" y="3478213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7" name="Oval 36"/>
          <p:cNvSpPr>
            <a:spLocks noChangeArrowheads="1"/>
          </p:cNvSpPr>
          <p:nvPr/>
        </p:nvSpPr>
        <p:spPr bwMode="auto">
          <a:xfrm>
            <a:off x="3087688" y="3808413"/>
            <a:ext cx="182562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8" name="Oval 37"/>
          <p:cNvSpPr>
            <a:spLocks noChangeArrowheads="1"/>
          </p:cNvSpPr>
          <p:nvPr/>
        </p:nvSpPr>
        <p:spPr bwMode="auto">
          <a:xfrm>
            <a:off x="2846388" y="4138613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89" name="Oval 38"/>
          <p:cNvSpPr>
            <a:spLocks noChangeArrowheads="1"/>
          </p:cNvSpPr>
          <p:nvPr/>
        </p:nvSpPr>
        <p:spPr bwMode="auto">
          <a:xfrm>
            <a:off x="3209925" y="3527425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0" name="Oval 39"/>
          <p:cNvSpPr>
            <a:spLocks noChangeArrowheads="1"/>
          </p:cNvSpPr>
          <p:nvPr/>
        </p:nvSpPr>
        <p:spPr bwMode="auto">
          <a:xfrm>
            <a:off x="3148013" y="3362325"/>
            <a:ext cx="182562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1" name="Oval 40"/>
          <p:cNvSpPr>
            <a:spLocks noChangeArrowheads="1"/>
          </p:cNvSpPr>
          <p:nvPr/>
        </p:nvSpPr>
        <p:spPr bwMode="auto">
          <a:xfrm>
            <a:off x="3390900" y="3973513"/>
            <a:ext cx="182563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2" name="Oval 41"/>
          <p:cNvSpPr>
            <a:spLocks noChangeArrowheads="1"/>
          </p:cNvSpPr>
          <p:nvPr/>
        </p:nvSpPr>
        <p:spPr bwMode="auto">
          <a:xfrm>
            <a:off x="3330575" y="2932113"/>
            <a:ext cx="182563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3" name="Oval 42"/>
          <p:cNvSpPr>
            <a:spLocks noChangeArrowheads="1"/>
          </p:cNvSpPr>
          <p:nvPr/>
        </p:nvSpPr>
        <p:spPr bwMode="auto">
          <a:xfrm>
            <a:off x="2603500" y="3406775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4" name="Oval 43"/>
          <p:cNvSpPr>
            <a:spLocks noChangeArrowheads="1"/>
          </p:cNvSpPr>
          <p:nvPr/>
        </p:nvSpPr>
        <p:spPr bwMode="auto">
          <a:xfrm>
            <a:off x="2239963" y="3692525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5" name="Oval 44"/>
          <p:cNvSpPr>
            <a:spLocks noChangeArrowheads="1"/>
          </p:cNvSpPr>
          <p:nvPr/>
        </p:nvSpPr>
        <p:spPr bwMode="auto">
          <a:xfrm>
            <a:off x="2846388" y="3092450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6" name="Oval 45"/>
          <p:cNvSpPr>
            <a:spLocks noChangeArrowheads="1"/>
          </p:cNvSpPr>
          <p:nvPr/>
        </p:nvSpPr>
        <p:spPr bwMode="auto">
          <a:xfrm>
            <a:off x="2239963" y="2932113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7" name="Oval 46"/>
          <p:cNvSpPr>
            <a:spLocks noChangeArrowheads="1"/>
          </p:cNvSpPr>
          <p:nvPr/>
        </p:nvSpPr>
        <p:spPr bwMode="auto">
          <a:xfrm>
            <a:off x="3754438" y="2762250"/>
            <a:ext cx="182562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8" name="Oval 47"/>
          <p:cNvSpPr>
            <a:spLocks noChangeArrowheads="1"/>
          </p:cNvSpPr>
          <p:nvPr/>
        </p:nvSpPr>
        <p:spPr bwMode="auto">
          <a:xfrm>
            <a:off x="2846388" y="2652713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599" name="Oval 48"/>
          <p:cNvSpPr>
            <a:spLocks noChangeArrowheads="1"/>
          </p:cNvSpPr>
          <p:nvPr/>
        </p:nvSpPr>
        <p:spPr bwMode="auto">
          <a:xfrm>
            <a:off x="3937000" y="4468813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0" name="Oval 49"/>
          <p:cNvSpPr>
            <a:spLocks noChangeArrowheads="1"/>
          </p:cNvSpPr>
          <p:nvPr/>
        </p:nvSpPr>
        <p:spPr bwMode="auto">
          <a:xfrm>
            <a:off x="1876425" y="3589338"/>
            <a:ext cx="180975" cy="1651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1" name="Oval 50"/>
          <p:cNvSpPr>
            <a:spLocks noChangeArrowheads="1"/>
          </p:cNvSpPr>
          <p:nvPr/>
        </p:nvSpPr>
        <p:spPr bwMode="auto">
          <a:xfrm>
            <a:off x="3814763" y="4303713"/>
            <a:ext cx="182562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2" name="Oval 51"/>
          <p:cNvSpPr>
            <a:spLocks noChangeArrowheads="1"/>
          </p:cNvSpPr>
          <p:nvPr/>
        </p:nvSpPr>
        <p:spPr bwMode="auto">
          <a:xfrm>
            <a:off x="2057400" y="4022725"/>
            <a:ext cx="182563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3" name="Oval 52"/>
          <p:cNvSpPr>
            <a:spLocks noChangeArrowheads="1"/>
          </p:cNvSpPr>
          <p:nvPr/>
        </p:nvSpPr>
        <p:spPr bwMode="auto">
          <a:xfrm>
            <a:off x="2749550" y="3902075"/>
            <a:ext cx="182563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4" name="Oval 53"/>
          <p:cNvSpPr>
            <a:spLocks noChangeArrowheads="1"/>
          </p:cNvSpPr>
          <p:nvPr/>
        </p:nvSpPr>
        <p:spPr bwMode="auto">
          <a:xfrm>
            <a:off x="2239963" y="3424238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5" name="Oval 54"/>
          <p:cNvSpPr>
            <a:spLocks noChangeArrowheads="1"/>
          </p:cNvSpPr>
          <p:nvPr/>
        </p:nvSpPr>
        <p:spPr bwMode="auto">
          <a:xfrm>
            <a:off x="2420938" y="3857625"/>
            <a:ext cx="182562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6" name="Oval 55"/>
          <p:cNvSpPr>
            <a:spLocks noChangeArrowheads="1"/>
          </p:cNvSpPr>
          <p:nvPr/>
        </p:nvSpPr>
        <p:spPr bwMode="auto">
          <a:xfrm>
            <a:off x="3937000" y="3092450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7" name="Oval 56"/>
          <p:cNvSpPr>
            <a:spLocks noChangeArrowheads="1"/>
          </p:cNvSpPr>
          <p:nvPr/>
        </p:nvSpPr>
        <p:spPr bwMode="auto">
          <a:xfrm>
            <a:off x="3633788" y="3625850"/>
            <a:ext cx="180975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08" name="Oval 57"/>
          <p:cNvSpPr>
            <a:spLocks noChangeArrowheads="1"/>
          </p:cNvSpPr>
          <p:nvPr/>
        </p:nvSpPr>
        <p:spPr bwMode="auto">
          <a:xfrm>
            <a:off x="2663825" y="4414838"/>
            <a:ext cx="182563" cy="1651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" name="Group 109"/>
          <p:cNvGrpSpPr>
            <a:grpSpLocks/>
          </p:cNvGrpSpPr>
          <p:nvPr/>
        </p:nvGrpSpPr>
        <p:grpSpPr bwMode="auto">
          <a:xfrm>
            <a:off x="1452563" y="2927350"/>
            <a:ext cx="3089275" cy="2311400"/>
            <a:chOff x="912" y="1344"/>
            <a:chExt cx="2448" cy="2015"/>
          </a:xfrm>
        </p:grpSpPr>
        <p:sp>
          <p:nvSpPr>
            <p:cNvPr id="23664" name="Oval 68"/>
            <p:cNvSpPr>
              <a:spLocks noChangeArrowheads="1"/>
            </p:cNvSpPr>
            <p:nvPr/>
          </p:nvSpPr>
          <p:spPr bwMode="auto">
            <a:xfrm>
              <a:off x="912" y="2832"/>
              <a:ext cx="480" cy="527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3665" name="Oval 69"/>
            <p:cNvSpPr>
              <a:spLocks noChangeArrowheads="1"/>
            </p:cNvSpPr>
            <p:nvPr/>
          </p:nvSpPr>
          <p:spPr bwMode="auto">
            <a:xfrm>
              <a:off x="2880" y="2832"/>
              <a:ext cx="480" cy="527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3666" name="Oval 71"/>
            <p:cNvSpPr>
              <a:spLocks noChangeArrowheads="1"/>
            </p:cNvSpPr>
            <p:nvPr/>
          </p:nvSpPr>
          <p:spPr bwMode="auto">
            <a:xfrm>
              <a:off x="912" y="1344"/>
              <a:ext cx="480" cy="527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3667" name="Oval 72"/>
            <p:cNvSpPr>
              <a:spLocks noChangeArrowheads="1"/>
            </p:cNvSpPr>
            <p:nvPr/>
          </p:nvSpPr>
          <p:spPr bwMode="auto">
            <a:xfrm>
              <a:off x="2880" y="2113"/>
              <a:ext cx="480" cy="527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3668" name="Oval 76"/>
            <p:cNvSpPr>
              <a:spLocks noChangeArrowheads="1"/>
            </p:cNvSpPr>
            <p:nvPr/>
          </p:nvSpPr>
          <p:spPr bwMode="auto">
            <a:xfrm>
              <a:off x="912" y="2448"/>
              <a:ext cx="480" cy="527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3669" name="Oval 77"/>
            <p:cNvSpPr>
              <a:spLocks noChangeArrowheads="1"/>
            </p:cNvSpPr>
            <p:nvPr/>
          </p:nvSpPr>
          <p:spPr bwMode="auto">
            <a:xfrm>
              <a:off x="912" y="2064"/>
              <a:ext cx="480" cy="527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grpSp>
        <p:nvGrpSpPr>
          <p:cNvPr id="3" name="Group 118"/>
          <p:cNvGrpSpPr>
            <a:grpSpLocks/>
          </p:cNvGrpSpPr>
          <p:nvPr/>
        </p:nvGrpSpPr>
        <p:grpSpPr bwMode="auto">
          <a:xfrm>
            <a:off x="1338263" y="2466975"/>
            <a:ext cx="3152775" cy="2759075"/>
            <a:chOff x="843" y="1554"/>
            <a:chExt cx="1986" cy="1738"/>
          </a:xfrm>
        </p:grpSpPr>
        <p:grpSp>
          <p:nvGrpSpPr>
            <p:cNvPr id="23632" name="Group 116"/>
            <p:cNvGrpSpPr>
              <a:grpSpLocks/>
            </p:cNvGrpSpPr>
            <p:nvPr/>
          </p:nvGrpSpPr>
          <p:grpSpPr bwMode="auto">
            <a:xfrm>
              <a:off x="843" y="1554"/>
              <a:ext cx="1946" cy="1738"/>
              <a:chOff x="915" y="1562"/>
              <a:chExt cx="1946" cy="1738"/>
            </a:xfrm>
          </p:grpSpPr>
          <p:sp>
            <p:nvSpPr>
              <p:cNvPr id="23645" name="Oval 58"/>
              <p:cNvSpPr>
                <a:spLocks noChangeArrowheads="1"/>
              </p:cNvSpPr>
              <p:nvPr/>
            </p:nvSpPr>
            <p:spPr bwMode="auto">
              <a:xfrm>
                <a:off x="1220" y="1579"/>
                <a:ext cx="382" cy="382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6" name="Oval 59"/>
              <p:cNvSpPr>
                <a:spLocks noChangeArrowheads="1"/>
              </p:cNvSpPr>
              <p:nvPr/>
            </p:nvSpPr>
            <p:spPr bwMode="auto">
              <a:xfrm>
                <a:off x="2136" y="1570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7" name="Oval 60"/>
              <p:cNvSpPr>
                <a:spLocks noChangeArrowheads="1"/>
              </p:cNvSpPr>
              <p:nvPr/>
            </p:nvSpPr>
            <p:spPr bwMode="auto">
              <a:xfrm>
                <a:off x="1525" y="1570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8" name="Oval 61"/>
              <p:cNvSpPr>
                <a:spLocks noChangeArrowheads="1"/>
              </p:cNvSpPr>
              <p:nvPr/>
            </p:nvSpPr>
            <p:spPr bwMode="auto">
              <a:xfrm>
                <a:off x="1831" y="1579"/>
                <a:ext cx="382" cy="382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9" name="Oval 62"/>
              <p:cNvSpPr>
                <a:spLocks noChangeArrowheads="1"/>
              </p:cNvSpPr>
              <p:nvPr/>
            </p:nvSpPr>
            <p:spPr bwMode="auto">
              <a:xfrm>
                <a:off x="2457" y="1562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0" name="Oval 63"/>
              <p:cNvSpPr>
                <a:spLocks noChangeArrowheads="1"/>
              </p:cNvSpPr>
              <p:nvPr/>
            </p:nvSpPr>
            <p:spPr bwMode="auto">
              <a:xfrm>
                <a:off x="915" y="1567"/>
                <a:ext cx="381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1" name="Oval 64"/>
              <p:cNvSpPr>
                <a:spLocks noChangeArrowheads="1"/>
              </p:cNvSpPr>
              <p:nvPr/>
            </p:nvSpPr>
            <p:spPr bwMode="auto">
              <a:xfrm>
                <a:off x="1525" y="2919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2" name="Oval 65"/>
              <p:cNvSpPr>
                <a:spLocks noChangeArrowheads="1"/>
              </p:cNvSpPr>
              <p:nvPr/>
            </p:nvSpPr>
            <p:spPr bwMode="auto">
              <a:xfrm>
                <a:off x="1831" y="2919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3" name="Oval 66"/>
              <p:cNvSpPr>
                <a:spLocks noChangeArrowheads="1"/>
              </p:cNvSpPr>
              <p:nvPr/>
            </p:nvSpPr>
            <p:spPr bwMode="auto">
              <a:xfrm>
                <a:off x="2136" y="2919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4" name="Oval 67"/>
              <p:cNvSpPr>
                <a:spLocks noChangeArrowheads="1"/>
              </p:cNvSpPr>
              <p:nvPr/>
            </p:nvSpPr>
            <p:spPr bwMode="auto">
              <a:xfrm>
                <a:off x="1220" y="2919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5" name="Oval 73"/>
              <p:cNvSpPr>
                <a:spLocks noChangeArrowheads="1"/>
              </p:cNvSpPr>
              <p:nvPr/>
            </p:nvSpPr>
            <p:spPr bwMode="auto">
              <a:xfrm>
                <a:off x="2480" y="2121"/>
                <a:ext cx="381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6" name="Oval 74"/>
              <p:cNvSpPr>
                <a:spLocks noChangeArrowheads="1"/>
              </p:cNvSpPr>
              <p:nvPr/>
            </p:nvSpPr>
            <p:spPr bwMode="auto">
              <a:xfrm>
                <a:off x="2480" y="1844"/>
                <a:ext cx="381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7" name="Oval 80"/>
              <p:cNvSpPr>
                <a:spLocks noChangeArrowheads="1"/>
              </p:cNvSpPr>
              <p:nvPr/>
            </p:nvSpPr>
            <p:spPr bwMode="auto">
              <a:xfrm>
                <a:off x="1831" y="1880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8" name="Oval 82"/>
              <p:cNvSpPr>
                <a:spLocks noChangeArrowheads="1"/>
              </p:cNvSpPr>
              <p:nvPr/>
            </p:nvSpPr>
            <p:spPr bwMode="auto">
              <a:xfrm>
                <a:off x="1220" y="2638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59" name="Oval 83"/>
              <p:cNvSpPr>
                <a:spLocks noChangeArrowheads="1"/>
              </p:cNvSpPr>
              <p:nvPr/>
            </p:nvSpPr>
            <p:spPr bwMode="auto">
              <a:xfrm>
                <a:off x="1525" y="2642"/>
                <a:ext cx="382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60" name="Oval 85"/>
              <p:cNvSpPr>
                <a:spLocks noChangeArrowheads="1"/>
              </p:cNvSpPr>
              <p:nvPr/>
            </p:nvSpPr>
            <p:spPr bwMode="auto">
              <a:xfrm>
                <a:off x="2136" y="2642"/>
                <a:ext cx="382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61" name="Oval 88"/>
              <p:cNvSpPr>
                <a:spLocks noChangeArrowheads="1"/>
              </p:cNvSpPr>
              <p:nvPr/>
            </p:nvSpPr>
            <p:spPr bwMode="auto">
              <a:xfrm>
                <a:off x="1847" y="2365"/>
                <a:ext cx="381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62" name="Oval 90"/>
              <p:cNvSpPr>
                <a:spLocks noChangeArrowheads="1"/>
              </p:cNvSpPr>
              <p:nvPr/>
            </p:nvSpPr>
            <p:spPr bwMode="auto">
              <a:xfrm>
                <a:off x="1236" y="2118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63" name="Oval 92"/>
              <p:cNvSpPr>
                <a:spLocks noChangeArrowheads="1"/>
              </p:cNvSpPr>
              <p:nvPr/>
            </p:nvSpPr>
            <p:spPr bwMode="auto">
              <a:xfrm>
                <a:off x="1847" y="2121"/>
                <a:ext cx="381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grpSp>
          <p:nvGrpSpPr>
            <p:cNvPr id="23633" name="Group 117"/>
            <p:cNvGrpSpPr>
              <a:grpSpLocks/>
            </p:cNvGrpSpPr>
            <p:nvPr/>
          </p:nvGrpSpPr>
          <p:grpSpPr bwMode="auto">
            <a:xfrm>
              <a:off x="883" y="1823"/>
              <a:ext cx="1946" cy="1211"/>
              <a:chOff x="915" y="1847"/>
              <a:chExt cx="1946" cy="1211"/>
            </a:xfrm>
          </p:grpSpPr>
          <p:sp>
            <p:nvSpPr>
              <p:cNvPr id="23634" name="Oval 70"/>
              <p:cNvSpPr>
                <a:spLocks noChangeArrowheads="1"/>
              </p:cNvSpPr>
              <p:nvPr/>
            </p:nvSpPr>
            <p:spPr bwMode="auto">
              <a:xfrm>
                <a:off x="915" y="2087"/>
                <a:ext cx="381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35" name="Oval 75"/>
              <p:cNvSpPr>
                <a:spLocks noChangeArrowheads="1"/>
              </p:cNvSpPr>
              <p:nvPr/>
            </p:nvSpPr>
            <p:spPr bwMode="auto">
              <a:xfrm>
                <a:off x="2480" y="2678"/>
                <a:ext cx="381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36" name="Oval 78"/>
              <p:cNvSpPr>
                <a:spLocks noChangeArrowheads="1"/>
              </p:cNvSpPr>
              <p:nvPr/>
            </p:nvSpPr>
            <p:spPr bwMode="auto">
              <a:xfrm>
                <a:off x="1220" y="1847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37" name="Oval 79"/>
              <p:cNvSpPr>
                <a:spLocks noChangeArrowheads="1"/>
              </p:cNvSpPr>
              <p:nvPr/>
            </p:nvSpPr>
            <p:spPr bwMode="auto">
              <a:xfrm>
                <a:off x="1525" y="1869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38" name="Oval 81"/>
              <p:cNvSpPr>
                <a:spLocks noChangeArrowheads="1"/>
              </p:cNvSpPr>
              <p:nvPr/>
            </p:nvSpPr>
            <p:spPr bwMode="auto">
              <a:xfrm>
                <a:off x="2136" y="1880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39" name="Oval 84"/>
              <p:cNvSpPr>
                <a:spLocks noChangeArrowheads="1"/>
              </p:cNvSpPr>
              <p:nvPr/>
            </p:nvSpPr>
            <p:spPr bwMode="auto">
              <a:xfrm>
                <a:off x="1837" y="2642"/>
                <a:ext cx="382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0" name="Oval 86"/>
              <p:cNvSpPr>
                <a:spLocks noChangeArrowheads="1"/>
              </p:cNvSpPr>
              <p:nvPr/>
            </p:nvSpPr>
            <p:spPr bwMode="auto">
              <a:xfrm>
                <a:off x="1236" y="2365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1" name="Oval 87"/>
              <p:cNvSpPr>
                <a:spLocks noChangeArrowheads="1"/>
              </p:cNvSpPr>
              <p:nvPr/>
            </p:nvSpPr>
            <p:spPr bwMode="auto">
              <a:xfrm>
                <a:off x="1525" y="2365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2" name="Oval 89"/>
              <p:cNvSpPr>
                <a:spLocks noChangeArrowheads="1"/>
              </p:cNvSpPr>
              <p:nvPr/>
            </p:nvSpPr>
            <p:spPr bwMode="auto">
              <a:xfrm>
                <a:off x="2174" y="2388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3" name="Oval 91"/>
              <p:cNvSpPr>
                <a:spLocks noChangeArrowheads="1"/>
              </p:cNvSpPr>
              <p:nvPr/>
            </p:nvSpPr>
            <p:spPr bwMode="auto">
              <a:xfrm>
                <a:off x="1525" y="2118"/>
                <a:ext cx="382" cy="381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3644" name="Oval 93"/>
              <p:cNvSpPr>
                <a:spLocks noChangeArrowheads="1"/>
              </p:cNvSpPr>
              <p:nvPr/>
            </p:nvSpPr>
            <p:spPr bwMode="auto">
              <a:xfrm>
                <a:off x="2174" y="2146"/>
                <a:ext cx="382" cy="380"/>
              </a:xfrm>
              <a:prstGeom prst="ellips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</p:grpSp>
      <p:sp>
        <p:nvSpPr>
          <p:cNvPr id="23611" name="Text Box 24"/>
          <p:cNvSpPr txBox="1">
            <a:spLocks noChangeArrowheads="1"/>
          </p:cNvSpPr>
          <p:nvPr/>
        </p:nvSpPr>
        <p:spPr bwMode="auto">
          <a:xfrm>
            <a:off x="7386638" y="1855788"/>
            <a:ext cx="730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 sz="1800">
                <a:latin typeface="Times New Roman" pitchFamily="18" charset="0"/>
              </a:rPr>
              <a:t>exitus</a:t>
            </a:r>
            <a:endParaRPr lang="de-DE" sz="1600">
              <a:latin typeface="Times New Roman" pitchFamily="18" charset="0"/>
            </a:endParaRPr>
          </a:p>
        </p:txBody>
      </p:sp>
      <p:sp>
        <p:nvSpPr>
          <p:cNvPr id="23612" name="Text Box 25"/>
          <p:cNvSpPr txBox="1">
            <a:spLocks noChangeArrowheads="1"/>
          </p:cNvSpPr>
          <p:nvPr/>
        </p:nvSpPr>
        <p:spPr bwMode="auto">
          <a:xfrm>
            <a:off x="7354888" y="1563688"/>
            <a:ext cx="1079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 sz="1800">
                <a:latin typeface="Times New Roman" pitchFamily="18" charset="0"/>
              </a:rPr>
              <a:t>not exitus</a:t>
            </a:r>
            <a:endParaRPr lang="de-DE" sz="1600">
              <a:latin typeface="Times New Roman" pitchFamily="18" charset="0"/>
            </a:endParaRPr>
          </a:p>
        </p:txBody>
      </p:sp>
      <p:sp>
        <p:nvSpPr>
          <p:cNvPr id="23613" name="Oval 94"/>
          <p:cNvSpPr>
            <a:spLocks noChangeArrowheads="1"/>
          </p:cNvSpPr>
          <p:nvPr/>
        </p:nvSpPr>
        <p:spPr bwMode="auto">
          <a:xfrm>
            <a:off x="7016750" y="1684338"/>
            <a:ext cx="185738" cy="192087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14" name="Oval 95"/>
          <p:cNvSpPr>
            <a:spLocks noChangeArrowheads="1"/>
          </p:cNvSpPr>
          <p:nvPr/>
        </p:nvSpPr>
        <p:spPr bwMode="auto">
          <a:xfrm>
            <a:off x="7029450" y="2009775"/>
            <a:ext cx="185738" cy="1905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3615" name="Oval 96"/>
          <p:cNvSpPr>
            <a:spLocks noChangeArrowheads="1"/>
          </p:cNvSpPr>
          <p:nvPr/>
        </p:nvSpPr>
        <p:spPr bwMode="auto">
          <a:xfrm>
            <a:off x="6723063" y="2517775"/>
            <a:ext cx="609600" cy="5842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16" name="Text Box 97"/>
          <p:cNvSpPr txBox="1">
            <a:spLocks noChangeArrowheads="1"/>
          </p:cNvSpPr>
          <p:nvPr/>
        </p:nvSpPr>
        <p:spPr bwMode="auto">
          <a:xfrm>
            <a:off x="7464425" y="2624138"/>
            <a:ext cx="1511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RBF-Neuron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3617" name="Freeform 98"/>
          <p:cNvSpPr>
            <a:spLocks/>
          </p:cNvSpPr>
          <p:nvPr/>
        </p:nvSpPr>
        <p:spPr bwMode="auto">
          <a:xfrm>
            <a:off x="6248400" y="3937000"/>
            <a:ext cx="1016000" cy="863600"/>
          </a:xfrm>
          <a:custGeom>
            <a:avLst/>
            <a:gdLst>
              <a:gd name="T0" fmla="*/ 0 w 640"/>
              <a:gd name="T1" fmla="*/ 2147483647 h 544"/>
              <a:gd name="T2" fmla="*/ 2147483647 w 640"/>
              <a:gd name="T3" fmla="*/ 2147483647 h 544"/>
              <a:gd name="T4" fmla="*/ 2147483647 w 640"/>
              <a:gd name="T5" fmla="*/ 2147483647 h 544"/>
              <a:gd name="T6" fmla="*/ 2147483647 w 640"/>
              <a:gd name="T7" fmla="*/ 2147483647 h 544"/>
              <a:gd name="T8" fmla="*/ 2147483647 w 640"/>
              <a:gd name="T9" fmla="*/ 2147483647 h 544"/>
              <a:gd name="T10" fmla="*/ 2147483647 w 640"/>
              <a:gd name="T11" fmla="*/ 2147483647 h 544"/>
              <a:gd name="T12" fmla="*/ 2147483647 w 640"/>
              <a:gd name="T13" fmla="*/ 2147483647 h 5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40"/>
              <a:gd name="T22" fmla="*/ 0 h 544"/>
              <a:gd name="T23" fmla="*/ 640 w 640"/>
              <a:gd name="T24" fmla="*/ 544 h 5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40" h="544">
                <a:moveTo>
                  <a:pt x="0" y="544"/>
                </a:moveTo>
                <a:cubicBezTo>
                  <a:pt x="36" y="532"/>
                  <a:pt x="72" y="520"/>
                  <a:pt x="96" y="496"/>
                </a:cubicBezTo>
                <a:cubicBezTo>
                  <a:pt x="120" y="472"/>
                  <a:pt x="112" y="472"/>
                  <a:pt x="144" y="400"/>
                </a:cubicBezTo>
                <a:cubicBezTo>
                  <a:pt x="176" y="328"/>
                  <a:pt x="232" y="128"/>
                  <a:pt x="288" y="64"/>
                </a:cubicBezTo>
                <a:cubicBezTo>
                  <a:pt x="344" y="0"/>
                  <a:pt x="424" y="0"/>
                  <a:pt x="480" y="16"/>
                </a:cubicBezTo>
                <a:cubicBezTo>
                  <a:pt x="536" y="32"/>
                  <a:pt x="608" y="136"/>
                  <a:pt x="624" y="160"/>
                </a:cubicBezTo>
                <a:cubicBezTo>
                  <a:pt x="640" y="184"/>
                  <a:pt x="560" y="120"/>
                  <a:pt x="576" y="16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18" name="Freeform 99"/>
          <p:cNvSpPr>
            <a:spLocks/>
          </p:cNvSpPr>
          <p:nvPr/>
        </p:nvSpPr>
        <p:spPr bwMode="auto">
          <a:xfrm>
            <a:off x="6840538" y="3243263"/>
            <a:ext cx="400050" cy="436562"/>
          </a:xfrm>
          <a:custGeom>
            <a:avLst/>
            <a:gdLst>
              <a:gd name="T0" fmla="*/ 0 w 480"/>
              <a:gd name="T1" fmla="*/ 2147483647 h 384"/>
              <a:gd name="T2" fmla="*/ 2147483647 w 480"/>
              <a:gd name="T3" fmla="*/ 2147483647 h 384"/>
              <a:gd name="T4" fmla="*/ 2147483647 w 480"/>
              <a:gd name="T5" fmla="*/ 0 h 384"/>
              <a:gd name="T6" fmla="*/ 2147483647 w 480"/>
              <a:gd name="T7" fmla="*/ 2147483647 h 384"/>
              <a:gd name="T8" fmla="*/ 2147483647 w 480"/>
              <a:gd name="T9" fmla="*/ 2147483647 h 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80"/>
              <a:gd name="T16" fmla="*/ 0 h 384"/>
              <a:gd name="T17" fmla="*/ 480 w 480"/>
              <a:gd name="T18" fmla="*/ 384 h 3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80" h="384">
                <a:moveTo>
                  <a:pt x="0" y="384"/>
                </a:moveTo>
                <a:cubicBezTo>
                  <a:pt x="28" y="272"/>
                  <a:pt x="56" y="160"/>
                  <a:pt x="96" y="96"/>
                </a:cubicBezTo>
                <a:cubicBezTo>
                  <a:pt x="136" y="32"/>
                  <a:pt x="192" y="0"/>
                  <a:pt x="240" y="0"/>
                </a:cubicBezTo>
                <a:cubicBezTo>
                  <a:pt x="288" y="0"/>
                  <a:pt x="344" y="32"/>
                  <a:pt x="384" y="96"/>
                </a:cubicBezTo>
                <a:cubicBezTo>
                  <a:pt x="424" y="160"/>
                  <a:pt x="452" y="272"/>
                  <a:pt x="480" y="38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19" name="Freeform 100"/>
          <p:cNvSpPr>
            <a:spLocks/>
          </p:cNvSpPr>
          <p:nvPr/>
        </p:nvSpPr>
        <p:spPr bwMode="auto">
          <a:xfrm>
            <a:off x="6681788" y="3679825"/>
            <a:ext cx="158750" cy="163513"/>
          </a:xfrm>
          <a:custGeom>
            <a:avLst/>
            <a:gdLst>
              <a:gd name="T0" fmla="*/ 2147483647 w 192"/>
              <a:gd name="T1" fmla="*/ 0 h 144"/>
              <a:gd name="T2" fmla="*/ 2147483647 w 192"/>
              <a:gd name="T3" fmla="*/ 2147483647 h 144"/>
              <a:gd name="T4" fmla="*/ 0 w 192"/>
              <a:gd name="T5" fmla="*/ 2147483647 h 144"/>
              <a:gd name="T6" fmla="*/ 0 60000 65536"/>
              <a:gd name="T7" fmla="*/ 0 60000 65536"/>
              <a:gd name="T8" fmla="*/ 0 60000 65536"/>
              <a:gd name="T9" fmla="*/ 0 w 192"/>
              <a:gd name="T10" fmla="*/ 0 h 144"/>
              <a:gd name="T11" fmla="*/ 192 w 19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2" h="144">
                <a:moveTo>
                  <a:pt x="192" y="0"/>
                </a:moveTo>
                <a:cubicBezTo>
                  <a:pt x="184" y="36"/>
                  <a:pt x="176" y="72"/>
                  <a:pt x="144" y="96"/>
                </a:cubicBezTo>
                <a:cubicBezTo>
                  <a:pt x="112" y="120"/>
                  <a:pt x="56" y="132"/>
                  <a:pt x="0" y="14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20" name="Freeform 101"/>
          <p:cNvSpPr>
            <a:spLocks/>
          </p:cNvSpPr>
          <p:nvPr/>
        </p:nvSpPr>
        <p:spPr bwMode="auto">
          <a:xfrm>
            <a:off x="7240588" y="3679825"/>
            <a:ext cx="119062" cy="163513"/>
          </a:xfrm>
          <a:custGeom>
            <a:avLst/>
            <a:gdLst>
              <a:gd name="T0" fmla="*/ 0 w 144"/>
              <a:gd name="T1" fmla="*/ 0 h 144"/>
              <a:gd name="T2" fmla="*/ 2147483647 w 144"/>
              <a:gd name="T3" fmla="*/ 2147483647 h 144"/>
              <a:gd name="T4" fmla="*/ 2147483647 w 144"/>
              <a:gd name="T5" fmla="*/ 2147483647 h 144"/>
              <a:gd name="T6" fmla="*/ 0 60000 65536"/>
              <a:gd name="T7" fmla="*/ 0 60000 65536"/>
              <a:gd name="T8" fmla="*/ 0 60000 65536"/>
              <a:gd name="T9" fmla="*/ 0 w 144"/>
              <a:gd name="T10" fmla="*/ 0 h 144"/>
              <a:gd name="T11" fmla="*/ 144 w 144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44">
                <a:moveTo>
                  <a:pt x="0" y="0"/>
                </a:moveTo>
                <a:cubicBezTo>
                  <a:pt x="12" y="36"/>
                  <a:pt x="24" y="72"/>
                  <a:pt x="48" y="96"/>
                </a:cubicBezTo>
                <a:cubicBezTo>
                  <a:pt x="72" y="120"/>
                  <a:pt x="108" y="132"/>
                  <a:pt x="144" y="14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21" name="Line 102"/>
          <p:cNvSpPr>
            <a:spLocks noChangeShapeType="1"/>
          </p:cNvSpPr>
          <p:nvPr/>
        </p:nvSpPr>
        <p:spPr bwMode="auto">
          <a:xfrm>
            <a:off x="6681788" y="2576513"/>
            <a:ext cx="0" cy="14954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22" name="Line 103"/>
          <p:cNvSpPr>
            <a:spLocks noChangeShapeType="1"/>
          </p:cNvSpPr>
          <p:nvPr/>
        </p:nvSpPr>
        <p:spPr bwMode="auto">
          <a:xfrm>
            <a:off x="7356475" y="2587625"/>
            <a:ext cx="17463" cy="146685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23" name="Line 104"/>
          <p:cNvSpPr>
            <a:spLocks noChangeShapeType="1"/>
          </p:cNvSpPr>
          <p:nvPr/>
        </p:nvSpPr>
        <p:spPr bwMode="auto">
          <a:xfrm flipH="1">
            <a:off x="6481763" y="3998913"/>
            <a:ext cx="200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3624" name="Line 105"/>
          <p:cNvSpPr>
            <a:spLocks noChangeShapeType="1"/>
          </p:cNvSpPr>
          <p:nvPr/>
        </p:nvSpPr>
        <p:spPr bwMode="auto">
          <a:xfrm>
            <a:off x="7373938" y="3998913"/>
            <a:ext cx="25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6" name="Group 119"/>
          <p:cNvGrpSpPr>
            <a:grpSpLocks/>
          </p:cNvGrpSpPr>
          <p:nvPr/>
        </p:nvGrpSpPr>
        <p:grpSpPr bwMode="auto">
          <a:xfrm>
            <a:off x="6773863" y="4256088"/>
            <a:ext cx="2224087" cy="915987"/>
            <a:chOff x="4267" y="2681"/>
            <a:chExt cx="1401" cy="577"/>
          </a:xfrm>
        </p:grpSpPr>
        <p:sp>
          <p:nvSpPr>
            <p:cNvPr id="23630" name="Text Box 2"/>
            <p:cNvSpPr txBox="1">
              <a:spLocks noChangeArrowheads="1"/>
            </p:cNvSpPr>
            <p:nvPr/>
          </p:nvSpPr>
          <p:spPr bwMode="auto">
            <a:xfrm>
              <a:off x="4670" y="2681"/>
              <a:ext cx="998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r">
                <a:spcBef>
                  <a:spcPct val="0"/>
                </a:spcBef>
              </a:pPr>
              <a:r>
                <a:rPr lang="de-DE" sz="1800"/>
                <a:t>Neuronen ohne </a:t>
              </a:r>
            </a:p>
            <a:p>
              <a:pPr algn="r">
                <a:spcBef>
                  <a:spcPct val="0"/>
                </a:spcBef>
              </a:pPr>
              <a:r>
                <a:rPr lang="de-DE" sz="1800"/>
                <a:t>Aktivierung</a:t>
              </a:r>
              <a:endParaRPr lang="de-DE" sz="1600"/>
            </a:p>
          </p:txBody>
        </p:sp>
        <p:sp>
          <p:nvSpPr>
            <p:cNvPr id="23631" name="Oval 106"/>
            <p:cNvSpPr>
              <a:spLocks noChangeArrowheads="1"/>
            </p:cNvSpPr>
            <p:nvPr/>
          </p:nvSpPr>
          <p:spPr bwMode="auto">
            <a:xfrm>
              <a:off x="4267" y="2710"/>
              <a:ext cx="384" cy="393"/>
            </a:xfrm>
            <a:prstGeom prst="ellipse">
              <a:avLst/>
            </a:prstGeom>
            <a:noFill/>
            <a:ln w="28575">
              <a:solidFill>
                <a:srgbClr val="FF99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</p:grpSp>
      <p:sp>
        <p:nvSpPr>
          <p:cNvPr id="118892" name="Rectangle 108"/>
          <p:cNvSpPr>
            <a:spLocks noChangeArrowheads="1"/>
          </p:cNvSpPr>
          <p:nvPr/>
        </p:nvSpPr>
        <p:spPr bwMode="auto">
          <a:xfrm>
            <a:off x="6405563" y="5280025"/>
            <a:ext cx="2735262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de-DE" sz="1800">
                <a:solidFill>
                  <a:srgbClr val="FFCC00"/>
                </a:solidFill>
              </a:rPr>
              <a:t>Nach jeder Epoche </a:t>
            </a:r>
          </a:p>
          <a:p>
            <a:pPr>
              <a:lnSpc>
                <a:spcPct val="30000"/>
              </a:lnSpc>
            </a:pPr>
            <a:r>
              <a:rPr lang="de-DE" sz="1800">
                <a:solidFill>
                  <a:srgbClr val="FFCC00"/>
                </a:solidFill>
              </a:rPr>
              <a:t>werden sie </a:t>
            </a:r>
            <a:r>
              <a:rPr lang="de-DE" sz="1800">
                <a:solidFill>
                  <a:srgbClr val="FF9900"/>
                </a:solidFill>
              </a:rPr>
              <a:t>gestrichen</a:t>
            </a:r>
            <a:r>
              <a:rPr lang="de-DE" sz="1800">
                <a:solidFill>
                  <a:srgbClr val="FFCC00"/>
                </a:solidFill>
              </a:rPr>
              <a:t>.</a:t>
            </a:r>
          </a:p>
        </p:txBody>
      </p:sp>
      <p:sp>
        <p:nvSpPr>
          <p:cNvPr id="23627" name="Text Box 111"/>
          <p:cNvSpPr txBox="1">
            <a:spLocks noChangeArrowheads="1"/>
          </p:cNvSpPr>
          <p:nvPr/>
        </p:nvSpPr>
        <p:spPr bwMode="auto">
          <a:xfrm>
            <a:off x="6515100" y="1257300"/>
            <a:ext cx="1968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Beispieldaten</a:t>
            </a:r>
          </a:p>
        </p:txBody>
      </p:sp>
      <p:sp>
        <p:nvSpPr>
          <p:cNvPr id="23628" name="Text Box 113"/>
          <p:cNvSpPr txBox="1">
            <a:spLocks noChangeArrowheads="1"/>
          </p:cNvSpPr>
          <p:nvPr/>
        </p:nvSpPr>
        <p:spPr bwMode="auto">
          <a:xfrm>
            <a:off x="774700" y="5826125"/>
            <a:ext cx="55499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168400" indent="-1168400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b="1"/>
              <a:t>Beispiel</a:t>
            </a:r>
            <a:r>
              <a:rPr lang="de-DE"/>
              <a:t>: 	Klassifikation medizinischer Daten fürs Überleben</a:t>
            </a:r>
          </a:p>
        </p:txBody>
      </p:sp>
      <p:sp>
        <p:nvSpPr>
          <p:cNvPr id="23629" name="Text Box 6"/>
          <p:cNvSpPr txBox="1">
            <a:spLocks noChangeArrowheads="1"/>
          </p:cNvSpPr>
          <p:nvPr/>
        </p:nvSpPr>
        <p:spPr bwMode="auto">
          <a:xfrm>
            <a:off x="630238" y="1300163"/>
            <a:ext cx="61737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2400" b="1"/>
              <a:t>Überdeckung durch Fehlerminimierung und regelmäßiges Raster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89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Foliennummernplatzhalter 9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solidFill>
                  <a:srgbClr val="000000"/>
                </a:solidFill>
              </a:rPr>
              <a:t>- </a:t>
            </a:r>
            <a:fld id="{F117FA8C-FDB9-4D40-BE80-FBBDB22E0017}" type="slidenum">
              <a:rPr lang="de-DE" sz="1000" smtClean="0">
                <a:solidFill>
                  <a:srgbClr val="000000"/>
                </a:solidFill>
              </a:rPr>
              <a:pPr/>
              <a:t>2</a:t>
            </a:fld>
            <a:r>
              <a:rPr lang="de-DE" sz="1000" smtClean="0">
                <a:solidFill>
                  <a:srgbClr val="000000"/>
                </a:solidFill>
              </a:rPr>
              <a:t> -</a:t>
            </a:r>
          </a:p>
        </p:txBody>
      </p:sp>
      <p:sp>
        <p:nvSpPr>
          <p:cNvPr id="4100" name="Titel 1"/>
          <p:cNvSpPr>
            <a:spLocks noGrp="1"/>
          </p:cNvSpPr>
          <p:nvPr>
            <p:ph type="title" idx="4294967295"/>
          </p:nvPr>
        </p:nvSpPr>
        <p:spPr>
          <a:xfrm>
            <a:off x="609600" y="3200400"/>
            <a:ext cx="8534400" cy="1244600"/>
          </a:xfrm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</a:pPr>
            <a:r>
              <a:rPr lang="de-DE" sz="3800" smtClean="0">
                <a:solidFill>
                  <a:srgbClr val="BFBFBF"/>
                </a:solidFill>
                <a:cs typeface="Arial" pitchFamily="34" charset="0"/>
              </a:rPr>
              <a:t>Lernen in RBF-Netzen</a:t>
            </a:r>
          </a:p>
        </p:txBody>
      </p:sp>
      <p:sp>
        <p:nvSpPr>
          <p:cNvPr id="4101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de-DE" sz="4000" b="1">
              <a:solidFill>
                <a:srgbClr val="BFBFBF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4102" name="Titel 1"/>
          <p:cNvSpPr>
            <a:spLocks/>
          </p:cNvSpPr>
          <p:nvPr/>
        </p:nvSpPr>
        <p:spPr bwMode="auto">
          <a:xfrm>
            <a:off x="611188" y="1454150"/>
            <a:ext cx="8532812" cy="1470025"/>
          </a:xfrm>
          <a:prstGeom prst="rect">
            <a:avLst/>
          </a:prstGeom>
          <a:solidFill>
            <a:srgbClr val="FFCC66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anchor="ctr"/>
          <a:lstStyle/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</a:pPr>
            <a:r>
              <a:rPr kumimoji="1" lang="de-DE" sz="4000" b="1">
                <a:solidFill>
                  <a:srgbClr val="000000"/>
                </a:solidFill>
                <a:latin typeface="Arial Black" pitchFamily="34" charset="0"/>
                <a:cs typeface="Arial" pitchFamily="34" charset="0"/>
              </a:rPr>
              <a:t>Approximation </a:t>
            </a:r>
          </a:p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</a:pPr>
            <a:r>
              <a:rPr kumimoji="1" lang="de-DE" sz="4000" b="1">
                <a:solidFill>
                  <a:srgbClr val="000000"/>
                </a:solidFill>
                <a:latin typeface="Arial Black" pitchFamily="34" charset="0"/>
                <a:cs typeface="Arial" pitchFamily="34" charset="0"/>
              </a:rPr>
              <a:t>	&amp; Klassifikation mit RBF</a:t>
            </a:r>
          </a:p>
        </p:txBody>
      </p:sp>
      <p:sp>
        <p:nvSpPr>
          <p:cNvPr id="9" name="Titel 1"/>
          <p:cNvSpPr txBox="1">
            <a:spLocks/>
          </p:cNvSpPr>
          <p:nvPr/>
        </p:nvSpPr>
        <p:spPr bwMode="auto">
          <a:xfrm>
            <a:off x="600075" y="4724400"/>
            <a:ext cx="8543925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  <a:defRPr/>
            </a:pPr>
            <a:r>
              <a:rPr lang="de-DE" sz="3800" b="1" kern="0" dirty="0">
                <a:solidFill>
                  <a:srgbClr val="BFBFBF"/>
                </a:solidFill>
                <a:latin typeface="Arial Black" pitchFamily="34" charset="0"/>
                <a:cs typeface="Arial" pitchFamily="34" charset="0"/>
              </a:rPr>
              <a:t>Anwendung RBF-Netze</a:t>
            </a:r>
            <a:endParaRPr lang="de-DE" sz="3800" kern="0" dirty="0">
              <a:solidFill>
                <a:srgbClr val="BFBFBF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2" name="Fußzeilenplatzhalt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de-DE" smtClean="0"/>
              <a:t>Rüdiger Brause: Adaptive Systeme, Institut für Informatik, WS 2013/14</a:t>
            </a:r>
            <a:endParaRPr lang="de-DE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4579" name="Fußzeilenplatzhalter 2"/>
          <p:cNvSpPr txBox="1">
            <a:spLocks noGrp="1"/>
          </p:cNvSpPr>
          <p:nvPr/>
        </p:nvSpPr>
        <p:spPr bwMode="auto">
          <a:xfrm>
            <a:off x="762000" y="6629400"/>
            <a:ext cx="49530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sz="1000">
                <a:latin typeface="Tahoma" pitchFamily="34" charset="0"/>
              </a:rPr>
              <a:t>Rüdiger Brause: Adaptive Systeme, Institut für Informatik</a:t>
            </a:r>
          </a:p>
        </p:txBody>
      </p:sp>
      <p:sp>
        <p:nvSpPr>
          <p:cNvPr id="24580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F6447C0B-9E89-47D2-BB2A-54F2A48C0B0D}" type="slidenum">
              <a:rPr lang="de-DE" sz="1000" smtClean="0"/>
              <a:pPr/>
              <a:t>20</a:t>
            </a:fld>
            <a:r>
              <a:rPr lang="de-DE" sz="1000" smtClean="0"/>
              <a:t> -</a:t>
            </a:r>
          </a:p>
        </p:txBody>
      </p:sp>
      <p:sp>
        <p:nvSpPr>
          <p:cNvPr id="119810" name="Rectangle 2"/>
          <p:cNvSpPr>
            <a:spLocks noChangeArrowheads="1"/>
          </p:cNvSpPr>
          <p:nvPr/>
        </p:nvSpPr>
        <p:spPr bwMode="auto">
          <a:xfrm>
            <a:off x="1703388" y="1752600"/>
            <a:ext cx="3325812" cy="3354388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accent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582" name="Rectangle 3"/>
          <p:cNvSpPr>
            <a:spLocks noChangeArrowheads="1"/>
          </p:cNvSpPr>
          <p:nvPr/>
        </p:nvSpPr>
        <p:spPr bwMode="auto">
          <a:xfrm>
            <a:off x="685800" y="304800"/>
            <a:ext cx="7772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/>
          <a:p>
            <a:pPr>
              <a:spcBef>
                <a:spcPct val="0"/>
              </a:spcBef>
            </a:pPr>
            <a:r>
              <a:rPr lang="de-DE" sz="2800">
                <a:latin typeface="Arial Black" pitchFamily="34" charset="0"/>
              </a:rPr>
              <a:t>Erste Schicht: </a:t>
            </a:r>
            <a:r>
              <a:rPr lang="de-DE" sz="2800">
                <a:solidFill>
                  <a:schemeClr val="accent2"/>
                </a:solidFill>
                <a:latin typeface="Arial Black" pitchFamily="34" charset="0"/>
              </a:rPr>
              <a:t>Initiale Verteilung</a:t>
            </a:r>
            <a:endParaRPr lang="de-DE" sz="2800" b="1">
              <a:solidFill>
                <a:srgbClr val="003399"/>
              </a:solidFill>
            </a:endParaRPr>
          </a:p>
        </p:txBody>
      </p:sp>
      <p:sp>
        <p:nvSpPr>
          <p:cNvPr id="24583" name="Line 4"/>
          <p:cNvSpPr>
            <a:spLocks noChangeShapeType="1"/>
          </p:cNvSpPr>
          <p:nvPr/>
        </p:nvSpPr>
        <p:spPr bwMode="auto">
          <a:xfrm flipV="1">
            <a:off x="1371600" y="1371600"/>
            <a:ext cx="0" cy="4648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84" name="Line 5"/>
          <p:cNvSpPr>
            <a:spLocks noChangeShapeType="1"/>
          </p:cNvSpPr>
          <p:nvPr/>
        </p:nvSpPr>
        <p:spPr bwMode="auto">
          <a:xfrm>
            <a:off x="1295400" y="5867400"/>
            <a:ext cx="4267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85" name="Text Box 6"/>
          <p:cNvSpPr txBox="1">
            <a:spLocks noChangeArrowheads="1"/>
          </p:cNvSpPr>
          <p:nvPr/>
        </p:nvSpPr>
        <p:spPr bwMode="auto">
          <a:xfrm>
            <a:off x="5208588" y="5919788"/>
            <a:ext cx="1198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Blutdruck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4586" name="Text Box 7"/>
          <p:cNvSpPr txBox="1">
            <a:spLocks noChangeArrowheads="1"/>
          </p:cNvSpPr>
          <p:nvPr/>
        </p:nvSpPr>
        <p:spPr bwMode="auto">
          <a:xfrm>
            <a:off x="822325" y="1195388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pH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4587" name="Oval 8"/>
          <p:cNvSpPr>
            <a:spLocks noChangeArrowheads="1"/>
          </p:cNvSpPr>
          <p:nvPr/>
        </p:nvSpPr>
        <p:spPr bwMode="auto">
          <a:xfrm>
            <a:off x="4191000" y="4800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588" name="Oval 9"/>
          <p:cNvSpPr>
            <a:spLocks noChangeArrowheads="1"/>
          </p:cNvSpPr>
          <p:nvPr/>
        </p:nvSpPr>
        <p:spPr bwMode="auto">
          <a:xfrm>
            <a:off x="3079750" y="31242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589" name="Oval 10"/>
          <p:cNvSpPr>
            <a:spLocks noChangeArrowheads="1"/>
          </p:cNvSpPr>
          <p:nvPr/>
        </p:nvSpPr>
        <p:spPr bwMode="auto">
          <a:xfrm>
            <a:off x="3517900" y="35814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590" name="Line 11"/>
          <p:cNvSpPr>
            <a:spLocks noChangeShapeType="1"/>
          </p:cNvSpPr>
          <p:nvPr/>
        </p:nvSpPr>
        <p:spPr bwMode="auto">
          <a:xfrm>
            <a:off x="1752600" y="57150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91" name="Line 12"/>
          <p:cNvSpPr>
            <a:spLocks noChangeShapeType="1"/>
          </p:cNvSpPr>
          <p:nvPr/>
        </p:nvSpPr>
        <p:spPr bwMode="auto">
          <a:xfrm>
            <a:off x="5029200" y="57150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92" name="Line 13"/>
          <p:cNvSpPr>
            <a:spLocks noChangeShapeType="1"/>
          </p:cNvSpPr>
          <p:nvPr/>
        </p:nvSpPr>
        <p:spPr bwMode="auto">
          <a:xfrm rot="-5400000">
            <a:off x="1370806" y="49537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93" name="Line 14"/>
          <p:cNvSpPr>
            <a:spLocks noChangeShapeType="1"/>
          </p:cNvSpPr>
          <p:nvPr/>
        </p:nvSpPr>
        <p:spPr bwMode="auto">
          <a:xfrm rot="-5400000">
            <a:off x="1370806" y="28963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94" name="Text Box 15"/>
          <p:cNvSpPr txBox="1">
            <a:spLocks noChangeArrowheads="1"/>
          </p:cNvSpPr>
          <p:nvPr/>
        </p:nvSpPr>
        <p:spPr bwMode="auto">
          <a:xfrm>
            <a:off x="663575" y="2795588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7.45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4595" name="Text Box 16"/>
          <p:cNvSpPr txBox="1">
            <a:spLocks noChangeArrowheads="1"/>
          </p:cNvSpPr>
          <p:nvPr/>
        </p:nvSpPr>
        <p:spPr bwMode="auto">
          <a:xfrm>
            <a:off x="663575" y="48672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7.35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4596" name="Text Box 17"/>
          <p:cNvSpPr txBox="1">
            <a:spLocks noChangeArrowheads="1"/>
          </p:cNvSpPr>
          <p:nvPr/>
        </p:nvSpPr>
        <p:spPr bwMode="auto">
          <a:xfrm>
            <a:off x="4724400" y="5934075"/>
            <a:ext cx="565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120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4597" name="Text Box 18"/>
          <p:cNvSpPr txBox="1">
            <a:spLocks noChangeArrowheads="1"/>
          </p:cNvSpPr>
          <p:nvPr/>
        </p:nvSpPr>
        <p:spPr bwMode="auto">
          <a:xfrm>
            <a:off x="1555750" y="593407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80</a:t>
            </a:r>
          </a:p>
        </p:txBody>
      </p:sp>
      <p:sp>
        <p:nvSpPr>
          <p:cNvPr id="24598" name="Line 19"/>
          <p:cNvSpPr>
            <a:spLocks noChangeShapeType="1"/>
          </p:cNvSpPr>
          <p:nvPr/>
        </p:nvSpPr>
        <p:spPr bwMode="auto">
          <a:xfrm rot="-5400000">
            <a:off x="1370806" y="16009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599" name="Line 20"/>
          <p:cNvSpPr>
            <a:spLocks noChangeShapeType="1"/>
          </p:cNvSpPr>
          <p:nvPr/>
        </p:nvSpPr>
        <p:spPr bwMode="auto">
          <a:xfrm>
            <a:off x="3276600" y="57150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600" name="Text Box 21"/>
          <p:cNvSpPr txBox="1">
            <a:spLocks noChangeArrowheads="1"/>
          </p:cNvSpPr>
          <p:nvPr/>
        </p:nvSpPr>
        <p:spPr bwMode="auto">
          <a:xfrm>
            <a:off x="3079750" y="59197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95</a:t>
            </a:r>
          </a:p>
        </p:txBody>
      </p:sp>
      <p:sp>
        <p:nvSpPr>
          <p:cNvPr id="24601" name="Text Box 22"/>
          <p:cNvSpPr txBox="1">
            <a:spLocks noChangeArrowheads="1"/>
          </p:cNvSpPr>
          <p:nvPr/>
        </p:nvSpPr>
        <p:spPr bwMode="auto">
          <a:xfrm>
            <a:off x="663575" y="15144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7.51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4602" name="Oval 23"/>
          <p:cNvSpPr>
            <a:spLocks noChangeArrowheads="1"/>
          </p:cNvSpPr>
          <p:nvPr/>
        </p:nvSpPr>
        <p:spPr bwMode="auto">
          <a:xfrm>
            <a:off x="2851150" y="3810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3" name="Oval 24"/>
          <p:cNvSpPr>
            <a:spLocks noChangeArrowheads="1"/>
          </p:cNvSpPr>
          <p:nvPr/>
        </p:nvSpPr>
        <p:spPr bwMode="auto">
          <a:xfrm>
            <a:off x="3810000" y="39624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4" name="Oval 25"/>
          <p:cNvSpPr>
            <a:spLocks noChangeArrowheads="1"/>
          </p:cNvSpPr>
          <p:nvPr/>
        </p:nvSpPr>
        <p:spPr bwMode="auto">
          <a:xfrm>
            <a:off x="2438400" y="4038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5" name="Oval 26"/>
          <p:cNvSpPr>
            <a:spLocks noChangeArrowheads="1"/>
          </p:cNvSpPr>
          <p:nvPr/>
        </p:nvSpPr>
        <p:spPr bwMode="auto">
          <a:xfrm>
            <a:off x="1981200" y="191135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6" name="Oval 27"/>
          <p:cNvSpPr>
            <a:spLocks noChangeArrowheads="1"/>
          </p:cNvSpPr>
          <p:nvPr/>
        </p:nvSpPr>
        <p:spPr bwMode="auto">
          <a:xfrm>
            <a:off x="3810000" y="33528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7" name="Oval 28"/>
          <p:cNvSpPr>
            <a:spLocks noChangeArrowheads="1"/>
          </p:cNvSpPr>
          <p:nvPr/>
        </p:nvSpPr>
        <p:spPr bwMode="auto">
          <a:xfrm>
            <a:off x="3289300" y="4191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8" name="Oval 29"/>
          <p:cNvSpPr>
            <a:spLocks noChangeArrowheads="1"/>
          </p:cNvSpPr>
          <p:nvPr/>
        </p:nvSpPr>
        <p:spPr bwMode="auto">
          <a:xfrm>
            <a:off x="4572000" y="3024188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09" name="Oval 30"/>
          <p:cNvSpPr>
            <a:spLocks noChangeArrowheads="1"/>
          </p:cNvSpPr>
          <p:nvPr/>
        </p:nvSpPr>
        <p:spPr bwMode="auto">
          <a:xfrm>
            <a:off x="2209800" y="4800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0" name="Oval 31"/>
          <p:cNvSpPr>
            <a:spLocks noChangeArrowheads="1"/>
          </p:cNvSpPr>
          <p:nvPr/>
        </p:nvSpPr>
        <p:spPr bwMode="auto">
          <a:xfrm>
            <a:off x="3124200" y="4800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1" name="Oval 32"/>
          <p:cNvSpPr>
            <a:spLocks noChangeArrowheads="1"/>
          </p:cNvSpPr>
          <p:nvPr/>
        </p:nvSpPr>
        <p:spPr bwMode="auto">
          <a:xfrm>
            <a:off x="3276600" y="28956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2" name="Oval 33"/>
          <p:cNvSpPr>
            <a:spLocks noChangeArrowheads="1"/>
          </p:cNvSpPr>
          <p:nvPr/>
        </p:nvSpPr>
        <p:spPr bwMode="auto">
          <a:xfrm>
            <a:off x="3505200" y="33528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3" name="Oval 34"/>
          <p:cNvSpPr>
            <a:spLocks noChangeArrowheads="1"/>
          </p:cNvSpPr>
          <p:nvPr/>
        </p:nvSpPr>
        <p:spPr bwMode="auto">
          <a:xfrm>
            <a:off x="3200400" y="38100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4" name="Oval 35"/>
          <p:cNvSpPr>
            <a:spLocks noChangeArrowheads="1"/>
          </p:cNvSpPr>
          <p:nvPr/>
        </p:nvSpPr>
        <p:spPr bwMode="auto">
          <a:xfrm>
            <a:off x="3657600" y="29638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5" name="Oval 36"/>
          <p:cNvSpPr>
            <a:spLocks noChangeArrowheads="1"/>
          </p:cNvSpPr>
          <p:nvPr/>
        </p:nvSpPr>
        <p:spPr bwMode="auto">
          <a:xfrm>
            <a:off x="3581400" y="27352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6" name="Oval 37"/>
          <p:cNvSpPr>
            <a:spLocks noChangeArrowheads="1"/>
          </p:cNvSpPr>
          <p:nvPr/>
        </p:nvSpPr>
        <p:spPr bwMode="auto">
          <a:xfrm>
            <a:off x="3886200" y="35814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7" name="Oval 38"/>
          <p:cNvSpPr>
            <a:spLocks noChangeArrowheads="1"/>
          </p:cNvSpPr>
          <p:nvPr/>
        </p:nvSpPr>
        <p:spPr bwMode="auto">
          <a:xfrm>
            <a:off x="3810000" y="213995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8" name="Oval 39"/>
          <p:cNvSpPr>
            <a:spLocks noChangeArrowheads="1"/>
          </p:cNvSpPr>
          <p:nvPr/>
        </p:nvSpPr>
        <p:spPr bwMode="auto">
          <a:xfrm>
            <a:off x="2895600" y="27955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19" name="Oval 40"/>
          <p:cNvSpPr>
            <a:spLocks noChangeArrowheads="1"/>
          </p:cNvSpPr>
          <p:nvPr/>
        </p:nvSpPr>
        <p:spPr bwMode="auto">
          <a:xfrm>
            <a:off x="2438400" y="31924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0" name="Oval 41"/>
          <p:cNvSpPr>
            <a:spLocks noChangeArrowheads="1"/>
          </p:cNvSpPr>
          <p:nvPr/>
        </p:nvSpPr>
        <p:spPr bwMode="auto">
          <a:xfrm>
            <a:off x="3200400" y="23622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1" name="Oval 42"/>
          <p:cNvSpPr>
            <a:spLocks noChangeArrowheads="1"/>
          </p:cNvSpPr>
          <p:nvPr/>
        </p:nvSpPr>
        <p:spPr bwMode="auto">
          <a:xfrm>
            <a:off x="2438400" y="213995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2" name="Oval 43"/>
          <p:cNvSpPr>
            <a:spLocks noChangeArrowheads="1"/>
          </p:cNvSpPr>
          <p:nvPr/>
        </p:nvSpPr>
        <p:spPr bwMode="auto">
          <a:xfrm>
            <a:off x="4343400" y="1905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3" name="Oval 44"/>
          <p:cNvSpPr>
            <a:spLocks noChangeArrowheads="1"/>
          </p:cNvSpPr>
          <p:nvPr/>
        </p:nvSpPr>
        <p:spPr bwMode="auto">
          <a:xfrm>
            <a:off x="3200400" y="1754188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4" name="Oval 45"/>
          <p:cNvSpPr>
            <a:spLocks noChangeArrowheads="1"/>
          </p:cNvSpPr>
          <p:nvPr/>
        </p:nvSpPr>
        <p:spPr bwMode="auto">
          <a:xfrm>
            <a:off x="4572000" y="42672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5" name="Oval 46"/>
          <p:cNvSpPr>
            <a:spLocks noChangeArrowheads="1"/>
          </p:cNvSpPr>
          <p:nvPr/>
        </p:nvSpPr>
        <p:spPr bwMode="auto">
          <a:xfrm>
            <a:off x="1981200" y="3049588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6" name="Oval 47"/>
          <p:cNvSpPr>
            <a:spLocks noChangeArrowheads="1"/>
          </p:cNvSpPr>
          <p:nvPr/>
        </p:nvSpPr>
        <p:spPr bwMode="auto">
          <a:xfrm>
            <a:off x="4419600" y="40386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7" name="Oval 48"/>
          <p:cNvSpPr>
            <a:spLocks noChangeArrowheads="1"/>
          </p:cNvSpPr>
          <p:nvPr/>
        </p:nvSpPr>
        <p:spPr bwMode="auto">
          <a:xfrm>
            <a:off x="2209800" y="36496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8" name="Oval 49"/>
          <p:cNvSpPr>
            <a:spLocks noChangeArrowheads="1"/>
          </p:cNvSpPr>
          <p:nvPr/>
        </p:nvSpPr>
        <p:spPr bwMode="auto">
          <a:xfrm>
            <a:off x="3079750" y="34813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29" name="Oval 50"/>
          <p:cNvSpPr>
            <a:spLocks noChangeArrowheads="1"/>
          </p:cNvSpPr>
          <p:nvPr/>
        </p:nvSpPr>
        <p:spPr bwMode="auto">
          <a:xfrm>
            <a:off x="2438400" y="28209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30" name="Oval 51"/>
          <p:cNvSpPr>
            <a:spLocks noChangeArrowheads="1"/>
          </p:cNvSpPr>
          <p:nvPr/>
        </p:nvSpPr>
        <p:spPr bwMode="auto">
          <a:xfrm>
            <a:off x="2667000" y="34210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31" name="Oval 52"/>
          <p:cNvSpPr>
            <a:spLocks noChangeArrowheads="1"/>
          </p:cNvSpPr>
          <p:nvPr/>
        </p:nvSpPr>
        <p:spPr bwMode="auto">
          <a:xfrm>
            <a:off x="4572000" y="23622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32" name="Oval 53"/>
          <p:cNvSpPr>
            <a:spLocks noChangeArrowheads="1"/>
          </p:cNvSpPr>
          <p:nvPr/>
        </p:nvSpPr>
        <p:spPr bwMode="auto">
          <a:xfrm>
            <a:off x="4191000" y="31003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4633" name="Oval 54"/>
          <p:cNvSpPr>
            <a:spLocks noChangeArrowheads="1"/>
          </p:cNvSpPr>
          <p:nvPr/>
        </p:nvSpPr>
        <p:spPr bwMode="auto">
          <a:xfrm>
            <a:off x="2971800" y="41910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119863" name="Oval 55"/>
          <p:cNvSpPr>
            <a:spLocks noChangeArrowheads="1"/>
          </p:cNvSpPr>
          <p:nvPr/>
        </p:nvSpPr>
        <p:spPr bwMode="auto">
          <a:xfrm>
            <a:off x="2057400" y="15525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64" name="Oval 56"/>
          <p:cNvSpPr>
            <a:spLocks noChangeArrowheads="1"/>
          </p:cNvSpPr>
          <p:nvPr/>
        </p:nvSpPr>
        <p:spPr bwMode="auto">
          <a:xfrm>
            <a:off x="3886200" y="1531938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65" name="Oval 57"/>
          <p:cNvSpPr>
            <a:spLocks noChangeArrowheads="1"/>
          </p:cNvSpPr>
          <p:nvPr/>
        </p:nvSpPr>
        <p:spPr bwMode="auto">
          <a:xfrm>
            <a:off x="2667000" y="1531938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66" name="Oval 58"/>
          <p:cNvSpPr>
            <a:spLocks noChangeArrowheads="1"/>
          </p:cNvSpPr>
          <p:nvPr/>
        </p:nvSpPr>
        <p:spPr bwMode="auto">
          <a:xfrm>
            <a:off x="3276600" y="15525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67" name="Oval 59"/>
          <p:cNvSpPr>
            <a:spLocks noChangeArrowheads="1"/>
          </p:cNvSpPr>
          <p:nvPr/>
        </p:nvSpPr>
        <p:spPr bwMode="auto">
          <a:xfrm>
            <a:off x="4527550" y="15144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68" name="Oval 60"/>
          <p:cNvSpPr>
            <a:spLocks noChangeArrowheads="1"/>
          </p:cNvSpPr>
          <p:nvPr/>
        </p:nvSpPr>
        <p:spPr bwMode="auto">
          <a:xfrm>
            <a:off x="1447800" y="15240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69" name="Oval 61"/>
          <p:cNvSpPr>
            <a:spLocks noChangeArrowheads="1"/>
          </p:cNvSpPr>
          <p:nvPr/>
        </p:nvSpPr>
        <p:spPr bwMode="auto">
          <a:xfrm>
            <a:off x="26670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0" name="Oval 62"/>
          <p:cNvSpPr>
            <a:spLocks noChangeArrowheads="1"/>
          </p:cNvSpPr>
          <p:nvPr/>
        </p:nvSpPr>
        <p:spPr bwMode="auto">
          <a:xfrm>
            <a:off x="32766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1" name="Oval 63"/>
          <p:cNvSpPr>
            <a:spLocks noChangeArrowheads="1"/>
          </p:cNvSpPr>
          <p:nvPr/>
        </p:nvSpPr>
        <p:spPr bwMode="auto">
          <a:xfrm>
            <a:off x="38862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2" name="Oval 64"/>
          <p:cNvSpPr>
            <a:spLocks noChangeArrowheads="1"/>
          </p:cNvSpPr>
          <p:nvPr/>
        </p:nvSpPr>
        <p:spPr bwMode="auto">
          <a:xfrm>
            <a:off x="20574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3" name="Oval 65"/>
          <p:cNvSpPr>
            <a:spLocks noChangeArrowheads="1"/>
          </p:cNvSpPr>
          <p:nvPr/>
        </p:nvSpPr>
        <p:spPr bwMode="auto">
          <a:xfrm>
            <a:off x="1447800" y="26670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4" name="Oval 66"/>
          <p:cNvSpPr>
            <a:spLocks noChangeArrowheads="1"/>
          </p:cNvSpPr>
          <p:nvPr/>
        </p:nvSpPr>
        <p:spPr bwMode="auto">
          <a:xfrm>
            <a:off x="4572000" y="27432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5" name="Oval 67"/>
          <p:cNvSpPr>
            <a:spLocks noChangeArrowheads="1"/>
          </p:cNvSpPr>
          <p:nvPr/>
        </p:nvSpPr>
        <p:spPr bwMode="auto">
          <a:xfrm>
            <a:off x="4572000" y="21336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6" name="Oval 68"/>
          <p:cNvSpPr>
            <a:spLocks noChangeArrowheads="1"/>
          </p:cNvSpPr>
          <p:nvPr/>
        </p:nvSpPr>
        <p:spPr bwMode="auto">
          <a:xfrm>
            <a:off x="4572000" y="3878263"/>
            <a:ext cx="762000" cy="836612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7" name="Oval 69"/>
          <p:cNvSpPr>
            <a:spLocks noChangeArrowheads="1"/>
          </p:cNvSpPr>
          <p:nvPr/>
        </p:nvSpPr>
        <p:spPr bwMode="auto">
          <a:xfrm>
            <a:off x="2057400" y="2139950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8" name="Oval 70"/>
          <p:cNvSpPr>
            <a:spLocks noChangeArrowheads="1"/>
          </p:cNvSpPr>
          <p:nvPr/>
        </p:nvSpPr>
        <p:spPr bwMode="auto">
          <a:xfrm>
            <a:off x="2667000" y="2187575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79" name="Oval 71"/>
          <p:cNvSpPr>
            <a:spLocks noChangeArrowheads="1"/>
          </p:cNvSpPr>
          <p:nvPr/>
        </p:nvSpPr>
        <p:spPr bwMode="auto">
          <a:xfrm>
            <a:off x="3276600" y="2212975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0" name="Oval 72"/>
          <p:cNvSpPr>
            <a:spLocks noChangeArrowheads="1"/>
          </p:cNvSpPr>
          <p:nvPr/>
        </p:nvSpPr>
        <p:spPr bwMode="auto">
          <a:xfrm>
            <a:off x="3886200" y="22129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1" name="Oval 73"/>
          <p:cNvSpPr>
            <a:spLocks noChangeArrowheads="1"/>
          </p:cNvSpPr>
          <p:nvPr/>
        </p:nvSpPr>
        <p:spPr bwMode="auto">
          <a:xfrm>
            <a:off x="2057400" y="3878263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2" name="Oval 74"/>
          <p:cNvSpPr>
            <a:spLocks noChangeArrowheads="1"/>
          </p:cNvSpPr>
          <p:nvPr/>
        </p:nvSpPr>
        <p:spPr bwMode="auto">
          <a:xfrm>
            <a:off x="2667000" y="3886200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3" name="Oval 75"/>
          <p:cNvSpPr>
            <a:spLocks noChangeArrowheads="1"/>
          </p:cNvSpPr>
          <p:nvPr/>
        </p:nvSpPr>
        <p:spPr bwMode="auto">
          <a:xfrm>
            <a:off x="3289300" y="38862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4" name="Oval 76"/>
          <p:cNvSpPr>
            <a:spLocks noChangeArrowheads="1"/>
          </p:cNvSpPr>
          <p:nvPr/>
        </p:nvSpPr>
        <p:spPr bwMode="auto">
          <a:xfrm>
            <a:off x="3886200" y="3886200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5" name="Oval 77"/>
          <p:cNvSpPr>
            <a:spLocks noChangeArrowheads="1"/>
          </p:cNvSpPr>
          <p:nvPr/>
        </p:nvSpPr>
        <p:spPr bwMode="auto">
          <a:xfrm>
            <a:off x="2089150" y="3278188"/>
            <a:ext cx="762000" cy="836612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6" name="Oval 78"/>
          <p:cNvSpPr>
            <a:spLocks noChangeArrowheads="1"/>
          </p:cNvSpPr>
          <p:nvPr/>
        </p:nvSpPr>
        <p:spPr bwMode="auto">
          <a:xfrm>
            <a:off x="2667000" y="3278188"/>
            <a:ext cx="762000" cy="836612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7" name="Oval 79"/>
          <p:cNvSpPr>
            <a:spLocks noChangeArrowheads="1"/>
          </p:cNvSpPr>
          <p:nvPr/>
        </p:nvSpPr>
        <p:spPr bwMode="auto">
          <a:xfrm>
            <a:off x="3308350" y="3276600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8" name="Oval 80"/>
          <p:cNvSpPr>
            <a:spLocks noChangeArrowheads="1"/>
          </p:cNvSpPr>
          <p:nvPr/>
        </p:nvSpPr>
        <p:spPr bwMode="auto">
          <a:xfrm>
            <a:off x="3962400" y="3328988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89" name="Oval 81"/>
          <p:cNvSpPr>
            <a:spLocks noChangeArrowheads="1"/>
          </p:cNvSpPr>
          <p:nvPr/>
        </p:nvSpPr>
        <p:spPr bwMode="auto">
          <a:xfrm>
            <a:off x="2089150" y="2735263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90" name="Oval 82"/>
          <p:cNvSpPr>
            <a:spLocks noChangeArrowheads="1"/>
          </p:cNvSpPr>
          <p:nvPr/>
        </p:nvSpPr>
        <p:spPr bwMode="auto">
          <a:xfrm>
            <a:off x="2667000" y="2735263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91" name="Oval 83"/>
          <p:cNvSpPr>
            <a:spLocks noChangeArrowheads="1"/>
          </p:cNvSpPr>
          <p:nvPr/>
        </p:nvSpPr>
        <p:spPr bwMode="auto">
          <a:xfrm>
            <a:off x="3308350" y="2743200"/>
            <a:ext cx="762000" cy="8366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19892" name="Oval 84"/>
          <p:cNvSpPr>
            <a:spLocks noChangeArrowheads="1"/>
          </p:cNvSpPr>
          <p:nvPr/>
        </p:nvSpPr>
        <p:spPr bwMode="auto">
          <a:xfrm>
            <a:off x="3962400" y="2795588"/>
            <a:ext cx="762000" cy="836612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664" name="Oval 86"/>
          <p:cNvSpPr>
            <a:spLocks noChangeArrowheads="1"/>
          </p:cNvSpPr>
          <p:nvPr/>
        </p:nvSpPr>
        <p:spPr bwMode="auto">
          <a:xfrm>
            <a:off x="6804025" y="1916113"/>
            <a:ext cx="762000" cy="836612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4665" name="Rectangle 91"/>
          <p:cNvSpPr>
            <a:spLocks noChangeArrowheads="1"/>
          </p:cNvSpPr>
          <p:nvPr/>
        </p:nvSpPr>
        <p:spPr bwMode="auto">
          <a:xfrm>
            <a:off x="5795963" y="1268413"/>
            <a:ext cx="3105150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de-DE" sz="1800"/>
              <a:t>Neuronen mit </a:t>
            </a:r>
          </a:p>
          <a:p>
            <a:pPr>
              <a:lnSpc>
                <a:spcPct val="40000"/>
              </a:lnSpc>
            </a:pPr>
            <a:r>
              <a:rPr lang="de-DE" sz="1800"/>
              <a:t>unterschiedlicher Aktivierung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0" grpId="0" animBg="1"/>
      <p:bldP spid="119863" grpId="0" animBg="1"/>
      <p:bldP spid="119864" grpId="0" animBg="1"/>
      <p:bldP spid="119865" grpId="0" animBg="1"/>
      <p:bldP spid="119866" grpId="0" animBg="1"/>
      <p:bldP spid="119867" grpId="0" animBg="1"/>
      <p:bldP spid="119868" grpId="0" animBg="1"/>
      <p:bldP spid="119869" grpId="0" animBg="1"/>
      <p:bldP spid="119870" grpId="0" animBg="1"/>
      <p:bldP spid="119871" grpId="0" animBg="1"/>
      <p:bldP spid="119872" grpId="0" animBg="1"/>
      <p:bldP spid="119873" grpId="0" animBg="1"/>
      <p:bldP spid="119874" grpId="0" animBg="1"/>
      <p:bldP spid="119875" grpId="0" animBg="1"/>
      <p:bldP spid="119876" grpId="0" animBg="1"/>
      <p:bldP spid="119877" grpId="0" animBg="1"/>
      <p:bldP spid="119878" grpId="0" animBg="1"/>
      <p:bldP spid="119879" grpId="0" animBg="1"/>
      <p:bldP spid="119880" grpId="0" animBg="1"/>
      <p:bldP spid="119881" grpId="0" animBg="1"/>
      <p:bldP spid="119882" grpId="0" animBg="1"/>
      <p:bldP spid="119883" grpId="0" animBg="1"/>
      <p:bldP spid="119884" grpId="0" animBg="1"/>
      <p:bldP spid="119885" grpId="0" animBg="1"/>
      <p:bldP spid="119886" grpId="0" animBg="1"/>
      <p:bldP spid="119887" grpId="0" animBg="1"/>
      <p:bldP spid="119888" grpId="0" animBg="1"/>
      <p:bldP spid="119889" grpId="0" animBg="1"/>
      <p:bldP spid="119890" grpId="0" animBg="1"/>
      <p:bldP spid="119891" grpId="0" animBg="1"/>
      <p:bldP spid="11989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5603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B9DE4F75-C613-496F-B9BB-097C7DDC282C}" type="slidenum">
              <a:rPr lang="de-DE" sz="1000" smtClean="0"/>
              <a:pPr/>
              <a:t>21</a:t>
            </a:fld>
            <a:r>
              <a:rPr lang="de-DE" sz="1000" smtClean="0"/>
              <a:t> -</a:t>
            </a:r>
          </a:p>
        </p:txBody>
      </p:sp>
      <p:sp>
        <p:nvSpPr>
          <p:cNvPr id="25604" name="Rectangle 2"/>
          <p:cNvSpPr>
            <a:spLocks noChangeArrowheads="1"/>
          </p:cNvSpPr>
          <p:nvPr/>
        </p:nvSpPr>
        <p:spPr bwMode="auto">
          <a:xfrm>
            <a:off x="1703388" y="1752600"/>
            <a:ext cx="3325812" cy="3354388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accent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05" name="Line 3"/>
          <p:cNvSpPr>
            <a:spLocks noChangeShapeType="1"/>
          </p:cNvSpPr>
          <p:nvPr/>
        </p:nvSpPr>
        <p:spPr bwMode="auto">
          <a:xfrm flipV="1">
            <a:off x="1371600" y="1371600"/>
            <a:ext cx="0" cy="4648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06" name="Line 4"/>
          <p:cNvSpPr>
            <a:spLocks noChangeShapeType="1"/>
          </p:cNvSpPr>
          <p:nvPr/>
        </p:nvSpPr>
        <p:spPr bwMode="auto">
          <a:xfrm>
            <a:off x="1295400" y="5867400"/>
            <a:ext cx="4267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07" name="Text Box 5"/>
          <p:cNvSpPr txBox="1">
            <a:spLocks noChangeArrowheads="1"/>
          </p:cNvSpPr>
          <p:nvPr/>
        </p:nvSpPr>
        <p:spPr bwMode="auto">
          <a:xfrm>
            <a:off x="5208588" y="5919788"/>
            <a:ext cx="1198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Blutdruck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5608" name="Text Box 6"/>
          <p:cNvSpPr txBox="1">
            <a:spLocks noChangeArrowheads="1"/>
          </p:cNvSpPr>
          <p:nvPr/>
        </p:nvSpPr>
        <p:spPr bwMode="auto">
          <a:xfrm>
            <a:off x="822325" y="1195388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pH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5609" name="Oval 7"/>
          <p:cNvSpPr>
            <a:spLocks noChangeArrowheads="1"/>
          </p:cNvSpPr>
          <p:nvPr/>
        </p:nvSpPr>
        <p:spPr bwMode="auto">
          <a:xfrm>
            <a:off x="4191000" y="4800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10" name="Oval 8"/>
          <p:cNvSpPr>
            <a:spLocks noChangeArrowheads="1"/>
          </p:cNvSpPr>
          <p:nvPr/>
        </p:nvSpPr>
        <p:spPr bwMode="auto">
          <a:xfrm>
            <a:off x="3079750" y="31242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11" name="Oval 9"/>
          <p:cNvSpPr>
            <a:spLocks noChangeArrowheads="1"/>
          </p:cNvSpPr>
          <p:nvPr/>
        </p:nvSpPr>
        <p:spPr bwMode="auto">
          <a:xfrm>
            <a:off x="3517900" y="35814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12" name="Line 10"/>
          <p:cNvSpPr>
            <a:spLocks noChangeShapeType="1"/>
          </p:cNvSpPr>
          <p:nvPr/>
        </p:nvSpPr>
        <p:spPr bwMode="auto">
          <a:xfrm>
            <a:off x="1752600" y="57150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13" name="Line 11"/>
          <p:cNvSpPr>
            <a:spLocks noChangeShapeType="1"/>
          </p:cNvSpPr>
          <p:nvPr/>
        </p:nvSpPr>
        <p:spPr bwMode="auto">
          <a:xfrm>
            <a:off x="5029200" y="57150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14" name="Line 12"/>
          <p:cNvSpPr>
            <a:spLocks noChangeShapeType="1"/>
          </p:cNvSpPr>
          <p:nvPr/>
        </p:nvSpPr>
        <p:spPr bwMode="auto">
          <a:xfrm rot="-5400000">
            <a:off x="1370806" y="49537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15" name="Line 13"/>
          <p:cNvSpPr>
            <a:spLocks noChangeShapeType="1"/>
          </p:cNvSpPr>
          <p:nvPr/>
        </p:nvSpPr>
        <p:spPr bwMode="auto">
          <a:xfrm rot="-5400000">
            <a:off x="1370806" y="28963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16" name="Text Box 14"/>
          <p:cNvSpPr txBox="1">
            <a:spLocks noChangeArrowheads="1"/>
          </p:cNvSpPr>
          <p:nvPr/>
        </p:nvSpPr>
        <p:spPr bwMode="auto">
          <a:xfrm>
            <a:off x="663575" y="2795588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7.45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5617" name="Text Box 15"/>
          <p:cNvSpPr txBox="1">
            <a:spLocks noChangeArrowheads="1"/>
          </p:cNvSpPr>
          <p:nvPr/>
        </p:nvSpPr>
        <p:spPr bwMode="auto">
          <a:xfrm>
            <a:off x="663575" y="48672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7.35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5618" name="Text Box 16"/>
          <p:cNvSpPr txBox="1">
            <a:spLocks noChangeArrowheads="1"/>
          </p:cNvSpPr>
          <p:nvPr/>
        </p:nvSpPr>
        <p:spPr bwMode="auto">
          <a:xfrm>
            <a:off x="4724400" y="5934075"/>
            <a:ext cx="565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120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5619" name="Text Box 17"/>
          <p:cNvSpPr txBox="1">
            <a:spLocks noChangeArrowheads="1"/>
          </p:cNvSpPr>
          <p:nvPr/>
        </p:nvSpPr>
        <p:spPr bwMode="auto">
          <a:xfrm>
            <a:off x="1555750" y="593407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80</a:t>
            </a:r>
          </a:p>
        </p:txBody>
      </p:sp>
      <p:sp>
        <p:nvSpPr>
          <p:cNvPr id="25620" name="Line 18"/>
          <p:cNvSpPr>
            <a:spLocks noChangeShapeType="1"/>
          </p:cNvSpPr>
          <p:nvPr/>
        </p:nvSpPr>
        <p:spPr bwMode="auto">
          <a:xfrm rot="-5400000">
            <a:off x="1370806" y="16009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21" name="Line 19"/>
          <p:cNvSpPr>
            <a:spLocks noChangeShapeType="1"/>
          </p:cNvSpPr>
          <p:nvPr/>
        </p:nvSpPr>
        <p:spPr bwMode="auto">
          <a:xfrm>
            <a:off x="3276600" y="57150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22" name="Text Box 20"/>
          <p:cNvSpPr txBox="1">
            <a:spLocks noChangeArrowheads="1"/>
          </p:cNvSpPr>
          <p:nvPr/>
        </p:nvSpPr>
        <p:spPr bwMode="auto">
          <a:xfrm>
            <a:off x="3079750" y="5919788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95</a:t>
            </a:r>
          </a:p>
        </p:txBody>
      </p:sp>
      <p:sp>
        <p:nvSpPr>
          <p:cNvPr id="25623" name="Text Box 21"/>
          <p:cNvSpPr txBox="1">
            <a:spLocks noChangeArrowheads="1"/>
          </p:cNvSpPr>
          <p:nvPr/>
        </p:nvSpPr>
        <p:spPr bwMode="auto">
          <a:xfrm>
            <a:off x="663575" y="15144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7.51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5624" name="Oval 22"/>
          <p:cNvSpPr>
            <a:spLocks noChangeArrowheads="1"/>
          </p:cNvSpPr>
          <p:nvPr/>
        </p:nvSpPr>
        <p:spPr bwMode="auto">
          <a:xfrm>
            <a:off x="2851150" y="3810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25" name="Oval 23"/>
          <p:cNvSpPr>
            <a:spLocks noChangeArrowheads="1"/>
          </p:cNvSpPr>
          <p:nvPr/>
        </p:nvSpPr>
        <p:spPr bwMode="auto">
          <a:xfrm>
            <a:off x="3810000" y="39624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26" name="Oval 24"/>
          <p:cNvSpPr>
            <a:spLocks noChangeArrowheads="1"/>
          </p:cNvSpPr>
          <p:nvPr/>
        </p:nvSpPr>
        <p:spPr bwMode="auto">
          <a:xfrm>
            <a:off x="2438400" y="4038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27" name="Oval 25"/>
          <p:cNvSpPr>
            <a:spLocks noChangeArrowheads="1"/>
          </p:cNvSpPr>
          <p:nvPr/>
        </p:nvSpPr>
        <p:spPr bwMode="auto">
          <a:xfrm>
            <a:off x="1981200" y="191135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28" name="Oval 26"/>
          <p:cNvSpPr>
            <a:spLocks noChangeArrowheads="1"/>
          </p:cNvSpPr>
          <p:nvPr/>
        </p:nvSpPr>
        <p:spPr bwMode="auto">
          <a:xfrm>
            <a:off x="3810000" y="33528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29" name="Oval 27"/>
          <p:cNvSpPr>
            <a:spLocks noChangeArrowheads="1"/>
          </p:cNvSpPr>
          <p:nvPr/>
        </p:nvSpPr>
        <p:spPr bwMode="auto">
          <a:xfrm>
            <a:off x="3289300" y="4191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0" name="Oval 28"/>
          <p:cNvSpPr>
            <a:spLocks noChangeArrowheads="1"/>
          </p:cNvSpPr>
          <p:nvPr/>
        </p:nvSpPr>
        <p:spPr bwMode="auto">
          <a:xfrm>
            <a:off x="4572000" y="3024188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1" name="Oval 29"/>
          <p:cNvSpPr>
            <a:spLocks noChangeArrowheads="1"/>
          </p:cNvSpPr>
          <p:nvPr/>
        </p:nvSpPr>
        <p:spPr bwMode="auto">
          <a:xfrm>
            <a:off x="2209800" y="4800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2" name="Oval 30"/>
          <p:cNvSpPr>
            <a:spLocks noChangeArrowheads="1"/>
          </p:cNvSpPr>
          <p:nvPr/>
        </p:nvSpPr>
        <p:spPr bwMode="auto">
          <a:xfrm>
            <a:off x="3124200" y="48006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3" name="Oval 31"/>
          <p:cNvSpPr>
            <a:spLocks noChangeArrowheads="1"/>
          </p:cNvSpPr>
          <p:nvPr/>
        </p:nvSpPr>
        <p:spPr bwMode="auto">
          <a:xfrm>
            <a:off x="3276600" y="28956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4" name="Oval 32"/>
          <p:cNvSpPr>
            <a:spLocks noChangeArrowheads="1"/>
          </p:cNvSpPr>
          <p:nvPr/>
        </p:nvSpPr>
        <p:spPr bwMode="auto">
          <a:xfrm>
            <a:off x="3505200" y="33528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5" name="Oval 33"/>
          <p:cNvSpPr>
            <a:spLocks noChangeArrowheads="1"/>
          </p:cNvSpPr>
          <p:nvPr/>
        </p:nvSpPr>
        <p:spPr bwMode="auto">
          <a:xfrm>
            <a:off x="3200400" y="38100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6" name="Oval 34"/>
          <p:cNvSpPr>
            <a:spLocks noChangeArrowheads="1"/>
          </p:cNvSpPr>
          <p:nvPr/>
        </p:nvSpPr>
        <p:spPr bwMode="auto">
          <a:xfrm>
            <a:off x="3657600" y="29638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7" name="Oval 35"/>
          <p:cNvSpPr>
            <a:spLocks noChangeArrowheads="1"/>
          </p:cNvSpPr>
          <p:nvPr/>
        </p:nvSpPr>
        <p:spPr bwMode="auto">
          <a:xfrm>
            <a:off x="3581400" y="27352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8" name="Oval 36"/>
          <p:cNvSpPr>
            <a:spLocks noChangeArrowheads="1"/>
          </p:cNvSpPr>
          <p:nvPr/>
        </p:nvSpPr>
        <p:spPr bwMode="auto">
          <a:xfrm>
            <a:off x="3886200" y="35814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39" name="Oval 37"/>
          <p:cNvSpPr>
            <a:spLocks noChangeArrowheads="1"/>
          </p:cNvSpPr>
          <p:nvPr/>
        </p:nvSpPr>
        <p:spPr bwMode="auto">
          <a:xfrm>
            <a:off x="3810000" y="213995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0" name="Oval 38"/>
          <p:cNvSpPr>
            <a:spLocks noChangeArrowheads="1"/>
          </p:cNvSpPr>
          <p:nvPr/>
        </p:nvSpPr>
        <p:spPr bwMode="auto">
          <a:xfrm>
            <a:off x="2895600" y="27955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1" name="Oval 39"/>
          <p:cNvSpPr>
            <a:spLocks noChangeArrowheads="1"/>
          </p:cNvSpPr>
          <p:nvPr/>
        </p:nvSpPr>
        <p:spPr bwMode="auto">
          <a:xfrm>
            <a:off x="2438400" y="31924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2" name="Oval 40"/>
          <p:cNvSpPr>
            <a:spLocks noChangeArrowheads="1"/>
          </p:cNvSpPr>
          <p:nvPr/>
        </p:nvSpPr>
        <p:spPr bwMode="auto">
          <a:xfrm>
            <a:off x="3200400" y="23622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3" name="Oval 41"/>
          <p:cNvSpPr>
            <a:spLocks noChangeArrowheads="1"/>
          </p:cNvSpPr>
          <p:nvPr/>
        </p:nvSpPr>
        <p:spPr bwMode="auto">
          <a:xfrm>
            <a:off x="2438400" y="213995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4" name="Oval 42"/>
          <p:cNvSpPr>
            <a:spLocks noChangeArrowheads="1"/>
          </p:cNvSpPr>
          <p:nvPr/>
        </p:nvSpPr>
        <p:spPr bwMode="auto">
          <a:xfrm>
            <a:off x="4343400" y="19050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5" name="Oval 43"/>
          <p:cNvSpPr>
            <a:spLocks noChangeArrowheads="1"/>
          </p:cNvSpPr>
          <p:nvPr/>
        </p:nvSpPr>
        <p:spPr bwMode="auto">
          <a:xfrm>
            <a:off x="3200400" y="1754188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6" name="Oval 44"/>
          <p:cNvSpPr>
            <a:spLocks noChangeArrowheads="1"/>
          </p:cNvSpPr>
          <p:nvPr/>
        </p:nvSpPr>
        <p:spPr bwMode="auto">
          <a:xfrm>
            <a:off x="4572000" y="4267200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7" name="Oval 45"/>
          <p:cNvSpPr>
            <a:spLocks noChangeArrowheads="1"/>
          </p:cNvSpPr>
          <p:nvPr/>
        </p:nvSpPr>
        <p:spPr bwMode="auto">
          <a:xfrm>
            <a:off x="1981200" y="3049588"/>
            <a:ext cx="228600" cy="2286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8" name="Oval 46"/>
          <p:cNvSpPr>
            <a:spLocks noChangeArrowheads="1"/>
          </p:cNvSpPr>
          <p:nvPr/>
        </p:nvSpPr>
        <p:spPr bwMode="auto">
          <a:xfrm>
            <a:off x="4419600" y="40386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49" name="Oval 47"/>
          <p:cNvSpPr>
            <a:spLocks noChangeArrowheads="1"/>
          </p:cNvSpPr>
          <p:nvPr/>
        </p:nvSpPr>
        <p:spPr bwMode="auto">
          <a:xfrm>
            <a:off x="2209800" y="36496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50" name="Oval 48"/>
          <p:cNvSpPr>
            <a:spLocks noChangeArrowheads="1"/>
          </p:cNvSpPr>
          <p:nvPr/>
        </p:nvSpPr>
        <p:spPr bwMode="auto">
          <a:xfrm>
            <a:off x="3079750" y="34813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51" name="Oval 49"/>
          <p:cNvSpPr>
            <a:spLocks noChangeArrowheads="1"/>
          </p:cNvSpPr>
          <p:nvPr/>
        </p:nvSpPr>
        <p:spPr bwMode="auto">
          <a:xfrm>
            <a:off x="2438400" y="28209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52" name="Oval 50"/>
          <p:cNvSpPr>
            <a:spLocks noChangeArrowheads="1"/>
          </p:cNvSpPr>
          <p:nvPr/>
        </p:nvSpPr>
        <p:spPr bwMode="auto">
          <a:xfrm>
            <a:off x="2667000" y="3421063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53" name="Oval 51"/>
          <p:cNvSpPr>
            <a:spLocks noChangeArrowheads="1"/>
          </p:cNvSpPr>
          <p:nvPr/>
        </p:nvSpPr>
        <p:spPr bwMode="auto">
          <a:xfrm>
            <a:off x="4572000" y="23622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54" name="Oval 52"/>
          <p:cNvSpPr>
            <a:spLocks noChangeArrowheads="1"/>
          </p:cNvSpPr>
          <p:nvPr/>
        </p:nvSpPr>
        <p:spPr bwMode="auto">
          <a:xfrm>
            <a:off x="4191000" y="3100388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25655" name="Oval 53"/>
          <p:cNvSpPr>
            <a:spLocks noChangeArrowheads="1"/>
          </p:cNvSpPr>
          <p:nvPr/>
        </p:nvSpPr>
        <p:spPr bwMode="auto">
          <a:xfrm>
            <a:off x="2971800" y="4191000"/>
            <a:ext cx="228600" cy="228600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sp>
        <p:nvSpPr>
          <p:cNvPr id="120886" name="Oval 54"/>
          <p:cNvSpPr>
            <a:spLocks noChangeArrowheads="1"/>
          </p:cNvSpPr>
          <p:nvPr/>
        </p:nvSpPr>
        <p:spPr bwMode="auto">
          <a:xfrm>
            <a:off x="2057400" y="15525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87" name="Oval 55"/>
          <p:cNvSpPr>
            <a:spLocks noChangeArrowheads="1"/>
          </p:cNvSpPr>
          <p:nvPr/>
        </p:nvSpPr>
        <p:spPr bwMode="auto">
          <a:xfrm>
            <a:off x="3886200" y="1531938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88" name="Oval 56"/>
          <p:cNvSpPr>
            <a:spLocks noChangeArrowheads="1"/>
          </p:cNvSpPr>
          <p:nvPr/>
        </p:nvSpPr>
        <p:spPr bwMode="auto">
          <a:xfrm>
            <a:off x="2667000" y="1531938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89" name="Oval 57"/>
          <p:cNvSpPr>
            <a:spLocks noChangeArrowheads="1"/>
          </p:cNvSpPr>
          <p:nvPr/>
        </p:nvSpPr>
        <p:spPr bwMode="auto">
          <a:xfrm>
            <a:off x="3276600" y="15525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0" name="Oval 58"/>
          <p:cNvSpPr>
            <a:spLocks noChangeArrowheads="1"/>
          </p:cNvSpPr>
          <p:nvPr/>
        </p:nvSpPr>
        <p:spPr bwMode="auto">
          <a:xfrm>
            <a:off x="4527550" y="15144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1" name="Oval 59"/>
          <p:cNvSpPr>
            <a:spLocks noChangeArrowheads="1"/>
          </p:cNvSpPr>
          <p:nvPr/>
        </p:nvSpPr>
        <p:spPr bwMode="auto">
          <a:xfrm>
            <a:off x="1447800" y="15240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2" name="Oval 60"/>
          <p:cNvSpPr>
            <a:spLocks noChangeArrowheads="1"/>
          </p:cNvSpPr>
          <p:nvPr/>
        </p:nvSpPr>
        <p:spPr bwMode="auto">
          <a:xfrm>
            <a:off x="26670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3" name="Oval 61"/>
          <p:cNvSpPr>
            <a:spLocks noChangeArrowheads="1"/>
          </p:cNvSpPr>
          <p:nvPr/>
        </p:nvSpPr>
        <p:spPr bwMode="auto">
          <a:xfrm>
            <a:off x="32766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4" name="Oval 62"/>
          <p:cNvSpPr>
            <a:spLocks noChangeArrowheads="1"/>
          </p:cNvSpPr>
          <p:nvPr/>
        </p:nvSpPr>
        <p:spPr bwMode="auto">
          <a:xfrm>
            <a:off x="38862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5" name="Oval 63"/>
          <p:cNvSpPr>
            <a:spLocks noChangeArrowheads="1"/>
          </p:cNvSpPr>
          <p:nvPr/>
        </p:nvSpPr>
        <p:spPr bwMode="auto">
          <a:xfrm>
            <a:off x="2057400" y="44958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6" name="Oval 64"/>
          <p:cNvSpPr>
            <a:spLocks noChangeArrowheads="1"/>
          </p:cNvSpPr>
          <p:nvPr/>
        </p:nvSpPr>
        <p:spPr bwMode="auto">
          <a:xfrm>
            <a:off x="1447800" y="26670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7" name="Oval 65"/>
          <p:cNvSpPr>
            <a:spLocks noChangeArrowheads="1"/>
          </p:cNvSpPr>
          <p:nvPr/>
        </p:nvSpPr>
        <p:spPr bwMode="auto">
          <a:xfrm>
            <a:off x="4572000" y="27432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8" name="Oval 66"/>
          <p:cNvSpPr>
            <a:spLocks noChangeArrowheads="1"/>
          </p:cNvSpPr>
          <p:nvPr/>
        </p:nvSpPr>
        <p:spPr bwMode="auto">
          <a:xfrm>
            <a:off x="4572000" y="21336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899" name="Oval 67"/>
          <p:cNvSpPr>
            <a:spLocks noChangeArrowheads="1"/>
          </p:cNvSpPr>
          <p:nvPr/>
        </p:nvSpPr>
        <p:spPr bwMode="auto">
          <a:xfrm>
            <a:off x="3886200" y="2212975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0" name="Oval 68"/>
          <p:cNvSpPr>
            <a:spLocks noChangeArrowheads="1"/>
          </p:cNvSpPr>
          <p:nvPr/>
        </p:nvSpPr>
        <p:spPr bwMode="auto">
          <a:xfrm>
            <a:off x="2057400" y="3878263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1" name="Oval 69"/>
          <p:cNvSpPr>
            <a:spLocks noChangeArrowheads="1"/>
          </p:cNvSpPr>
          <p:nvPr/>
        </p:nvSpPr>
        <p:spPr bwMode="auto">
          <a:xfrm>
            <a:off x="3289300" y="3886200"/>
            <a:ext cx="762000" cy="8366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2" name="Oval 70"/>
          <p:cNvSpPr>
            <a:spLocks noChangeArrowheads="1"/>
          </p:cNvSpPr>
          <p:nvPr/>
        </p:nvSpPr>
        <p:spPr bwMode="auto">
          <a:xfrm>
            <a:off x="3962400" y="3328988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3" name="Oval 71"/>
          <p:cNvSpPr>
            <a:spLocks noChangeArrowheads="1"/>
          </p:cNvSpPr>
          <p:nvPr/>
        </p:nvSpPr>
        <p:spPr bwMode="auto">
          <a:xfrm>
            <a:off x="2089150" y="2735263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4" name="Oval 72"/>
          <p:cNvSpPr>
            <a:spLocks noChangeArrowheads="1"/>
          </p:cNvSpPr>
          <p:nvPr/>
        </p:nvSpPr>
        <p:spPr bwMode="auto">
          <a:xfrm>
            <a:off x="2667000" y="2735263"/>
            <a:ext cx="762000" cy="8366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5675" name="Rectangle 73"/>
          <p:cNvSpPr>
            <a:spLocks noChangeArrowheads="1"/>
          </p:cNvSpPr>
          <p:nvPr/>
        </p:nvSpPr>
        <p:spPr bwMode="auto">
          <a:xfrm>
            <a:off x="685800" y="304800"/>
            <a:ext cx="77724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/>
          <a:p>
            <a:pPr>
              <a:spcBef>
                <a:spcPct val="0"/>
              </a:spcBef>
            </a:pPr>
            <a:r>
              <a:rPr lang="de-DE" sz="2800">
                <a:latin typeface="Arial Black" pitchFamily="34" charset="0"/>
              </a:rPr>
              <a:t>Erste Schicht: </a:t>
            </a:r>
            <a:r>
              <a:rPr lang="de-DE" sz="2800">
                <a:solidFill>
                  <a:schemeClr val="accent2"/>
                </a:solidFill>
                <a:latin typeface="Arial Black" pitchFamily="34" charset="0"/>
              </a:rPr>
              <a:t>Initiale Verteilung</a:t>
            </a:r>
            <a:endParaRPr lang="de-DE" sz="2800" b="1">
              <a:solidFill>
                <a:srgbClr val="003399"/>
              </a:solidFill>
            </a:endParaRPr>
          </a:p>
        </p:txBody>
      </p:sp>
      <p:sp>
        <p:nvSpPr>
          <p:cNvPr id="120906" name="Oval 74"/>
          <p:cNvSpPr>
            <a:spLocks noChangeArrowheads="1"/>
          </p:cNvSpPr>
          <p:nvPr/>
        </p:nvSpPr>
        <p:spPr bwMode="auto">
          <a:xfrm>
            <a:off x="1981200" y="19986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7" name="Oval 75"/>
          <p:cNvSpPr>
            <a:spLocks noChangeArrowheads="1"/>
          </p:cNvSpPr>
          <p:nvPr/>
        </p:nvSpPr>
        <p:spPr bwMode="auto">
          <a:xfrm>
            <a:off x="2286000" y="19986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8" name="Oval 76"/>
          <p:cNvSpPr>
            <a:spLocks noChangeArrowheads="1"/>
          </p:cNvSpPr>
          <p:nvPr/>
        </p:nvSpPr>
        <p:spPr bwMode="auto">
          <a:xfrm>
            <a:off x="1981200" y="2438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09" name="Oval 77"/>
          <p:cNvSpPr>
            <a:spLocks noChangeArrowheads="1"/>
          </p:cNvSpPr>
          <p:nvPr/>
        </p:nvSpPr>
        <p:spPr bwMode="auto">
          <a:xfrm>
            <a:off x="2286000" y="2438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0" name="Oval 78"/>
          <p:cNvSpPr>
            <a:spLocks noChangeArrowheads="1"/>
          </p:cNvSpPr>
          <p:nvPr/>
        </p:nvSpPr>
        <p:spPr bwMode="auto">
          <a:xfrm>
            <a:off x="2603500" y="19986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1" name="Oval 79"/>
          <p:cNvSpPr>
            <a:spLocks noChangeArrowheads="1"/>
          </p:cNvSpPr>
          <p:nvPr/>
        </p:nvSpPr>
        <p:spPr bwMode="auto">
          <a:xfrm>
            <a:off x="2908300" y="19986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2" name="Oval 80"/>
          <p:cNvSpPr>
            <a:spLocks noChangeArrowheads="1"/>
          </p:cNvSpPr>
          <p:nvPr/>
        </p:nvSpPr>
        <p:spPr bwMode="auto">
          <a:xfrm>
            <a:off x="2603500" y="2438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3" name="Oval 81"/>
          <p:cNvSpPr>
            <a:spLocks noChangeArrowheads="1"/>
          </p:cNvSpPr>
          <p:nvPr/>
        </p:nvSpPr>
        <p:spPr bwMode="auto">
          <a:xfrm>
            <a:off x="2908300" y="2438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4" name="Oval 82"/>
          <p:cNvSpPr>
            <a:spLocks noChangeArrowheads="1"/>
          </p:cNvSpPr>
          <p:nvPr/>
        </p:nvSpPr>
        <p:spPr bwMode="auto">
          <a:xfrm>
            <a:off x="3213100" y="19986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5" name="Oval 83"/>
          <p:cNvSpPr>
            <a:spLocks noChangeArrowheads="1"/>
          </p:cNvSpPr>
          <p:nvPr/>
        </p:nvSpPr>
        <p:spPr bwMode="auto">
          <a:xfrm>
            <a:off x="3517900" y="19986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6" name="Oval 84"/>
          <p:cNvSpPr>
            <a:spLocks noChangeArrowheads="1"/>
          </p:cNvSpPr>
          <p:nvPr/>
        </p:nvSpPr>
        <p:spPr bwMode="auto">
          <a:xfrm>
            <a:off x="3213100" y="2438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7" name="Oval 85"/>
          <p:cNvSpPr>
            <a:spLocks noChangeArrowheads="1"/>
          </p:cNvSpPr>
          <p:nvPr/>
        </p:nvSpPr>
        <p:spPr bwMode="auto">
          <a:xfrm>
            <a:off x="3517900" y="2438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8" name="Oval 86"/>
          <p:cNvSpPr>
            <a:spLocks noChangeArrowheads="1"/>
          </p:cNvSpPr>
          <p:nvPr/>
        </p:nvSpPr>
        <p:spPr bwMode="auto">
          <a:xfrm>
            <a:off x="3213100" y="26257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19" name="Oval 87"/>
          <p:cNvSpPr>
            <a:spLocks noChangeArrowheads="1"/>
          </p:cNvSpPr>
          <p:nvPr/>
        </p:nvSpPr>
        <p:spPr bwMode="auto">
          <a:xfrm>
            <a:off x="3517900" y="26257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0" name="Oval 88"/>
          <p:cNvSpPr>
            <a:spLocks noChangeArrowheads="1"/>
          </p:cNvSpPr>
          <p:nvPr/>
        </p:nvSpPr>
        <p:spPr bwMode="auto">
          <a:xfrm>
            <a:off x="3213100" y="3065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1" name="Oval 89"/>
          <p:cNvSpPr>
            <a:spLocks noChangeArrowheads="1"/>
          </p:cNvSpPr>
          <p:nvPr/>
        </p:nvSpPr>
        <p:spPr bwMode="auto">
          <a:xfrm>
            <a:off x="3517900" y="3065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2" name="Oval 90"/>
          <p:cNvSpPr>
            <a:spLocks noChangeArrowheads="1"/>
          </p:cNvSpPr>
          <p:nvPr/>
        </p:nvSpPr>
        <p:spPr bwMode="auto">
          <a:xfrm>
            <a:off x="3886200" y="26257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3" name="Oval 91"/>
          <p:cNvSpPr>
            <a:spLocks noChangeArrowheads="1"/>
          </p:cNvSpPr>
          <p:nvPr/>
        </p:nvSpPr>
        <p:spPr bwMode="auto">
          <a:xfrm>
            <a:off x="4191000" y="26257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4" name="Oval 92"/>
          <p:cNvSpPr>
            <a:spLocks noChangeArrowheads="1"/>
          </p:cNvSpPr>
          <p:nvPr/>
        </p:nvSpPr>
        <p:spPr bwMode="auto">
          <a:xfrm>
            <a:off x="3886200" y="3065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5" name="Oval 93"/>
          <p:cNvSpPr>
            <a:spLocks noChangeArrowheads="1"/>
          </p:cNvSpPr>
          <p:nvPr/>
        </p:nvSpPr>
        <p:spPr bwMode="auto">
          <a:xfrm>
            <a:off x="4191000" y="3065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6" name="Oval 94"/>
          <p:cNvSpPr>
            <a:spLocks noChangeArrowheads="1"/>
          </p:cNvSpPr>
          <p:nvPr/>
        </p:nvSpPr>
        <p:spPr bwMode="auto">
          <a:xfrm>
            <a:off x="1993900" y="31591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7" name="Oval 95"/>
          <p:cNvSpPr>
            <a:spLocks noChangeArrowheads="1"/>
          </p:cNvSpPr>
          <p:nvPr/>
        </p:nvSpPr>
        <p:spPr bwMode="auto">
          <a:xfrm>
            <a:off x="2298700" y="31591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8" name="Oval 96"/>
          <p:cNvSpPr>
            <a:spLocks noChangeArrowheads="1"/>
          </p:cNvSpPr>
          <p:nvPr/>
        </p:nvSpPr>
        <p:spPr bwMode="auto">
          <a:xfrm>
            <a:off x="1993900" y="35988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29" name="Oval 97"/>
          <p:cNvSpPr>
            <a:spLocks noChangeArrowheads="1"/>
          </p:cNvSpPr>
          <p:nvPr/>
        </p:nvSpPr>
        <p:spPr bwMode="auto">
          <a:xfrm>
            <a:off x="2298700" y="35988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0" name="Oval 98"/>
          <p:cNvSpPr>
            <a:spLocks noChangeArrowheads="1"/>
          </p:cNvSpPr>
          <p:nvPr/>
        </p:nvSpPr>
        <p:spPr bwMode="auto">
          <a:xfrm>
            <a:off x="2698750" y="3192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1" name="Oval 99"/>
          <p:cNvSpPr>
            <a:spLocks noChangeArrowheads="1"/>
          </p:cNvSpPr>
          <p:nvPr/>
        </p:nvSpPr>
        <p:spPr bwMode="auto">
          <a:xfrm>
            <a:off x="3003550" y="3192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2" name="Oval 100"/>
          <p:cNvSpPr>
            <a:spLocks noChangeArrowheads="1"/>
          </p:cNvSpPr>
          <p:nvPr/>
        </p:nvSpPr>
        <p:spPr bwMode="auto">
          <a:xfrm>
            <a:off x="2698750" y="36322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3" name="Oval 101"/>
          <p:cNvSpPr>
            <a:spLocks noChangeArrowheads="1"/>
          </p:cNvSpPr>
          <p:nvPr/>
        </p:nvSpPr>
        <p:spPr bwMode="auto">
          <a:xfrm>
            <a:off x="3003550" y="36322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4" name="Oval 102"/>
          <p:cNvSpPr>
            <a:spLocks noChangeArrowheads="1"/>
          </p:cNvSpPr>
          <p:nvPr/>
        </p:nvSpPr>
        <p:spPr bwMode="auto">
          <a:xfrm>
            <a:off x="3581400" y="3200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5" name="Oval 103"/>
          <p:cNvSpPr>
            <a:spLocks noChangeArrowheads="1"/>
          </p:cNvSpPr>
          <p:nvPr/>
        </p:nvSpPr>
        <p:spPr bwMode="auto">
          <a:xfrm>
            <a:off x="3886200" y="32004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6" name="Oval 104"/>
          <p:cNvSpPr>
            <a:spLocks noChangeArrowheads="1"/>
          </p:cNvSpPr>
          <p:nvPr/>
        </p:nvSpPr>
        <p:spPr bwMode="auto">
          <a:xfrm>
            <a:off x="3581400" y="3640138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7" name="Oval 105"/>
          <p:cNvSpPr>
            <a:spLocks noChangeArrowheads="1"/>
          </p:cNvSpPr>
          <p:nvPr/>
        </p:nvSpPr>
        <p:spPr bwMode="auto">
          <a:xfrm>
            <a:off x="3886200" y="3640138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8" name="Oval 106"/>
          <p:cNvSpPr>
            <a:spLocks noChangeArrowheads="1"/>
          </p:cNvSpPr>
          <p:nvPr/>
        </p:nvSpPr>
        <p:spPr bwMode="auto">
          <a:xfrm>
            <a:off x="2698750" y="39211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39" name="Oval 107"/>
          <p:cNvSpPr>
            <a:spLocks noChangeArrowheads="1"/>
          </p:cNvSpPr>
          <p:nvPr/>
        </p:nvSpPr>
        <p:spPr bwMode="auto">
          <a:xfrm>
            <a:off x="3003550" y="39211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0" name="Oval 108"/>
          <p:cNvSpPr>
            <a:spLocks noChangeArrowheads="1"/>
          </p:cNvSpPr>
          <p:nvPr/>
        </p:nvSpPr>
        <p:spPr bwMode="auto">
          <a:xfrm>
            <a:off x="2698750" y="43608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1" name="Oval 109"/>
          <p:cNvSpPr>
            <a:spLocks noChangeArrowheads="1"/>
          </p:cNvSpPr>
          <p:nvPr/>
        </p:nvSpPr>
        <p:spPr bwMode="auto">
          <a:xfrm>
            <a:off x="3003550" y="43608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2" name="Oval 110"/>
          <p:cNvSpPr>
            <a:spLocks noChangeArrowheads="1"/>
          </p:cNvSpPr>
          <p:nvPr/>
        </p:nvSpPr>
        <p:spPr bwMode="auto">
          <a:xfrm>
            <a:off x="3836988" y="38782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3" name="Oval 111"/>
          <p:cNvSpPr>
            <a:spLocks noChangeArrowheads="1"/>
          </p:cNvSpPr>
          <p:nvPr/>
        </p:nvSpPr>
        <p:spPr bwMode="auto">
          <a:xfrm>
            <a:off x="4141788" y="38782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4" name="Oval 112"/>
          <p:cNvSpPr>
            <a:spLocks noChangeArrowheads="1"/>
          </p:cNvSpPr>
          <p:nvPr/>
        </p:nvSpPr>
        <p:spPr bwMode="auto">
          <a:xfrm>
            <a:off x="3836988" y="43180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5" name="Oval 113"/>
          <p:cNvSpPr>
            <a:spLocks noChangeArrowheads="1"/>
          </p:cNvSpPr>
          <p:nvPr/>
        </p:nvSpPr>
        <p:spPr bwMode="auto">
          <a:xfrm>
            <a:off x="4141788" y="43180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6" name="Oval 114"/>
          <p:cNvSpPr>
            <a:spLocks noChangeArrowheads="1"/>
          </p:cNvSpPr>
          <p:nvPr/>
        </p:nvSpPr>
        <p:spPr bwMode="auto">
          <a:xfrm>
            <a:off x="4419600" y="3827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7" name="Oval 115"/>
          <p:cNvSpPr>
            <a:spLocks noChangeArrowheads="1"/>
          </p:cNvSpPr>
          <p:nvPr/>
        </p:nvSpPr>
        <p:spPr bwMode="auto">
          <a:xfrm>
            <a:off x="4419600" y="42672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8" name="Oval 116"/>
          <p:cNvSpPr>
            <a:spLocks noChangeArrowheads="1"/>
          </p:cNvSpPr>
          <p:nvPr/>
        </p:nvSpPr>
        <p:spPr bwMode="auto">
          <a:xfrm>
            <a:off x="4724400" y="382746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49" name="Oval 117"/>
          <p:cNvSpPr>
            <a:spLocks noChangeArrowheads="1"/>
          </p:cNvSpPr>
          <p:nvPr/>
        </p:nvSpPr>
        <p:spPr bwMode="auto">
          <a:xfrm>
            <a:off x="4724400" y="4267200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50" name="Oval 118"/>
          <p:cNvSpPr>
            <a:spLocks noChangeArrowheads="1"/>
          </p:cNvSpPr>
          <p:nvPr/>
        </p:nvSpPr>
        <p:spPr bwMode="auto">
          <a:xfrm>
            <a:off x="6680200" y="343217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51" name="Oval 119"/>
          <p:cNvSpPr>
            <a:spLocks noChangeArrowheads="1"/>
          </p:cNvSpPr>
          <p:nvPr/>
        </p:nvSpPr>
        <p:spPr bwMode="auto">
          <a:xfrm>
            <a:off x="7138988" y="34258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52" name="Oval 120"/>
          <p:cNvSpPr>
            <a:spLocks noChangeArrowheads="1"/>
          </p:cNvSpPr>
          <p:nvPr/>
        </p:nvSpPr>
        <p:spPr bwMode="auto">
          <a:xfrm>
            <a:off x="6680200" y="3871913"/>
            <a:ext cx="609600" cy="668337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53" name="Oval 121"/>
          <p:cNvSpPr>
            <a:spLocks noChangeArrowheads="1"/>
          </p:cNvSpPr>
          <p:nvPr/>
        </p:nvSpPr>
        <p:spPr bwMode="auto">
          <a:xfrm>
            <a:off x="7138988" y="3857625"/>
            <a:ext cx="609600" cy="668338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954" name="Text Box 122"/>
          <p:cNvSpPr txBox="1">
            <a:spLocks noChangeArrowheads="1"/>
          </p:cNvSpPr>
          <p:nvPr/>
        </p:nvSpPr>
        <p:spPr bwMode="auto">
          <a:xfrm>
            <a:off x="6118225" y="2082800"/>
            <a:ext cx="254317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Nach jeder Epoche werden die geringen Aktivitäten geteilt.</a:t>
            </a:r>
            <a:endParaRPr lang="de-DE" sz="18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9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9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9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0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0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10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1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1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6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7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8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8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8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19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19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19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0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0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0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86" grpId="0" animBg="1"/>
      <p:bldP spid="120887" grpId="0" animBg="1"/>
      <p:bldP spid="120888" grpId="0" animBg="1"/>
      <p:bldP spid="120889" grpId="0" animBg="1"/>
      <p:bldP spid="120890" grpId="0" animBg="1"/>
      <p:bldP spid="120891" grpId="0" animBg="1"/>
      <p:bldP spid="120892" grpId="0" animBg="1"/>
      <p:bldP spid="120893" grpId="0" animBg="1"/>
      <p:bldP spid="120894" grpId="0" animBg="1"/>
      <p:bldP spid="120895" grpId="0" animBg="1"/>
      <p:bldP spid="120896" grpId="0" animBg="1"/>
      <p:bldP spid="120897" grpId="0" animBg="1"/>
      <p:bldP spid="120898" grpId="0" animBg="1"/>
      <p:bldP spid="120899" grpId="0" animBg="1"/>
      <p:bldP spid="120900" grpId="0" animBg="1"/>
      <p:bldP spid="120901" grpId="0" animBg="1"/>
      <p:bldP spid="120902" grpId="0" animBg="1"/>
      <p:bldP spid="120903" grpId="0" animBg="1"/>
      <p:bldP spid="120904" grpId="0" animBg="1"/>
      <p:bldP spid="120906" grpId="0" animBg="1"/>
      <p:bldP spid="120907" grpId="0" animBg="1"/>
      <p:bldP spid="120908" grpId="0" animBg="1"/>
      <p:bldP spid="120909" grpId="0" animBg="1"/>
      <p:bldP spid="120910" grpId="0" animBg="1"/>
      <p:bldP spid="120911" grpId="0" animBg="1"/>
      <p:bldP spid="120912" grpId="0" animBg="1"/>
      <p:bldP spid="120913" grpId="0" animBg="1"/>
      <p:bldP spid="120914" grpId="0" animBg="1"/>
      <p:bldP spid="120915" grpId="0" animBg="1"/>
      <p:bldP spid="120916" grpId="0" animBg="1"/>
      <p:bldP spid="120917" grpId="0" animBg="1"/>
      <p:bldP spid="120918" grpId="0" animBg="1"/>
      <p:bldP spid="120919" grpId="0" animBg="1"/>
      <p:bldP spid="120920" grpId="0" animBg="1"/>
      <p:bldP spid="120921" grpId="0" animBg="1"/>
      <p:bldP spid="120922" grpId="0" animBg="1"/>
      <p:bldP spid="120923" grpId="0" animBg="1"/>
      <p:bldP spid="120924" grpId="0" animBg="1"/>
      <p:bldP spid="120925" grpId="0" animBg="1"/>
      <p:bldP spid="120926" grpId="0" animBg="1"/>
      <p:bldP spid="120927" grpId="0" animBg="1"/>
      <p:bldP spid="120928" grpId="0" animBg="1"/>
      <p:bldP spid="120929" grpId="0" animBg="1"/>
      <p:bldP spid="120930" grpId="0" animBg="1"/>
      <p:bldP spid="120931" grpId="0" animBg="1"/>
      <p:bldP spid="120932" grpId="0" animBg="1"/>
      <p:bldP spid="120933" grpId="0" animBg="1"/>
      <p:bldP spid="120934" grpId="0" animBg="1"/>
      <p:bldP spid="120935" grpId="0" animBg="1"/>
      <p:bldP spid="120936" grpId="0" animBg="1"/>
      <p:bldP spid="120937" grpId="0" animBg="1"/>
      <p:bldP spid="120938" grpId="0" animBg="1"/>
      <p:bldP spid="120939" grpId="0" animBg="1"/>
      <p:bldP spid="120940" grpId="0" animBg="1"/>
      <p:bldP spid="120941" grpId="0" animBg="1"/>
      <p:bldP spid="120942" grpId="0" animBg="1"/>
      <p:bldP spid="120943" grpId="0" animBg="1"/>
      <p:bldP spid="120944" grpId="0" animBg="1"/>
      <p:bldP spid="120945" grpId="0" animBg="1"/>
      <p:bldP spid="120946" grpId="0" animBg="1"/>
      <p:bldP spid="120947" grpId="0" animBg="1"/>
      <p:bldP spid="120948" grpId="0" animBg="1"/>
      <p:bldP spid="120949" grpId="0" animBg="1"/>
      <p:bldP spid="120950" grpId="0" animBg="1"/>
      <p:bldP spid="120951" grpId="0" animBg="1"/>
      <p:bldP spid="120952" grpId="0" animBg="1"/>
      <p:bldP spid="120953" grpId="0" animBg="1"/>
      <p:bldP spid="1209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6627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2C82B8B4-852C-4A2C-BA7F-2AD43FE55A11}" type="slidenum">
              <a:rPr lang="de-DE" sz="1000" smtClean="0"/>
              <a:pPr/>
              <a:t>22</a:t>
            </a:fld>
            <a:r>
              <a:rPr lang="de-DE" sz="1000" smtClean="0"/>
              <a:t> -</a:t>
            </a:r>
          </a:p>
        </p:txBody>
      </p:sp>
      <p:sp>
        <p:nvSpPr>
          <p:cNvPr id="26628" name="Line 2"/>
          <p:cNvSpPr>
            <a:spLocks noChangeShapeType="1"/>
          </p:cNvSpPr>
          <p:nvPr/>
        </p:nvSpPr>
        <p:spPr bwMode="auto">
          <a:xfrm flipV="1">
            <a:off x="1358900" y="2070100"/>
            <a:ext cx="12700" cy="411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29" name="Line 3"/>
          <p:cNvSpPr>
            <a:spLocks noChangeShapeType="1"/>
          </p:cNvSpPr>
          <p:nvPr/>
        </p:nvSpPr>
        <p:spPr bwMode="auto">
          <a:xfrm>
            <a:off x="1282700" y="5930900"/>
            <a:ext cx="5410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0" name="Text Box 4"/>
          <p:cNvSpPr txBox="1">
            <a:spLocks noChangeArrowheads="1"/>
          </p:cNvSpPr>
          <p:nvPr/>
        </p:nvSpPr>
        <p:spPr bwMode="auto">
          <a:xfrm>
            <a:off x="5849938" y="6008688"/>
            <a:ext cx="11985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Blutdruck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31" name="Text Box 5"/>
          <p:cNvSpPr txBox="1">
            <a:spLocks noChangeArrowheads="1"/>
          </p:cNvSpPr>
          <p:nvPr/>
        </p:nvSpPr>
        <p:spPr bwMode="auto">
          <a:xfrm>
            <a:off x="822325" y="1893888"/>
            <a:ext cx="495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pH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32" name="Line 6"/>
          <p:cNvSpPr>
            <a:spLocks noChangeShapeType="1"/>
          </p:cNvSpPr>
          <p:nvPr/>
        </p:nvSpPr>
        <p:spPr bwMode="auto">
          <a:xfrm>
            <a:off x="1714500" y="58039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3" name="Line 7"/>
          <p:cNvSpPr>
            <a:spLocks noChangeShapeType="1"/>
          </p:cNvSpPr>
          <p:nvPr/>
        </p:nvSpPr>
        <p:spPr bwMode="auto">
          <a:xfrm>
            <a:off x="5676900" y="5803900"/>
            <a:ext cx="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4" name="Line 8"/>
          <p:cNvSpPr>
            <a:spLocks noChangeShapeType="1"/>
          </p:cNvSpPr>
          <p:nvPr/>
        </p:nvSpPr>
        <p:spPr bwMode="auto">
          <a:xfrm rot="-5400000">
            <a:off x="1370806" y="549354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5" name="Text Box 9"/>
          <p:cNvSpPr txBox="1">
            <a:spLocks noChangeArrowheads="1"/>
          </p:cNvSpPr>
          <p:nvPr/>
        </p:nvSpPr>
        <p:spPr bwMode="auto">
          <a:xfrm>
            <a:off x="663575" y="540702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7.30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36" name="Text Box 10"/>
          <p:cNvSpPr txBox="1">
            <a:spLocks noChangeArrowheads="1"/>
          </p:cNvSpPr>
          <p:nvPr/>
        </p:nvSpPr>
        <p:spPr bwMode="auto">
          <a:xfrm>
            <a:off x="5416550" y="6022975"/>
            <a:ext cx="565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120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37" name="Text Box 11"/>
          <p:cNvSpPr txBox="1">
            <a:spLocks noChangeArrowheads="1"/>
          </p:cNvSpPr>
          <p:nvPr/>
        </p:nvSpPr>
        <p:spPr bwMode="auto">
          <a:xfrm>
            <a:off x="1517650" y="602297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80</a:t>
            </a:r>
          </a:p>
        </p:txBody>
      </p:sp>
      <p:sp>
        <p:nvSpPr>
          <p:cNvPr id="26638" name="Line 12"/>
          <p:cNvSpPr>
            <a:spLocks noChangeShapeType="1"/>
          </p:cNvSpPr>
          <p:nvPr/>
        </p:nvSpPr>
        <p:spPr bwMode="auto">
          <a:xfrm rot="-5400000">
            <a:off x="1370806" y="2299494"/>
            <a:ext cx="1588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9" name="Text Box 13"/>
          <p:cNvSpPr txBox="1">
            <a:spLocks noChangeArrowheads="1"/>
          </p:cNvSpPr>
          <p:nvPr/>
        </p:nvSpPr>
        <p:spPr bwMode="auto">
          <a:xfrm>
            <a:off x="663575" y="2212975"/>
            <a:ext cx="62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7.50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40" name="Rectangle 14"/>
          <p:cNvSpPr>
            <a:spLocks noChangeArrowheads="1"/>
          </p:cNvSpPr>
          <p:nvPr/>
        </p:nvSpPr>
        <p:spPr bwMode="auto">
          <a:xfrm>
            <a:off x="685800" y="304800"/>
            <a:ext cx="79851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/>
          <a:p>
            <a:pPr>
              <a:spcBef>
                <a:spcPct val="0"/>
              </a:spcBef>
            </a:pPr>
            <a:r>
              <a:rPr lang="de-DE" sz="2800">
                <a:latin typeface="Arial Black" pitchFamily="34" charset="0"/>
              </a:rPr>
              <a:t>Erste Schicht: </a:t>
            </a:r>
            <a:r>
              <a:rPr lang="de-DE" sz="2800">
                <a:solidFill>
                  <a:schemeClr val="accent2"/>
                </a:solidFill>
                <a:latin typeface="Arial Black" pitchFamily="34" charset="0"/>
              </a:rPr>
              <a:t>Initiale Verteilung</a:t>
            </a:r>
            <a:endParaRPr lang="de-DE" sz="2800" b="1">
              <a:solidFill>
                <a:srgbClr val="003399"/>
              </a:solidFill>
            </a:endParaRPr>
          </a:p>
        </p:txBody>
      </p:sp>
      <p:sp>
        <p:nvSpPr>
          <p:cNvPr id="26641" name="Rectangle 15"/>
          <p:cNvSpPr>
            <a:spLocks noChangeArrowheads="1"/>
          </p:cNvSpPr>
          <p:nvPr/>
        </p:nvSpPr>
        <p:spPr bwMode="auto">
          <a:xfrm>
            <a:off x="1752600" y="2452688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2" name="Rectangle 16"/>
          <p:cNvSpPr>
            <a:spLocks noChangeArrowheads="1"/>
          </p:cNvSpPr>
          <p:nvPr/>
        </p:nvSpPr>
        <p:spPr bwMode="auto">
          <a:xfrm>
            <a:off x="4381500" y="284797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3" name="Rectangle 17"/>
          <p:cNvSpPr>
            <a:spLocks noChangeArrowheads="1"/>
          </p:cNvSpPr>
          <p:nvPr/>
        </p:nvSpPr>
        <p:spPr bwMode="auto">
          <a:xfrm>
            <a:off x="3943350" y="2849563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4" name="Rectangle 18"/>
          <p:cNvSpPr>
            <a:spLocks noChangeArrowheads="1"/>
          </p:cNvSpPr>
          <p:nvPr/>
        </p:nvSpPr>
        <p:spPr bwMode="auto">
          <a:xfrm>
            <a:off x="3943350" y="24511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5" name="Rectangle 19"/>
          <p:cNvSpPr>
            <a:spLocks noChangeArrowheads="1"/>
          </p:cNvSpPr>
          <p:nvPr/>
        </p:nvSpPr>
        <p:spPr bwMode="auto">
          <a:xfrm>
            <a:off x="3505200" y="28479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6" name="Rectangle 20"/>
          <p:cNvSpPr>
            <a:spLocks noChangeArrowheads="1"/>
          </p:cNvSpPr>
          <p:nvPr/>
        </p:nvSpPr>
        <p:spPr bwMode="auto">
          <a:xfrm>
            <a:off x="3505200" y="2452688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7" name="Rectangle 21"/>
          <p:cNvSpPr>
            <a:spLocks noChangeArrowheads="1"/>
          </p:cNvSpPr>
          <p:nvPr/>
        </p:nvSpPr>
        <p:spPr bwMode="auto">
          <a:xfrm>
            <a:off x="3067050" y="28479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8" name="Rectangle 22"/>
          <p:cNvSpPr>
            <a:spLocks noChangeArrowheads="1"/>
          </p:cNvSpPr>
          <p:nvPr/>
        </p:nvSpPr>
        <p:spPr bwMode="auto">
          <a:xfrm>
            <a:off x="3067050" y="2452688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49" name="Rectangle 23"/>
          <p:cNvSpPr>
            <a:spLocks noChangeArrowheads="1"/>
          </p:cNvSpPr>
          <p:nvPr/>
        </p:nvSpPr>
        <p:spPr bwMode="auto">
          <a:xfrm>
            <a:off x="2628900" y="24511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0" name="Rectangle 24"/>
          <p:cNvSpPr>
            <a:spLocks noChangeArrowheads="1"/>
          </p:cNvSpPr>
          <p:nvPr/>
        </p:nvSpPr>
        <p:spPr bwMode="auto">
          <a:xfrm>
            <a:off x="2628900" y="28479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1" name="Rectangle 25"/>
          <p:cNvSpPr>
            <a:spLocks noChangeArrowheads="1"/>
          </p:cNvSpPr>
          <p:nvPr/>
        </p:nvSpPr>
        <p:spPr bwMode="auto">
          <a:xfrm>
            <a:off x="2190750" y="284956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2" name="Rectangle 26"/>
          <p:cNvSpPr>
            <a:spLocks noChangeArrowheads="1"/>
          </p:cNvSpPr>
          <p:nvPr/>
        </p:nvSpPr>
        <p:spPr bwMode="auto">
          <a:xfrm>
            <a:off x="1752600" y="28479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3" name="Rectangle 27"/>
          <p:cNvSpPr>
            <a:spLocks noChangeArrowheads="1"/>
          </p:cNvSpPr>
          <p:nvPr/>
        </p:nvSpPr>
        <p:spPr bwMode="auto">
          <a:xfrm>
            <a:off x="2190750" y="24511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4" name="Rectangle 28"/>
          <p:cNvSpPr>
            <a:spLocks noChangeArrowheads="1"/>
          </p:cNvSpPr>
          <p:nvPr/>
        </p:nvSpPr>
        <p:spPr bwMode="auto">
          <a:xfrm>
            <a:off x="4381500" y="364490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5" name="Rectangle 29"/>
          <p:cNvSpPr>
            <a:spLocks noChangeArrowheads="1"/>
          </p:cNvSpPr>
          <p:nvPr/>
        </p:nvSpPr>
        <p:spPr bwMode="auto">
          <a:xfrm>
            <a:off x="3943350" y="3646488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6" name="Rectangle 30"/>
          <p:cNvSpPr>
            <a:spLocks noChangeArrowheads="1"/>
          </p:cNvSpPr>
          <p:nvPr/>
        </p:nvSpPr>
        <p:spPr bwMode="auto">
          <a:xfrm>
            <a:off x="4381500" y="324802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7" name="Rectangle 31"/>
          <p:cNvSpPr>
            <a:spLocks noChangeArrowheads="1"/>
          </p:cNvSpPr>
          <p:nvPr/>
        </p:nvSpPr>
        <p:spPr bwMode="auto">
          <a:xfrm>
            <a:off x="3943350" y="324802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8" name="Rectangle 32"/>
          <p:cNvSpPr>
            <a:spLocks noChangeArrowheads="1"/>
          </p:cNvSpPr>
          <p:nvPr/>
        </p:nvSpPr>
        <p:spPr bwMode="auto">
          <a:xfrm>
            <a:off x="3505200" y="364490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59" name="Rectangle 33"/>
          <p:cNvSpPr>
            <a:spLocks noChangeArrowheads="1"/>
          </p:cNvSpPr>
          <p:nvPr/>
        </p:nvSpPr>
        <p:spPr bwMode="auto">
          <a:xfrm>
            <a:off x="3505200" y="3249613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0" name="Rectangle 34"/>
          <p:cNvSpPr>
            <a:spLocks noChangeArrowheads="1"/>
          </p:cNvSpPr>
          <p:nvPr/>
        </p:nvSpPr>
        <p:spPr bwMode="auto">
          <a:xfrm>
            <a:off x="3067050" y="364490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1" name="Rectangle 35"/>
          <p:cNvSpPr>
            <a:spLocks noChangeArrowheads="1"/>
          </p:cNvSpPr>
          <p:nvPr/>
        </p:nvSpPr>
        <p:spPr bwMode="auto">
          <a:xfrm>
            <a:off x="3067050" y="3249613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2" name="Rectangle 36"/>
          <p:cNvSpPr>
            <a:spLocks noChangeArrowheads="1"/>
          </p:cNvSpPr>
          <p:nvPr/>
        </p:nvSpPr>
        <p:spPr bwMode="auto">
          <a:xfrm>
            <a:off x="2628900" y="324802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3" name="Rectangle 37"/>
          <p:cNvSpPr>
            <a:spLocks noChangeArrowheads="1"/>
          </p:cNvSpPr>
          <p:nvPr/>
        </p:nvSpPr>
        <p:spPr bwMode="auto">
          <a:xfrm>
            <a:off x="2628900" y="364490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4" name="Rectangle 38"/>
          <p:cNvSpPr>
            <a:spLocks noChangeArrowheads="1"/>
          </p:cNvSpPr>
          <p:nvPr/>
        </p:nvSpPr>
        <p:spPr bwMode="auto">
          <a:xfrm>
            <a:off x="5257800" y="36449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5" name="Rectangle 39"/>
          <p:cNvSpPr>
            <a:spLocks noChangeArrowheads="1"/>
          </p:cNvSpPr>
          <p:nvPr/>
        </p:nvSpPr>
        <p:spPr bwMode="auto">
          <a:xfrm>
            <a:off x="5257800" y="324802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6" name="Rectangle 40"/>
          <p:cNvSpPr>
            <a:spLocks noChangeArrowheads="1"/>
          </p:cNvSpPr>
          <p:nvPr/>
        </p:nvSpPr>
        <p:spPr bwMode="auto">
          <a:xfrm>
            <a:off x="4819650" y="36449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7" name="Rectangle 41"/>
          <p:cNvSpPr>
            <a:spLocks noChangeArrowheads="1"/>
          </p:cNvSpPr>
          <p:nvPr/>
        </p:nvSpPr>
        <p:spPr bwMode="auto">
          <a:xfrm>
            <a:off x="4819650" y="324961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8" name="Rectangle 42"/>
          <p:cNvSpPr>
            <a:spLocks noChangeArrowheads="1"/>
          </p:cNvSpPr>
          <p:nvPr/>
        </p:nvSpPr>
        <p:spPr bwMode="auto">
          <a:xfrm>
            <a:off x="1752600" y="404336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69" name="Rectangle 43"/>
          <p:cNvSpPr>
            <a:spLocks noChangeArrowheads="1"/>
          </p:cNvSpPr>
          <p:nvPr/>
        </p:nvSpPr>
        <p:spPr bwMode="auto">
          <a:xfrm>
            <a:off x="4381500" y="443865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0" name="Rectangle 44"/>
          <p:cNvSpPr>
            <a:spLocks noChangeArrowheads="1"/>
          </p:cNvSpPr>
          <p:nvPr/>
        </p:nvSpPr>
        <p:spPr bwMode="auto">
          <a:xfrm>
            <a:off x="3943350" y="4440238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1" name="Rectangle 45"/>
          <p:cNvSpPr>
            <a:spLocks noChangeArrowheads="1"/>
          </p:cNvSpPr>
          <p:nvPr/>
        </p:nvSpPr>
        <p:spPr bwMode="auto">
          <a:xfrm>
            <a:off x="4381500" y="404177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2" name="Rectangle 46"/>
          <p:cNvSpPr>
            <a:spLocks noChangeArrowheads="1"/>
          </p:cNvSpPr>
          <p:nvPr/>
        </p:nvSpPr>
        <p:spPr bwMode="auto">
          <a:xfrm>
            <a:off x="3943350" y="40417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3" name="Rectangle 47"/>
          <p:cNvSpPr>
            <a:spLocks noChangeArrowheads="1"/>
          </p:cNvSpPr>
          <p:nvPr/>
        </p:nvSpPr>
        <p:spPr bwMode="auto">
          <a:xfrm>
            <a:off x="3505200" y="443865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4" name="Rectangle 48"/>
          <p:cNvSpPr>
            <a:spLocks noChangeArrowheads="1"/>
          </p:cNvSpPr>
          <p:nvPr/>
        </p:nvSpPr>
        <p:spPr bwMode="auto">
          <a:xfrm>
            <a:off x="3505200" y="4043363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5" name="Rectangle 49"/>
          <p:cNvSpPr>
            <a:spLocks noChangeArrowheads="1"/>
          </p:cNvSpPr>
          <p:nvPr/>
        </p:nvSpPr>
        <p:spPr bwMode="auto">
          <a:xfrm>
            <a:off x="3067050" y="443865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6" name="Rectangle 50"/>
          <p:cNvSpPr>
            <a:spLocks noChangeArrowheads="1"/>
          </p:cNvSpPr>
          <p:nvPr/>
        </p:nvSpPr>
        <p:spPr bwMode="auto">
          <a:xfrm>
            <a:off x="3067050" y="404336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7" name="Rectangle 51"/>
          <p:cNvSpPr>
            <a:spLocks noChangeArrowheads="1"/>
          </p:cNvSpPr>
          <p:nvPr/>
        </p:nvSpPr>
        <p:spPr bwMode="auto">
          <a:xfrm>
            <a:off x="2628900" y="404177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8" name="Rectangle 52"/>
          <p:cNvSpPr>
            <a:spLocks noChangeArrowheads="1"/>
          </p:cNvSpPr>
          <p:nvPr/>
        </p:nvSpPr>
        <p:spPr bwMode="auto">
          <a:xfrm>
            <a:off x="2628900" y="443865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79" name="Rectangle 53"/>
          <p:cNvSpPr>
            <a:spLocks noChangeArrowheads="1"/>
          </p:cNvSpPr>
          <p:nvPr/>
        </p:nvSpPr>
        <p:spPr bwMode="auto">
          <a:xfrm>
            <a:off x="1752600" y="443865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0" name="Rectangle 54"/>
          <p:cNvSpPr>
            <a:spLocks noChangeArrowheads="1"/>
          </p:cNvSpPr>
          <p:nvPr/>
        </p:nvSpPr>
        <p:spPr bwMode="auto">
          <a:xfrm>
            <a:off x="2190750" y="40417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1" name="Rectangle 55"/>
          <p:cNvSpPr>
            <a:spLocks noChangeArrowheads="1"/>
          </p:cNvSpPr>
          <p:nvPr/>
        </p:nvSpPr>
        <p:spPr bwMode="auto">
          <a:xfrm>
            <a:off x="5257800" y="443865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2" name="Rectangle 56"/>
          <p:cNvSpPr>
            <a:spLocks noChangeArrowheads="1"/>
          </p:cNvSpPr>
          <p:nvPr/>
        </p:nvSpPr>
        <p:spPr bwMode="auto">
          <a:xfrm>
            <a:off x="5257800" y="404177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3" name="Rectangle 57"/>
          <p:cNvSpPr>
            <a:spLocks noChangeArrowheads="1"/>
          </p:cNvSpPr>
          <p:nvPr/>
        </p:nvSpPr>
        <p:spPr bwMode="auto">
          <a:xfrm>
            <a:off x="4819650" y="404336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4" name="Rectangle 58"/>
          <p:cNvSpPr>
            <a:spLocks noChangeArrowheads="1"/>
          </p:cNvSpPr>
          <p:nvPr/>
        </p:nvSpPr>
        <p:spPr bwMode="auto">
          <a:xfrm>
            <a:off x="3943350" y="5233988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5" name="Rectangle 59"/>
          <p:cNvSpPr>
            <a:spLocks noChangeArrowheads="1"/>
          </p:cNvSpPr>
          <p:nvPr/>
        </p:nvSpPr>
        <p:spPr bwMode="auto">
          <a:xfrm>
            <a:off x="4381500" y="483552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6" name="Rectangle 60"/>
          <p:cNvSpPr>
            <a:spLocks noChangeArrowheads="1"/>
          </p:cNvSpPr>
          <p:nvPr/>
        </p:nvSpPr>
        <p:spPr bwMode="auto">
          <a:xfrm>
            <a:off x="3943350" y="4835525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7" name="Rectangle 61"/>
          <p:cNvSpPr>
            <a:spLocks noChangeArrowheads="1"/>
          </p:cNvSpPr>
          <p:nvPr/>
        </p:nvSpPr>
        <p:spPr bwMode="auto">
          <a:xfrm>
            <a:off x="3505200" y="52324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8" name="Rectangle 62"/>
          <p:cNvSpPr>
            <a:spLocks noChangeArrowheads="1"/>
          </p:cNvSpPr>
          <p:nvPr/>
        </p:nvSpPr>
        <p:spPr bwMode="auto">
          <a:xfrm>
            <a:off x="3505200" y="4837113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89" name="Rectangle 63"/>
          <p:cNvSpPr>
            <a:spLocks noChangeArrowheads="1"/>
          </p:cNvSpPr>
          <p:nvPr/>
        </p:nvSpPr>
        <p:spPr bwMode="auto">
          <a:xfrm>
            <a:off x="3067050" y="52324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90" name="Rectangle 64"/>
          <p:cNvSpPr>
            <a:spLocks noChangeArrowheads="1"/>
          </p:cNvSpPr>
          <p:nvPr/>
        </p:nvSpPr>
        <p:spPr bwMode="auto">
          <a:xfrm>
            <a:off x="3067050" y="483711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91" name="Rectangle 65"/>
          <p:cNvSpPr>
            <a:spLocks noChangeArrowheads="1"/>
          </p:cNvSpPr>
          <p:nvPr/>
        </p:nvSpPr>
        <p:spPr bwMode="auto">
          <a:xfrm>
            <a:off x="2628900" y="4835525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92" name="Rectangle 66"/>
          <p:cNvSpPr>
            <a:spLocks noChangeArrowheads="1"/>
          </p:cNvSpPr>
          <p:nvPr/>
        </p:nvSpPr>
        <p:spPr bwMode="auto">
          <a:xfrm>
            <a:off x="2628900" y="5232400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93" name="Rectangle 67"/>
          <p:cNvSpPr>
            <a:spLocks noChangeArrowheads="1"/>
          </p:cNvSpPr>
          <p:nvPr/>
        </p:nvSpPr>
        <p:spPr bwMode="auto">
          <a:xfrm>
            <a:off x="6705600" y="3097213"/>
            <a:ext cx="438150" cy="396875"/>
          </a:xfrm>
          <a:prstGeom prst="rect">
            <a:avLst/>
          </a:pr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94" name="Rectangle 68"/>
          <p:cNvSpPr>
            <a:spLocks noChangeArrowheads="1"/>
          </p:cNvSpPr>
          <p:nvPr/>
        </p:nvSpPr>
        <p:spPr bwMode="auto">
          <a:xfrm>
            <a:off x="6705600" y="3644900"/>
            <a:ext cx="438150" cy="396875"/>
          </a:xfrm>
          <a:prstGeom prst="rect">
            <a:avLst/>
          </a:prstGeom>
          <a:solidFill>
            <a:schemeClr val="folHlink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95" name="Text Box 69"/>
          <p:cNvSpPr txBox="1">
            <a:spLocks noChangeArrowheads="1"/>
          </p:cNvSpPr>
          <p:nvPr/>
        </p:nvSpPr>
        <p:spPr bwMode="auto">
          <a:xfrm>
            <a:off x="7315200" y="3097213"/>
            <a:ext cx="1651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Nicht kritisch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96" name="Text Box 70"/>
          <p:cNvSpPr txBox="1">
            <a:spLocks noChangeArrowheads="1"/>
          </p:cNvSpPr>
          <p:nvPr/>
        </p:nvSpPr>
        <p:spPr bwMode="auto">
          <a:xfrm>
            <a:off x="7366000" y="3646488"/>
            <a:ext cx="942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de-DE">
                <a:latin typeface="Times New Roman" pitchFamily="18" charset="0"/>
              </a:rPr>
              <a:t>kritisch</a:t>
            </a:r>
            <a:endParaRPr lang="de-DE" sz="1800">
              <a:latin typeface="Times New Roman" pitchFamily="18" charset="0"/>
            </a:endParaRPr>
          </a:p>
        </p:txBody>
      </p:sp>
      <p:sp>
        <p:nvSpPr>
          <p:cNvPr id="26697" name="Text Box 71"/>
          <p:cNvSpPr txBox="1">
            <a:spLocks noChangeArrowheads="1"/>
          </p:cNvSpPr>
          <p:nvPr/>
        </p:nvSpPr>
        <p:spPr bwMode="auto">
          <a:xfrm>
            <a:off x="774700" y="1257300"/>
            <a:ext cx="742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b="1"/>
              <a:t>Ergebnis:</a:t>
            </a:r>
            <a:r>
              <a:rPr lang="de-DE"/>
              <a:t>	angepasste Klassengrenzen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Ellipse 27"/>
          <p:cNvSpPr/>
          <p:nvPr/>
        </p:nvSpPr>
        <p:spPr bwMode="auto">
          <a:xfrm>
            <a:off x="3478213" y="3749675"/>
            <a:ext cx="549275" cy="558800"/>
          </a:xfrm>
          <a:prstGeom prst="ellipse">
            <a:avLst/>
          </a:prstGeom>
          <a:solidFill>
            <a:srgbClr val="66CCFF">
              <a:alpha val="45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32" name="Ellipse 31"/>
          <p:cNvSpPr/>
          <p:nvPr/>
        </p:nvSpPr>
        <p:spPr bwMode="auto">
          <a:xfrm>
            <a:off x="3894138" y="3260725"/>
            <a:ext cx="547687" cy="560388"/>
          </a:xfrm>
          <a:prstGeom prst="ellipse">
            <a:avLst/>
          </a:prstGeom>
          <a:solidFill>
            <a:srgbClr val="66CCFF">
              <a:alpha val="45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33" name="Ellipse 32"/>
          <p:cNvSpPr/>
          <p:nvPr/>
        </p:nvSpPr>
        <p:spPr bwMode="auto">
          <a:xfrm>
            <a:off x="3059113" y="3273425"/>
            <a:ext cx="549275" cy="558800"/>
          </a:xfrm>
          <a:prstGeom prst="ellipse">
            <a:avLst/>
          </a:prstGeom>
          <a:solidFill>
            <a:srgbClr val="66CCFF">
              <a:alpha val="45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34" name="Ellipse 33"/>
          <p:cNvSpPr/>
          <p:nvPr/>
        </p:nvSpPr>
        <p:spPr bwMode="auto">
          <a:xfrm>
            <a:off x="3451225" y="2724150"/>
            <a:ext cx="549275" cy="560388"/>
          </a:xfrm>
          <a:prstGeom prst="ellipse">
            <a:avLst/>
          </a:prstGeom>
          <a:solidFill>
            <a:srgbClr val="66CCFF">
              <a:alpha val="45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27654" name="Titel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0" smtClean="0"/>
              <a:t>Erste Schicht: </a:t>
            </a:r>
            <a:r>
              <a:rPr lang="de-DE" b="0" smtClean="0">
                <a:solidFill>
                  <a:schemeClr val="accent2"/>
                </a:solidFill>
              </a:rPr>
              <a:t>Initiale Verteilung</a:t>
            </a:r>
            <a:r>
              <a:rPr lang="de-DE" smtClean="0"/>
              <a:t/>
            </a:r>
            <a:br>
              <a:rPr lang="de-DE" smtClean="0"/>
            </a:br>
            <a:endParaRPr lang="de-DE" smtClean="0"/>
          </a:p>
        </p:txBody>
      </p:sp>
      <p:sp>
        <p:nvSpPr>
          <p:cNvPr id="27655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7656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487369B5-59EF-48E0-A0BA-1AB639B8CFB0}" type="slidenum">
              <a:rPr lang="de-DE" sz="1000" smtClean="0"/>
              <a:pPr/>
              <a:t>23</a:t>
            </a:fld>
            <a:r>
              <a:rPr lang="de-DE" sz="1000" smtClean="0"/>
              <a:t> -</a:t>
            </a:r>
          </a:p>
        </p:txBody>
      </p:sp>
      <p:sp>
        <p:nvSpPr>
          <p:cNvPr id="27657" name="Text Box 6"/>
          <p:cNvSpPr txBox="1">
            <a:spLocks noChangeArrowheads="1"/>
          </p:cNvSpPr>
          <p:nvPr/>
        </p:nvSpPr>
        <p:spPr bwMode="auto">
          <a:xfrm>
            <a:off x="630238" y="1300163"/>
            <a:ext cx="7615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2400" b="1"/>
              <a:t>d) Clusterung durch Kohonen-Maps</a:t>
            </a:r>
          </a:p>
        </p:txBody>
      </p:sp>
      <p:sp>
        <p:nvSpPr>
          <p:cNvPr id="27658" name="Line 3"/>
          <p:cNvSpPr>
            <a:spLocks noChangeShapeType="1"/>
          </p:cNvSpPr>
          <p:nvPr/>
        </p:nvSpPr>
        <p:spPr bwMode="auto">
          <a:xfrm>
            <a:off x="1203325" y="6299200"/>
            <a:ext cx="5716588" cy="158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59" name="Line 4"/>
          <p:cNvSpPr>
            <a:spLocks noChangeShapeType="1"/>
          </p:cNvSpPr>
          <p:nvPr/>
        </p:nvSpPr>
        <p:spPr bwMode="auto">
          <a:xfrm flipH="1" flipV="1">
            <a:off x="1598613" y="2446338"/>
            <a:ext cx="12700" cy="41290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660" name="Oval 5"/>
          <p:cNvSpPr>
            <a:spLocks noChangeArrowheads="1"/>
          </p:cNvSpPr>
          <p:nvPr/>
        </p:nvSpPr>
        <p:spPr bwMode="auto">
          <a:xfrm>
            <a:off x="2460625" y="5124450"/>
            <a:ext cx="227013" cy="231775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1" name="Oval 6"/>
          <p:cNvSpPr>
            <a:spLocks noChangeArrowheads="1"/>
          </p:cNvSpPr>
          <p:nvPr/>
        </p:nvSpPr>
        <p:spPr bwMode="auto">
          <a:xfrm>
            <a:off x="2998788" y="5526088"/>
            <a:ext cx="227012" cy="236537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2" name="Oval 7"/>
          <p:cNvSpPr>
            <a:spLocks noChangeArrowheads="1"/>
          </p:cNvSpPr>
          <p:nvPr/>
        </p:nvSpPr>
        <p:spPr bwMode="auto">
          <a:xfrm>
            <a:off x="3059113" y="5038725"/>
            <a:ext cx="227012" cy="234950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3" name="Oval 8"/>
          <p:cNvSpPr>
            <a:spLocks noChangeArrowheads="1"/>
          </p:cNvSpPr>
          <p:nvPr/>
        </p:nvSpPr>
        <p:spPr bwMode="auto">
          <a:xfrm>
            <a:off x="2173288" y="4478338"/>
            <a:ext cx="227012" cy="234950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4" name="Oval 9"/>
          <p:cNvSpPr>
            <a:spLocks noChangeArrowheads="1"/>
          </p:cNvSpPr>
          <p:nvPr/>
        </p:nvSpPr>
        <p:spPr bwMode="auto">
          <a:xfrm>
            <a:off x="2520950" y="5794375"/>
            <a:ext cx="227013" cy="236538"/>
          </a:xfrm>
          <a:prstGeom prst="ellipse">
            <a:avLst/>
          </a:prstGeom>
          <a:solidFill>
            <a:srgbClr val="00FF00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5" name="Rectangle 10"/>
          <p:cNvSpPr>
            <a:spLocks noChangeArrowheads="1"/>
          </p:cNvSpPr>
          <p:nvPr/>
        </p:nvSpPr>
        <p:spPr bwMode="auto">
          <a:xfrm>
            <a:off x="4733925" y="4249738"/>
            <a:ext cx="227013" cy="2317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6" name="Rectangle 11"/>
          <p:cNvSpPr>
            <a:spLocks noChangeArrowheads="1"/>
          </p:cNvSpPr>
          <p:nvPr/>
        </p:nvSpPr>
        <p:spPr bwMode="auto">
          <a:xfrm>
            <a:off x="5116513" y="4640263"/>
            <a:ext cx="227012" cy="2317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7" name="Rectangle 12"/>
          <p:cNvSpPr>
            <a:spLocks noChangeArrowheads="1"/>
          </p:cNvSpPr>
          <p:nvPr/>
        </p:nvSpPr>
        <p:spPr bwMode="auto">
          <a:xfrm>
            <a:off x="5499100" y="5030788"/>
            <a:ext cx="228600" cy="2317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8" name="Rectangle 13"/>
          <p:cNvSpPr>
            <a:spLocks noChangeArrowheads="1"/>
          </p:cNvSpPr>
          <p:nvPr/>
        </p:nvSpPr>
        <p:spPr bwMode="auto">
          <a:xfrm>
            <a:off x="5511800" y="4298950"/>
            <a:ext cx="227013" cy="231775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69" name="Rectangle 14"/>
          <p:cNvSpPr>
            <a:spLocks noChangeArrowheads="1"/>
          </p:cNvSpPr>
          <p:nvPr/>
        </p:nvSpPr>
        <p:spPr bwMode="auto">
          <a:xfrm>
            <a:off x="5081588" y="5111750"/>
            <a:ext cx="227012" cy="236538"/>
          </a:xfrm>
          <a:prstGeom prst="rect">
            <a:avLst/>
          </a:prstGeom>
          <a:solidFill>
            <a:srgbClr val="FF990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70" name="AutoShape 15"/>
          <p:cNvSpPr>
            <a:spLocks noChangeArrowheads="1"/>
          </p:cNvSpPr>
          <p:nvPr/>
        </p:nvSpPr>
        <p:spPr bwMode="auto">
          <a:xfrm>
            <a:off x="3468688" y="2754313"/>
            <a:ext cx="228600" cy="231775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71" name="AutoShape 16"/>
          <p:cNvSpPr>
            <a:spLocks noChangeArrowheads="1"/>
          </p:cNvSpPr>
          <p:nvPr/>
        </p:nvSpPr>
        <p:spPr bwMode="auto">
          <a:xfrm>
            <a:off x="3190875" y="3425825"/>
            <a:ext cx="227013" cy="231775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72" name="AutoShape 17"/>
          <p:cNvSpPr>
            <a:spLocks noChangeArrowheads="1"/>
          </p:cNvSpPr>
          <p:nvPr/>
        </p:nvSpPr>
        <p:spPr bwMode="auto">
          <a:xfrm>
            <a:off x="3919538" y="3397250"/>
            <a:ext cx="228600" cy="234950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73" name="AutoShape 18"/>
          <p:cNvSpPr>
            <a:spLocks noChangeArrowheads="1"/>
          </p:cNvSpPr>
          <p:nvPr/>
        </p:nvSpPr>
        <p:spPr bwMode="auto">
          <a:xfrm>
            <a:off x="3536950" y="3827463"/>
            <a:ext cx="227013" cy="231775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7674" name="AutoShape 19"/>
          <p:cNvSpPr>
            <a:spLocks noChangeArrowheads="1"/>
          </p:cNvSpPr>
          <p:nvPr/>
        </p:nvSpPr>
        <p:spPr bwMode="auto">
          <a:xfrm>
            <a:off x="3354388" y="3251200"/>
            <a:ext cx="227012" cy="234950"/>
          </a:xfrm>
          <a:prstGeom prst="flowChartExtract">
            <a:avLst/>
          </a:prstGeom>
          <a:solidFill>
            <a:srgbClr val="3366FF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de-DE"/>
          </a:p>
        </p:txBody>
      </p:sp>
      <p:cxnSp>
        <p:nvCxnSpPr>
          <p:cNvPr id="27675" name="Gerade Verbindung 35"/>
          <p:cNvCxnSpPr>
            <a:cxnSpLocks noChangeShapeType="1"/>
            <a:stCxn id="34" idx="5"/>
            <a:endCxn id="32" idx="1"/>
          </p:cNvCxnSpPr>
          <p:nvPr/>
        </p:nvCxnSpPr>
        <p:spPr bwMode="auto">
          <a:xfrm rot="16200000" flipH="1">
            <a:off x="3875882" y="3245644"/>
            <a:ext cx="141287" cy="539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76" name="Gerade Verbindung 38"/>
          <p:cNvCxnSpPr>
            <a:cxnSpLocks noChangeShapeType="1"/>
            <a:endCxn id="33" idx="7"/>
          </p:cNvCxnSpPr>
          <p:nvPr/>
        </p:nvCxnSpPr>
        <p:spPr bwMode="auto">
          <a:xfrm rot="5400000">
            <a:off x="3493294" y="3274219"/>
            <a:ext cx="114300" cy="460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77" name="Gerade Verbindung 40"/>
          <p:cNvCxnSpPr>
            <a:cxnSpLocks noChangeShapeType="1"/>
            <a:endCxn id="28" idx="1"/>
          </p:cNvCxnSpPr>
          <p:nvPr/>
        </p:nvCxnSpPr>
        <p:spPr bwMode="auto">
          <a:xfrm rot="16200000" flipH="1">
            <a:off x="3505200" y="3776663"/>
            <a:ext cx="76200" cy="317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78" name="Gerade Verbindung 42"/>
          <p:cNvCxnSpPr>
            <a:cxnSpLocks noChangeShapeType="1"/>
            <a:endCxn id="28" idx="7"/>
          </p:cNvCxnSpPr>
          <p:nvPr/>
        </p:nvCxnSpPr>
        <p:spPr bwMode="auto">
          <a:xfrm rot="5400000">
            <a:off x="3923506" y="3769519"/>
            <a:ext cx="84138" cy="3810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5" name="Ellipse 44"/>
          <p:cNvSpPr/>
          <p:nvPr/>
        </p:nvSpPr>
        <p:spPr bwMode="auto">
          <a:xfrm>
            <a:off x="4819650" y="4918075"/>
            <a:ext cx="549275" cy="560388"/>
          </a:xfrm>
          <a:prstGeom prst="ellipse">
            <a:avLst/>
          </a:prstGeom>
          <a:solidFill>
            <a:srgbClr val="FFC000">
              <a:alpha val="23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46" name="Ellipse 45"/>
          <p:cNvSpPr/>
          <p:nvPr/>
        </p:nvSpPr>
        <p:spPr bwMode="auto">
          <a:xfrm>
            <a:off x="5235575" y="4430713"/>
            <a:ext cx="547688" cy="560387"/>
          </a:xfrm>
          <a:prstGeom prst="ellipse">
            <a:avLst/>
          </a:prstGeom>
          <a:solidFill>
            <a:srgbClr val="FFC000">
              <a:alpha val="23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47" name="Ellipse 46"/>
          <p:cNvSpPr/>
          <p:nvPr/>
        </p:nvSpPr>
        <p:spPr bwMode="auto">
          <a:xfrm>
            <a:off x="4400550" y="4441825"/>
            <a:ext cx="549275" cy="560388"/>
          </a:xfrm>
          <a:prstGeom prst="ellipse">
            <a:avLst/>
          </a:prstGeom>
          <a:solidFill>
            <a:srgbClr val="FFC000">
              <a:alpha val="23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48" name="Ellipse 47"/>
          <p:cNvSpPr/>
          <p:nvPr/>
        </p:nvSpPr>
        <p:spPr bwMode="auto">
          <a:xfrm>
            <a:off x="4792663" y="3894138"/>
            <a:ext cx="549275" cy="560387"/>
          </a:xfrm>
          <a:prstGeom prst="ellipse">
            <a:avLst/>
          </a:prstGeom>
          <a:solidFill>
            <a:srgbClr val="FFC000">
              <a:alpha val="23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cxnSp>
        <p:nvCxnSpPr>
          <p:cNvPr id="27683" name="Gerade Verbindung 48"/>
          <p:cNvCxnSpPr>
            <a:cxnSpLocks noChangeShapeType="1"/>
            <a:endCxn id="47" idx="7"/>
          </p:cNvCxnSpPr>
          <p:nvPr/>
        </p:nvCxnSpPr>
        <p:spPr bwMode="auto">
          <a:xfrm rot="5400000">
            <a:off x="4834732" y="4444206"/>
            <a:ext cx="114300" cy="4603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84" name="Gerade Verbindung 49"/>
          <p:cNvCxnSpPr>
            <a:cxnSpLocks noChangeShapeType="1"/>
            <a:endCxn id="45" idx="1"/>
          </p:cNvCxnSpPr>
          <p:nvPr/>
        </p:nvCxnSpPr>
        <p:spPr bwMode="auto">
          <a:xfrm rot="16200000" flipH="1">
            <a:off x="4846638" y="4946650"/>
            <a:ext cx="76200" cy="317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85" name="Gerade Verbindung 50"/>
          <p:cNvCxnSpPr>
            <a:cxnSpLocks noChangeShapeType="1"/>
            <a:endCxn id="45" idx="7"/>
          </p:cNvCxnSpPr>
          <p:nvPr/>
        </p:nvCxnSpPr>
        <p:spPr bwMode="auto">
          <a:xfrm rot="5400000">
            <a:off x="5264944" y="4939507"/>
            <a:ext cx="84137" cy="3810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" name="Ellipse 51"/>
          <p:cNvSpPr/>
          <p:nvPr/>
        </p:nvSpPr>
        <p:spPr bwMode="auto">
          <a:xfrm>
            <a:off x="2289175" y="5524500"/>
            <a:ext cx="549275" cy="560388"/>
          </a:xfrm>
          <a:prstGeom prst="ellipse">
            <a:avLst/>
          </a:prstGeom>
          <a:solidFill>
            <a:schemeClr val="accent1">
              <a:alpha val="9000"/>
            </a:scheme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53" name="Ellipse 52"/>
          <p:cNvSpPr/>
          <p:nvPr/>
        </p:nvSpPr>
        <p:spPr bwMode="auto">
          <a:xfrm>
            <a:off x="2705100" y="5037138"/>
            <a:ext cx="549275" cy="560387"/>
          </a:xfrm>
          <a:prstGeom prst="ellipse">
            <a:avLst/>
          </a:prstGeom>
          <a:solidFill>
            <a:schemeClr val="accent1">
              <a:alpha val="9000"/>
            </a:scheme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54" name="Ellipse 53"/>
          <p:cNvSpPr/>
          <p:nvPr/>
        </p:nvSpPr>
        <p:spPr bwMode="auto">
          <a:xfrm>
            <a:off x="1870075" y="5048250"/>
            <a:ext cx="549275" cy="560388"/>
          </a:xfrm>
          <a:prstGeom prst="ellipse">
            <a:avLst/>
          </a:prstGeom>
          <a:solidFill>
            <a:schemeClr val="accent1">
              <a:alpha val="9000"/>
            </a:scheme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55" name="Ellipse 54"/>
          <p:cNvSpPr/>
          <p:nvPr/>
        </p:nvSpPr>
        <p:spPr bwMode="auto">
          <a:xfrm>
            <a:off x="2263775" y="4498975"/>
            <a:ext cx="547688" cy="560388"/>
          </a:xfrm>
          <a:prstGeom prst="ellipse">
            <a:avLst/>
          </a:prstGeom>
          <a:solidFill>
            <a:schemeClr val="accent1">
              <a:alpha val="9000"/>
            </a:scheme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cxnSp>
        <p:nvCxnSpPr>
          <p:cNvPr id="27690" name="Gerade Verbindung 55"/>
          <p:cNvCxnSpPr>
            <a:cxnSpLocks noChangeShapeType="1"/>
            <a:endCxn id="54" idx="7"/>
          </p:cNvCxnSpPr>
          <p:nvPr/>
        </p:nvCxnSpPr>
        <p:spPr bwMode="auto">
          <a:xfrm rot="5400000">
            <a:off x="2304257" y="5050631"/>
            <a:ext cx="114300" cy="4603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91" name="Gerade Verbindung 56"/>
          <p:cNvCxnSpPr>
            <a:cxnSpLocks noChangeShapeType="1"/>
            <a:endCxn id="52" idx="1"/>
          </p:cNvCxnSpPr>
          <p:nvPr/>
        </p:nvCxnSpPr>
        <p:spPr bwMode="auto">
          <a:xfrm rot="16200000" flipH="1">
            <a:off x="2316163" y="5553075"/>
            <a:ext cx="76200" cy="317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92" name="Gerade Verbindung 57"/>
          <p:cNvCxnSpPr>
            <a:cxnSpLocks noChangeShapeType="1"/>
            <a:endCxn id="52" idx="7"/>
          </p:cNvCxnSpPr>
          <p:nvPr/>
        </p:nvCxnSpPr>
        <p:spPr bwMode="auto">
          <a:xfrm rot="5400000">
            <a:off x="2734469" y="5545932"/>
            <a:ext cx="84137" cy="3810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93" name="Gerade Verbindung 59"/>
          <p:cNvCxnSpPr>
            <a:cxnSpLocks noChangeShapeType="1"/>
            <a:stCxn id="55" idx="5"/>
            <a:endCxn id="53" idx="1"/>
          </p:cNvCxnSpPr>
          <p:nvPr/>
        </p:nvCxnSpPr>
        <p:spPr bwMode="auto">
          <a:xfrm rot="16200000" flipH="1">
            <a:off x="2689226" y="5021262"/>
            <a:ext cx="139700" cy="539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94" name="Gerade Verbindung 67"/>
          <p:cNvCxnSpPr>
            <a:cxnSpLocks noChangeShapeType="1"/>
          </p:cNvCxnSpPr>
          <p:nvPr/>
        </p:nvCxnSpPr>
        <p:spPr bwMode="auto">
          <a:xfrm rot="16200000" flipH="1">
            <a:off x="5210176" y="4411662"/>
            <a:ext cx="139700" cy="539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9" name="Ellipse 68"/>
          <p:cNvSpPr/>
          <p:nvPr/>
        </p:nvSpPr>
        <p:spPr bwMode="auto">
          <a:xfrm>
            <a:off x="4327525" y="5546725"/>
            <a:ext cx="549275" cy="560388"/>
          </a:xfrm>
          <a:prstGeom prst="ellipse">
            <a:avLst/>
          </a:prstGeom>
          <a:noFill/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0" name="Ellipse 69"/>
          <p:cNvSpPr/>
          <p:nvPr/>
        </p:nvSpPr>
        <p:spPr bwMode="auto">
          <a:xfrm>
            <a:off x="3603625" y="4822825"/>
            <a:ext cx="549275" cy="560388"/>
          </a:xfrm>
          <a:prstGeom prst="ellipse">
            <a:avLst/>
          </a:prstGeom>
          <a:noFill/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1" name="Ellipse 70"/>
          <p:cNvSpPr/>
          <p:nvPr/>
        </p:nvSpPr>
        <p:spPr bwMode="auto">
          <a:xfrm>
            <a:off x="4678363" y="2193925"/>
            <a:ext cx="549275" cy="560388"/>
          </a:xfrm>
          <a:prstGeom prst="ellipse">
            <a:avLst/>
          </a:prstGeom>
          <a:noFill/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2" name="Ellipse 71"/>
          <p:cNvSpPr/>
          <p:nvPr/>
        </p:nvSpPr>
        <p:spPr bwMode="auto">
          <a:xfrm>
            <a:off x="5380038" y="2789238"/>
            <a:ext cx="547687" cy="560387"/>
          </a:xfrm>
          <a:prstGeom prst="ellipse">
            <a:avLst/>
          </a:prstGeom>
          <a:noFill/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3" name="Ellipse 72"/>
          <p:cNvSpPr/>
          <p:nvPr/>
        </p:nvSpPr>
        <p:spPr bwMode="auto">
          <a:xfrm>
            <a:off x="6430963" y="3178175"/>
            <a:ext cx="549275" cy="558800"/>
          </a:xfrm>
          <a:prstGeom prst="ellipse">
            <a:avLst/>
          </a:prstGeom>
          <a:noFill/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4" name="Ellipse 73"/>
          <p:cNvSpPr/>
          <p:nvPr/>
        </p:nvSpPr>
        <p:spPr bwMode="auto">
          <a:xfrm>
            <a:off x="5951538" y="4427538"/>
            <a:ext cx="547687" cy="560387"/>
          </a:xfrm>
          <a:prstGeom prst="ellipse">
            <a:avLst/>
          </a:prstGeom>
          <a:solidFill>
            <a:srgbClr val="FFC000">
              <a:alpha val="23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5" name="Ellipse 74"/>
          <p:cNvSpPr/>
          <p:nvPr/>
        </p:nvSpPr>
        <p:spPr bwMode="auto">
          <a:xfrm>
            <a:off x="3436938" y="5745163"/>
            <a:ext cx="547687" cy="560387"/>
          </a:xfrm>
          <a:prstGeom prst="ellipse">
            <a:avLst/>
          </a:prstGeom>
          <a:noFill/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sp>
        <p:nvSpPr>
          <p:cNvPr id="76" name="Ellipse 75"/>
          <p:cNvSpPr/>
          <p:nvPr/>
        </p:nvSpPr>
        <p:spPr bwMode="auto">
          <a:xfrm>
            <a:off x="5540375" y="5173663"/>
            <a:ext cx="547688" cy="560387"/>
          </a:xfrm>
          <a:prstGeom prst="ellipse">
            <a:avLst/>
          </a:prstGeom>
          <a:solidFill>
            <a:srgbClr val="FFC000">
              <a:alpha val="23000"/>
            </a:srgbClr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tIns="36000"/>
          <a:lstStyle/>
          <a:p>
            <a:pPr>
              <a:defRPr/>
            </a:pPr>
            <a:endParaRPr lang="de-DE"/>
          </a:p>
        </p:txBody>
      </p:sp>
      <p:cxnSp>
        <p:nvCxnSpPr>
          <p:cNvPr id="27703" name="Gerade Verbindung 77"/>
          <p:cNvCxnSpPr>
            <a:cxnSpLocks noChangeShapeType="1"/>
            <a:stCxn id="55" idx="7"/>
            <a:endCxn id="33" idx="3"/>
          </p:cNvCxnSpPr>
          <p:nvPr/>
        </p:nvCxnSpPr>
        <p:spPr bwMode="auto">
          <a:xfrm rot="5400000" flipH="1" flipV="1">
            <a:off x="2520951" y="3962400"/>
            <a:ext cx="830262" cy="40798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04" name="Gerade Verbindung 79"/>
          <p:cNvCxnSpPr>
            <a:cxnSpLocks noChangeShapeType="1"/>
            <a:stCxn id="53" idx="7"/>
            <a:endCxn id="28" idx="3"/>
          </p:cNvCxnSpPr>
          <p:nvPr/>
        </p:nvCxnSpPr>
        <p:spPr bwMode="auto">
          <a:xfrm rot="5400000" flipH="1" flipV="1">
            <a:off x="2921000" y="4479926"/>
            <a:ext cx="890587" cy="385762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05" name="Gerade Verbindung 81"/>
          <p:cNvCxnSpPr>
            <a:cxnSpLocks noChangeShapeType="1"/>
            <a:stCxn id="28" idx="5"/>
            <a:endCxn id="47" idx="1"/>
          </p:cNvCxnSpPr>
          <p:nvPr/>
        </p:nvCxnSpPr>
        <p:spPr bwMode="auto">
          <a:xfrm rot="16200000" flipH="1">
            <a:off x="4065588" y="4108450"/>
            <a:ext cx="296862" cy="53498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06" name="Gerade Verbindung 83"/>
          <p:cNvCxnSpPr>
            <a:cxnSpLocks noChangeShapeType="1"/>
            <a:stCxn id="32" idx="5"/>
            <a:endCxn id="48" idx="1"/>
          </p:cNvCxnSpPr>
          <p:nvPr/>
        </p:nvCxnSpPr>
        <p:spPr bwMode="auto">
          <a:xfrm rot="16200000" flipH="1">
            <a:off x="4500563" y="3602037"/>
            <a:ext cx="234950" cy="5111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07" name="Gerade Verbindung 85"/>
          <p:cNvCxnSpPr>
            <a:cxnSpLocks noChangeShapeType="1"/>
            <a:stCxn id="34" idx="7"/>
            <a:endCxn id="71" idx="2"/>
          </p:cNvCxnSpPr>
          <p:nvPr/>
        </p:nvCxnSpPr>
        <p:spPr bwMode="auto">
          <a:xfrm rot="5400000" flipH="1" flipV="1">
            <a:off x="4133057" y="2261394"/>
            <a:ext cx="331787" cy="7588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08" name="Gerade Verbindung 87"/>
          <p:cNvCxnSpPr>
            <a:cxnSpLocks noChangeShapeType="1"/>
            <a:stCxn id="32" idx="7"/>
            <a:endCxn id="72" idx="2"/>
          </p:cNvCxnSpPr>
          <p:nvPr/>
        </p:nvCxnSpPr>
        <p:spPr bwMode="auto">
          <a:xfrm rot="5400000" flipH="1" flipV="1">
            <a:off x="4733925" y="2697163"/>
            <a:ext cx="274637" cy="101758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09" name="Gerade Verbindung 89"/>
          <p:cNvCxnSpPr>
            <a:cxnSpLocks noChangeShapeType="1"/>
            <a:stCxn id="71" idx="5"/>
            <a:endCxn id="72" idx="1"/>
          </p:cNvCxnSpPr>
          <p:nvPr/>
        </p:nvCxnSpPr>
        <p:spPr bwMode="auto">
          <a:xfrm rot="16200000" flipH="1">
            <a:off x="5204619" y="2615406"/>
            <a:ext cx="196850" cy="3127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0" name="Gerade Verbindung 91"/>
          <p:cNvCxnSpPr>
            <a:cxnSpLocks noChangeShapeType="1"/>
            <a:stCxn id="72" idx="6"/>
            <a:endCxn id="73" idx="1"/>
          </p:cNvCxnSpPr>
          <p:nvPr/>
        </p:nvCxnSpPr>
        <p:spPr bwMode="auto">
          <a:xfrm>
            <a:off x="5927725" y="3068638"/>
            <a:ext cx="584200" cy="19050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1" name="Gerade Verbindung 95"/>
          <p:cNvCxnSpPr>
            <a:cxnSpLocks noChangeShapeType="1"/>
            <a:stCxn id="48" idx="7"/>
            <a:endCxn id="73" idx="3"/>
          </p:cNvCxnSpPr>
          <p:nvPr/>
        </p:nvCxnSpPr>
        <p:spPr bwMode="auto">
          <a:xfrm rot="5400000" flipH="1" flipV="1">
            <a:off x="5726906" y="3190082"/>
            <a:ext cx="319087" cy="12509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2" name="Gerade Verbindung 97"/>
          <p:cNvCxnSpPr>
            <a:cxnSpLocks noChangeShapeType="1"/>
            <a:stCxn id="46" idx="6"/>
            <a:endCxn id="74" idx="2"/>
          </p:cNvCxnSpPr>
          <p:nvPr/>
        </p:nvCxnSpPr>
        <p:spPr bwMode="auto">
          <a:xfrm flipV="1">
            <a:off x="5783263" y="4706938"/>
            <a:ext cx="168275" cy="4762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3" name="Gerade Verbindung 100"/>
          <p:cNvCxnSpPr>
            <a:cxnSpLocks noChangeShapeType="1"/>
            <a:stCxn id="74" idx="0"/>
            <a:endCxn id="73" idx="4"/>
          </p:cNvCxnSpPr>
          <p:nvPr/>
        </p:nvCxnSpPr>
        <p:spPr bwMode="auto">
          <a:xfrm rot="5400000" flipH="1" flipV="1">
            <a:off x="6120606" y="3842544"/>
            <a:ext cx="690563" cy="4794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4" name="Gerade Verbindung 102"/>
          <p:cNvCxnSpPr>
            <a:cxnSpLocks noChangeShapeType="1"/>
            <a:stCxn id="45" idx="5"/>
            <a:endCxn id="76" idx="2"/>
          </p:cNvCxnSpPr>
          <p:nvPr/>
        </p:nvCxnSpPr>
        <p:spPr bwMode="auto">
          <a:xfrm rot="16200000" flipH="1">
            <a:off x="5385594" y="5299869"/>
            <a:ext cx="57150" cy="252412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5" name="Gerade Verbindung 104"/>
          <p:cNvCxnSpPr>
            <a:cxnSpLocks noChangeShapeType="1"/>
            <a:stCxn id="76" idx="7"/>
            <a:endCxn id="74" idx="4"/>
          </p:cNvCxnSpPr>
          <p:nvPr/>
        </p:nvCxnSpPr>
        <p:spPr bwMode="auto">
          <a:xfrm rot="5400000" flipH="1" flipV="1">
            <a:off x="5983288" y="5013325"/>
            <a:ext cx="268288" cy="21748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6" name="Gerade Verbindung 106"/>
          <p:cNvCxnSpPr>
            <a:cxnSpLocks noChangeShapeType="1"/>
            <a:stCxn id="53" idx="6"/>
            <a:endCxn id="70" idx="2"/>
          </p:cNvCxnSpPr>
          <p:nvPr/>
        </p:nvCxnSpPr>
        <p:spPr bwMode="auto">
          <a:xfrm flipV="1">
            <a:off x="3254375" y="5103813"/>
            <a:ext cx="349250" cy="212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7" name="Gerade Verbindung 108"/>
          <p:cNvCxnSpPr>
            <a:cxnSpLocks noChangeShapeType="1"/>
            <a:stCxn id="52" idx="5"/>
            <a:endCxn id="75" idx="2"/>
          </p:cNvCxnSpPr>
          <p:nvPr/>
        </p:nvCxnSpPr>
        <p:spPr bwMode="auto">
          <a:xfrm rot="16200000" flipH="1">
            <a:off x="3085307" y="5674519"/>
            <a:ext cx="23812" cy="6794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8" name="Gerade Verbindung 110"/>
          <p:cNvCxnSpPr>
            <a:cxnSpLocks noChangeShapeType="1"/>
            <a:stCxn id="75" idx="0"/>
            <a:endCxn id="70" idx="4"/>
          </p:cNvCxnSpPr>
          <p:nvPr/>
        </p:nvCxnSpPr>
        <p:spPr bwMode="auto">
          <a:xfrm rot="5400000" flipH="1" flipV="1">
            <a:off x="3613944" y="5480844"/>
            <a:ext cx="361950" cy="16668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19" name="Gerade Verbindung 112"/>
          <p:cNvCxnSpPr>
            <a:cxnSpLocks noChangeShapeType="1"/>
            <a:stCxn id="70" idx="7"/>
            <a:endCxn id="47" idx="2"/>
          </p:cNvCxnSpPr>
          <p:nvPr/>
        </p:nvCxnSpPr>
        <p:spPr bwMode="auto">
          <a:xfrm rot="5400000" flipH="1" flipV="1">
            <a:off x="4144963" y="4649788"/>
            <a:ext cx="182562" cy="328612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0" name="Gerade Verbindung 114"/>
          <p:cNvCxnSpPr>
            <a:cxnSpLocks noChangeShapeType="1"/>
            <a:stCxn id="70" idx="5"/>
            <a:endCxn id="69" idx="1"/>
          </p:cNvCxnSpPr>
          <p:nvPr/>
        </p:nvCxnSpPr>
        <p:spPr bwMode="auto">
          <a:xfrm rot="16200000" flipH="1">
            <a:off x="4076700" y="5297488"/>
            <a:ext cx="327025" cy="3365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1" name="Gerade Verbindung 116"/>
          <p:cNvCxnSpPr>
            <a:cxnSpLocks noChangeShapeType="1"/>
            <a:stCxn id="69" idx="7"/>
            <a:endCxn id="45" idx="3"/>
          </p:cNvCxnSpPr>
          <p:nvPr/>
        </p:nvCxnSpPr>
        <p:spPr bwMode="auto">
          <a:xfrm rot="5400000" flipH="1" flipV="1">
            <a:off x="4732338" y="5461000"/>
            <a:ext cx="231775" cy="1047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2" name="Gerade Verbindung 121"/>
          <p:cNvCxnSpPr>
            <a:cxnSpLocks noChangeShapeType="1"/>
            <a:stCxn id="69" idx="3"/>
          </p:cNvCxnSpPr>
          <p:nvPr/>
        </p:nvCxnSpPr>
        <p:spPr bwMode="auto">
          <a:xfrm rot="5400000">
            <a:off x="4158456" y="6180932"/>
            <a:ext cx="404813" cy="952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3" name="Gerade Verbindung 123"/>
          <p:cNvCxnSpPr>
            <a:cxnSpLocks noChangeShapeType="1"/>
            <a:stCxn id="34" idx="1"/>
          </p:cNvCxnSpPr>
          <p:nvPr/>
        </p:nvCxnSpPr>
        <p:spPr bwMode="auto">
          <a:xfrm rot="16200000" flipV="1">
            <a:off x="3182144" y="2456656"/>
            <a:ext cx="384175" cy="31591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4" name="Gerade Verbindung 125"/>
          <p:cNvCxnSpPr>
            <a:cxnSpLocks noChangeShapeType="1"/>
            <a:stCxn id="33" idx="1"/>
          </p:cNvCxnSpPr>
          <p:nvPr/>
        </p:nvCxnSpPr>
        <p:spPr bwMode="auto">
          <a:xfrm rot="16200000" flipV="1">
            <a:off x="2719387" y="2933701"/>
            <a:ext cx="398463" cy="442912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5" name="Gerade Verbindung 127"/>
          <p:cNvCxnSpPr>
            <a:cxnSpLocks noChangeShapeType="1"/>
            <a:stCxn id="55" idx="1"/>
          </p:cNvCxnSpPr>
          <p:nvPr/>
        </p:nvCxnSpPr>
        <p:spPr bwMode="auto">
          <a:xfrm rot="16200000" flipV="1">
            <a:off x="1978026" y="4216400"/>
            <a:ext cx="322262" cy="40798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6" name="Gerade Verbindung 129"/>
          <p:cNvCxnSpPr>
            <a:cxnSpLocks noChangeShapeType="1"/>
            <a:stCxn id="54" idx="1"/>
          </p:cNvCxnSpPr>
          <p:nvPr/>
        </p:nvCxnSpPr>
        <p:spPr bwMode="auto">
          <a:xfrm rot="16200000" flipV="1">
            <a:off x="1736725" y="4916488"/>
            <a:ext cx="9525" cy="41910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7" name="Gerade Verbindung 131"/>
          <p:cNvCxnSpPr>
            <a:cxnSpLocks noChangeShapeType="1"/>
            <a:stCxn id="71" idx="7"/>
          </p:cNvCxnSpPr>
          <p:nvPr/>
        </p:nvCxnSpPr>
        <p:spPr bwMode="auto">
          <a:xfrm rot="5400000" flipH="1" flipV="1">
            <a:off x="5214938" y="2073275"/>
            <a:ext cx="134937" cy="2714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8" name="Gerade Verbindung 133"/>
          <p:cNvCxnSpPr>
            <a:cxnSpLocks noChangeShapeType="1"/>
            <a:stCxn id="72" idx="7"/>
          </p:cNvCxnSpPr>
          <p:nvPr/>
        </p:nvCxnSpPr>
        <p:spPr bwMode="auto">
          <a:xfrm rot="5400000" flipH="1" flipV="1">
            <a:off x="5874544" y="2542381"/>
            <a:ext cx="301625" cy="35401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29" name="Gerade Verbindung 135"/>
          <p:cNvCxnSpPr>
            <a:cxnSpLocks noChangeShapeType="1"/>
            <a:stCxn id="73" idx="7"/>
          </p:cNvCxnSpPr>
          <p:nvPr/>
        </p:nvCxnSpPr>
        <p:spPr bwMode="auto">
          <a:xfrm rot="5400000" flipH="1" flipV="1">
            <a:off x="6929438" y="3017837"/>
            <a:ext cx="211138" cy="2714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30" name="Gerade Verbindung 137"/>
          <p:cNvCxnSpPr>
            <a:cxnSpLocks noChangeShapeType="1"/>
            <a:stCxn id="74" idx="6"/>
          </p:cNvCxnSpPr>
          <p:nvPr/>
        </p:nvCxnSpPr>
        <p:spPr bwMode="auto">
          <a:xfrm flipV="1">
            <a:off x="6499225" y="4702175"/>
            <a:ext cx="342900" cy="47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31" name="Gerade Verbindung 139"/>
          <p:cNvCxnSpPr>
            <a:cxnSpLocks noChangeShapeType="1"/>
            <a:stCxn id="76" idx="5"/>
          </p:cNvCxnSpPr>
          <p:nvPr/>
        </p:nvCxnSpPr>
        <p:spPr bwMode="auto">
          <a:xfrm rot="16200000" flipH="1">
            <a:off x="6028532" y="5631656"/>
            <a:ext cx="215900" cy="25558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32" name="Gerade Verbindung 141"/>
          <p:cNvCxnSpPr>
            <a:cxnSpLocks noChangeShapeType="1"/>
            <a:stCxn id="76" idx="3"/>
          </p:cNvCxnSpPr>
          <p:nvPr/>
        </p:nvCxnSpPr>
        <p:spPr bwMode="auto">
          <a:xfrm rot="5400000">
            <a:off x="5399088" y="5722937"/>
            <a:ext cx="292100" cy="1492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33" name="Gerade Verbindung 143"/>
          <p:cNvCxnSpPr>
            <a:cxnSpLocks noChangeShapeType="1"/>
            <a:stCxn id="69" idx="5"/>
          </p:cNvCxnSpPr>
          <p:nvPr/>
        </p:nvCxnSpPr>
        <p:spPr bwMode="auto">
          <a:xfrm rot="16200000" flipH="1">
            <a:off x="4740276" y="6081712"/>
            <a:ext cx="412750" cy="3016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b="0" smtClean="0"/>
              <a:t>Erste Schicht: </a:t>
            </a:r>
            <a:r>
              <a:rPr lang="de-DE" b="0" smtClean="0">
                <a:solidFill>
                  <a:schemeClr val="accent2"/>
                </a:solidFill>
              </a:rPr>
              <a:t>Initiale Verteilung</a:t>
            </a:r>
            <a:endParaRPr lang="de-DE" smtClean="0"/>
          </a:p>
        </p:txBody>
      </p:sp>
      <p:sp>
        <p:nvSpPr>
          <p:cNvPr id="28675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Tx/>
              <a:buNone/>
            </a:pPr>
            <a:r>
              <a:rPr lang="de-DE" sz="2800" smtClean="0"/>
              <a:t>Clusterung mit Kohonen-Map</a:t>
            </a:r>
          </a:p>
          <a:p>
            <a:pPr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de-DE" b="0" smtClean="0">
                <a:solidFill>
                  <a:srgbClr val="000000"/>
                </a:solidFill>
              </a:rPr>
              <a:t>		</a:t>
            </a:r>
            <a:r>
              <a:rPr lang="de-DE" sz="2000" b="0" smtClean="0">
                <a:solidFill>
                  <a:srgbClr val="000000"/>
                </a:solidFill>
              </a:rPr>
              <a:t>| </a:t>
            </a:r>
            <a:r>
              <a:rPr lang="de-DE" sz="2000" smtClean="0">
                <a:solidFill>
                  <a:srgbClr val="000000"/>
                </a:solidFill>
              </a:rPr>
              <a:t>x</a:t>
            </a:r>
            <a:r>
              <a:rPr lang="de-DE" sz="2000" b="0" smtClean="0">
                <a:solidFill>
                  <a:srgbClr val="000000"/>
                </a:solidFill>
              </a:rPr>
              <a:t> –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k</a:t>
            </a:r>
            <a:r>
              <a:rPr lang="de-DE" sz="2000" b="0" smtClean="0">
                <a:solidFill>
                  <a:srgbClr val="000000"/>
                </a:solidFill>
              </a:rPr>
              <a:t>| = min </a:t>
            </a:r>
            <a:r>
              <a:rPr lang="de-DE" sz="2000" b="0" baseline="-25000" smtClean="0">
                <a:solidFill>
                  <a:srgbClr val="000000"/>
                </a:solidFill>
              </a:rPr>
              <a:t>j </a:t>
            </a:r>
            <a:r>
              <a:rPr lang="de-DE" sz="2000" b="0" smtClean="0">
                <a:solidFill>
                  <a:srgbClr val="000000"/>
                </a:solidFill>
              </a:rPr>
              <a:t>| </a:t>
            </a:r>
            <a:r>
              <a:rPr lang="de-DE" sz="2000" smtClean="0">
                <a:solidFill>
                  <a:srgbClr val="000000"/>
                </a:solidFill>
              </a:rPr>
              <a:t>x</a:t>
            </a:r>
            <a:r>
              <a:rPr lang="de-DE" sz="2000" b="0" smtClean="0">
                <a:solidFill>
                  <a:srgbClr val="000000"/>
                </a:solidFill>
              </a:rPr>
              <a:t> –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j</a:t>
            </a:r>
            <a:r>
              <a:rPr lang="de-DE" sz="2000" b="0" smtClean="0">
                <a:solidFill>
                  <a:srgbClr val="000000"/>
                </a:solidFill>
              </a:rPr>
              <a:t>|   	    	</a:t>
            </a:r>
            <a:r>
              <a:rPr lang="de-DE" sz="2000" b="0" i="1" smtClean="0">
                <a:solidFill>
                  <a:srgbClr val="000000"/>
                </a:solidFill>
              </a:rPr>
              <a:t>Auswahl des Gewinners</a:t>
            </a:r>
          </a:p>
          <a:p>
            <a:r>
              <a:rPr lang="de-DE" smtClean="0"/>
              <a:t>Kohonen map mit RBF</a:t>
            </a:r>
          </a:p>
          <a:p>
            <a:pPr>
              <a:spcBef>
                <a:spcPts val="600"/>
              </a:spcBef>
              <a:buFontTx/>
              <a:buNone/>
            </a:pPr>
            <a:r>
              <a:rPr lang="de-DE" sz="2000" smtClean="0"/>
              <a:t>		c</a:t>
            </a:r>
            <a:r>
              <a:rPr lang="de-DE" sz="2000" b="0" baseline="-25000" smtClean="0"/>
              <a:t>i</a:t>
            </a:r>
            <a:r>
              <a:rPr lang="de-DE" sz="2000" b="0" smtClean="0"/>
              <a:t>(t+1) =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(t) + h(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,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k</a:t>
            </a:r>
            <a:r>
              <a:rPr lang="de-DE" sz="2000" b="0" smtClean="0">
                <a:solidFill>
                  <a:srgbClr val="000000"/>
                </a:solidFill>
              </a:rPr>
              <a:t>,t) (</a:t>
            </a:r>
            <a:r>
              <a:rPr lang="de-DE" sz="2000" smtClean="0">
                <a:solidFill>
                  <a:srgbClr val="000000"/>
                </a:solidFill>
              </a:rPr>
              <a:t>x</a:t>
            </a:r>
            <a:r>
              <a:rPr lang="de-DE" sz="2000" b="0" smtClean="0">
                <a:solidFill>
                  <a:srgbClr val="000000"/>
                </a:solidFill>
              </a:rPr>
              <a:t>-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)    	</a:t>
            </a:r>
            <a:r>
              <a:rPr lang="de-DE" sz="2000" b="0" i="1" smtClean="0">
                <a:solidFill>
                  <a:srgbClr val="000000"/>
                </a:solidFill>
              </a:rPr>
              <a:t>für alle i aus Nachbarschaft (k)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de-DE" b="0" smtClean="0"/>
              <a:t>		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j</a:t>
            </a:r>
            <a:r>
              <a:rPr lang="de-DE" sz="2000" b="0" smtClean="0">
                <a:solidFill>
                  <a:srgbClr val="000000"/>
                </a:solidFill>
              </a:rPr>
              <a:t>(t+1) =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j</a:t>
            </a:r>
            <a:r>
              <a:rPr lang="de-DE" sz="2000" b="0" smtClean="0">
                <a:solidFill>
                  <a:srgbClr val="000000"/>
                </a:solidFill>
              </a:rPr>
              <a:t>(t) 		    	</a:t>
            </a:r>
            <a:r>
              <a:rPr lang="de-DE" sz="2000" b="0" i="1" smtClean="0">
                <a:solidFill>
                  <a:srgbClr val="000000"/>
                </a:solidFill>
              </a:rPr>
              <a:t>sonst</a:t>
            </a:r>
            <a:endParaRPr lang="de-DE" b="0" i="1" smtClean="0"/>
          </a:p>
          <a:p>
            <a:r>
              <a:rPr lang="de-DE" smtClean="0"/>
              <a:t>Rival-Penalty mit RBF</a:t>
            </a:r>
          </a:p>
          <a:p>
            <a:pPr>
              <a:spcBef>
                <a:spcPts val="600"/>
              </a:spcBef>
              <a:buFontTx/>
              <a:buNone/>
            </a:pPr>
            <a:r>
              <a:rPr lang="de-DE" smtClean="0"/>
              <a:t>		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k</a:t>
            </a:r>
            <a:r>
              <a:rPr lang="de-DE" sz="2000" b="0" smtClean="0">
                <a:solidFill>
                  <a:srgbClr val="000000"/>
                </a:solidFill>
              </a:rPr>
              <a:t>(t+1) =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k</a:t>
            </a:r>
            <a:r>
              <a:rPr lang="de-DE" sz="2000" b="0" smtClean="0">
                <a:solidFill>
                  <a:srgbClr val="000000"/>
                </a:solidFill>
              </a:rPr>
              <a:t>(t) + </a:t>
            </a:r>
            <a:r>
              <a:rPr lang="de-DE" sz="2000" b="0" smtClean="0">
                <a:solidFill>
                  <a:srgbClr val="000000"/>
                </a:solidFill>
                <a:sym typeface="Symbol" pitchFamily="18" charset="2"/>
              </a:rPr>
              <a:t></a:t>
            </a:r>
            <a:r>
              <a:rPr lang="de-DE" sz="2000" b="0" smtClean="0">
                <a:solidFill>
                  <a:srgbClr val="000000"/>
                </a:solidFill>
              </a:rPr>
              <a:t> (</a:t>
            </a:r>
            <a:r>
              <a:rPr lang="de-DE" sz="2000" smtClean="0">
                <a:solidFill>
                  <a:srgbClr val="000000"/>
                </a:solidFill>
              </a:rPr>
              <a:t>x</a:t>
            </a:r>
            <a:r>
              <a:rPr lang="de-DE" sz="2000" b="0" smtClean="0">
                <a:solidFill>
                  <a:srgbClr val="000000"/>
                </a:solidFill>
              </a:rPr>
              <a:t>-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k</a:t>
            </a:r>
            <a:r>
              <a:rPr lang="de-DE" sz="2000" b="0" smtClean="0">
                <a:solidFill>
                  <a:srgbClr val="000000"/>
                </a:solidFill>
              </a:rPr>
              <a:t>)    	</a:t>
            </a:r>
            <a:r>
              <a:rPr lang="de-DE" sz="2000" b="0" i="1" smtClean="0">
                <a:solidFill>
                  <a:srgbClr val="000000"/>
                </a:solidFill>
              </a:rPr>
              <a:t>für k</a:t>
            </a:r>
          </a:p>
          <a:p>
            <a:pPr>
              <a:spcBef>
                <a:spcPts val="600"/>
              </a:spcBef>
              <a:buFontTx/>
              <a:buNone/>
            </a:pPr>
            <a:r>
              <a:rPr lang="de-DE" sz="2000" smtClean="0"/>
              <a:t>		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(t+1)  =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(t) </a:t>
            </a:r>
            <a:r>
              <a:rPr lang="de-DE" sz="2000" smtClean="0">
                <a:solidFill>
                  <a:srgbClr val="000000"/>
                </a:solidFill>
              </a:rPr>
              <a:t>–</a:t>
            </a:r>
            <a:r>
              <a:rPr lang="de-DE" sz="2000" b="0" smtClean="0">
                <a:solidFill>
                  <a:srgbClr val="000000"/>
                </a:solidFill>
              </a:rPr>
              <a:t> </a:t>
            </a:r>
            <a:r>
              <a:rPr lang="de-DE" sz="2000" b="0" smtClean="0">
                <a:solidFill>
                  <a:srgbClr val="000000"/>
                </a:solidFill>
                <a:sym typeface="Symbol" pitchFamily="18" charset="2"/>
              </a:rPr>
              <a:t></a:t>
            </a:r>
            <a:r>
              <a:rPr lang="de-DE" sz="2000" b="0" smtClean="0">
                <a:solidFill>
                  <a:srgbClr val="000000"/>
                </a:solidFill>
              </a:rPr>
              <a:t> (</a:t>
            </a:r>
            <a:r>
              <a:rPr lang="de-DE" sz="2000" smtClean="0">
                <a:solidFill>
                  <a:srgbClr val="000000"/>
                </a:solidFill>
              </a:rPr>
              <a:t>x</a:t>
            </a:r>
            <a:r>
              <a:rPr lang="de-DE" sz="2000" b="0" smtClean="0">
                <a:solidFill>
                  <a:srgbClr val="000000"/>
                </a:solidFill>
              </a:rPr>
              <a:t>-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)    	</a:t>
            </a:r>
            <a:r>
              <a:rPr lang="de-DE" sz="2000" b="0" i="1" smtClean="0">
                <a:solidFill>
                  <a:srgbClr val="000000"/>
                </a:solidFill>
              </a:rPr>
              <a:t>für zweitnächsten Nachbarn(k)</a:t>
            </a:r>
          </a:p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de-DE" b="0" smtClean="0">
                <a:solidFill>
                  <a:srgbClr val="000000"/>
                </a:solidFill>
              </a:rPr>
              <a:t>		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j</a:t>
            </a:r>
            <a:r>
              <a:rPr lang="de-DE" sz="2000" b="0" smtClean="0">
                <a:solidFill>
                  <a:srgbClr val="000000"/>
                </a:solidFill>
              </a:rPr>
              <a:t>(t+1)  =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j</a:t>
            </a:r>
            <a:r>
              <a:rPr lang="de-DE" sz="2000" b="0" smtClean="0">
                <a:solidFill>
                  <a:srgbClr val="000000"/>
                </a:solidFill>
              </a:rPr>
              <a:t>(t) 		    	</a:t>
            </a:r>
            <a:r>
              <a:rPr lang="de-DE" sz="2000" b="0" i="1" smtClean="0">
                <a:solidFill>
                  <a:srgbClr val="000000"/>
                </a:solidFill>
              </a:rPr>
              <a:t>sonst</a:t>
            </a:r>
            <a:endParaRPr lang="de-DE" b="0" i="1" smtClean="0">
              <a:solidFill>
                <a:srgbClr val="000000"/>
              </a:solidFill>
            </a:endParaRPr>
          </a:p>
          <a:p>
            <a:r>
              <a:rPr lang="de-DE" smtClean="0"/>
              <a:t>Soft Winner-take-all mit RBF 		</a:t>
            </a:r>
            <a:r>
              <a:rPr lang="de-DE" sz="2000" b="0" smtClean="0"/>
              <a:t>|</a:t>
            </a:r>
            <a:r>
              <a:rPr lang="de-DE" sz="2000" smtClean="0"/>
              <a:t>x</a:t>
            </a:r>
            <a:r>
              <a:rPr lang="de-DE" sz="2000" b="0" smtClean="0"/>
              <a:t>| = |</a:t>
            </a:r>
            <a:r>
              <a:rPr lang="de-DE" sz="2000" smtClean="0"/>
              <a:t>c</a:t>
            </a:r>
            <a:r>
              <a:rPr lang="de-DE" sz="2000" b="0" smtClean="0"/>
              <a:t>| = const</a:t>
            </a:r>
            <a:endParaRPr lang="de-DE" b="0" smtClean="0"/>
          </a:p>
          <a:p>
            <a:pPr>
              <a:buFontTx/>
              <a:buNone/>
            </a:pPr>
            <a:r>
              <a:rPr lang="de-DE" sz="2000" smtClean="0"/>
              <a:t>		 c</a:t>
            </a:r>
            <a:r>
              <a:rPr lang="de-DE" sz="2000" b="0" baseline="-25000" smtClean="0"/>
              <a:t>i</a:t>
            </a:r>
            <a:r>
              <a:rPr lang="de-DE" sz="2000" b="0" smtClean="0"/>
              <a:t>(t+1) = 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(t) + h(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) (</a:t>
            </a:r>
            <a:r>
              <a:rPr lang="de-DE" sz="2000" smtClean="0">
                <a:solidFill>
                  <a:srgbClr val="000000"/>
                </a:solidFill>
              </a:rPr>
              <a:t>x</a:t>
            </a:r>
            <a:r>
              <a:rPr lang="de-DE" sz="2000" b="0" smtClean="0">
                <a:solidFill>
                  <a:srgbClr val="000000"/>
                </a:solidFill>
              </a:rPr>
              <a:t>-</a:t>
            </a:r>
            <a:r>
              <a:rPr lang="de-DE" sz="2000" smtClean="0">
                <a:solidFill>
                  <a:srgbClr val="000000"/>
                </a:solidFill>
              </a:rPr>
              <a:t>c</a:t>
            </a:r>
            <a:r>
              <a:rPr lang="de-DE" sz="2000" b="0" baseline="-25000" smtClean="0">
                <a:solidFill>
                  <a:srgbClr val="000000"/>
                </a:solidFill>
              </a:rPr>
              <a:t>i</a:t>
            </a:r>
            <a:r>
              <a:rPr lang="de-DE" sz="2000" b="0" smtClean="0">
                <a:solidFill>
                  <a:srgbClr val="000000"/>
                </a:solidFill>
              </a:rPr>
              <a:t>)    	</a:t>
            </a:r>
            <a:r>
              <a:rPr lang="de-DE" sz="2000" b="0" i="1" smtClean="0">
                <a:solidFill>
                  <a:srgbClr val="000000"/>
                </a:solidFill>
              </a:rPr>
              <a:t>für  h(c</a:t>
            </a:r>
            <a:r>
              <a:rPr lang="de-DE" sz="2000" b="0" i="1" baseline="-25000" smtClean="0">
                <a:solidFill>
                  <a:srgbClr val="000000"/>
                </a:solidFill>
              </a:rPr>
              <a:t>i</a:t>
            </a:r>
            <a:r>
              <a:rPr lang="de-DE" sz="2000" b="0" i="1" smtClean="0">
                <a:solidFill>
                  <a:srgbClr val="000000"/>
                </a:solidFill>
              </a:rPr>
              <a:t>) = exp(z</a:t>
            </a:r>
            <a:r>
              <a:rPr lang="de-DE" sz="2000" b="0" i="1" baseline="-25000" smtClean="0">
                <a:solidFill>
                  <a:srgbClr val="000000"/>
                </a:solidFill>
              </a:rPr>
              <a:t>i</a:t>
            </a:r>
            <a:r>
              <a:rPr lang="de-DE" sz="2000" b="0" i="1" smtClean="0">
                <a:solidFill>
                  <a:srgbClr val="000000"/>
                </a:solidFill>
              </a:rPr>
              <a:t>)/SUM(exp(z</a:t>
            </a:r>
            <a:r>
              <a:rPr lang="de-DE" sz="2000" b="0" i="1" baseline="-25000" smtClean="0">
                <a:solidFill>
                  <a:srgbClr val="000000"/>
                </a:solidFill>
              </a:rPr>
              <a:t>j</a:t>
            </a:r>
            <a:r>
              <a:rPr lang="de-DE" sz="2000" b="0" i="1" smtClean="0">
                <a:solidFill>
                  <a:srgbClr val="000000"/>
                </a:solidFill>
              </a:rPr>
              <a:t>))</a:t>
            </a:r>
            <a:endParaRPr lang="de-DE" sz="2000" smtClean="0"/>
          </a:p>
        </p:txBody>
      </p:sp>
      <p:sp>
        <p:nvSpPr>
          <p:cNvPr id="2867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867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75DAC3CA-FAC7-4D70-BE34-A79291F1C72A}" type="slidenum">
              <a:rPr lang="de-DE" sz="1000" smtClean="0"/>
              <a:pPr/>
              <a:t>24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29699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37755EC5-97E7-45D2-83A2-3F7681300910}" type="slidenum">
              <a:rPr lang="de-DE" sz="1000" smtClean="0"/>
              <a:pPr/>
              <a:t>25</a:t>
            </a:fld>
            <a:r>
              <a:rPr lang="de-DE" sz="1000" smtClean="0"/>
              <a:t> -</a:t>
            </a:r>
          </a:p>
        </p:txBody>
      </p:sp>
      <p:sp>
        <p:nvSpPr>
          <p:cNvPr id="29700" name="Rectangle 2"/>
          <p:cNvSpPr>
            <a:spLocks noChangeArrowheads="1"/>
          </p:cNvSpPr>
          <p:nvPr/>
        </p:nvSpPr>
        <p:spPr bwMode="auto">
          <a:xfrm>
            <a:off x="1908175" y="2133600"/>
            <a:ext cx="3024188" cy="30956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9701" name="Rectangle 3"/>
          <p:cNvSpPr>
            <a:spLocks noChangeArrowheads="1"/>
          </p:cNvSpPr>
          <p:nvPr/>
        </p:nvSpPr>
        <p:spPr bwMode="auto">
          <a:xfrm>
            <a:off x="5148263" y="2133600"/>
            <a:ext cx="1008062" cy="3095625"/>
          </a:xfrm>
          <a:prstGeom prst="rect">
            <a:avLst/>
          </a:prstGeom>
          <a:solidFill>
            <a:srgbClr val="DD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9702" name="Rectangle 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Anpassung der zweiten Schicht</a:t>
            </a:r>
          </a:p>
        </p:txBody>
      </p:sp>
      <p:sp>
        <p:nvSpPr>
          <p:cNvPr id="29703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720725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Normiertes RBF-Netz</a:t>
            </a:r>
          </a:p>
        </p:txBody>
      </p:sp>
      <p:sp>
        <p:nvSpPr>
          <p:cNvPr id="29704" name="Rectangle 6"/>
          <p:cNvSpPr>
            <a:spLocks noChangeArrowheads="1"/>
          </p:cNvSpPr>
          <p:nvPr/>
        </p:nvSpPr>
        <p:spPr bwMode="auto">
          <a:xfrm>
            <a:off x="0" y="25622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705" name="Text Box 7"/>
          <p:cNvSpPr txBox="1">
            <a:spLocks noChangeArrowheads="1"/>
          </p:cNvSpPr>
          <p:nvPr/>
        </p:nvSpPr>
        <p:spPr bwMode="auto">
          <a:xfrm>
            <a:off x="781050" y="5165725"/>
            <a:ext cx="46021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y (</a:t>
            </a:r>
            <a:r>
              <a:rPr lang="de-DE" b="1"/>
              <a:t>x</a:t>
            </a:r>
            <a:r>
              <a:rPr lang="de-DE"/>
              <a:t>) =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= </a:t>
            </a:r>
            <a:r>
              <a:rPr lang="de-DE" sz="280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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w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v</a:t>
            </a:r>
            <a:r>
              <a:rPr lang="de-DE" baseline="-25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    	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mit v</a:t>
            </a:r>
            <a:r>
              <a:rPr lang="de-DE" baseline="-25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=   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,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</a:t>
            </a:r>
            <a:r>
              <a:rPr lang="de-DE"/>
              <a:t> </a:t>
            </a:r>
          </a:p>
        </p:txBody>
      </p:sp>
      <p:sp>
        <p:nvSpPr>
          <p:cNvPr id="29706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29707" name="Object 9"/>
          <p:cNvGraphicFramePr>
            <a:graphicFrameLocks noChangeAspect="1"/>
          </p:cNvGraphicFramePr>
          <p:nvPr/>
        </p:nvGraphicFramePr>
        <p:xfrm>
          <a:off x="4351338" y="5226050"/>
          <a:ext cx="300037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837" name="Equation" r:id="rId3" imgW="152400" imgH="215900" progId="Equation.DSMT4">
                  <p:embed/>
                </p:oleObj>
              </mc:Choice>
              <mc:Fallback>
                <p:oleObj name="Equation" r:id="rId3" imgW="152400" imgH="21590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51338" y="5226050"/>
                        <a:ext cx="300037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08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9709" name="Rectangle 12"/>
          <p:cNvSpPr>
            <a:spLocks noChangeArrowheads="1"/>
          </p:cNvSpPr>
          <p:nvPr/>
        </p:nvSpPr>
        <p:spPr bwMode="auto">
          <a:xfrm>
            <a:off x="2862263" y="1854200"/>
            <a:ext cx="1408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b="1">
                <a:solidFill>
                  <a:srgbClr val="FFCC00"/>
                </a:solidFill>
              </a:rPr>
              <a:t>    </a:t>
            </a:r>
            <a:r>
              <a:rPr lang="de-DE" b="1">
                <a:solidFill>
                  <a:srgbClr val="FF9900"/>
                </a:solidFill>
              </a:rPr>
              <a:t>Schicht</a:t>
            </a:r>
            <a:r>
              <a:rPr lang="de-DE" b="1">
                <a:solidFill>
                  <a:srgbClr val="FFCC00"/>
                </a:solidFill>
              </a:rPr>
              <a:t> </a:t>
            </a:r>
            <a:r>
              <a:rPr lang="de-DE" b="1">
                <a:solidFill>
                  <a:srgbClr val="FF9900"/>
                </a:solidFill>
              </a:rPr>
              <a:t>1</a:t>
            </a:r>
          </a:p>
        </p:txBody>
      </p:sp>
      <p:sp>
        <p:nvSpPr>
          <p:cNvPr id="29710" name="Rectangle 13"/>
          <p:cNvSpPr>
            <a:spLocks noChangeArrowheads="1"/>
          </p:cNvSpPr>
          <p:nvPr/>
        </p:nvSpPr>
        <p:spPr bwMode="auto">
          <a:xfrm>
            <a:off x="4311650" y="1808163"/>
            <a:ext cx="76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29711" name="Rectangle 14"/>
          <p:cNvSpPr>
            <a:spLocks noChangeArrowheads="1"/>
          </p:cNvSpPr>
          <p:nvPr/>
        </p:nvSpPr>
        <p:spPr bwMode="auto">
          <a:xfrm>
            <a:off x="5043488" y="1808163"/>
            <a:ext cx="76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29712" name="Rectangle 15"/>
          <p:cNvSpPr>
            <a:spLocks noChangeArrowheads="1"/>
          </p:cNvSpPr>
          <p:nvPr/>
        </p:nvSpPr>
        <p:spPr bwMode="auto">
          <a:xfrm>
            <a:off x="5076825" y="1844675"/>
            <a:ext cx="1128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b="1">
                <a:solidFill>
                  <a:schemeClr val="accent2"/>
                </a:solidFill>
              </a:rPr>
              <a:t>Schicht 2</a:t>
            </a:r>
          </a:p>
        </p:txBody>
      </p:sp>
      <p:grpSp>
        <p:nvGrpSpPr>
          <p:cNvPr id="29713" name="Group 16"/>
          <p:cNvGrpSpPr>
            <a:grpSpLocks/>
          </p:cNvGrpSpPr>
          <p:nvPr/>
        </p:nvGrpSpPr>
        <p:grpSpPr bwMode="auto">
          <a:xfrm>
            <a:off x="1073150" y="2266950"/>
            <a:ext cx="5492750" cy="2971800"/>
            <a:chOff x="676" y="1428"/>
            <a:chExt cx="3460" cy="1872"/>
          </a:xfrm>
        </p:grpSpPr>
        <p:sp>
          <p:nvSpPr>
            <p:cNvPr id="29720" name="Freeform 17"/>
            <p:cNvSpPr>
              <a:spLocks/>
            </p:cNvSpPr>
            <p:nvPr/>
          </p:nvSpPr>
          <p:spPr bwMode="auto">
            <a:xfrm>
              <a:off x="2323" y="2085"/>
              <a:ext cx="86" cy="97"/>
            </a:xfrm>
            <a:custGeom>
              <a:avLst/>
              <a:gdLst>
                <a:gd name="T0" fmla="*/ 30 w 86"/>
                <a:gd name="T1" fmla="*/ 22 h 97"/>
                <a:gd name="T2" fmla="*/ 0 w 86"/>
                <a:gd name="T3" fmla="*/ 45 h 97"/>
                <a:gd name="T4" fmla="*/ 86 w 86"/>
                <a:gd name="T5" fmla="*/ 97 h 97"/>
                <a:gd name="T6" fmla="*/ 60 w 86"/>
                <a:gd name="T7" fmla="*/ 0 h 97"/>
                <a:gd name="T8" fmla="*/ 30 w 86"/>
                <a:gd name="T9" fmla="*/ 2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7"/>
                <a:gd name="T17" fmla="*/ 86 w 86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7">
                  <a:moveTo>
                    <a:pt x="30" y="22"/>
                  </a:moveTo>
                  <a:lnTo>
                    <a:pt x="0" y="45"/>
                  </a:lnTo>
                  <a:lnTo>
                    <a:pt x="86" y="97"/>
                  </a:lnTo>
                  <a:lnTo>
                    <a:pt x="60" y="0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1" name="Line 18"/>
            <p:cNvSpPr>
              <a:spLocks noChangeShapeType="1"/>
            </p:cNvSpPr>
            <p:nvPr/>
          </p:nvSpPr>
          <p:spPr bwMode="auto">
            <a:xfrm flipH="1" flipV="1">
              <a:off x="2144" y="1830"/>
              <a:ext cx="209" cy="2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2" name="Freeform 19"/>
            <p:cNvSpPr>
              <a:spLocks/>
            </p:cNvSpPr>
            <p:nvPr/>
          </p:nvSpPr>
          <p:spPr bwMode="auto">
            <a:xfrm>
              <a:off x="848" y="1830"/>
              <a:ext cx="127" cy="127"/>
            </a:xfrm>
            <a:custGeom>
              <a:avLst/>
              <a:gdLst>
                <a:gd name="T0" fmla="*/ 127 w 127"/>
                <a:gd name="T1" fmla="*/ 64 h 127"/>
                <a:gd name="T2" fmla="*/ 127 w 127"/>
                <a:gd name="T3" fmla="*/ 49 h 127"/>
                <a:gd name="T4" fmla="*/ 124 w 127"/>
                <a:gd name="T5" fmla="*/ 37 h 127"/>
                <a:gd name="T6" fmla="*/ 116 w 127"/>
                <a:gd name="T7" fmla="*/ 26 h 127"/>
                <a:gd name="T8" fmla="*/ 109 w 127"/>
                <a:gd name="T9" fmla="*/ 19 h 127"/>
                <a:gd name="T10" fmla="*/ 101 w 127"/>
                <a:gd name="T11" fmla="*/ 11 h 127"/>
                <a:gd name="T12" fmla="*/ 90 w 127"/>
                <a:gd name="T13" fmla="*/ 4 h 127"/>
                <a:gd name="T14" fmla="*/ 79 w 127"/>
                <a:gd name="T15" fmla="*/ 0 h 127"/>
                <a:gd name="T16" fmla="*/ 64 w 127"/>
                <a:gd name="T17" fmla="*/ 0 h 127"/>
                <a:gd name="T18" fmla="*/ 52 w 127"/>
                <a:gd name="T19" fmla="*/ 0 h 127"/>
                <a:gd name="T20" fmla="*/ 37 w 127"/>
                <a:gd name="T21" fmla="*/ 4 h 127"/>
                <a:gd name="T22" fmla="*/ 26 w 127"/>
                <a:gd name="T23" fmla="*/ 11 h 127"/>
                <a:gd name="T24" fmla="*/ 19 w 127"/>
                <a:gd name="T25" fmla="*/ 19 h 127"/>
                <a:gd name="T26" fmla="*/ 11 w 127"/>
                <a:gd name="T27" fmla="*/ 26 h 127"/>
                <a:gd name="T28" fmla="*/ 4 w 127"/>
                <a:gd name="T29" fmla="*/ 37 h 127"/>
                <a:gd name="T30" fmla="*/ 0 w 127"/>
                <a:gd name="T31" fmla="*/ 49 h 127"/>
                <a:gd name="T32" fmla="*/ 0 w 127"/>
                <a:gd name="T33" fmla="*/ 64 h 127"/>
                <a:gd name="T34" fmla="*/ 0 w 127"/>
                <a:gd name="T35" fmla="*/ 75 h 127"/>
                <a:gd name="T36" fmla="*/ 4 w 127"/>
                <a:gd name="T37" fmla="*/ 86 h 127"/>
                <a:gd name="T38" fmla="*/ 11 w 127"/>
                <a:gd name="T39" fmla="*/ 97 h 127"/>
                <a:gd name="T40" fmla="*/ 19 w 127"/>
                <a:gd name="T41" fmla="*/ 109 h 127"/>
                <a:gd name="T42" fmla="*/ 26 w 127"/>
                <a:gd name="T43" fmla="*/ 116 h 127"/>
                <a:gd name="T44" fmla="*/ 37 w 127"/>
                <a:gd name="T45" fmla="*/ 120 h 127"/>
                <a:gd name="T46" fmla="*/ 52 w 127"/>
                <a:gd name="T47" fmla="*/ 124 h 127"/>
                <a:gd name="T48" fmla="*/ 64 w 127"/>
                <a:gd name="T49" fmla="*/ 127 h 127"/>
                <a:gd name="T50" fmla="*/ 79 w 127"/>
                <a:gd name="T51" fmla="*/ 124 h 127"/>
                <a:gd name="T52" fmla="*/ 90 w 127"/>
                <a:gd name="T53" fmla="*/ 120 h 127"/>
                <a:gd name="T54" fmla="*/ 101 w 127"/>
                <a:gd name="T55" fmla="*/ 116 h 127"/>
                <a:gd name="T56" fmla="*/ 109 w 127"/>
                <a:gd name="T57" fmla="*/ 109 h 127"/>
                <a:gd name="T58" fmla="*/ 116 w 127"/>
                <a:gd name="T59" fmla="*/ 97 h 127"/>
                <a:gd name="T60" fmla="*/ 124 w 127"/>
                <a:gd name="T61" fmla="*/ 86 h 127"/>
                <a:gd name="T62" fmla="*/ 127 w 127"/>
                <a:gd name="T63" fmla="*/ 75 h 127"/>
                <a:gd name="T64" fmla="*/ 127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7" y="49"/>
                  </a:lnTo>
                  <a:lnTo>
                    <a:pt x="124" y="37"/>
                  </a:lnTo>
                  <a:lnTo>
                    <a:pt x="116" y="26"/>
                  </a:lnTo>
                  <a:lnTo>
                    <a:pt x="109" y="19"/>
                  </a:lnTo>
                  <a:lnTo>
                    <a:pt x="101" y="1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37" y="4"/>
                  </a:lnTo>
                  <a:lnTo>
                    <a:pt x="26" y="11"/>
                  </a:lnTo>
                  <a:lnTo>
                    <a:pt x="19" y="19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9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1" y="97"/>
                  </a:lnTo>
                  <a:lnTo>
                    <a:pt x="19" y="109"/>
                  </a:lnTo>
                  <a:lnTo>
                    <a:pt x="26" y="116"/>
                  </a:lnTo>
                  <a:lnTo>
                    <a:pt x="37" y="120"/>
                  </a:lnTo>
                  <a:lnTo>
                    <a:pt x="52" y="124"/>
                  </a:lnTo>
                  <a:lnTo>
                    <a:pt x="64" y="127"/>
                  </a:lnTo>
                  <a:lnTo>
                    <a:pt x="79" y="124"/>
                  </a:lnTo>
                  <a:lnTo>
                    <a:pt x="90" y="120"/>
                  </a:lnTo>
                  <a:lnTo>
                    <a:pt x="101" y="116"/>
                  </a:lnTo>
                  <a:lnTo>
                    <a:pt x="109" y="109"/>
                  </a:lnTo>
                  <a:lnTo>
                    <a:pt x="116" y="97"/>
                  </a:lnTo>
                  <a:lnTo>
                    <a:pt x="124" y="86"/>
                  </a:lnTo>
                  <a:lnTo>
                    <a:pt x="127" y="75"/>
                  </a:lnTo>
                  <a:lnTo>
                    <a:pt x="127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3" name="Freeform 20"/>
            <p:cNvSpPr>
              <a:spLocks/>
            </p:cNvSpPr>
            <p:nvPr/>
          </p:nvSpPr>
          <p:spPr bwMode="auto">
            <a:xfrm>
              <a:off x="859" y="2794"/>
              <a:ext cx="128" cy="124"/>
            </a:xfrm>
            <a:custGeom>
              <a:avLst/>
              <a:gdLst>
                <a:gd name="T0" fmla="*/ 128 w 128"/>
                <a:gd name="T1" fmla="*/ 60 h 124"/>
                <a:gd name="T2" fmla="*/ 128 w 128"/>
                <a:gd name="T3" fmla="*/ 49 h 124"/>
                <a:gd name="T4" fmla="*/ 124 w 128"/>
                <a:gd name="T5" fmla="*/ 37 h 124"/>
                <a:gd name="T6" fmla="*/ 116 w 128"/>
                <a:gd name="T7" fmla="*/ 26 h 124"/>
                <a:gd name="T8" fmla="*/ 109 w 128"/>
                <a:gd name="T9" fmla="*/ 15 h 124"/>
                <a:gd name="T10" fmla="*/ 101 w 128"/>
                <a:gd name="T11" fmla="*/ 7 h 124"/>
                <a:gd name="T12" fmla="*/ 90 w 128"/>
                <a:gd name="T13" fmla="*/ 4 h 124"/>
                <a:gd name="T14" fmla="*/ 79 w 128"/>
                <a:gd name="T15" fmla="*/ 0 h 124"/>
                <a:gd name="T16" fmla="*/ 64 w 128"/>
                <a:gd name="T17" fmla="*/ 0 h 124"/>
                <a:gd name="T18" fmla="*/ 53 w 128"/>
                <a:gd name="T19" fmla="*/ 0 h 124"/>
                <a:gd name="T20" fmla="*/ 41 w 128"/>
                <a:gd name="T21" fmla="*/ 4 h 124"/>
                <a:gd name="T22" fmla="*/ 30 w 128"/>
                <a:gd name="T23" fmla="*/ 7 h 124"/>
                <a:gd name="T24" fmla="*/ 19 w 128"/>
                <a:gd name="T25" fmla="*/ 15 h 124"/>
                <a:gd name="T26" fmla="*/ 11 w 128"/>
                <a:gd name="T27" fmla="*/ 26 h 124"/>
                <a:gd name="T28" fmla="*/ 4 w 128"/>
                <a:gd name="T29" fmla="*/ 37 h 124"/>
                <a:gd name="T30" fmla="*/ 0 w 128"/>
                <a:gd name="T31" fmla="*/ 49 h 124"/>
                <a:gd name="T32" fmla="*/ 0 w 128"/>
                <a:gd name="T33" fmla="*/ 60 h 124"/>
                <a:gd name="T34" fmla="*/ 0 w 128"/>
                <a:gd name="T35" fmla="*/ 75 h 124"/>
                <a:gd name="T36" fmla="*/ 4 w 128"/>
                <a:gd name="T37" fmla="*/ 86 h 124"/>
                <a:gd name="T38" fmla="*/ 11 w 128"/>
                <a:gd name="T39" fmla="*/ 97 h 124"/>
                <a:gd name="T40" fmla="*/ 19 w 128"/>
                <a:gd name="T41" fmla="*/ 105 h 124"/>
                <a:gd name="T42" fmla="*/ 30 w 128"/>
                <a:gd name="T43" fmla="*/ 116 h 124"/>
                <a:gd name="T44" fmla="*/ 41 w 128"/>
                <a:gd name="T45" fmla="*/ 120 h 124"/>
                <a:gd name="T46" fmla="*/ 53 w 128"/>
                <a:gd name="T47" fmla="*/ 124 h 124"/>
                <a:gd name="T48" fmla="*/ 64 w 128"/>
                <a:gd name="T49" fmla="*/ 124 h 124"/>
                <a:gd name="T50" fmla="*/ 79 w 128"/>
                <a:gd name="T51" fmla="*/ 124 h 124"/>
                <a:gd name="T52" fmla="*/ 90 w 128"/>
                <a:gd name="T53" fmla="*/ 120 h 124"/>
                <a:gd name="T54" fmla="*/ 101 w 128"/>
                <a:gd name="T55" fmla="*/ 116 h 124"/>
                <a:gd name="T56" fmla="*/ 109 w 128"/>
                <a:gd name="T57" fmla="*/ 105 h 124"/>
                <a:gd name="T58" fmla="*/ 116 w 128"/>
                <a:gd name="T59" fmla="*/ 97 h 124"/>
                <a:gd name="T60" fmla="*/ 124 w 128"/>
                <a:gd name="T61" fmla="*/ 86 h 124"/>
                <a:gd name="T62" fmla="*/ 128 w 128"/>
                <a:gd name="T63" fmla="*/ 75 h 124"/>
                <a:gd name="T64" fmla="*/ 128 w 128"/>
                <a:gd name="T65" fmla="*/ 60 h 1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8"/>
                <a:gd name="T100" fmla="*/ 0 h 124"/>
                <a:gd name="T101" fmla="*/ 128 w 128"/>
                <a:gd name="T102" fmla="*/ 124 h 1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8" h="124">
                  <a:moveTo>
                    <a:pt x="128" y="60"/>
                  </a:moveTo>
                  <a:lnTo>
                    <a:pt x="128" y="49"/>
                  </a:lnTo>
                  <a:lnTo>
                    <a:pt x="124" y="37"/>
                  </a:lnTo>
                  <a:lnTo>
                    <a:pt x="116" y="26"/>
                  </a:lnTo>
                  <a:lnTo>
                    <a:pt x="109" y="15"/>
                  </a:lnTo>
                  <a:lnTo>
                    <a:pt x="101" y="7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41" y="4"/>
                  </a:lnTo>
                  <a:lnTo>
                    <a:pt x="30" y="7"/>
                  </a:lnTo>
                  <a:lnTo>
                    <a:pt x="19" y="15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1" y="97"/>
                  </a:lnTo>
                  <a:lnTo>
                    <a:pt x="19" y="105"/>
                  </a:lnTo>
                  <a:lnTo>
                    <a:pt x="30" y="116"/>
                  </a:lnTo>
                  <a:lnTo>
                    <a:pt x="41" y="120"/>
                  </a:lnTo>
                  <a:lnTo>
                    <a:pt x="53" y="124"/>
                  </a:lnTo>
                  <a:lnTo>
                    <a:pt x="64" y="124"/>
                  </a:lnTo>
                  <a:lnTo>
                    <a:pt x="79" y="124"/>
                  </a:lnTo>
                  <a:lnTo>
                    <a:pt x="90" y="120"/>
                  </a:lnTo>
                  <a:lnTo>
                    <a:pt x="101" y="116"/>
                  </a:lnTo>
                  <a:lnTo>
                    <a:pt x="109" y="105"/>
                  </a:lnTo>
                  <a:lnTo>
                    <a:pt x="116" y="97"/>
                  </a:lnTo>
                  <a:lnTo>
                    <a:pt x="124" y="86"/>
                  </a:lnTo>
                  <a:lnTo>
                    <a:pt x="128" y="75"/>
                  </a:lnTo>
                  <a:lnTo>
                    <a:pt x="12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24" name="Rectangle 21"/>
            <p:cNvSpPr>
              <a:spLocks noChangeArrowheads="1"/>
            </p:cNvSpPr>
            <p:nvPr/>
          </p:nvSpPr>
          <p:spPr bwMode="auto">
            <a:xfrm>
              <a:off x="900" y="210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29725" name="Rectangle 22"/>
            <p:cNvSpPr>
              <a:spLocks noChangeArrowheads="1"/>
            </p:cNvSpPr>
            <p:nvPr/>
          </p:nvSpPr>
          <p:spPr bwMode="auto">
            <a:xfrm>
              <a:off x="900" y="210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29726" name="Rectangle 23"/>
            <p:cNvSpPr>
              <a:spLocks noChangeArrowheads="1"/>
            </p:cNvSpPr>
            <p:nvPr/>
          </p:nvSpPr>
          <p:spPr bwMode="auto">
            <a:xfrm>
              <a:off x="900" y="230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29727" name="Rectangle 24"/>
            <p:cNvSpPr>
              <a:spLocks noChangeArrowheads="1"/>
            </p:cNvSpPr>
            <p:nvPr/>
          </p:nvSpPr>
          <p:spPr bwMode="auto">
            <a:xfrm>
              <a:off x="900" y="230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29728" name="Rectangle 25"/>
            <p:cNvSpPr>
              <a:spLocks noChangeArrowheads="1"/>
            </p:cNvSpPr>
            <p:nvPr/>
          </p:nvSpPr>
          <p:spPr bwMode="auto">
            <a:xfrm>
              <a:off x="912" y="249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29729" name="Rectangle 26"/>
            <p:cNvSpPr>
              <a:spLocks noChangeArrowheads="1"/>
            </p:cNvSpPr>
            <p:nvPr/>
          </p:nvSpPr>
          <p:spPr bwMode="auto">
            <a:xfrm>
              <a:off x="912" y="249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29730" name="Freeform 27"/>
            <p:cNvSpPr>
              <a:spLocks/>
            </p:cNvSpPr>
            <p:nvPr/>
          </p:nvSpPr>
          <p:spPr bwMode="auto">
            <a:xfrm>
              <a:off x="1904" y="1567"/>
              <a:ext cx="296" cy="297"/>
            </a:xfrm>
            <a:custGeom>
              <a:avLst/>
              <a:gdLst>
                <a:gd name="T0" fmla="*/ 296 w 296"/>
                <a:gd name="T1" fmla="*/ 146 h 297"/>
                <a:gd name="T2" fmla="*/ 292 w 296"/>
                <a:gd name="T3" fmla="*/ 116 h 297"/>
                <a:gd name="T4" fmla="*/ 285 w 296"/>
                <a:gd name="T5" fmla="*/ 90 h 297"/>
                <a:gd name="T6" fmla="*/ 270 w 296"/>
                <a:gd name="T7" fmla="*/ 64 h 297"/>
                <a:gd name="T8" fmla="*/ 251 w 296"/>
                <a:gd name="T9" fmla="*/ 41 h 297"/>
                <a:gd name="T10" fmla="*/ 228 w 296"/>
                <a:gd name="T11" fmla="*/ 23 h 297"/>
                <a:gd name="T12" fmla="*/ 206 w 296"/>
                <a:gd name="T13" fmla="*/ 11 h 297"/>
                <a:gd name="T14" fmla="*/ 176 w 296"/>
                <a:gd name="T15" fmla="*/ 0 h 297"/>
                <a:gd name="T16" fmla="*/ 146 w 296"/>
                <a:gd name="T17" fmla="*/ 0 h 297"/>
                <a:gd name="T18" fmla="*/ 116 w 296"/>
                <a:gd name="T19" fmla="*/ 0 h 297"/>
                <a:gd name="T20" fmla="*/ 90 w 296"/>
                <a:gd name="T21" fmla="*/ 11 h 297"/>
                <a:gd name="T22" fmla="*/ 64 w 296"/>
                <a:gd name="T23" fmla="*/ 23 h 297"/>
                <a:gd name="T24" fmla="*/ 41 w 296"/>
                <a:gd name="T25" fmla="*/ 41 h 297"/>
                <a:gd name="T26" fmla="*/ 22 w 296"/>
                <a:gd name="T27" fmla="*/ 64 h 297"/>
                <a:gd name="T28" fmla="*/ 11 w 296"/>
                <a:gd name="T29" fmla="*/ 90 h 297"/>
                <a:gd name="T30" fmla="*/ 0 w 296"/>
                <a:gd name="T31" fmla="*/ 116 h 297"/>
                <a:gd name="T32" fmla="*/ 0 w 296"/>
                <a:gd name="T33" fmla="*/ 146 h 297"/>
                <a:gd name="T34" fmla="*/ 0 w 296"/>
                <a:gd name="T35" fmla="*/ 176 h 297"/>
                <a:gd name="T36" fmla="*/ 11 w 296"/>
                <a:gd name="T37" fmla="*/ 207 h 297"/>
                <a:gd name="T38" fmla="*/ 22 w 296"/>
                <a:gd name="T39" fmla="*/ 229 h 297"/>
                <a:gd name="T40" fmla="*/ 41 w 296"/>
                <a:gd name="T41" fmla="*/ 252 h 297"/>
                <a:gd name="T42" fmla="*/ 64 w 296"/>
                <a:gd name="T43" fmla="*/ 270 h 297"/>
                <a:gd name="T44" fmla="*/ 90 w 296"/>
                <a:gd name="T45" fmla="*/ 285 h 297"/>
                <a:gd name="T46" fmla="*/ 116 w 296"/>
                <a:gd name="T47" fmla="*/ 293 h 297"/>
                <a:gd name="T48" fmla="*/ 146 w 296"/>
                <a:gd name="T49" fmla="*/ 297 h 297"/>
                <a:gd name="T50" fmla="*/ 176 w 296"/>
                <a:gd name="T51" fmla="*/ 293 h 297"/>
                <a:gd name="T52" fmla="*/ 206 w 296"/>
                <a:gd name="T53" fmla="*/ 285 h 297"/>
                <a:gd name="T54" fmla="*/ 228 w 296"/>
                <a:gd name="T55" fmla="*/ 270 h 297"/>
                <a:gd name="T56" fmla="*/ 251 w 296"/>
                <a:gd name="T57" fmla="*/ 252 h 297"/>
                <a:gd name="T58" fmla="*/ 270 w 296"/>
                <a:gd name="T59" fmla="*/ 229 h 297"/>
                <a:gd name="T60" fmla="*/ 285 w 296"/>
                <a:gd name="T61" fmla="*/ 207 h 297"/>
                <a:gd name="T62" fmla="*/ 292 w 296"/>
                <a:gd name="T63" fmla="*/ 176 h 297"/>
                <a:gd name="T64" fmla="*/ 296 w 296"/>
                <a:gd name="T65" fmla="*/ 146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7"/>
                <a:gd name="T101" fmla="*/ 296 w 296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7">
                  <a:moveTo>
                    <a:pt x="296" y="146"/>
                  </a:moveTo>
                  <a:lnTo>
                    <a:pt x="292" y="116"/>
                  </a:lnTo>
                  <a:lnTo>
                    <a:pt x="285" y="90"/>
                  </a:lnTo>
                  <a:lnTo>
                    <a:pt x="270" y="64"/>
                  </a:lnTo>
                  <a:lnTo>
                    <a:pt x="251" y="41"/>
                  </a:lnTo>
                  <a:lnTo>
                    <a:pt x="228" y="23"/>
                  </a:lnTo>
                  <a:lnTo>
                    <a:pt x="206" y="11"/>
                  </a:lnTo>
                  <a:lnTo>
                    <a:pt x="176" y="0"/>
                  </a:lnTo>
                  <a:lnTo>
                    <a:pt x="146" y="0"/>
                  </a:lnTo>
                  <a:lnTo>
                    <a:pt x="116" y="0"/>
                  </a:lnTo>
                  <a:lnTo>
                    <a:pt x="90" y="11"/>
                  </a:lnTo>
                  <a:lnTo>
                    <a:pt x="64" y="23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1" y="90"/>
                  </a:lnTo>
                  <a:lnTo>
                    <a:pt x="0" y="116"/>
                  </a:lnTo>
                  <a:lnTo>
                    <a:pt x="0" y="146"/>
                  </a:lnTo>
                  <a:lnTo>
                    <a:pt x="0" y="176"/>
                  </a:lnTo>
                  <a:lnTo>
                    <a:pt x="11" y="207"/>
                  </a:lnTo>
                  <a:lnTo>
                    <a:pt x="22" y="229"/>
                  </a:lnTo>
                  <a:lnTo>
                    <a:pt x="41" y="252"/>
                  </a:lnTo>
                  <a:lnTo>
                    <a:pt x="64" y="270"/>
                  </a:lnTo>
                  <a:lnTo>
                    <a:pt x="90" y="285"/>
                  </a:lnTo>
                  <a:lnTo>
                    <a:pt x="116" y="293"/>
                  </a:lnTo>
                  <a:lnTo>
                    <a:pt x="146" y="297"/>
                  </a:lnTo>
                  <a:lnTo>
                    <a:pt x="176" y="293"/>
                  </a:lnTo>
                  <a:lnTo>
                    <a:pt x="206" y="285"/>
                  </a:lnTo>
                  <a:lnTo>
                    <a:pt x="228" y="270"/>
                  </a:lnTo>
                  <a:lnTo>
                    <a:pt x="251" y="252"/>
                  </a:lnTo>
                  <a:lnTo>
                    <a:pt x="270" y="229"/>
                  </a:lnTo>
                  <a:lnTo>
                    <a:pt x="285" y="207"/>
                  </a:lnTo>
                  <a:lnTo>
                    <a:pt x="292" y="176"/>
                  </a:lnTo>
                  <a:lnTo>
                    <a:pt x="296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1" name="Freeform 28"/>
            <p:cNvSpPr>
              <a:spLocks/>
            </p:cNvSpPr>
            <p:nvPr/>
          </p:nvSpPr>
          <p:spPr bwMode="auto">
            <a:xfrm>
              <a:off x="1904" y="2873"/>
              <a:ext cx="296" cy="296"/>
            </a:xfrm>
            <a:custGeom>
              <a:avLst/>
              <a:gdLst>
                <a:gd name="T0" fmla="*/ 296 w 296"/>
                <a:gd name="T1" fmla="*/ 150 h 296"/>
                <a:gd name="T2" fmla="*/ 292 w 296"/>
                <a:gd name="T3" fmla="*/ 120 h 296"/>
                <a:gd name="T4" fmla="*/ 285 w 296"/>
                <a:gd name="T5" fmla="*/ 90 h 296"/>
                <a:gd name="T6" fmla="*/ 270 w 296"/>
                <a:gd name="T7" fmla="*/ 67 h 296"/>
                <a:gd name="T8" fmla="*/ 251 w 296"/>
                <a:gd name="T9" fmla="*/ 45 h 296"/>
                <a:gd name="T10" fmla="*/ 228 w 296"/>
                <a:gd name="T11" fmla="*/ 26 h 296"/>
                <a:gd name="T12" fmla="*/ 206 w 296"/>
                <a:gd name="T13" fmla="*/ 11 h 296"/>
                <a:gd name="T14" fmla="*/ 176 w 296"/>
                <a:gd name="T15" fmla="*/ 3 h 296"/>
                <a:gd name="T16" fmla="*/ 146 w 296"/>
                <a:gd name="T17" fmla="*/ 0 h 296"/>
                <a:gd name="T18" fmla="*/ 116 w 296"/>
                <a:gd name="T19" fmla="*/ 3 h 296"/>
                <a:gd name="T20" fmla="*/ 90 w 296"/>
                <a:gd name="T21" fmla="*/ 11 h 296"/>
                <a:gd name="T22" fmla="*/ 64 w 296"/>
                <a:gd name="T23" fmla="*/ 26 h 296"/>
                <a:gd name="T24" fmla="*/ 41 w 296"/>
                <a:gd name="T25" fmla="*/ 45 h 296"/>
                <a:gd name="T26" fmla="*/ 22 w 296"/>
                <a:gd name="T27" fmla="*/ 67 h 296"/>
                <a:gd name="T28" fmla="*/ 11 w 296"/>
                <a:gd name="T29" fmla="*/ 90 h 296"/>
                <a:gd name="T30" fmla="*/ 0 w 296"/>
                <a:gd name="T31" fmla="*/ 120 h 296"/>
                <a:gd name="T32" fmla="*/ 0 w 296"/>
                <a:gd name="T33" fmla="*/ 150 h 296"/>
                <a:gd name="T34" fmla="*/ 0 w 296"/>
                <a:gd name="T35" fmla="*/ 180 h 296"/>
                <a:gd name="T36" fmla="*/ 11 w 296"/>
                <a:gd name="T37" fmla="*/ 206 h 296"/>
                <a:gd name="T38" fmla="*/ 22 w 296"/>
                <a:gd name="T39" fmla="*/ 232 h 296"/>
                <a:gd name="T40" fmla="*/ 41 w 296"/>
                <a:gd name="T41" fmla="*/ 255 h 296"/>
                <a:gd name="T42" fmla="*/ 64 w 296"/>
                <a:gd name="T43" fmla="*/ 274 h 296"/>
                <a:gd name="T44" fmla="*/ 90 w 296"/>
                <a:gd name="T45" fmla="*/ 285 h 296"/>
                <a:gd name="T46" fmla="*/ 116 w 296"/>
                <a:gd name="T47" fmla="*/ 296 h 296"/>
                <a:gd name="T48" fmla="*/ 146 w 296"/>
                <a:gd name="T49" fmla="*/ 296 h 296"/>
                <a:gd name="T50" fmla="*/ 176 w 296"/>
                <a:gd name="T51" fmla="*/ 296 h 296"/>
                <a:gd name="T52" fmla="*/ 206 w 296"/>
                <a:gd name="T53" fmla="*/ 285 h 296"/>
                <a:gd name="T54" fmla="*/ 228 w 296"/>
                <a:gd name="T55" fmla="*/ 274 h 296"/>
                <a:gd name="T56" fmla="*/ 251 w 296"/>
                <a:gd name="T57" fmla="*/ 255 h 296"/>
                <a:gd name="T58" fmla="*/ 270 w 296"/>
                <a:gd name="T59" fmla="*/ 232 h 296"/>
                <a:gd name="T60" fmla="*/ 285 w 296"/>
                <a:gd name="T61" fmla="*/ 206 h 296"/>
                <a:gd name="T62" fmla="*/ 292 w 296"/>
                <a:gd name="T63" fmla="*/ 180 h 296"/>
                <a:gd name="T64" fmla="*/ 296 w 296"/>
                <a:gd name="T65" fmla="*/ 150 h 2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6"/>
                <a:gd name="T101" fmla="*/ 296 w 296"/>
                <a:gd name="T102" fmla="*/ 296 h 2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6">
                  <a:moveTo>
                    <a:pt x="296" y="150"/>
                  </a:moveTo>
                  <a:lnTo>
                    <a:pt x="292" y="120"/>
                  </a:lnTo>
                  <a:lnTo>
                    <a:pt x="285" y="90"/>
                  </a:lnTo>
                  <a:lnTo>
                    <a:pt x="270" y="67"/>
                  </a:lnTo>
                  <a:lnTo>
                    <a:pt x="251" y="45"/>
                  </a:lnTo>
                  <a:lnTo>
                    <a:pt x="228" y="26"/>
                  </a:lnTo>
                  <a:lnTo>
                    <a:pt x="206" y="11"/>
                  </a:lnTo>
                  <a:lnTo>
                    <a:pt x="176" y="3"/>
                  </a:lnTo>
                  <a:lnTo>
                    <a:pt x="146" y="0"/>
                  </a:lnTo>
                  <a:lnTo>
                    <a:pt x="116" y="3"/>
                  </a:lnTo>
                  <a:lnTo>
                    <a:pt x="90" y="11"/>
                  </a:lnTo>
                  <a:lnTo>
                    <a:pt x="64" y="26"/>
                  </a:lnTo>
                  <a:lnTo>
                    <a:pt x="41" y="45"/>
                  </a:lnTo>
                  <a:lnTo>
                    <a:pt x="22" y="67"/>
                  </a:lnTo>
                  <a:lnTo>
                    <a:pt x="11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80"/>
                  </a:lnTo>
                  <a:lnTo>
                    <a:pt x="11" y="206"/>
                  </a:lnTo>
                  <a:lnTo>
                    <a:pt x="22" y="232"/>
                  </a:lnTo>
                  <a:lnTo>
                    <a:pt x="41" y="255"/>
                  </a:lnTo>
                  <a:lnTo>
                    <a:pt x="64" y="274"/>
                  </a:lnTo>
                  <a:lnTo>
                    <a:pt x="90" y="285"/>
                  </a:lnTo>
                  <a:lnTo>
                    <a:pt x="116" y="296"/>
                  </a:lnTo>
                  <a:lnTo>
                    <a:pt x="146" y="296"/>
                  </a:lnTo>
                  <a:lnTo>
                    <a:pt x="176" y="296"/>
                  </a:lnTo>
                  <a:lnTo>
                    <a:pt x="206" y="285"/>
                  </a:lnTo>
                  <a:lnTo>
                    <a:pt x="228" y="274"/>
                  </a:lnTo>
                  <a:lnTo>
                    <a:pt x="251" y="255"/>
                  </a:lnTo>
                  <a:lnTo>
                    <a:pt x="270" y="232"/>
                  </a:lnTo>
                  <a:lnTo>
                    <a:pt x="285" y="206"/>
                  </a:lnTo>
                  <a:lnTo>
                    <a:pt x="292" y="180"/>
                  </a:lnTo>
                  <a:lnTo>
                    <a:pt x="296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2" name="Freeform 29"/>
            <p:cNvSpPr>
              <a:spLocks/>
            </p:cNvSpPr>
            <p:nvPr/>
          </p:nvSpPr>
          <p:spPr bwMode="auto">
            <a:xfrm>
              <a:off x="3432" y="2171"/>
              <a:ext cx="296" cy="297"/>
            </a:xfrm>
            <a:custGeom>
              <a:avLst/>
              <a:gdLst>
                <a:gd name="T0" fmla="*/ 296 w 296"/>
                <a:gd name="T1" fmla="*/ 150 h 297"/>
                <a:gd name="T2" fmla="*/ 296 w 296"/>
                <a:gd name="T3" fmla="*/ 120 h 297"/>
                <a:gd name="T4" fmla="*/ 284 w 296"/>
                <a:gd name="T5" fmla="*/ 90 h 297"/>
                <a:gd name="T6" fmla="*/ 273 w 296"/>
                <a:gd name="T7" fmla="*/ 68 h 297"/>
                <a:gd name="T8" fmla="*/ 254 w 296"/>
                <a:gd name="T9" fmla="*/ 45 h 297"/>
                <a:gd name="T10" fmla="*/ 232 w 296"/>
                <a:gd name="T11" fmla="*/ 26 h 297"/>
                <a:gd name="T12" fmla="*/ 206 w 296"/>
                <a:gd name="T13" fmla="*/ 11 h 297"/>
                <a:gd name="T14" fmla="*/ 180 w 296"/>
                <a:gd name="T15" fmla="*/ 4 h 297"/>
                <a:gd name="T16" fmla="*/ 150 w 296"/>
                <a:gd name="T17" fmla="*/ 0 h 297"/>
                <a:gd name="T18" fmla="*/ 120 w 296"/>
                <a:gd name="T19" fmla="*/ 4 h 297"/>
                <a:gd name="T20" fmla="*/ 90 w 296"/>
                <a:gd name="T21" fmla="*/ 11 h 297"/>
                <a:gd name="T22" fmla="*/ 67 w 296"/>
                <a:gd name="T23" fmla="*/ 26 h 297"/>
                <a:gd name="T24" fmla="*/ 45 w 296"/>
                <a:gd name="T25" fmla="*/ 45 h 297"/>
                <a:gd name="T26" fmla="*/ 26 w 296"/>
                <a:gd name="T27" fmla="*/ 68 h 297"/>
                <a:gd name="T28" fmla="*/ 11 w 296"/>
                <a:gd name="T29" fmla="*/ 90 h 297"/>
                <a:gd name="T30" fmla="*/ 4 w 296"/>
                <a:gd name="T31" fmla="*/ 120 h 297"/>
                <a:gd name="T32" fmla="*/ 0 w 296"/>
                <a:gd name="T33" fmla="*/ 150 h 297"/>
                <a:gd name="T34" fmla="*/ 4 w 296"/>
                <a:gd name="T35" fmla="*/ 180 h 297"/>
                <a:gd name="T36" fmla="*/ 11 w 296"/>
                <a:gd name="T37" fmla="*/ 206 h 297"/>
                <a:gd name="T38" fmla="*/ 26 w 296"/>
                <a:gd name="T39" fmla="*/ 233 h 297"/>
                <a:gd name="T40" fmla="*/ 45 w 296"/>
                <a:gd name="T41" fmla="*/ 255 h 297"/>
                <a:gd name="T42" fmla="*/ 67 w 296"/>
                <a:gd name="T43" fmla="*/ 274 h 297"/>
                <a:gd name="T44" fmla="*/ 90 w 296"/>
                <a:gd name="T45" fmla="*/ 285 h 297"/>
                <a:gd name="T46" fmla="*/ 120 w 296"/>
                <a:gd name="T47" fmla="*/ 297 h 297"/>
                <a:gd name="T48" fmla="*/ 150 w 296"/>
                <a:gd name="T49" fmla="*/ 297 h 297"/>
                <a:gd name="T50" fmla="*/ 180 w 296"/>
                <a:gd name="T51" fmla="*/ 297 h 297"/>
                <a:gd name="T52" fmla="*/ 206 w 296"/>
                <a:gd name="T53" fmla="*/ 285 h 297"/>
                <a:gd name="T54" fmla="*/ 232 w 296"/>
                <a:gd name="T55" fmla="*/ 274 h 297"/>
                <a:gd name="T56" fmla="*/ 254 w 296"/>
                <a:gd name="T57" fmla="*/ 255 h 297"/>
                <a:gd name="T58" fmla="*/ 273 w 296"/>
                <a:gd name="T59" fmla="*/ 233 h 297"/>
                <a:gd name="T60" fmla="*/ 284 w 296"/>
                <a:gd name="T61" fmla="*/ 206 h 297"/>
                <a:gd name="T62" fmla="*/ 296 w 296"/>
                <a:gd name="T63" fmla="*/ 180 h 297"/>
                <a:gd name="T64" fmla="*/ 296 w 296"/>
                <a:gd name="T65" fmla="*/ 150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7"/>
                <a:gd name="T101" fmla="*/ 296 w 296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7">
                  <a:moveTo>
                    <a:pt x="296" y="150"/>
                  </a:moveTo>
                  <a:lnTo>
                    <a:pt x="296" y="120"/>
                  </a:lnTo>
                  <a:lnTo>
                    <a:pt x="284" y="90"/>
                  </a:lnTo>
                  <a:lnTo>
                    <a:pt x="273" y="68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6" y="11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90" y="11"/>
                  </a:lnTo>
                  <a:lnTo>
                    <a:pt x="67" y="26"/>
                  </a:lnTo>
                  <a:lnTo>
                    <a:pt x="45" y="45"/>
                  </a:lnTo>
                  <a:lnTo>
                    <a:pt x="26" y="68"/>
                  </a:lnTo>
                  <a:lnTo>
                    <a:pt x="11" y="90"/>
                  </a:lnTo>
                  <a:lnTo>
                    <a:pt x="4" y="120"/>
                  </a:lnTo>
                  <a:lnTo>
                    <a:pt x="0" y="150"/>
                  </a:lnTo>
                  <a:lnTo>
                    <a:pt x="4" y="180"/>
                  </a:lnTo>
                  <a:lnTo>
                    <a:pt x="11" y="206"/>
                  </a:lnTo>
                  <a:lnTo>
                    <a:pt x="26" y="233"/>
                  </a:lnTo>
                  <a:lnTo>
                    <a:pt x="45" y="255"/>
                  </a:lnTo>
                  <a:lnTo>
                    <a:pt x="67" y="274"/>
                  </a:lnTo>
                  <a:lnTo>
                    <a:pt x="90" y="285"/>
                  </a:lnTo>
                  <a:lnTo>
                    <a:pt x="120" y="297"/>
                  </a:lnTo>
                  <a:lnTo>
                    <a:pt x="150" y="297"/>
                  </a:lnTo>
                  <a:lnTo>
                    <a:pt x="180" y="297"/>
                  </a:lnTo>
                  <a:lnTo>
                    <a:pt x="206" y="285"/>
                  </a:lnTo>
                  <a:lnTo>
                    <a:pt x="232" y="274"/>
                  </a:lnTo>
                  <a:lnTo>
                    <a:pt x="254" y="255"/>
                  </a:lnTo>
                  <a:lnTo>
                    <a:pt x="273" y="233"/>
                  </a:lnTo>
                  <a:lnTo>
                    <a:pt x="284" y="206"/>
                  </a:lnTo>
                  <a:lnTo>
                    <a:pt x="296" y="180"/>
                  </a:lnTo>
                  <a:lnTo>
                    <a:pt x="296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3" name="Freeform 30"/>
            <p:cNvSpPr>
              <a:spLocks/>
            </p:cNvSpPr>
            <p:nvPr/>
          </p:nvSpPr>
          <p:spPr bwMode="auto">
            <a:xfrm>
              <a:off x="1810" y="1717"/>
              <a:ext cx="98" cy="72"/>
            </a:xfrm>
            <a:custGeom>
              <a:avLst/>
              <a:gdLst>
                <a:gd name="T0" fmla="*/ 4 w 98"/>
                <a:gd name="T1" fmla="*/ 34 h 72"/>
                <a:gd name="T2" fmla="*/ 12 w 98"/>
                <a:gd name="T3" fmla="*/ 72 h 72"/>
                <a:gd name="T4" fmla="*/ 98 w 98"/>
                <a:gd name="T5" fmla="*/ 23 h 72"/>
                <a:gd name="T6" fmla="*/ 0 w 98"/>
                <a:gd name="T7" fmla="*/ 0 h 72"/>
                <a:gd name="T8" fmla="*/ 4 w 98"/>
                <a:gd name="T9" fmla="*/ 3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72"/>
                <a:gd name="T17" fmla="*/ 98 w 98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72">
                  <a:moveTo>
                    <a:pt x="4" y="34"/>
                  </a:moveTo>
                  <a:lnTo>
                    <a:pt x="12" y="72"/>
                  </a:lnTo>
                  <a:lnTo>
                    <a:pt x="98" y="23"/>
                  </a:lnTo>
                  <a:lnTo>
                    <a:pt x="0" y="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4" name="Line 31"/>
            <p:cNvSpPr>
              <a:spLocks noChangeShapeType="1"/>
            </p:cNvSpPr>
            <p:nvPr/>
          </p:nvSpPr>
          <p:spPr bwMode="auto">
            <a:xfrm flipH="1">
              <a:off x="960" y="1751"/>
              <a:ext cx="854" cy="1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5" name="Freeform 32"/>
            <p:cNvSpPr>
              <a:spLocks/>
            </p:cNvSpPr>
            <p:nvPr/>
          </p:nvSpPr>
          <p:spPr bwMode="auto">
            <a:xfrm>
              <a:off x="1807" y="2843"/>
              <a:ext cx="89" cy="97"/>
            </a:xfrm>
            <a:custGeom>
              <a:avLst/>
              <a:gdLst>
                <a:gd name="T0" fmla="*/ 26 w 89"/>
                <a:gd name="T1" fmla="*/ 26 h 97"/>
                <a:gd name="T2" fmla="*/ 0 w 89"/>
                <a:gd name="T3" fmla="*/ 52 h 97"/>
                <a:gd name="T4" fmla="*/ 89 w 89"/>
                <a:gd name="T5" fmla="*/ 97 h 97"/>
                <a:gd name="T6" fmla="*/ 56 w 89"/>
                <a:gd name="T7" fmla="*/ 0 h 97"/>
                <a:gd name="T8" fmla="*/ 26 w 89"/>
                <a:gd name="T9" fmla="*/ 2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97"/>
                <a:gd name="T17" fmla="*/ 89 w 89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97">
                  <a:moveTo>
                    <a:pt x="26" y="26"/>
                  </a:moveTo>
                  <a:lnTo>
                    <a:pt x="0" y="52"/>
                  </a:lnTo>
                  <a:lnTo>
                    <a:pt x="89" y="97"/>
                  </a:lnTo>
                  <a:lnTo>
                    <a:pt x="56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6" name="Line 33"/>
            <p:cNvSpPr>
              <a:spLocks noChangeShapeType="1"/>
            </p:cNvSpPr>
            <p:nvPr/>
          </p:nvSpPr>
          <p:spPr bwMode="auto">
            <a:xfrm flipH="1" flipV="1">
              <a:off x="960" y="1894"/>
              <a:ext cx="873" cy="9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7" name="Freeform 34"/>
            <p:cNvSpPr>
              <a:spLocks/>
            </p:cNvSpPr>
            <p:nvPr/>
          </p:nvSpPr>
          <p:spPr bwMode="auto">
            <a:xfrm>
              <a:off x="1840" y="1845"/>
              <a:ext cx="90" cy="94"/>
            </a:xfrm>
            <a:custGeom>
              <a:avLst/>
              <a:gdLst>
                <a:gd name="T0" fmla="*/ 27 w 90"/>
                <a:gd name="T1" fmla="*/ 67 h 94"/>
                <a:gd name="T2" fmla="*/ 53 w 90"/>
                <a:gd name="T3" fmla="*/ 94 h 94"/>
                <a:gd name="T4" fmla="*/ 90 w 90"/>
                <a:gd name="T5" fmla="*/ 0 h 94"/>
                <a:gd name="T6" fmla="*/ 0 w 90"/>
                <a:gd name="T7" fmla="*/ 41 h 94"/>
                <a:gd name="T8" fmla="*/ 27 w 90"/>
                <a:gd name="T9" fmla="*/ 6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4"/>
                <a:gd name="T17" fmla="*/ 90 w 90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4">
                  <a:moveTo>
                    <a:pt x="27" y="67"/>
                  </a:moveTo>
                  <a:lnTo>
                    <a:pt x="53" y="94"/>
                  </a:lnTo>
                  <a:lnTo>
                    <a:pt x="90" y="0"/>
                  </a:lnTo>
                  <a:lnTo>
                    <a:pt x="0" y="41"/>
                  </a:lnTo>
                  <a:lnTo>
                    <a:pt x="27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8" name="Line 35"/>
            <p:cNvSpPr>
              <a:spLocks noChangeShapeType="1"/>
            </p:cNvSpPr>
            <p:nvPr/>
          </p:nvSpPr>
          <p:spPr bwMode="auto">
            <a:xfrm flipH="1">
              <a:off x="972" y="1912"/>
              <a:ext cx="895" cy="9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39" name="Freeform 36"/>
            <p:cNvSpPr>
              <a:spLocks/>
            </p:cNvSpPr>
            <p:nvPr/>
          </p:nvSpPr>
          <p:spPr bwMode="auto">
            <a:xfrm>
              <a:off x="1788" y="2948"/>
              <a:ext cx="97" cy="75"/>
            </a:xfrm>
            <a:custGeom>
              <a:avLst/>
              <a:gdLst>
                <a:gd name="T0" fmla="*/ 4 w 97"/>
                <a:gd name="T1" fmla="*/ 37 h 75"/>
                <a:gd name="T2" fmla="*/ 0 w 97"/>
                <a:gd name="T3" fmla="*/ 75 h 75"/>
                <a:gd name="T4" fmla="*/ 97 w 97"/>
                <a:gd name="T5" fmla="*/ 49 h 75"/>
                <a:gd name="T6" fmla="*/ 7 w 97"/>
                <a:gd name="T7" fmla="*/ 0 h 75"/>
                <a:gd name="T8" fmla="*/ 4 w 97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75"/>
                <a:gd name="T17" fmla="*/ 97 w 97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75">
                  <a:moveTo>
                    <a:pt x="4" y="37"/>
                  </a:moveTo>
                  <a:lnTo>
                    <a:pt x="0" y="75"/>
                  </a:lnTo>
                  <a:lnTo>
                    <a:pt x="97" y="49"/>
                  </a:lnTo>
                  <a:lnTo>
                    <a:pt x="7" y="0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0" name="Line 37"/>
            <p:cNvSpPr>
              <a:spLocks noChangeShapeType="1"/>
            </p:cNvSpPr>
            <p:nvPr/>
          </p:nvSpPr>
          <p:spPr bwMode="auto">
            <a:xfrm flipH="1" flipV="1">
              <a:off x="983" y="2869"/>
              <a:ext cx="809" cy="1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1" name="Freeform 38"/>
            <p:cNvSpPr>
              <a:spLocks/>
            </p:cNvSpPr>
            <p:nvPr/>
          </p:nvSpPr>
          <p:spPr bwMode="auto">
            <a:xfrm>
              <a:off x="2511" y="1691"/>
              <a:ext cx="93" cy="75"/>
            </a:xfrm>
            <a:custGeom>
              <a:avLst/>
              <a:gdLst>
                <a:gd name="T0" fmla="*/ 0 w 93"/>
                <a:gd name="T1" fmla="*/ 37 h 75"/>
                <a:gd name="T2" fmla="*/ 0 w 93"/>
                <a:gd name="T3" fmla="*/ 75 h 75"/>
                <a:gd name="T4" fmla="*/ 93 w 93"/>
                <a:gd name="T5" fmla="*/ 37 h 75"/>
                <a:gd name="T6" fmla="*/ 0 w 93"/>
                <a:gd name="T7" fmla="*/ 0 h 75"/>
                <a:gd name="T8" fmla="*/ 0 w 93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75"/>
                <a:gd name="T17" fmla="*/ 93 w 93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75">
                  <a:moveTo>
                    <a:pt x="0" y="37"/>
                  </a:moveTo>
                  <a:lnTo>
                    <a:pt x="0" y="75"/>
                  </a:lnTo>
                  <a:lnTo>
                    <a:pt x="93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2" name="Line 39"/>
            <p:cNvSpPr>
              <a:spLocks noChangeShapeType="1"/>
            </p:cNvSpPr>
            <p:nvPr/>
          </p:nvSpPr>
          <p:spPr bwMode="auto">
            <a:xfrm flipH="1">
              <a:off x="2204" y="1728"/>
              <a:ext cx="3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3" name="Freeform 40"/>
            <p:cNvSpPr>
              <a:spLocks/>
            </p:cNvSpPr>
            <p:nvPr/>
          </p:nvSpPr>
          <p:spPr bwMode="auto">
            <a:xfrm>
              <a:off x="3376" y="2434"/>
              <a:ext cx="93" cy="90"/>
            </a:xfrm>
            <a:custGeom>
              <a:avLst/>
              <a:gdLst>
                <a:gd name="T0" fmla="*/ 26 w 93"/>
                <a:gd name="T1" fmla="*/ 64 h 90"/>
                <a:gd name="T2" fmla="*/ 48 w 93"/>
                <a:gd name="T3" fmla="*/ 90 h 90"/>
                <a:gd name="T4" fmla="*/ 93 w 93"/>
                <a:gd name="T5" fmla="*/ 0 h 90"/>
                <a:gd name="T6" fmla="*/ 0 w 93"/>
                <a:gd name="T7" fmla="*/ 34 h 90"/>
                <a:gd name="T8" fmla="*/ 26 w 93"/>
                <a:gd name="T9" fmla="*/ 64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90"/>
                <a:gd name="T17" fmla="*/ 93 w 93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90">
                  <a:moveTo>
                    <a:pt x="26" y="64"/>
                  </a:moveTo>
                  <a:lnTo>
                    <a:pt x="48" y="90"/>
                  </a:lnTo>
                  <a:lnTo>
                    <a:pt x="93" y="0"/>
                  </a:lnTo>
                  <a:lnTo>
                    <a:pt x="0" y="3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4" name="Line 41"/>
            <p:cNvSpPr>
              <a:spLocks noChangeShapeType="1"/>
            </p:cNvSpPr>
            <p:nvPr/>
          </p:nvSpPr>
          <p:spPr bwMode="auto">
            <a:xfrm flipH="1">
              <a:off x="2896" y="2498"/>
              <a:ext cx="506" cy="44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5" name="Freeform 42"/>
            <p:cNvSpPr>
              <a:spLocks/>
            </p:cNvSpPr>
            <p:nvPr/>
          </p:nvSpPr>
          <p:spPr bwMode="auto">
            <a:xfrm>
              <a:off x="3986" y="2295"/>
              <a:ext cx="94" cy="75"/>
            </a:xfrm>
            <a:custGeom>
              <a:avLst/>
              <a:gdLst>
                <a:gd name="T0" fmla="*/ 0 w 94"/>
                <a:gd name="T1" fmla="*/ 37 h 75"/>
                <a:gd name="T2" fmla="*/ 0 w 94"/>
                <a:gd name="T3" fmla="*/ 75 h 75"/>
                <a:gd name="T4" fmla="*/ 94 w 94"/>
                <a:gd name="T5" fmla="*/ 37 h 75"/>
                <a:gd name="T6" fmla="*/ 0 w 94"/>
                <a:gd name="T7" fmla="*/ 0 h 75"/>
                <a:gd name="T8" fmla="*/ 0 w 94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75"/>
                <a:gd name="T17" fmla="*/ 94 w 94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75">
                  <a:moveTo>
                    <a:pt x="0" y="37"/>
                  </a:moveTo>
                  <a:lnTo>
                    <a:pt x="0" y="75"/>
                  </a:lnTo>
                  <a:lnTo>
                    <a:pt x="94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6" name="Line 43"/>
            <p:cNvSpPr>
              <a:spLocks noChangeShapeType="1"/>
            </p:cNvSpPr>
            <p:nvPr/>
          </p:nvSpPr>
          <p:spPr bwMode="auto">
            <a:xfrm flipH="1">
              <a:off x="3735" y="2332"/>
              <a:ext cx="2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7" name="Freeform 44"/>
            <p:cNvSpPr>
              <a:spLocks/>
            </p:cNvSpPr>
            <p:nvPr/>
          </p:nvSpPr>
          <p:spPr bwMode="auto">
            <a:xfrm>
              <a:off x="2327" y="2449"/>
              <a:ext cx="82" cy="101"/>
            </a:xfrm>
            <a:custGeom>
              <a:avLst/>
              <a:gdLst>
                <a:gd name="T0" fmla="*/ 34 w 82"/>
                <a:gd name="T1" fmla="*/ 82 h 101"/>
                <a:gd name="T2" fmla="*/ 68 w 82"/>
                <a:gd name="T3" fmla="*/ 101 h 101"/>
                <a:gd name="T4" fmla="*/ 82 w 82"/>
                <a:gd name="T5" fmla="*/ 0 h 101"/>
                <a:gd name="T6" fmla="*/ 0 w 82"/>
                <a:gd name="T7" fmla="*/ 60 h 101"/>
                <a:gd name="T8" fmla="*/ 34 w 82"/>
                <a:gd name="T9" fmla="*/ 82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101"/>
                <a:gd name="T17" fmla="*/ 82 w 82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101">
                  <a:moveTo>
                    <a:pt x="34" y="82"/>
                  </a:moveTo>
                  <a:lnTo>
                    <a:pt x="68" y="101"/>
                  </a:lnTo>
                  <a:lnTo>
                    <a:pt x="82" y="0"/>
                  </a:lnTo>
                  <a:lnTo>
                    <a:pt x="0" y="60"/>
                  </a:lnTo>
                  <a:lnTo>
                    <a:pt x="34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8" name="Line 45"/>
            <p:cNvSpPr>
              <a:spLocks noChangeShapeType="1"/>
            </p:cNvSpPr>
            <p:nvPr/>
          </p:nvSpPr>
          <p:spPr bwMode="auto">
            <a:xfrm flipH="1">
              <a:off x="2140" y="2531"/>
              <a:ext cx="221" cy="3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49" name="Freeform 46"/>
            <p:cNvSpPr>
              <a:spLocks/>
            </p:cNvSpPr>
            <p:nvPr/>
          </p:nvSpPr>
          <p:spPr bwMode="auto">
            <a:xfrm>
              <a:off x="2350" y="2175"/>
              <a:ext cx="299" cy="300"/>
            </a:xfrm>
            <a:custGeom>
              <a:avLst/>
              <a:gdLst>
                <a:gd name="T0" fmla="*/ 299 w 299"/>
                <a:gd name="T1" fmla="*/ 150 h 300"/>
                <a:gd name="T2" fmla="*/ 295 w 299"/>
                <a:gd name="T3" fmla="*/ 120 h 300"/>
                <a:gd name="T4" fmla="*/ 288 w 299"/>
                <a:gd name="T5" fmla="*/ 90 h 300"/>
                <a:gd name="T6" fmla="*/ 273 w 299"/>
                <a:gd name="T7" fmla="*/ 64 h 300"/>
                <a:gd name="T8" fmla="*/ 254 w 299"/>
                <a:gd name="T9" fmla="*/ 45 h 300"/>
                <a:gd name="T10" fmla="*/ 232 w 299"/>
                <a:gd name="T11" fmla="*/ 26 h 300"/>
                <a:gd name="T12" fmla="*/ 206 w 299"/>
                <a:gd name="T13" fmla="*/ 11 h 300"/>
                <a:gd name="T14" fmla="*/ 179 w 299"/>
                <a:gd name="T15" fmla="*/ 4 h 300"/>
                <a:gd name="T16" fmla="*/ 149 w 299"/>
                <a:gd name="T17" fmla="*/ 0 h 300"/>
                <a:gd name="T18" fmla="*/ 119 w 299"/>
                <a:gd name="T19" fmla="*/ 4 h 300"/>
                <a:gd name="T20" fmla="*/ 89 w 299"/>
                <a:gd name="T21" fmla="*/ 11 h 300"/>
                <a:gd name="T22" fmla="*/ 67 w 299"/>
                <a:gd name="T23" fmla="*/ 26 h 300"/>
                <a:gd name="T24" fmla="*/ 45 w 299"/>
                <a:gd name="T25" fmla="*/ 45 h 300"/>
                <a:gd name="T26" fmla="*/ 26 w 299"/>
                <a:gd name="T27" fmla="*/ 64 h 300"/>
                <a:gd name="T28" fmla="*/ 11 w 299"/>
                <a:gd name="T29" fmla="*/ 90 h 300"/>
                <a:gd name="T30" fmla="*/ 3 w 299"/>
                <a:gd name="T31" fmla="*/ 120 h 300"/>
                <a:gd name="T32" fmla="*/ 0 w 299"/>
                <a:gd name="T33" fmla="*/ 150 h 300"/>
                <a:gd name="T34" fmla="*/ 3 w 299"/>
                <a:gd name="T35" fmla="*/ 180 h 300"/>
                <a:gd name="T36" fmla="*/ 11 w 299"/>
                <a:gd name="T37" fmla="*/ 206 h 300"/>
                <a:gd name="T38" fmla="*/ 26 w 299"/>
                <a:gd name="T39" fmla="*/ 233 h 300"/>
                <a:gd name="T40" fmla="*/ 45 w 299"/>
                <a:gd name="T41" fmla="*/ 255 h 300"/>
                <a:gd name="T42" fmla="*/ 67 w 299"/>
                <a:gd name="T43" fmla="*/ 274 h 300"/>
                <a:gd name="T44" fmla="*/ 89 w 299"/>
                <a:gd name="T45" fmla="*/ 285 h 300"/>
                <a:gd name="T46" fmla="*/ 119 w 299"/>
                <a:gd name="T47" fmla="*/ 296 h 300"/>
                <a:gd name="T48" fmla="*/ 149 w 299"/>
                <a:gd name="T49" fmla="*/ 300 h 300"/>
                <a:gd name="T50" fmla="*/ 179 w 299"/>
                <a:gd name="T51" fmla="*/ 296 h 300"/>
                <a:gd name="T52" fmla="*/ 206 w 299"/>
                <a:gd name="T53" fmla="*/ 285 h 300"/>
                <a:gd name="T54" fmla="*/ 232 w 299"/>
                <a:gd name="T55" fmla="*/ 274 h 300"/>
                <a:gd name="T56" fmla="*/ 254 w 299"/>
                <a:gd name="T57" fmla="*/ 255 h 300"/>
                <a:gd name="T58" fmla="*/ 273 w 299"/>
                <a:gd name="T59" fmla="*/ 233 h 300"/>
                <a:gd name="T60" fmla="*/ 288 w 299"/>
                <a:gd name="T61" fmla="*/ 206 h 300"/>
                <a:gd name="T62" fmla="*/ 295 w 299"/>
                <a:gd name="T63" fmla="*/ 180 h 300"/>
                <a:gd name="T64" fmla="*/ 299 w 299"/>
                <a:gd name="T65" fmla="*/ 150 h 3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9"/>
                <a:gd name="T100" fmla="*/ 0 h 300"/>
                <a:gd name="T101" fmla="*/ 299 w 299"/>
                <a:gd name="T102" fmla="*/ 300 h 3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9" h="300">
                  <a:moveTo>
                    <a:pt x="299" y="150"/>
                  </a:moveTo>
                  <a:lnTo>
                    <a:pt x="295" y="120"/>
                  </a:lnTo>
                  <a:lnTo>
                    <a:pt x="288" y="90"/>
                  </a:lnTo>
                  <a:lnTo>
                    <a:pt x="273" y="64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6" y="11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4"/>
                  </a:lnTo>
                  <a:lnTo>
                    <a:pt x="89" y="11"/>
                  </a:lnTo>
                  <a:lnTo>
                    <a:pt x="67" y="26"/>
                  </a:lnTo>
                  <a:lnTo>
                    <a:pt x="45" y="45"/>
                  </a:lnTo>
                  <a:lnTo>
                    <a:pt x="26" y="64"/>
                  </a:lnTo>
                  <a:lnTo>
                    <a:pt x="11" y="90"/>
                  </a:lnTo>
                  <a:lnTo>
                    <a:pt x="3" y="120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1" y="206"/>
                  </a:lnTo>
                  <a:lnTo>
                    <a:pt x="26" y="233"/>
                  </a:lnTo>
                  <a:lnTo>
                    <a:pt x="45" y="255"/>
                  </a:lnTo>
                  <a:lnTo>
                    <a:pt x="67" y="274"/>
                  </a:lnTo>
                  <a:lnTo>
                    <a:pt x="89" y="285"/>
                  </a:lnTo>
                  <a:lnTo>
                    <a:pt x="119" y="296"/>
                  </a:lnTo>
                  <a:lnTo>
                    <a:pt x="149" y="300"/>
                  </a:lnTo>
                  <a:lnTo>
                    <a:pt x="179" y="296"/>
                  </a:lnTo>
                  <a:lnTo>
                    <a:pt x="206" y="285"/>
                  </a:lnTo>
                  <a:lnTo>
                    <a:pt x="232" y="274"/>
                  </a:lnTo>
                  <a:lnTo>
                    <a:pt x="254" y="255"/>
                  </a:lnTo>
                  <a:lnTo>
                    <a:pt x="273" y="233"/>
                  </a:lnTo>
                  <a:lnTo>
                    <a:pt x="288" y="206"/>
                  </a:lnTo>
                  <a:lnTo>
                    <a:pt x="295" y="180"/>
                  </a:lnTo>
                  <a:lnTo>
                    <a:pt x="299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50" name="Line 47"/>
            <p:cNvSpPr>
              <a:spLocks noChangeShapeType="1"/>
            </p:cNvSpPr>
            <p:nvPr/>
          </p:nvSpPr>
          <p:spPr bwMode="auto">
            <a:xfrm>
              <a:off x="2653" y="2314"/>
              <a:ext cx="8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51" name="Rectangle 48"/>
            <p:cNvSpPr>
              <a:spLocks noChangeArrowheads="1"/>
            </p:cNvSpPr>
            <p:nvPr/>
          </p:nvSpPr>
          <p:spPr bwMode="auto">
            <a:xfrm>
              <a:off x="2466" y="2043"/>
              <a:ext cx="8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29752" name="Rectangle 49"/>
            <p:cNvSpPr>
              <a:spLocks noChangeArrowheads="1"/>
            </p:cNvSpPr>
            <p:nvPr/>
          </p:nvSpPr>
          <p:spPr bwMode="auto">
            <a:xfrm>
              <a:off x="2548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o</a:t>
              </a:r>
              <a:endParaRPr lang="de-DE"/>
            </a:p>
          </p:txBody>
        </p:sp>
        <p:sp>
          <p:nvSpPr>
            <p:cNvPr id="29753" name="Rectangle 50"/>
            <p:cNvSpPr>
              <a:spLocks noChangeArrowheads="1"/>
            </p:cNvSpPr>
            <p:nvPr/>
          </p:nvSpPr>
          <p:spPr bwMode="auto">
            <a:xfrm>
              <a:off x="2604" y="2043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r</a:t>
              </a:r>
              <a:endParaRPr lang="de-DE"/>
            </a:p>
          </p:txBody>
        </p:sp>
        <p:sp>
          <p:nvSpPr>
            <p:cNvPr id="29754" name="Rectangle 51"/>
            <p:cNvSpPr>
              <a:spLocks noChangeArrowheads="1"/>
            </p:cNvSpPr>
            <p:nvPr/>
          </p:nvSpPr>
          <p:spPr bwMode="auto">
            <a:xfrm>
              <a:off x="2642" y="2043"/>
              <a:ext cx="8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m</a:t>
              </a:r>
              <a:endParaRPr lang="de-DE"/>
            </a:p>
          </p:txBody>
        </p:sp>
        <p:sp>
          <p:nvSpPr>
            <p:cNvPr id="29755" name="Rectangle 52"/>
            <p:cNvSpPr>
              <a:spLocks noChangeArrowheads="1"/>
            </p:cNvSpPr>
            <p:nvPr/>
          </p:nvSpPr>
          <p:spPr bwMode="auto">
            <a:xfrm>
              <a:off x="2724" y="2043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/>
            </a:p>
          </p:txBody>
        </p:sp>
        <p:sp>
          <p:nvSpPr>
            <p:cNvPr id="29756" name="Rectangle 53"/>
            <p:cNvSpPr>
              <a:spLocks noChangeArrowheads="1"/>
            </p:cNvSpPr>
            <p:nvPr/>
          </p:nvSpPr>
          <p:spPr bwMode="auto">
            <a:xfrm>
              <a:off x="2758" y="2043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e</a:t>
              </a:r>
              <a:endParaRPr lang="de-DE"/>
            </a:p>
          </p:txBody>
        </p:sp>
        <p:sp>
          <p:nvSpPr>
            <p:cNvPr id="29757" name="Rectangle 54"/>
            <p:cNvSpPr>
              <a:spLocks noChangeArrowheads="1"/>
            </p:cNvSpPr>
            <p:nvPr/>
          </p:nvSpPr>
          <p:spPr bwMode="auto">
            <a:xfrm>
              <a:off x="2806" y="2043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r</a:t>
              </a:r>
              <a:endParaRPr lang="de-DE"/>
            </a:p>
          </p:txBody>
        </p:sp>
        <p:sp>
          <p:nvSpPr>
            <p:cNvPr id="29758" name="Rectangle 55"/>
            <p:cNvSpPr>
              <a:spLocks noChangeArrowheads="1"/>
            </p:cNvSpPr>
            <p:nvPr/>
          </p:nvSpPr>
          <p:spPr bwMode="auto">
            <a:xfrm>
              <a:off x="2844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u</a:t>
              </a:r>
              <a:endParaRPr lang="de-DE"/>
            </a:p>
          </p:txBody>
        </p:sp>
        <p:sp>
          <p:nvSpPr>
            <p:cNvPr id="29759" name="Rectangle 56"/>
            <p:cNvSpPr>
              <a:spLocks noChangeArrowheads="1"/>
            </p:cNvSpPr>
            <p:nvPr/>
          </p:nvSpPr>
          <p:spPr bwMode="auto">
            <a:xfrm>
              <a:off x="2900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29760" name="Rectangle 57"/>
            <p:cNvSpPr>
              <a:spLocks noChangeArrowheads="1"/>
            </p:cNvSpPr>
            <p:nvPr/>
          </p:nvSpPr>
          <p:spPr bwMode="auto">
            <a:xfrm>
              <a:off x="2952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g</a:t>
              </a:r>
              <a:endParaRPr lang="de-DE"/>
            </a:p>
          </p:txBody>
        </p:sp>
        <p:sp>
          <p:nvSpPr>
            <p:cNvPr id="29761" name="Rectangle 58"/>
            <p:cNvSpPr>
              <a:spLocks noChangeArrowheads="1"/>
            </p:cNvSpPr>
            <p:nvPr/>
          </p:nvSpPr>
          <p:spPr bwMode="auto">
            <a:xfrm>
              <a:off x="2039" y="204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29762" name="Rectangle 59"/>
            <p:cNvSpPr>
              <a:spLocks noChangeArrowheads="1"/>
            </p:cNvSpPr>
            <p:nvPr/>
          </p:nvSpPr>
          <p:spPr bwMode="auto">
            <a:xfrm>
              <a:off x="2039" y="204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29763" name="Rectangle 60"/>
            <p:cNvSpPr>
              <a:spLocks noChangeArrowheads="1"/>
            </p:cNvSpPr>
            <p:nvPr/>
          </p:nvSpPr>
          <p:spPr bwMode="auto">
            <a:xfrm>
              <a:off x="2050" y="2310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29764" name="Rectangle 61"/>
            <p:cNvSpPr>
              <a:spLocks noChangeArrowheads="1"/>
            </p:cNvSpPr>
            <p:nvPr/>
          </p:nvSpPr>
          <p:spPr bwMode="auto">
            <a:xfrm>
              <a:off x="2050" y="2310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29765" name="Rectangle 62"/>
            <p:cNvSpPr>
              <a:spLocks noChangeArrowheads="1"/>
            </p:cNvSpPr>
            <p:nvPr/>
          </p:nvSpPr>
          <p:spPr bwMode="auto">
            <a:xfrm>
              <a:off x="2050" y="254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29766" name="Rectangle 63"/>
            <p:cNvSpPr>
              <a:spLocks noChangeArrowheads="1"/>
            </p:cNvSpPr>
            <p:nvPr/>
          </p:nvSpPr>
          <p:spPr bwMode="auto">
            <a:xfrm>
              <a:off x="2050" y="254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29767" name="Rectangle 64"/>
            <p:cNvSpPr>
              <a:spLocks noChangeArrowheads="1"/>
            </p:cNvSpPr>
            <p:nvPr/>
          </p:nvSpPr>
          <p:spPr bwMode="auto">
            <a:xfrm>
              <a:off x="709" y="1668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29768" name="Rectangle 65"/>
            <p:cNvSpPr>
              <a:spLocks noChangeArrowheads="1"/>
            </p:cNvSpPr>
            <p:nvPr/>
          </p:nvSpPr>
          <p:spPr bwMode="auto">
            <a:xfrm>
              <a:off x="788" y="1717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/>
            </a:p>
          </p:txBody>
        </p:sp>
        <p:sp>
          <p:nvSpPr>
            <p:cNvPr id="29769" name="Rectangle 66"/>
            <p:cNvSpPr>
              <a:spLocks noChangeArrowheads="1"/>
            </p:cNvSpPr>
            <p:nvPr/>
          </p:nvSpPr>
          <p:spPr bwMode="auto">
            <a:xfrm>
              <a:off x="676" y="2763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29770" name="Rectangle 67"/>
            <p:cNvSpPr>
              <a:spLocks noChangeArrowheads="1"/>
            </p:cNvSpPr>
            <p:nvPr/>
          </p:nvSpPr>
          <p:spPr bwMode="auto">
            <a:xfrm>
              <a:off x="754" y="284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29771" name="Rectangle 68"/>
            <p:cNvSpPr>
              <a:spLocks noChangeArrowheads="1"/>
            </p:cNvSpPr>
            <p:nvPr/>
          </p:nvSpPr>
          <p:spPr bwMode="auto">
            <a:xfrm>
              <a:off x="2233" y="1428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29772" name="Rectangle 69"/>
            <p:cNvSpPr>
              <a:spLocks noChangeArrowheads="1"/>
            </p:cNvSpPr>
            <p:nvPr/>
          </p:nvSpPr>
          <p:spPr bwMode="auto">
            <a:xfrm>
              <a:off x="2320" y="1511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/>
            </a:p>
          </p:txBody>
        </p:sp>
        <p:sp>
          <p:nvSpPr>
            <p:cNvPr id="29773" name="Rectangle 70"/>
            <p:cNvSpPr>
              <a:spLocks noChangeArrowheads="1"/>
            </p:cNvSpPr>
            <p:nvPr/>
          </p:nvSpPr>
          <p:spPr bwMode="auto">
            <a:xfrm>
              <a:off x="2383" y="142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29774" name="Rectangle 71"/>
            <p:cNvSpPr>
              <a:spLocks noChangeArrowheads="1"/>
            </p:cNvSpPr>
            <p:nvPr/>
          </p:nvSpPr>
          <p:spPr bwMode="auto">
            <a:xfrm>
              <a:off x="2436" y="1458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29775" name="Rectangle 72"/>
            <p:cNvSpPr>
              <a:spLocks noChangeArrowheads="1"/>
            </p:cNvSpPr>
            <p:nvPr/>
          </p:nvSpPr>
          <p:spPr bwMode="auto">
            <a:xfrm>
              <a:off x="2526" y="142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29776" name="Rectangle 73"/>
            <p:cNvSpPr>
              <a:spLocks noChangeArrowheads="1"/>
            </p:cNvSpPr>
            <p:nvPr/>
          </p:nvSpPr>
          <p:spPr bwMode="auto">
            <a:xfrm>
              <a:off x="2222" y="3067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29777" name="Rectangle 74"/>
            <p:cNvSpPr>
              <a:spLocks noChangeArrowheads="1"/>
            </p:cNvSpPr>
            <p:nvPr/>
          </p:nvSpPr>
          <p:spPr bwMode="auto">
            <a:xfrm>
              <a:off x="2312" y="314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29778" name="Rectangle 75"/>
            <p:cNvSpPr>
              <a:spLocks noChangeArrowheads="1"/>
            </p:cNvSpPr>
            <p:nvPr/>
          </p:nvSpPr>
          <p:spPr bwMode="auto">
            <a:xfrm>
              <a:off x="2376" y="3067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29779" name="Rectangle 76"/>
            <p:cNvSpPr>
              <a:spLocks noChangeArrowheads="1"/>
            </p:cNvSpPr>
            <p:nvPr/>
          </p:nvSpPr>
          <p:spPr bwMode="auto">
            <a:xfrm>
              <a:off x="2428" y="3097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29780" name="Rectangle 77"/>
            <p:cNvSpPr>
              <a:spLocks noChangeArrowheads="1"/>
            </p:cNvSpPr>
            <p:nvPr/>
          </p:nvSpPr>
          <p:spPr bwMode="auto">
            <a:xfrm>
              <a:off x="2514" y="3067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29781" name="Rectangle 78"/>
            <p:cNvSpPr>
              <a:spLocks noChangeArrowheads="1"/>
            </p:cNvSpPr>
            <p:nvPr/>
          </p:nvSpPr>
          <p:spPr bwMode="auto">
            <a:xfrm>
              <a:off x="3866" y="2099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/>
            </a:p>
          </p:txBody>
        </p:sp>
        <p:sp>
          <p:nvSpPr>
            <p:cNvPr id="29782" name="Rectangle 79"/>
            <p:cNvSpPr>
              <a:spLocks noChangeArrowheads="1"/>
            </p:cNvSpPr>
            <p:nvPr/>
          </p:nvSpPr>
          <p:spPr bwMode="auto">
            <a:xfrm>
              <a:off x="3945" y="2099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29783" name="Rectangle 80"/>
            <p:cNvSpPr>
              <a:spLocks noChangeArrowheads="1"/>
            </p:cNvSpPr>
            <p:nvPr/>
          </p:nvSpPr>
          <p:spPr bwMode="auto">
            <a:xfrm>
              <a:off x="3997" y="2129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29784" name="Rectangle 81"/>
            <p:cNvSpPr>
              <a:spLocks noChangeArrowheads="1"/>
            </p:cNvSpPr>
            <p:nvPr/>
          </p:nvSpPr>
          <p:spPr bwMode="auto">
            <a:xfrm>
              <a:off x="4083" y="2099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29785" name="Rectangle 82"/>
            <p:cNvSpPr>
              <a:spLocks noChangeArrowheads="1"/>
            </p:cNvSpPr>
            <p:nvPr/>
          </p:nvSpPr>
          <p:spPr bwMode="auto">
            <a:xfrm>
              <a:off x="2406" y="2219"/>
              <a:ext cx="9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S</a:t>
              </a:r>
              <a:endParaRPr lang="de-DE"/>
            </a:p>
          </p:txBody>
        </p:sp>
        <p:sp>
          <p:nvSpPr>
            <p:cNvPr id="29786" name="Rectangle 83"/>
            <p:cNvSpPr>
              <a:spLocks noChangeArrowheads="1"/>
            </p:cNvSpPr>
            <p:nvPr/>
          </p:nvSpPr>
          <p:spPr bwMode="auto">
            <a:xfrm>
              <a:off x="2499" y="2234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29787" name="Rectangle 84"/>
            <p:cNvSpPr>
              <a:spLocks noChangeArrowheads="1"/>
            </p:cNvSpPr>
            <p:nvPr/>
          </p:nvSpPr>
          <p:spPr bwMode="auto">
            <a:xfrm>
              <a:off x="2585" y="2317"/>
              <a:ext cx="3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/>
            </a:p>
          </p:txBody>
        </p:sp>
        <p:sp>
          <p:nvSpPr>
            <p:cNvPr id="29788" name="Freeform 85"/>
            <p:cNvSpPr>
              <a:spLocks/>
            </p:cNvSpPr>
            <p:nvPr/>
          </p:nvSpPr>
          <p:spPr bwMode="auto">
            <a:xfrm>
              <a:off x="2615" y="1563"/>
              <a:ext cx="300" cy="301"/>
            </a:xfrm>
            <a:custGeom>
              <a:avLst/>
              <a:gdLst>
                <a:gd name="T0" fmla="*/ 300 w 300"/>
                <a:gd name="T1" fmla="*/ 150 h 301"/>
                <a:gd name="T2" fmla="*/ 296 w 300"/>
                <a:gd name="T3" fmla="*/ 120 h 301"/>
                <a:gd name="T4" fmla="*/ 289 w 300"/>
                <a:gd name="T5" fmla="*/ 94 h 301"/>
                <a:gd name="T6" fmla="*/ 274 w 300"/>
                <a:gd name="T7" fmla="*/ 68 h 301"/>
                <a:gd name="T8" fmla="*/ 255 w 300"/>
                <a:gd name="T9" fmla="*/ 45 h 301"/>
                <a:gd name="T10" fmla="*/ 233 w 300"/>
                <a:gd name="T11" fmla="*/ 27 h 301"/>
                <a:gd name="T12" fmla="*/ 210 w 300"/>
                <a:gd name="T13" fmla="*/ 12 h 301"/>
                <a:gd name="T14" fmla="*/ 180 w 300"/>
                <a:gd name="T15" fmla="*/ 4 h 301"/>
                <a:gd name="T16" fmla="*/ 150 w 300"/>
                <a:gd name="T17" fmla="*/ 0 h 301"/>
                <a:gd name="T18" fmla="*/ 120 w 300"/>
                <a:gd name="T19" fmla="*/ 4 h 301"/>
                <a:gd name="T20" fmla="*/ 94 w 300"/>
                <a:gd name="T21" fmla="*/ 12 h 301"/>
                <a:gd name="T22" fmla="*/ 68 w 300"/>
                <a:gd name="T23" fmla="*/ 27 h 301"/>
                <a:gd name="T24" fmla="*/ 45 w 300"/>
                <a:gd name="T25" fmla="*/ 45 h 301"/>
                <a:gd name="T26" fmla="*/ 27 w 300"/>
                <a:gd name="T27" fmla="*/ 68 h 301"/>
                <a:gd name="T28" fmla="*/ 15 w 300"/>
                <a:gd name="T29" fmla="*/ 94 h 301"/>
                <a:gd name="T30" fmla="*/ 4 w 300"/>
                <a:gd name="T31" fmla="*/ 120 h 301"/>
                <a:gd name="T32" fmla="*/ 0 w 300"/>
                <a:gd name="T33" fmla="*/ 150 h 301"/>
                <a:gd name="T34" fmla="*/ 4 w 300"/>
                <a:gd name="T35" fmla="*/ 180 h 301"/>
                <a:gd name="T36" fmla="*/ 15 w 300"/>
                <a:gd name="T37" fmla="*/ 207 h 301"/>
                <a:gd name="T38" fmla="*/ 27 w 300"/>
                <a:gd name="T39" fmla="*/ 233 h 301"/>
                <a:gd name="T40" fmla="*/ 45 w 300"/>
                <a:gd name="T41" fmla="*/ 256 h 301"/>
                <a:gd name="T42" fmla="*/ 68 w 300"/>
                <a:gd name="T43" fmla="*/ 274 h 301"/>
                <a:gd name="T44" fmla="*/ 94 w 300"/>
                <a:gd name="T45" fmla="*/ 286 h 301"/>
                <a:gd name="T46" fmla="*/ 120 w 300"/>
                <a:gd name="T47" fmla="*/ 297 h 301"/>
                <a:gd name="T48" fmla="*/ 150 w 300"/>
                <a:gd name="T49" fmla="*/ 301 h 301"/>
                <a:gd name="T50" fmla="*/ 180 w 300"/>
                <a:gd name="T51" fmla="*/ 297 h 301"/>
                <a:gd name="T52" fmla="*/ 210 w 300"/>
                <a:gd name="T53" fmla="*/ 286 h 301"/>
                <a:gd name="T54" fmla="*/ 233 w 300"/>
                <a:gd name="T55" fmla="*/ 274 h 301"/>
                <a:gd name="T56" fmla="*/ 255 w 300"/>
                <a:gd name="T57" fmla="*/ 256 h 301"/>
                <a:gd name="T58" fmla="*/ 274 w 300"/>
                <a:gd name="T59" fmla="*/ 233 h 301"/>
                <a:gd name="T60" fmla="*/ 289 w 300"/>
                <a:gd name="T61" fmla="*/ 207 h 301"/>
                <a:gd name="T62" fmla="*/ 296 w 300"/>
                <a:gd name="T63" fmla="*/ 180 h 301"/>
                <a:gd name="T64" fmla="*/ 300 w 300"/>
                <a:gd name="T65" fmla="*/ 150 h 3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301"/>
                <a:gd name="T101" fmla="*/ 300 w 300"/>
                <a:gd name="T102" fmla="*/ 301 h 3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301">
                  <a:moveTo>
                    <a:pt x="300" y="150"/>
                  </a:moveTo>
                  <a:lnTo>
                    <a:pt x="296" y="120"/>
                  </a:lnTo>
                  <a:lnTo>
                    <a:pt x="289" y="94"/>
                  </a:lnTo>
                  <a:lnTo>
                    <a:pt x="274" y="68"/>
                  </a:lnTo>
                  <a:lnTo>
                    <a:pt x="255" y="45"/>
                  </a:lnTo>
                  <a:lnTo>
                    <a:pt x="233" y="27"/>
                  </a:lnTo>
                  <a:lnTo>
                    <a:pt x="210" y="12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94" y="12"/>
                  </a:lnTo>
                  <a:lnTo>
                    <a:pt x="68" y="27"/>
                  </a:lnTo>
                  <a:lnTo>
                    <a:pt x="45" y="45"/>
                  </a:lnTo>
                  <a:lnTo>
                    <a:pt x="27" y="68"/>
                  </a:lnTo>
                  <a:lnTo>
                    <a:pt x="15" y="94"/>
                  </a:lnTo>
                  <a:lnTo>
                    <a:pt x="4" y="120"/>
                  </a:lnTo>
                  <a:lnTo>
                    <a:pt x="0" y="150"/>
                  </a:lnTo>
                  <a:lnTo>
                    <a:pt x="4" y="180"/>
                  </a:lnTo>
                  <a:lnTo>
                    <a:pt x="15" y="207"/>
                  </a:lnTo>
                  <a:lnTo>
                    <a:pt x="27" y="233"/>
                  </a:lnTo>
                  <a:lnTo>
                    <a:pt x="45" y="256"/>
                  </a:lnTo>
                  <a:lnTo>
                    <a:pt x="68" y="274"/>
                  </a:lnTo>
                  <a:lnTo>
                    <a:pt x="94" y="286"/>
                  </a:lnTo>
                  <a:lnTo>
                    <a:pt x="120" y="297"/>
                  </a:lnTo>
                  <a:lnTo>
                    <a:pt x="150" y="301"/>
                  </a:lnTo>
                  <a:lnTo>
                    <a:pt x="180" y="297"/>
                  </a:lnTo>
                  <a:lnTo>
                    <a:pt x="210" y="286"/>
                  </a:lnTo>
                  <a:lnTo>
                    <a:pt x="233" y="274"/>
                  </a:lnTo>
                  <a:lnTo>
                    <a:pt x="255" y="256"/>
                  </a:lnTo>
                  <a:lnTo>
                    <a:pt x="274" y="233"/>
                  </a:lnTo>
                  <a:lnTo>
                    <a:pt x="289" y="207"/>
                  </a:lnTo>
                  <a:lnTo>
                    <a:pt x="296" y="180"/>
                  </a:lnTo>
                  <a:lnTo>
                    <a:pt x="300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89" name="Freeform 86"/>
            <p:cNvSpPr>
              <a:spLocks/>
            </p:cNvSpPr>
            <p:nvPr/>
          </p:nvSpPr>
          <p:spPr bwMode="auto">
            <a:xfrm>
              <a:off x="2619" y="2861"/>
              <a:ext cx="300" cy="297"/>
            </a:xfrm>
            <a:custGeom>
              <a:avLst/>
              <a:gdLst>
                <a:gd name="T0" fmla="*/ 300 w 300"/>
                <a:gd name="T1" fmla="*/ 147 h 297"/>
                <a:gd name="T2" fmla="*/ 296 w 300"/>
                <a:gd name="T3" fmla="*/ 117 h 297"/>
                <a:gd name="T4" fmla="*/ 289 w 300"/>
                <a:gd name="T5" fmla="*/ 90 h 297"/>
                <a:gd name="T6" fmla="*/ 274 w 300"/>
                <a:gd name="T7" fmla="*/ 64 h 297"/>
                <a:gd name="T8" fmla="*/ 255 w 300"/>
                <a:gd name="T9" fmla="*/ 42 h 297"/>
                <a:gd name="T10" fmla="*/ 232 w 300"/>
                <a:gd name="T11" fmla="*/ 23 h 297"/>
                <a:gd name="T12" fmla="*/ 210 w 300"/>
                <a:gd name="T13" fmla="*/ 12 h 297"/>
                <a:gd name="T14" fmla="*/ 180 w 300"/>
                <a:gd name="T15" fmla="*/ 0 h 297"/>
                <a:gd name="T16" fmla="*/ 150 w 300"/>
                <a:gd name="T17" fmla="*/ 0 h 297"/>
                <a:gd name="T18" fmla="*/ 120 w 300"/>
                <a:gd name="T19" fmla="*/ 0 h 297"/>
                <a:gd name="T20" fmla="*/ 94 w 300"/>
                <a:gd name="T21" fmla="*/ 12 h 297"/>
                <a:gd name="T22" fmla="*/ 68 w 300"/>
                <a:gd name="T23" fmla="*/ 23 h 297"/>
                <a:gd name="T24" fmla="*/ 45 w 300"/>
                <a:gd name="T25" fmla="*/ 42 h 297"/>
                <a:gd name="T26" fmla="*/ 26 w 300"/>
                <a:gd name="T27" fmla="*/ 64 h 297"/>
                <a:gd name="T28" fmla="*/ 11 w 300"/>
                <a:gd name="T29" fmla="*/ 90 h 297"/>
                <a:gd name="T30" fmla="*/ 4 w 300"/>
                <a:gd name="T31" fmla="*/ 117 h 297"/>
                <a:gd name="T32" fmla="*/ 0 w 300"/>
                <a:gd name="T33" fmla="*/ 147 h 297"/>
                <a:gd name="T34" fmla="*/ 4 w 300"/>
                <a:gd name="T35" fmla="*/ 177 h 297"/>
                <a:gd name="T36" fmla="*/ 11 w 300"/>
                <a:gd name="T37" fmla="*/ 207 h 297"/>
                <a:gd name="T38" fmla="*/ 26 w 300"/>
                <a:gd name="T39" fmla="*/ 229 h 297"/>
                <a:gd name="T40" fmla="*/ 45 w 300"/>
                <a:gd name="T41" fmla="*/ 252 h 297"/>
                <a:gd name="T42" fmla="*/ 68 w 300"/>
                <a:gd name="T43" fmla="*/ 271 h 297"/>
                <a:gd name="T44" fmla="*/ 94 w 300"/>
                <a:gd name="T45" fmla="*/ 286 h 297"/>
                <a:gd name="T46" fmla="*/ 120 w 300"/>
                <a:gd name="T47" fmla="*/ 293 h 297"/>
                <a:gd name="T48" fmla="*/ 150 w 300"/>
                <a:gd name="T49" fmla="*/ 297 h 297"/>
                <a:gd name="T50" fmla="*/ 180 w 300"/>
                <a:gd name="T51" fmla="*/ 293 h 297"/>
                <a:gd name="T52" fmla="*/ 210 w 300"/>
                <a:gd name="T53" fmla="*/ 286 h 297"/>
                <a:gd name="T54" fmla="*/ 232 w 300"/>
                <a:gd name="T55" fmla="*/ 271 h 297"/>
                <a:gd name="T56" fmla="*/ 255 w 300"/>
                <a:gd name="T57" fmla="*/ 252 h 297"/>
                <a:gd name="T58" fmla="*/ 274 w 300"/>
                <a:gd name="T59" fmla="*/ 229 h 297"/>
                <a:gd name="T60" fmla="*/ 289 w 300"/>
                <a:gd name="T61" fmla="*/ 207 h 297"/>
                <a:gd name="T62" fmla="*/ 296 w 300"/>
                <a:gd name="T63" fmla="*/ 177 h 297"/>
                <a:gd name="T64" fmla="*/ 300 w 300"/>
                <a:gd name="T65" fmla="*/ 147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297"/>
                <a:gd name="T101" fmla="*/ 300 w 300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297">
                  <a:moveTo>
                    <a:pt x="300" y="147"/>
                  </a:moveTo>
                  <a:lnTo>
                    <a:pt x="296" y="117"/>
                  </a:lnTo>
                  <a:lnTo>
                    <a:pt x="289" y="90"/>
                  </a:lnTo>
                  <a:lnTo>
                    <a:pt x="274" y="64"/>
                  </a:lnTo>
                  <a:lnTo>
                    <a:pt x="255" y="42"/>
                  </a:lnTo>
                  <a:lnTo>
                    <a:pt x="232" y="23"/>
                  </a:lnTo>
                  <a:lnTo>
                    <a:pt x="210" y="12"/>
                  </a:lnTo>
                  <a:lnTo>
                    <a:pt x="180" y="0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94" y="12"/>
                  </a:lnTo>
                  <a:lnTo>
                    <a:pt x="68" y="23"/>
                  </a:lnTo>
                  <a:lnTo>
                    <a:pt x="45" y="42"/>
                  </a:lnTo>
                  <a:lnTo>
                    <a:pt x="26" y="64"/>
                  </a:lnTo>
                  <a:lnTo>
                    <a:pt x="11" y="90"/>
                  </a:lnTo>
                  <a:lnTo>
                    <a:pt x="4" y="117"/>
                  </a:lnTo>
                  <a:lnTo>
                    <a:pt x="0" y="147"/>
                  </a:lnTo>
                  <a:lnTo>
                    <a:pt x="4" y="177"/>
                  </a:lnTo>
                  <a:lnTo>
                    <a:pt x="11" y="207"/>
                  </a:lnTo>
                  <a:lnTo>
                    <a:pt x="26" y="229"/>
                  </a:lnTo>
                  <a:lnTo>
                    <a:pt x="45" y="252"/>
                  </a:lnTo>
                  <a:lnTo>
                    <a:pt x="68" y="271"/>
                  </a:lnTo>
                  <a:lnTo>
                    <a:pt x="94" y="286"/>
                  </a:lnTo>
                  <a:lnTo>
                    <a:pt x="120" y="293"/>
                  </a:lnTo>
                  <a:lnTo>
                    <a:pt x="150" y="297"/>
                  </a:lnTo>
                  <a:lnTo>
                    <a:pt x="180" y="293"/>
                  </a:lnTo>
                  <a:lnTo>
                    <a:pt x="210" y="286"/>
                  </a:lnTo>
                  <a:lnTo>
                    <a:pt x="232" y="271"/>
                  </a:lnTo>
                  <a:lnTo>
                    <a:pt x="255" y="252"/>
                  </a:lnTo>
                  <a:lnTo>
                    <a:pt x="274" y="229"/>
                  </a:lnTo>
                  <a:lnTo>
                    <a:pt x="289" y="207"/>
                  </a:lnTo>
                  <a:lnTo>
                    <a:pt x="296" y="177"/>
                  </a:lnTo>
                  <a:lnTo>
                    <a:pt x="300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0" name="Freeform 87"/>
            <p:cNvSpPr>
              <a:spLocks/>
            </p:cNvSpPr>
            <p:nvPr/>
          </p:nvSpPr>
          <p:spPr bwMode="auto">
            <a:xfrm>
              <a:off x="2514" y="2981"/>
              <a:ext cx="94" cy="72"/>
            </a:xfrm>
            <a:custGeom>
              <a:avLst/>
              <a:gdLst>
                <a:gd name="T0" fmla="*/ 0 w 94"/>
                <a:gd name="T1" fmla="*/ 38 h 72"/>
                <a:gd name="T2" fmla="*/ 0 w 94"/>
                <a:gd name="T3" fmla="*/ 72 h 72"/>
                <a:gd name="T4" fmla="*/ 94 w 94"/>
                <a:gd name="T5" fmla="*/ 38 h 72"/>
                <a:gd name="T6" fmla="*/ 0 w 94"/>
                <a:gd name="T7" fmla="*/ 0 h 72"/>
                <a:gd name="T8" fmla="*/ 0 w 94"/>
                <a:gd name="T9" fmla="*/ 3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72"/>
                <a:gd name="T17" fmla="*/ 94 w 94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72">
                  <a:moveTo>
                    <a:pt x="0" y="38"/>
                  </a:moveTo>
                  <a:lnTo>
                    <a:pt x="0" y="72"/>
                  </a:lnTo>
                  <a:lnTo>
                    <a:pt x="94" y="38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1" name="Line 88"/>
            <p:cNvSpPr>
              <a:spLocks noChangeShapeType="1"/>
            </p:cNvSpPr>
            <p:nvPr/>
          </p:nvSpPr>
          <p:spPr bwMode="auto">
            <a:xfrm flipH="1">
              <a:off x="2207" y="3019"/>
              <a:ext cx="3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2" name="Rectangle 89"/>
            <p:cNvSpPr>
              <a:spLocks noChangeArrowheads="1"/>
            </p:cNvSpPr>
            <p:nvPr/>
          </p:nvSpPr>
          <p:spPr bwMode="auto">
            <a:xfrm>
              <a:off x="2754" y="161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i="1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endParaRPr lang="de-DE"/>
            </a:p>
          </p:txBody>
        </p:sp>
        <p:sp>
          <p:nvSpPr>
            <p:cNvPr id="29793" name="Rectangle 90"/>
            <p:cNvSpPr>
              <a:spLocks noChangeArrowheads="1"/>
            </p:cNvSpPr>
            <p:nvPr/>
          </p:nvSpPr>
          <p:spPr bwMode="auto">
            <a:xfrm>
              <a:off x="2747" y="291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i="1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endParaRPr lang="de-DE"/>
            </a:p>
          </p:txBody>
        </p:sp>
        <p:sp>
          <p:nvSpPr>
            <p:cNvPr id="29794" name="Freeform 91"/>
            <p:cNvSpPr>
              <a:spLocks/>
            </p:cNvSpPr>
            <p:nvPr/>
          </p:nvSpPr>
          <p:spPr bwMode="auto">
            <a:xfrm>
              <a:off x="3361" y="2115"/>
              <a:ext cx="97" cy="90"/>
            </a:xfrm>
            <a:custGeom>
              <a:avLst/>
              <a:gdLst>
                <a:gd name="T0" fmla="*/ 26 w 97"/>
                <a:gd name="T1" fmla="*/ 26 h 90"/>
                <a:gd name="T2" fmla="*/ 0 w 97"/>
                <a:gd name="T3" fmla="*/ 56 h 90"/>
                <a:gd name="T4" fmla="*/ 97 w 97"/>
                <a:gd name="T5" fmla="*/ 90 h 90"/>
                <a:gd name="T6" fmla="*/ 48 w 97"/>
                <a:gd name="T7" fmla="*/ 0 h 90"/>
                <a:gd name="T8" fmla="*/ 26 w 97"/>
                <a:gd name="T9" fmla="*/ 2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0"/>
                <a:gd name="T17" fmla="*/ 97 w 97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0">
                  <a:moveTo>
                    <a:pt x="26" y="26"/>
                  </a:moveTo>
                  <a:lnTo>
                    <a:pt x="0" y="56"/>
                  </a:lnTo>
                  <a:lnTo>
                    <a:pt x="97" y="90"/>
                  </a:lnTo>
                  <a:lnTo>
                    <a:pt x="48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5" name="Line 92"/>
            <p:cNvSpPr>
              <a:spLocks noChangeShapeType="1"/>
            </p:cNvSpPr>
            <p:nvPr/>
          </p:nvSpPr>
          <p:spPr bwMode="auto">
            <a:xfrm flipH="1" flipV="1">
              <a:off x="2904" y="1721"/>
              <a:ext cx="483" cy="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6" name="Freeform 93"/>
            <p:cNvSpPr>
              <a:spLocks/>
            </p:cNvSpPr>
            <p:nvPr/>
          </p:nvSpPr>
          <p:spPr bwMode="auto">
            <a:xfrm>
              <a:off x="2724" y="2760"/>
              <a:ext cx="75" cy="90"/>
            </a:xfrm>
            <a:custGeom>
              <a:avLst/>
              <a:gdLst>
                <a:gd name="T0" fmla="*/ 37 w 75"/>
                <a:gd name="T1" fmla="*/ 0 h 90"/>
                <a:gd name="T2" fmla="*/ 0 w 75"/>
                <a:gd name="T3" fmla="*/ 0 h 90"/>
                <a:gd name="T4" fmla="*/ 37 w 75"/>
                <a:gd name="T5" fmla="*/ 90 h 90"/>
                <a:gd name="T6" fmla="*/ 75 w 75"/>
                <a:gd name="T7" fmla="*/ 0 h 90"/>
                <a:gd name="T8" fmla="*/ 37 w 75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90"/>
                <a:gd name="T17" fmla="*/ 75 w 75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90">
                  <a:moveTo>
                    <a:pt x="37" y="0"/>
                  </a:moveTo>
                  <a:lnTo>
                    <a:pt x="0" y="0"/>
                  </a:lnTo>
                  <a:lnTo>
                    <a:pt x="37" y="90"/>
                  </a:lnTo>
                  <a:lnTo>
                    <a:pt x="7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7" name="Freeform 94"/>
            <p:cNvSpPr>
              <a:spLocks/>
            </p:cNvSpPr>
            <p:nvPr/>
          </p:nvSpPr>
          <p:spPr bwMode="auto">
            <a:xfrm>
              <a:off x="2724" y="1845"/>
              <a:ext cx="75" cy="94"/>
            </a:xfrm>
            <a:custGeom>
              <a:avLst/>
              <a:gdLst>
                <a:gd name="T0" fmla="*/ 37 w 75"/>
                <a:gd name="T1" fmla="*/ 94 h 94"/>
                <a:gd name="T2" fmla="*/ 75 w 75"/>
                <a:gd name="T3" fmla="*/ 94 h 94"/>
                <a:gd name="T4" fmla="*/ 37 w 75"/>
                <a:gd name="T5" fmla="*/ 0 h 94"/>
                <a:gd name="T6" fmla="*/ 0 w 75"/>
                <a:gd name="T7" fmla="*/ 94 h 94"/>
                <a:gd name="T8" fmla="*/ 37 w 75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94"/>
                <a:gd name="T17" fmla="*/ 75 w 75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94">
                  <a:moveTo>
                    <a:pt x="37" y="94"/>
                  </a:moveTo>
                  <a:lnTo>
                    <a:pt x="75" y="94"/>
                  </a:lnTo>
                  <a:lnTo>
                    <a:pt x="37" y="0"/>
                  </a:lnTo>
                  <a:lnTo>
                    <a:pt x="0" y="94"/>
                  </a:lnTo>
                  <a:lnTo>
                    <a:pt x="3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8" name="Line 95"/>
            <p:cNvSpPr>
              <a:spLocks noChangeShapeType="1"/>
            </p:cNvSpPr>
            <p:nvPr/>
          </p:nvSpPr>
          <p:spPr bwMode="auto">
            <a:xfrm>
              <a:off x="2761" y="1939"/>
              <a:ext cx="1" cy="8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9799" name="Rectangle 96"/>
            <p:cNvSpPr>
              <a:spLocks noChangeArrowheads="1"/>
            </p:cNvSpPr>
            <p:nvPr/>
          </p:nvSpPr>
          <p:spPr bwMode="auto">
            <a:xfrm>
              <a:off x="1998" y="1619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W</a:t>
              </a:r>
              <a:endParaRPr lang="de-DE"/>
            </a:p>
          </p:txBody>
        </p:sp>
        <p:sp>
          <p:nvSpPr>
            <p:cNvPr id="29800" name="Rectangle 97"/>
            <p:cNvSpPr>
              <a:spLocks noChangeArrowheads="1"/>
            </p:cNvSpPr>
            <p:nvPr/>
          </p:nvSpPr>
          <p:spPr bwMode="auto">
            <a:xfrm>
              <a:off x="2005" y="2917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W</a:t>
              </a:r>
              <a:endParaRPr lang="de-DE"/>
            </a:p>
          </p:txBody>
        </p:sp>
      </p:grpSp>
      <p:sp>
        <p:nvSpPr>
          <p:cNvPr id="136290" name="Rectangle 98"/>
          <p:cNvSpPr>
            <a:spLocks noChangeArrowheads="1"/>
          </p:cNvSpPr>
          <p:nvPr/>
        </p:nvSpPr>
        <p:spPr bwMode="auto">
          <a:xfrm>
            <a:off x="1933575" y="2108200"/>
            <a:ext cx="3024188" cy="30956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36292" name="Rectangle 100"/>
          <p:cNvSpPr>
            <a:spLocks noChangeArrowheads="1"/>
          </p:cNvSpPr>
          <p:nvPr/>
        </p:nvSpPr>
        <p:spPr bwMode="auto">
          <a:xfrm>
            <a:off x="831850" y="5886450"/>
            <a:ext cx="3656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 sz="2400" b="1">
                <a:latin typeface="Times New Roman" pitchFamily="18" charset="0"/>
                <a:cs typeface="Times New Roman" pitchFamily="18" charset="0"/>
              </a:rPr>
              <a:t>w</a:t>
            </a:r>
            <a:r>
              <a:rPr lang="de-DE">
                <a:latin typeface="Times New Roman" pitchFamily="18" charset="0"/>
                <a:cs typeface="Times New Roman" pitchFamily="18" charset="0"/>
              </a:rPr>
              <a:t>(t)</a:t>
            </a:r>
            <a:r>
              <a:rPr lang="de-DE" sz="2400">
                <a:latin typeface="Times New Roman" pitchFamily="18" charset="0"/>
                <a:cs typeface="Times New Roman" pitchFamily="18" charset="0"/>
              </a:rPr>
              <a:t> = </a:t>
            </a:r>
            <a:r>
              <a:rPr lang="de-DE" sz="2400" b="1">
                <a:latin typeface="Times New Roman" pitchFamily="18" charset="0"/>
                <a:cs typeface="Times New Roman" pitchFamily="18" charset="0"/>
              </a:rPr>
              <a:t>w</a:t>
            </a:r>
            <a:r>
              <a:rPr lang="de-DE">
                <a:latin typeface="Times New Roman" pitchFamily="18" charset="0"/>
                <a:cs typeface="Times New Roman" pitchFamily="18" charset="0"/>
              </a:rPr>
              <a:t>(t–1)</a:t>
            </a:r>
            <a:r>
              <a:rPr lang="de-DE" sz="2400">
                <a:latin typeface="Times New Roman" pitchFamily="18" charset="0"/>
                <a:cs typeface="Times New Roman" pitchFamily="18" charset="0"/>
              </a:rPr>
              <a:t> –</a:t>
            </a:r>
            <a:r>
              <a:rPr lang="de-DE" sz="2400">
                <a:latin typeface="TIMES" charset="0"/>
                <a:cs typeface="Times New Roman" pitchFamily="18" charset="0"/>
              </a:rPr>
              <a:t> </a:t>
            </a:r>
            <a:r>
              <a:rPr lang="de-DE" sz="2400">
                <a:cs typeface="Times New Roman" pitchFamily="18" charset="0"/>
                <a:sym typeface="Symbol" pitchFamily="18" charset="2"/>
              </a:rPr>
              <a:t></a:t>
            </a:r>
            <a:r>
              <a:rPr lang="de-DE">
                <a:latin typeface="TIMES" charset="0"/>
                <a:cs typeface="Times New Roman" pitchFamily="18" charset="0"/>
              </a:rPr>
              <a:t>(t</a:t>
            </a:r>
            <a:r>
              <a:rPr lang="de-DE">
                <a:latin typeface="Times New Roman" pitchFamily="18" charset="0"/>
                <a:cs typeface="Times New Roman" pitchFamily="18" charset="0"/>
              </a:rPr>
              <a:t>)</a:t>
            </a:r>
            <a:r>
              <a:rPr lang="de-DE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(</a:t>
            </a:r>
            <a:r>
              <a:rPr lang="de-DE" sz="2400" b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w</a:t>
            </a:r>
            <a:r>
              <a:rPr lang="de-DE" sz="2400" baseline="300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T</a:t>
            </a:r>
            <a:r>
              <a:rPr lang="de-DE" sz="2400" b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v</a:t>
            </a:r>
            <a:r>
              <a:rPr lang="de-DE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–  </a:t>
            </a:r>
            <a:r>
              <a:rPr lang="de-DE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(</a:t>
            </a:r>
            <a:r>
              <a:rPr lang="de-DE" b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x</a:t>
            </a:r>
            <a:r>
              <a:rPr lang="de-DE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)</a:t>
            </a:r>
            <a:r>
              <a:rPr lang="de-DE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)</a:t>
            </a:r>
          </a:p>
        </p:txBody>
      </p:sp>
      <p:graphicFrame>
        <p:nvGraphicFramePr>
          <p:cNvPr id="136293" name="Object 101"/>
          <p:cNvGraphicFramePr>
            <a:graphicFrameLocks noChangeAspect="1"/>
          </p:cNvGraphicFramePr>
          <p:nvPr/>
        </p:nvGraphicFramePr>
        <p:xfrm>
          <a:off x="4427538" y="5786438"/>
          <a:ext cx="479425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838" name="Equation" r:id="rId5" imgW="253890" imgH="418918" progId="Equation.DSMT4">
                  <p:embed/>
                </p:oleObj>
              </mc:Choice>
              <mc:Fallback>
                <p:oleObj name="Equation" r:id="rId5" imgW="253890" imgH="418918" progId="Equation.DSMT4">
                  <p:embed/>
                  <p:pic>
                    <p:nvPicPr>
                      <p:cNvPr id="0" name="Object 10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27538" y="5786438"/>
                        <a:ext cx="479425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6294" name="Rectangle 102"/>
          <p:cNvSpPr>
            <a:spLocks noChangeArrowheads="1"/>
          </p:cNvSpPr>
          <p:nvPr/>
        </p:nvSpPr>
        <p:spPr bwMode="auto">
          <a:xfrm>
            <a:off x="5072063" y="5848350"/>
            <a:ext cx="31019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algn="r">
              <a:spcBef>
                <a:spcPct val="0"/>
              </a:spcBef>
            </a:pPr>
            <a:r>
              <a:rPr lang="de-DE" i="1">
                <a:solidFill>
                  <a:schemeClr val="accent2"/>
                </a:solidFill>
                <a:cs typeface="Times New Roman" pitchFamily="18" charset="0"/>
              </a:rPr>
              <a:t>Widrow-Hoff Lernregel</a:t>
            </a:r>
            <a:r>
              <a:rPr lang="de-DE" sz="2500"/>
              <a:t> </a:t>
            </a:r>
            <a:endParaRPr lang="de-DE" sz="4800">
              <a:latin typeface="TIMES" charset="0"/>
            </a:endParaRPr>
          </a:p>
        </p:txBody>
      </p:sp>
      <p:graphicFrame>
        <p:nvGraphicFramePr>
          <p:cNvPr id="136295" name="Object 103"/>
          <p:cNvGraphicFramePr>
            <a:graphicFrameLocks noChangeAspect="1"/>
          </p:cNvGraphicFramePr>
          <p:nvPr/>
        </p:nvGraphicFramePr>
        <p:xfrm>
          <a:off x="3829050" y="5837238"/>
          <a:ext cx="288925" cy="484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839" name="Equation" r:id="rId7" imgW="114201" imgH="190335" progId="Equation.DSMT4">
                  <p:embed/>
                </p:oleObj>
              </mc:Choice>
              <mc:Fallback>
                <p:oleObj name="Equation" r:id="rId7" imgW="114201" imgH="190335" progId="Equation.DSMT4">
                  <p:embed/>
                  <p:pic>
                    <p:nvPicPr>
                      <p:cNvPr id="0" name="Object 10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29050" y="5837238"/>
                        <a:ext cx="288925" cy="484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19" name="Object 104"/>
          <p:cNvGraphicFramePr>
            <a:graphicFrameLocks noChangeAspect="1"/>
          </p:cNvGraphicFramePr>
          <p:nvPr/>
        </p:nvGraphicFramePr>
        <p:xfrm>
          <a:off x="1616075" y="5164138"/>
          <a:ext cx="266700" cy="446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840" name="Equation" r:id="rId9" imgW="114201" imgH="190335" progId="Equation.DSMT4">
                  <p:embed/>
                </p:oleObj>
              </mc:Choice>
              <mc:Fallback>
                <p:oleObj name="Equation" r:id="rId9" imgW="114201" imgH="190335" progId="Equation.DSMT4">
                  <p:embed/>
                  <p:pic>
                    <p:nvPicPr>
                      <p:cNvPr id="0" name="Object 10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6075" y="5164138"/>
                        <a:ext cx="266700" cy="446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290" grpId="0" animBg="1"/>
      <p:bldP spid="136292" grpId="0"/>
      <p:bldP spid="13629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Frage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idx="1"/>
          </p:nvPr>
        </p:nvSpPr>
        <p:spPr>
          <a:xfrm>
            <a:off x="611188" y="1447800"/>
            <a:ext cx="8532812" cy="4743450"/>
          </a:xfrm>
        </p:spPr>
        <p:txBody>
          <a:bodyPr/>
          <a:lstStyle/>
          <a:p>
            <a:pPr>
              <a:buFontTx/>
              <a:buBlip>
                <a:blip r:embed="rId2"/>
              </a:buBlip>
              <a:defRPr/>
            </a:pPr>
            <a:r>
              <a:rPr lang="de-DE" b="0" dirty="0" smtClean="0">
                <a:solidFill>
                  <a:schemeClr val="accent6">
                    <a:lumMod val="75000"/>
                  </a:schemeClr>
                </a:solidFill>
              </a:rPr>
              <a:t>Was sind die Vorteile und Nachteile des gemeinsamen Trainings mehrerer Schichten ?</a:t>
            </a:r>
          </a:p>
          <a:p>
            <a:pPr>
              <a:buFontTx/>
              <a:buBlip>
                <a:blip r:embed="rId2"/>
              </a:buBlip>
              <a:defRPr/>
            </a:pPr>
            <a:endParaRPr lang="de-DE" b="0" dirty="0">
              <a:solidFill>
                <a:schemeClr val="accent6">
                  <a:lumMod val="75000"/>
                </a:schemeClr>
              </a:solidFill>
            </a:endParaRPr>
          </a:p>
          <a:p>
            <a:pPr>
              <a:buFontTx/>
              <a:buBlip>
                <a:blip r:embed="rId2"/>
              </a:buBlip>
              <a:defRPr/>
            </a:pPr>
            <a:endParaRPr lang="de-DE" b="0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buFontTx/>
              <a:buBlip>
                <a:blip r:embed="rId2"/>
              </a:buBlip>
              <a:defRPr/>
            </a:pP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Antwort</a:t>
            </a:r>
            <a:endParaRPr lang="de-DE" dirty="0">
              <a:solidFill>
                <a:schemeClr val="accent6">
                  <a:lumMod val="75000"/>
                </a:schemeClr>
              </a:solidFill>
            </a:endParaRPr>
          </a:p>
          <a:p>
            <a:pPr lvl="2">
              <a:defRPr/>
            </a:pPr>
            <a:r>
              <a:rPr lang="de-DE" b="1" dirty="0" smtClean="0">
                <a:solidFill>
                  <a:schemeClr val="accent6">
                    <a:lumMod val="75000"/>
                  </a:schemeClr>
                </a:solidFill>
              </a:rPr>
              <a:t>Vorteil</a:t>
            </a: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: Bessere Gesamtanpassung durch Koordination mehrerer Schichten</a:t>
            </a:r>
          </a:p>
          <a:p>
            <a:pPr lvl="2">
              <a:defRPr/>
            </a:pPr>
            <a:r>
              <a:rPr lang="de-DE" b="1" dirty="0" smtClean="0">
                <a:solidFill>
                  <a:schemeClr val="accent6">
                    <a:lumMod val="75000"/>
                  </a:schemeClr>
                </a:solidFill>
              </a:rPr>
              <a:t>Nachteil</a:t>
            </a:r>
            <a:r>
              <a:rPr lang="de-DE" dirty="0" smtClean="0">
                <a:solidFill>
                  <a:schemeClr val="accent6">
                    <a:lumMod val="75000"/>
                  </a:schemeClr>
                </a:solidFill>
              </a:rPr>
              <a:t>: lang dauernde bis nicht mögliche Konvergenz aller Schichtparameter</a:t>
            </a:r>
            <a:endParaRPr lang="de-DE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30724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0725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280E2685-C593-4C80-8633-26EDC9A55499}" type="slidenum">
              <a:rPr lang="de-DE" sz="1000" smtClean="0"/>
              <a:pPr/>
              <a:t>26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174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BCC4EAA2-234E-40FC-A09C-E3FECD3BFFEB}" type="slidenum">
              <a:rPr lang="de-DE" sz="1000" smtClean="0"/>
              <a:pPr/>
              <a:t>27</a:t>
            </a:fld>
            <a:r>
              <a:rPr lang="de-DE" sz="1000" smtClean="0"/>
              <a:t> -</a:t>
            </a:r>
          </a:p>
        </p:txBody>
      </p:sp>
      <p:sp>
        <p:nvSpPr>
          <p:cNvPr id="3174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RBF Code</a:t>
            </a:r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5202237"/>
          </a:xfrm>
        </p:spPr>
        <p:txBody>
          <a:bodyPr/>
          <a:lstStyle/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ym typeface="Symbol" pitchFamily="18" charset="2"/>
              </a:rPr>
              <a:t></a:t>
            </a:r>
            <a:r>
              <a:rPr lang="de-DE" sz="2000" b="0" smtClean="0"/>
              <a:t>:= 0.1;                           		(* Lernrate festlegen *)     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en-US" sz="2000" b="0" smtClean="0"/>
              <a:t>REPEAT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en-US" sz="2000" b="0" smtClean="0"/>
              <a:t>      </a:t>
            </a:r>
            <a:r>
              <a:rPr lang="de-DE" sz="2000" b="0" smtClean="0"/>
              <a:t>Read( PatternFile,x,L)   	(* Eingabe *)</a:t>
            </a:r>
          </a:p>
          <a:p>
            <a:pPr marL="457200" indent="-457200">
              <a:lnSpc>
                <a:spcPct val="160000"/>
              </a:lnSpc>
              <a:spcBef>
                <a:spcPct val="5000"/>
              </a:spcBef>
              <a:buFontTx/>
              <a:buNone/>
            </a:pPr>
            <a:r>
              <a:rPr lang="de-DE" sz="2000" b="0" smtClean="0"/>
              <a:t>      </a:t>
            </a:r>
            <a:r>
              <a:rPr lang="de-DE" sz="2000" b="0" i="1" smtClean="0">
                <a:solidFill>
                  <a:srgbClr val="003399"/>
                </a:solidFill>
              </a:rPr>
              <a:t>(* Aktivität bilden im Netz *)</a:t>
            </a:r>
            <a:endParaRPr lang="de-DE" sz="2000" b="0" smtClean="0">
              <a:solidFill>
                <a:srgbClr val="003399"/>
              </a:solidFill>
            </a:endParaRP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003399"/>
                </a:solidFill>
              </a:rPr>
              <a:t>       Sum:= 0.0;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003399"/>
                </a:solidFill>
              </a:rPr>
              <a:t>       FOR i:=1 TO m DO	  	(* Für alle Neuronen der 1. Schicht *)</a:t>
            </a:r>
            <a:endParaRPr lang="de-DE" sz="2000" b="0" i="1" smtClean="0">
              <a:solidFill>
                <a:srgbClr val="003399"/>
              </a:solidFill>
            </a:endParaRP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i="1" smtClean="0">
                <a:solidFill>
                  <a:srgbClr val="003399"/>
                </a:solidFill>
              </a:rPr>
              <a:t>                </a:t>
            </a:r>
            <a:r>
              <a:rPr lang="de-DE" sz="2000" b="0" smtClean="0">
                <a:solidFill>
                  <a:srgbClr val="003399"/>
                </a:solidFill>
              </a:rPr>
              <a:t>v[i] : =   S</a:t>
            </a:r>
            <a:r>
              <a:rPr lang="de-DE" sz="2000" b="0" baseline="-25000" smtClean="0">
                <a:solidFill>
                  <a:srgbClr val="003399"/>
                </a:solidFill>
              </a:rPr>
              <a:t>rbf</a:t>
            </a:r>
            <a:r>
              <a:rPr lang="de-DE" sz="2000" b="0" smtClean="0">
                <a:solidFill>
                  <a:srgbClr val="003399"/>
                </a:solidFill>
              </a:rPr>
              <a:t>(x–x0[i]) 	(* Nicht-lin. Ausgabe*)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003399"/>
                </a:solidFill>
              </a:rPr>
              <a:t>                Sum : =   Sum+v[i];   	(* Gesamtaktivität bilden *)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003399"/>
                </a:solidFill>
              </a:rPr>
              <a:t>       END;        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003399"/>
                </a:solidFill>
              </a:rPr>
              <a:t>       f := Z(w,v);                                	(* Aktivität 2.Schicht: f(x)=</a:t>
            </a:r>
            <a:r>
              <a:rPr lang="de-DE" sz="2000" smtClean="0">
                <a:solidFill>
                  <a:srgbClr val="003399"/>
                </a:solidFill>
              </a:rPr>
              <a:t>w</a:t>
            </a:r>
            <a:r>
              <a:rPr lang="de-DE" sz="2000" b="0" baseline="30000" smtClean="0">
                <a:solidFill>
                  <a:srgbClr val="003399"/>
                </a:solidFill>
              </a:rPr>
              <a:t>T</a:t>
            </a:r>
            <a:r>
              <a:rPr lang="de-DE" sz="2000" smtClean="0">
                <a:solidFill>
                  <a:srgbClr val="003399"/>
                </a:solidFill>
              </a:rPr>
              <a:t>v </a:t>
            </a:r>
            <a:r>
              <a:rPr lang="de-DE" sz="2000" b="0" smtClean="0">
                <a:solidFill>
                  <a:srgbClr val="003399"/>
                </a:solidFill>
              </a:rPr>
              <a:t>*) 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003399"/>
                </a:solidFill>
              </a:rPr>
              <a:t>       f := f/Sum;                                  	(* und normieren*)</a:t>
            </a:r>
            <a:endParaRPr lang="de-DE" sz="2000" b="0" i="1" smtClean="0">
              <a:solidFill>
                <a:srgbClr val="003399"/>
              </a:solidFill>
            </a:endParaRPr>
          </a:p>
          <a:p>
            <a:pPr marL="457200" indent="-457200">
              <a:lnSpc>
                <a:spcPct val="200000"/>
              </a:lnSpc>
              <a:spcBef>
                <a:spcPct val="5000"/>
              </a:spcBef>
              <a:buFontTx/>
              <a:buNone/>
            </a:pPr>
            <a:r>
              <a:rPr lang="de-DE" sz="2000" b="0" i="1" smtClean="0"/>
              <a:t>      </a:t>
            </a:r>
            <a:r>
              <a:rPr lang="de-DE" sz="2000" b="0" i="1" smtClean="0">
                <a:solidFill>
                  <a:srgbClr val="CC3300"/>
                </a:solidFill>
              </a:rPr>
              <a:t>(* Lernen der Gewichte der 2.Schicht *)           </a:t>
            </a:r>
            <a:endParaRPr lang="de-DE" sz="2000" b="0" smtClean="0">
              <a:solidFill>
                <a:srgbClr val="CC3300"/>
              </a:solidFill>
            </a:endParaRP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de-DE" sz="2000" b="0" smtClean="0">
                <a:solidFill>
                  <a:srgbClr val="CC3300"/>
                </a:solidFill>
              </a:rPr>
              <a:t>        </a:t>
            </a:r>
            <a:r>
              <a:rPr lang="it-IT" sz="2000" b="0" smtClean="0">
                <a:solidFill>
                  <a:srgbClr val="CC3300"/>
                </a:solidFill>
              </a:rPr>
              <a:t>v2:= Z(</a:t>
            </a:r>
            <a:r>
              <a:rPr lang="it-IT" sz="2000" smtClean="0">
                <a:solidFill>
                  <a:srgbClr val="CC3300"/>
                </a:solidFill>
              </a:rPr>
              <a:t>v</a:t>
            </a:r>
            <a:r>
              <a:rPr lang="it-IT" sz="2000" b="0" smtClean="0">
                <a:solidFill>
                  <a:srgbClr val="CC3300"/>
                </a:solidFill>
              </a:rPr>
              <a:t>,</a:t>
            </a:r>
            <a:r>
              <a:rPr lang="it-IT" sz="2000" smtClean="0">
                <a:solidFill>
                  <a:srgbClr val="CC3300"/>
                </a:solidFill>
              </a:rPr>
              <a:t>v</a:t>
            </a:r>
            <a:r>
              <a:rPr lang="it-IT" sz="2000" b="0" smtClean="0">
                <a:solidFill>
                  <a:srgbClr val="CC3300"/>
                </a:solidFill>
              </a:rPr>
              <a:t>)</a:t>
            </a:r>
            <a:r>
              <a:rPr lang="it-IT" sz="2000" b="0" i="1" smtClean="0">
                <a:solidFill>
                  <a:srgbClr val="CC3300"/>
                </a:solidFill>
              </a:rPr>
              <a:t> </a:t>
            </a:r>
            <a:r>
              <a:rPr lang="it-IT" sz="2000" b="0" smtClean="0">
                <a:solidFill>
                  <a:srgbClr val="CC3300"/>
                </a:solidFill>
              </a:rPr>
              <a:t>                            	</a:t>
            </a:r>
            <a:r>
              <a:rPr lang="it-IT" sz="1800" b="0" smtClean="0">
                <a:solidFill>
                  <a:srgbClr val="CC3300"/>
                </a:solidFill>
              </a:rPr>
              <a:t>(* |</a:t>
            </a:r>
            <a:r>
              <a:rPr lang="it-IT" sz="1800" smtClean="0">
                <a:solidFill>
                  <a:srgbClr val="CC3300"/>
                </a:solidFill>
              </a:rPr>
              <a:t>v</a:t>
            </a:r>
            <a:r>
              <a:rPr lang="it-IT" sz="1800" b="0" smtClean="0">
                <a:solidFill>
                  <a:srgbClr val="CC3300"/>
                </a:solidFill>
              </a:rPr>
              <a:t>|</a:t>
            </a:r>
            <a:r>
              <a:rPr lang="it-IT" sz="1800" b="0" i="1" baseline="30000" smtClean="0">
                <a:solidFill>
                  <a:srgbClr val="CC3300"/>
                </a:solidFill>
              </a:rPr>
              <a:t>2</a:t>
            </a:r>
            <a:r>
              <a:rPr lang="it-IT" sz="1800" b="0" smtClean="0">
                <a:solidFill>
                  <a:srgbClr val="CC3300"/>
                </a:solidFill>
              </a:rPr>
              <a:t> </a:t>
            </a:r>
            <a:r>
              <a:rPr lang="it-IT" sz="1600" b="0" smtClean="0">
                <a:solidFill>
                  <a:srgbClr val="CC3300"/>
                </a:solidFill>
              </a:rPr>
              <a:t>einmal ausrechnen</a:t>
            </a:r>
            <a:r>
              <a:rPr lang="it-IT" sz="1800" b="0" smtClean="0">
                <a:solidFill>
                  <a:srgbClr val="CC3300"/>
                </a:solidFill>
              </a:rPr>
              <a:t>*)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it-IT" sz="2000" b="0" smtClean="0">
                <a:solidFill>
                  <a:srgbClr val="CC3300"/>
                </a:solidFill>
              </a:rPr>
              <a:t>        FOR i:=1 TO m DO                          </a:t>
            </a:r>
            <a:r>
              <a:rPr lang="it-IT" sz="1800" b="0" smtClean="0">
                <a:solidFill>
                  <a:srgbClr val="CC3300"/>
                </a:solidFill>
              </a:rPr>
              <a:t>(* </a:t>
            </a:r>
            <a:r>
              <a:rPr lang="it-IT" sz="1600" b="0" smtClean="0">
                <a:solidFill>
                  <a:srgbClr val="CC3300"/>
                </a:solidFill>
              </a:rPr>
              <a:t>Für alle Dimensionen </a:t>
            </a:r>
            <a:r>
              <a:rPr lang="it-IT" sz="1800" b="0" smtClean="0">
                <a:solidFill>
                  <a:srgbClr val="CC3300"/>
                </a:solidFill>
              </a:rPr>
              <a:t>*)</a:t>
            </a:r>
            <a:endParaRPr lang="it-IT" sz="1800" b="0" i="1" smtClean="0">
              <a:solidFill>
                <a:srgbClr val="CC3300"/>
              </a:solidFill>
            </a:endParaRP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it-IT" sz="2000" b="0" i="1" smtClean="0">
                <a:solidFill>
                  <a:srgbClr val="CC3300"/>
                </a:solidFill>
              </a:rPr>
              <a:t>                  </a:t>
            </a:r>
            <a:r>
              <a:rPr lang="en-GB" sz="2000" b="0" smtClean="0">
                <a:solidFill>
                  <a:srgbClr val="CC3300"/>
                </a:solidFill>
              </a:rPr>
              <a:t>w[i]:= w[i] – </a:t>
            </a:r>
            <a:r>
              <a:rPr lang="de-DE" sz="2000" b="0" smtClean="0">
                <a:solidFill>
                  <a:srgbClr val="CC3300"/>
                </a:solidFill>
                <a:sym typeface="Symbol" pitchFamily="18" charset="2"/>
              </a:rPr>
              <a:t></a:t>
            </a:r>
            <a:r>
              <a:rPr lang="en-GB" sz="2000" b="0" smtClean="0">
                <a:solidFill>
                  <a:srgbClr val="CC3300"/>
                </a:solidFill>
              </a:rPr>
              <a:t>*(f–L)*v[i]/v2 </a:t>
            </a:r>
            <a:r>
              <a:rPr lang="en-GB" sz="2000" b="0" i="1" smtClean="0">
                <a:solidFill>
                  <a:srgbClr val="CC3300"/>
                </a:solidFill>
              </a:rPr>
              <a:t>	</a:t>
            </a:r>
            <a:r>
              <a:rPr lang="en-GB" sz="1800" b="0" smtClean="0">
                <a:solidFill>
                  <a:srgbClr val="CC3300"/>
                </a:solidFill>
              </a:rPr>
              <a:t>(* </a:t>
            </a:r>
            <a:r>
              <a:rPr lang="en-GB" sz="1600" b="0" smtClean="0">
                <a:solidFill>
                  <a:srgbClr val="CC3300"/>
                </a:solidFill>
              </a:rPr>
              <a:t>Gewichte verändern:</a:t>
            </a:r>
            <a:r>
              <a:rPr lang="en-GB" sz="1600" b="0" i="1" smtClean="0">
                <a:solidFill>
                  <a:srgbClr val="CC3300"/>
                </a:solidFill>
              </a:rPr>
              <a:t>Widrow-Hoff </a:t>
            </a:r>
            <a:r>
              <a:rPr lang="en-GB" sz="1800" b="0" smtClean="0">
                <a:solidFill>
                  <a:srgbClr val="CC3300"/>
                </a:solidFill>
              </a:rPr>
              <a:t>*)</a:t>
            </a:r>
          </a:p>
          <a:p>
            <a:pPr marL="457200" indent="-457200">
              <a:lnSpc>
                <a:spcPct val="80000"/>
              </a:lnSpc>
              <a:spcBef>
                <a:spcPct val="5000"/>
              </a:spcBef>
              <a:buFontTx/>
              <a:buNone/>
            </a:pPr>
            <a:r>
              <a:rPr lang="en-GB" sz="2000" b="0" smtClean="0">
                <a:solidFill>
                  <a:srgbClr val="CC3300"/>
                </a:solidFill>
              </a:rPr>
              <a:t>        END; </a:t>
            </a:r>
            <a:r>
              <a:rPr lang="en-GB" sz="2000" b="0" i="1" smtClean="0">
                <a:solidFill>
                  <a:srgbClr val="CC3300"/>
                </a:solidFill>
              </a:rPr>
              <a:t>                       		</a:t>
            </a:r>
            <a:endParaRPr lang="en-GB" sz="2000" b="0" smtClean="0">
              <a:solidFill>
                <a:srgbClr val="CC3300"/>
              </a:solidFill>
            </a:endParaRPr>
          </a:p>
          <a:p>
            <a:pPr marL="457200" indent="-457200">
              <a:lnSpc>
                <a:spcPct val="110000"/>
              </a:lnSpc>
              <a:spcBef>
                <a:spcPct val="5000"/>
              </a:spcBef>
              <a:buFontTx/>
              <a:buNone/>
            </a:pPr>
            <a:r>
              <a:rPr lang="en-US" sz="2000" b="0" smtClean="0"/>
              <a:t>UNTIL EndOf(PatternFile)</a:t>
            </a:r>
            <a:endParaRPr lang="de-DE" sz="2000" b="0" smtClean="0"/>
          </a:p>
        </p:txBody>
      </p:sp>
      <p:sp>
        <p:nvSpPr>
          <p:cNvPr id="31750" name="Rectangle 5"/>
          <p:cNvSpPr>
            <a:spLocks noChangeArrowheads="1"/>
          </p:cNvSpPr>
          <p:nvPr/>
        </p:nvSpPr>
        <p:spPr bwMode="auto">
          <a:xfrm>
            <a:off x="0" y="27908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7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2771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4695B14D-3238-4440-88C1-39E0F66315B0}" type="slidenum">
              <a:rPr lang="de-DE" sz="1000" smtClean="0"/>
              <a:pPr/>
              <a:t>28</a:t>
            </a:fld>
            <a:r>
              <a:rPr lang="de-DE" sz="1000" smtClean="0"/>
              <a:t> -</a:t>
            </a:r>
          </a:p>
        </p:txBody>
      </p:sp>
      <p:sp>
        <p:nvSpPr>
          <p:cNvPr id="32772" name="Rectangle 10"/>
          <p:cNvSpPr>
            <a:spLocks noChangeArrowheads="1"/>
          </p:cNvSpPr>
          <p:nvPr/>
        </p:nvSpPr>
        <p:spPr bwMode="auto">
          <a:xfrm>
            <a:off x="782638" y="3159125"/>
            <a:ext cx="7843837" cy="110807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2773" name="Rectangle 9"/>
          <p:cNvSpPr>
            <a:spLocks noChangeArrowheads="1"/>
          </p:cNvSpPr>
          <p:nvPr/>
        </p:nvSpPr>
        <p:spPr bwMode="auto">
          <a:xfrm>
            <a:off x="752475" y="4378325"/>
            <a:ext cx="7893050" cy="1727200"/>
          </a:xfrm>
          <a:prstGeom prst="rect">
            <a:avLst/>
          </a:prstGeom>
          <a:solidFill>
            <a:srgbClr val="FFFFCC"/>
          </a:solidFill>
          <a:ln w="9525" algn="ctr">
            <a:solidFill>
              <a:srgbClr val="FFFFCC"/>
            </a:solidFill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277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RBF Code</a:t>
            </a:r>
          </a:p>
        </p:txBody>
      </p:sp>
      <p:sp>
        <p:nvSpPr>
          <p:cNvPr id="3277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528637"/>
          </a:xfrm>
        </p:spPr>
        <p:txBody>
          <a:bodyPr/>
          <a:lstStyle/>
          <a:p>
            <a:pPr marL="457200" indent="-457200">
              <a:spcBef>
                <a:spcPct val="5000"/>
              </a:spcBef>
              <a:buFontTx/>
              <a:buNone/>
            </a:pPr>
            <a:r>
              <a:rPr lang="de-DE" smtClean="0">
                <a:sym typeface="Symbol" pitchFamily="18" charset="2"/>
              </a:rPr>
              <a:t>Glockenfunktion als Lookup-Tabelle</a:t>
            </a:r>
            <a:r>
              <a:rPr lang="de-DE" sz="1800" b="0" smtClean="0"/>
              <a:t>   </a:t>
            </a:r>
          </a:p>
          <a:p>
            <a:pPr marL="457200" indent="-457200">
              <a:spcBef>
                <a:spcPct val="5000"/>
              </a:spcBef>
              <a:buFontTx/>
              <a:buNone/>
            </a:pPr>
            <a:endParaRPr lang="de-DE" sz="1800" b="0" smtClean="0"/>
          </a:p>
          <a:p>
            <a:pPr marL="457200" indent="-457200">
              <a:spcBef>
                <a:spcPct val="5000"/>
              </a:spcBef>
              <a:buFontTx/>
              <a:buNone/>
            </a:pPr>
            <a:r>
              <a:rPr lang="de-DE" sz="1800" b="0" smtClean="0"/>
              <a:t>  </a:t>
            </a:r>
          </a:p>
        </p:txBody>
      </p:sp>
      <p:sp>
        <p:nvSpPr>
          <p:cNvPr id="32776" name="Rectangle 6"/>
          <p:cNvSpPr>
            <a:spLocks noChangeArrowheads="1"/>
          </p:cNvSpPr>
          <p:nvPr/>
        </p:nvSpPr>
        <p:spPr bwMode="auto">
          <a:xfrm>
            <a:off x="619125" y="1757363"/>
            <a:ext cx="8148638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92075" algn="just">
              <a:lnSpc>
                <a:spcPct val="90000"/>
              </a:lnSpc>
              <a:spcBef>
                <a:spcPct val="45000"/>
              </a:spcBef>
            </a:pP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CONST</a:t>
            </a:r>
            <a:r>
              <a:rPr lang="de-DE">
                <a:solidFill>
                  <a:srgbClr val="000000"/>
                </a:solidFill>
                <a:latin typeface="Courier" pitchFamily="49" charset="0"/>
                <a:cs typeface="Times New Roman" pitchFamily="18" charset="0"/>
              </a:rPr>
              <a:t> </a:t>
            </a:r>
            <a:r>
              <a:rPr lang="de-DE" sz="1800">
                <a:solidFill>
                  <a:srgbClr val="000000"/>
                </a:solidFill>
                <a:latin typeface="Courier" pitchFamily="49" charset="0"/>
                <a:cs typeface="Times New Roman" pitchFamily="18" charset="0"/>
              </a:rPr>
              <a:t>sigma2</a:t>
            </a: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</a:t>
            </a:r>
            <a:r>
              <a:rPr lang="de-DE" sz="1800">
                <a:solidFill>
                  <a:srgbClr val="000000"/>
                </a:solidFill>
                <a:latin typeface="Courier" pitchFamily="49" charset="0"/>
                <a:cs typeface="Times New Roman" pitchFamily="18" charset="0"/>
              </a:rPr>
              <a:t>=</a:t>
            </a: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</a:t>
            </a:r>
            <a:r>
              <a:rPr lang="de-DE" sz="1800">
                <a:solidFill>
                  <a:srgbClr val="000000"/>
                </a:solidFill>
                <a:latin typeface="Courier" pitchFamily="49" charset="0"/>
                <a:cs typeface="Times New Roman" pitchFamily="18" charset="0"/>
              </a:rPr>
              <a:t>1.0 		</a:t>
            </a: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(* </a:t>
            </a: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</a:t>
            </a:r>
            <a:r>
              <a:rPr lang="de-DE" baseline="30000">
                <a:solidFill>
                  <a:srgbClr val="000000"/>
                </a:solidFill>
                <a:latin typeface="Courier" pitchFamily="49" charset="0"/>
                <a:cs typeface="Times New Roman" pitchFamily="18" charset="0"/>
              </a:rPr>
              <a:t>2</a:t>
            </a: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*);     </a:t>
            </a:r>
          </a:p>
          <a:p>
            <a:pPr marL="92075" algn="just">
              <a:lnSpc>
                <a:spcPct val="50000"/>
              </a:lnSpc>
              <a:spcBef>
                <a:spcPct val="45000"/>
              </a:spcBef>
            </a:pP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            s = 100     		</a:t>
            </a:r>
            <a:r>
              <a:rPr lang="de-DE" sz="1800" i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(* Anzahl der Tabellenwerte von e–x</a:t>
            </a:r>
            <a:r>
              <a:rPr lang="de-DE" i="1" baseline="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 sz="1800" i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*); </a:t>
            </a:r>
          </a:p>
          <a:p>
            <a:pPr marL="92075" algn="just">
              <a:lnSpc>
                <a:spcPct val="50000"/>
              </a:lnSpc>
              <a:spcBef>
                <a:spcPct val="45000"/>
              </a:spcBef>
            </a:pP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            r = 0.001</a:t>
            </a:r>
            <a:r>
              <a:rPr lang="de-DE" sz="1800">
                <a:solidFill>
                  <a:srgbClr val="000000"/>
                </a:solidFill>
                <a:latin typeface="Courier" pitchFamily="49" charset="0"/>
                <a:cs typeface="Times New Roman" pitchFamily="18" charset="0"/>
              </a:rPr>
              <a:t> 		</a:t>
            </a:r>
            <a:r>
              <a:rPr lang="de-DE" sz="1800" i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(* RBF-Reichweitenschwelle *)</a:t>
            </a:r>
            <a:endParaRPr lang="de-DE" sz="1800" i="1">
              <a:solidFill>
                <a:srgbClr val="000000"/>
              </a:solidFill>
              <a:latin typeface="Courier" pitchFamily="49" charset="0"/>
              <a:cs typeface="Times New Roman" pitchFamily="18" charset="0"/>
            </a:endParaRPr>
          </a:p>
          <a:p>
            <a:pPr marL="92075" algn="just">
              <a:lnSpc>
                <a:spcPct val="90000"/>
              </a:lnSpc>
              <a:spcBef>
                <a:spcPct val="45000"/>
              </a:spcBef>
            </a:pP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VAR</a:t>
            </a:r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     </a:t>
            </a:r>
            <a:r>
              <a:rPr lang="en-GB" sz="1800">
                <a:solidFill>
                  <a:srgbClr val="000000"/>
                </a:solidFill>
                <a:ea typeface="Times New Roman" pitchFamily="18" charset="0"/>
                <a:cs typeface="Courier New" pitchFamily="49" charset="0"/>
              </a:rPr>
              <a:t>e : ARRAY</a:t>
            </a:r>
            <a:r>
              <a:rPr lang="en-GB" sz="1800">
                <a:solidFill>
                  <a:srgbClr val="000000"/>
                </a:solidFill>
                <a:cs typeface="Times New Roman" pitchFamily="18" charset="0"/>
              </a:rPr>
              <a:t>[1..s] OF REAL;</a:t>
            </a:r>
          </a:p>
          <a:p>
            <a:pPr marL="92075" algn="just">
              <a:lnSpc>
                <a:spcPct val="120000"/>
              </a:lnSpc>
              <a:spcBef>
                <a:spcPct val="45000"/>
              </a:spcBef>
            </a:pPr>
            <a:r>
              <a:rPr lang="de-DE" sz="1800" i="1"/>
              <a:t>(* RBF Funktionstabelle e[.] einmal erstellen *)</a:t>
            </a:r>
            <a:r>
              <a:rPr lang="de-DE"/>
              <a:t> </a:t>
            </a:r>
          </a:p>
          <a:p>
            <a:pPr marL="92075" algn="just">
              <a:lnSpc>
                <a:spcPct val="40000"/>
              </a:lnSpc>
              <a:spcBef>
                <a:spcPct val="45000"/>
              </a:spcBef>
            </a:pPr>
            <a:r>
              <a:rPr lang="de-DE"/>
              <a:t>a := 0.0; da := –ln(r)/s;    	</a:t>
            </a:r>
            <a:endParaRPr lang="de-DE" sz="1800" i="1"/>
          </a:p>
          <a:p>
            <a:pPr marL="92075">
              <a:lnSpc>
                <a:spcPct val="90000"/>
              </a:lnSpc>
              <a:spcBef>
                <a:spcPct val="45000"/>
              </a:spcBef>
            </a:pPr>
            <a:r>
              <a:rPr lang="en-US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FOR</a:t>
            </a:r>
            <a:r>
              <a:rPr lang="en-US" sz="1800"/>
              <a:t>  i:=1 TO s </a:t>
            </a:r>
            <a:r>
              <a:rPr lang="en-US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DO</a:t>
            </a:r>
            <a:r>
              <a:rPr lang="en-US" sz="1800"/>
              <a:t>   e[i]:=exp(–a);   a:=a+da;    </a:t>
            </a:r>
            <a:r>
              <a:rPr lang="en-US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END</a:t>
            </a:r>
            <a:r>
              <a:rPr lang="en-US" sz="1800"/>
              <a:t>;</a:t>
            </a:r>
          </a:p>
          <a:p>
            <a:pPr marL="92075">
              <a:lnSpc>
                <a:spcPct val="170000"/>
              </a:lnSpc>
              <a:spcBef>
                <a:spcPct val="45000"/>
              </a:spcBef>
            </a:pP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PROCEDURE</a:t>
            </a:r>
            <a:r>
              <a:rPr lang="de-DE" sz="1800"/>
              <a:t> S</a:t>
            </a:r>
            <a:r>
              <a:rPr lang="de-DE" sz="1800" baseline="-25000"/>
              <a:t>rbf</a:t>
            </a:r>
            <a:r>
              <a:rPr lang="de-DE" sz="1800"/>
              <a:t>(x:VEKTOR):REAL; </a:t>
            </a:r>
          </a:p>
          <a:p>
            <a:pPr marL="92075">
              <a:lnSpc>
                <a:spcPct val="30000"/>
              </a:lnSpc>
              <a:spcBef>
                <a:spcPct val="45000"/>
              </a:spcBef>
            </a:pP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BEGIN</a:t>
            </a:r>
          </a:p>
          <a:p>
            <a:pPr marL="92075">
              <a:lnSpc>
                <a:spcPct val="90000"/>
              </a:lnSpc>
              <a:spcBef>
                <a:spcPct val="45000"/>
              </a:spcBef>
            </a:pPr>
            <a:r>
              <a:rPr lang="de-DE" sz="1800"/>
              <a:t>   index := TRUNC((Z(x,x)/sigma2)/da); </a:t>
            </a:r>
          </a:p>
          <a:p>
            <a:pPr marL="92075">
              <a:lnSpc>
                <a:spcPct val="90000"/>
              </a:lnSpc>
              <a:spcBef>
                <a:spcPct val="45000"/>
              </a:spcBef>
            </a:pPr>
            <a:r>
              <a:rPr lang="de-DE" sz="1800"/>
              <a:t>   </a:t>
            </a: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IF</a:t>
            </a:r>
            <a:r>
              <a:rPr lang="de-DE" sz="1800"/>
              <a:t> index &lt; s </a:t>
            </a: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THEN</a:t>
            </a:r>
            <a:r>
              <a:rPr lang="de-DE" sz="1800"/>
              <a:t> RETURN e[index] </a:t>
            </a: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ELSE</a:t>
            </a:r>
            <a:r>
              <a:rPr lang="de-DE" sz="1800"/>
              <a:t> RETURN 0.0 </a:t>
            </a: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END</a:t>
            </a:r>
          </a:p>
          <a:p>
            <a:pPr marL="92075">
              <a:lnSpc>
                <a:spcPct val="90000"/>
              </a:lnSpc>
              <a:spcBef>
                <a:spcPct val="45000"/>
              </a:spcBef>
            </a:pPr>
            <a:r>
              <a:rPr lang="de-DE" sz="1800" b="1">
                <a:solidFill>
                  <a:srgbClr val="336699"/>
                </a:solidFill>
                <a:latin typeface="Courier" pitchFamily="49" charset="0"/>
                <a:cs typeface="Times New Roman" pitchFamily="18" charset="0"/>
              </a:rPr>
              <a:t>END</a:t>
            </a:r>
            <a:r>
              <a:rPr lang="de-DE" sz="1800"/>
              <a:t> Srbf;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Grp="1" noChangeArrowheads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solidFill>
                  <a:srgbClr val="000000"/>
                </a:solidFill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33795" name="Foliennummernplatzhalter 9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solidFill>
                  <a:srgbClr val="000000"/>
                </a:solidFill>
              </a:rPr>
              <a:t>- </a:t>
            </a:r>
            <a:fld id="{405FBEB7-E01B-4453-AEA6-469DB5C6C776}" type="slidenum">
              <a:rPr lang="de-DE" sz="1000" smtClean="0">
                <a:solidFill>
                  <a:srgbClr val="000000"/>
                </a:solidFill>
              </a:rPr>
              <a:pPr/>
              <a:t>29</a:t>
            </a:fld>
            <a:r>
              <a:rPr lang="de-DE" sz="1000" smtClean="0">
                <a:solidFill>
                  <a:srgbClr val="000000"/>
                </a:solidFill>
              </a:rPr>
              <a:t> -</a:t>
            </a:r>
          </a:p>
        </p:txBody>
      </p:sp>
      <p:sp>
        <p:nvSpPr>
          <p:cNvPr id="33796" name="Titel 1"/>
          <p:cNvSpPr>
            <a:spLocks noGrp="1"/>
          </p:cNvSpPr>
          <p:nvPr>
            <p:ph type="title" idx="4294967295"/>
          </p:nvPr>
        </p:nvSpPr>
        <p:spPr>
          <a:xfrm>
            <a:off x="609600" y="3200400"/>
            <a:ext cx="8534400" cy="1244600"/>
          </a:xfrm>
        </p:spPr>
        <p:txBody>
          <a:bodyPr anchor="ctr"/>
          <a:lstStyle/>
          <a:p>
            <a:pPr marL="355600" indent="3175" eaLnBrk="1" hangingPunct="1">
              <a:lnSpc>
                <a:spcPct val="90000"/>
              </a:lnSpc>
            </a:pPr>
            <a:r>
              <a:rPr lang="de-DE" sz="3800" smtClean="0">
                <a:solidFill>
                  <a:srgbClr val="BFBFBF"/>
                </a:solidFill>
                <a:cs typeface="Arial" pitchFamily="34" charset="0"/>
              </a:rPr>
              <a:t>Lernen in RBF-Netzen</a:t>
            </a:r>
          </a:p>
        </p:txBody>
      </p:sp>
      <p:sp>
        <p:nvSpPr>
          <p:cNvPr id="33797" name="Titel 1"/>
          <p:cNvSpPr txBox="1">
            <a:spLocks/>
          </p:cNvSpPr>
          <p:nvPr/>
        </p:nvSpPr>
        <p:spPr bwMode="auto">
          <a:xfrm>
            <a:off x="719138" y="5143500"/>
            <a:ext cx="8424862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marL="355600" indent="3175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de-DE" sz="4000" b="1">
              <a:solidFill>
                <a:srgbClr val="BFBFBF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20485" name="Titel 1"/>
          <p:cNvSpPr>
            <a:spLocks/>
          </p:cNvSpPr>
          <p:nvPr/>
        </p:nvSpPr>
        <p:spPr bwMode="auto">
          <a:xfrm>
            <a:off x="611188" y="1454150"/>
            <a:ext cx="8532812" cy="147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anchor="ctr"/>
          <a:lstStyle/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  <a:defRPr/>
            </a:pPr>
            <a:r>
              <a:rPr lang="de-DE" sz="3800" b="1" dirty="0">
                <a:solidFill>
                  <a:srgbClr val="BFBFBF"/>
                </a:solidFill>
                <a:latin typeface="Arial Black" pitchFamily="34" charset="0"/>
                <a:ea typeface="+mj-ea"/>
                <a:cs typeface="Arial" pitchFamily="34" charset="0"/>
              </a:rPr>
              <a:t>Approximation </a:t>
            </a:r>
          </a:p>
          <a:p>
            <a:pPr marL="355600" indent="3175" eaLnBrk="1" hangingPunct="1">
              <a:lnSpc>
                <a:spcPct val="90000"/>
              </a:lnSpc>
              <a:spcBef>
                <a:spcPct val="0"/>
              </a:spcBef>
              <a:defRPr/>
            </a:pPr>
            <a:r>
              <a:rPr lang="de-DE" sz="3800" b="1" dirty="0">
                <a:solidFill>
                  <a:srgbClr val="BFBFBF"/>
                </a:solidFill>
                <a:latin typeface="Arial Black" pitchFamily="34" charset="0"/>
                <a:ea typeface="+mj-ea"/>
                <a:cs typeface="Arial" pitchFamily="34" charset="0"/>
              </a:rPr>
              <a:t>	&amp; Klassifikation mit RBF</a:t>
            </a:r>
          </a:p>
        </p:txBody>
      </p:sp>
      <p:sp>
        <p:nvSpPr>
          <p:cNvPr id="33799" name="Titel 1"/>
          <p:cNvSpPr txBox="1">
            <a:spLocks/>
          </p:cNvSpPr>
          <p:nvPr/>
        </p:nvSpPr>
        <p:spPr bwMode="auto">
          <a:xfrm>
            <a:off x="600075" y="4724400"/>
            <a:ext cx="8543925" cy="1438275"/>
          </a:xfrm>
          <a:prstGeom prst="rect">
            <a:avLst/>
          </a:prstGeom>
          <a:solidFill>
            <a:srgbClr val="FFCC66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anchor="ctr"/>
          <a:lstStyle>
            <a:lvl1pPr marL="355600" indent="3175"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</a:pPr>
            <a:r>
              <a:rPr kumimoji="1" lang="de-DE" sz="4000" b="1">
                <a:solidFill>
                  <a:srgbClr val="000000"/>
                </a:solidFill>
                <a:latin typeface="Arial Black" pitchFamily="34" charset="0"/>
                <a:cs typeface="Arial" pitchFamily="34" charset="0"/>
              </a:rPr>
              <a:t>Anwendung RBF-Netze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FEBA3E78-9807-4437-AE53-5B873B80DB32}" type="slidenum">
              <a:rPr lang="de-DE" sz="1000" smtClean="0"/>
              <a:pPr/>
              <a:t>3</a:t>
            </a:fld>
            <a:r>
              <a:rPr lang="de-DE" sz="1000" smtClean="0"/>
              <a:t> -</a:t>
            </a:r>
          </a:p>
        </p:txBody>
      </p:sp>
      <p:sp>
        <p:nvSpPr>
          <p:cNvPr id="512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Biologische rezeptive Felder</a:t>
            </a:r>
          </a:p>
        </p:txBody>
      </p:sp>
      <p:pic>
        <p:nvPicPr>
          <p:cNvPr id="5125" name="Picture 6" descr="Abb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196975"/>
            <a:ext cx="7416800" cy="531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3" name="Rectangle 7"/>
          <p:cNvSpPr>
            <a:spLocks noChangeArrowheads="1"/>
          </p:cNvSpPr>
          <p:nvPr/>
        </p:nvSpPr>
        <p:spPr bwMode="auto">
          <a:xfrm>
            <a:off x="4140200" y="1133475"/>
            <a:ext cx="4608513" cy="54625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91144" name="Rectangle 8"/>
          <p:cNvSpPr>
            <a:spLocks noChangeArrowheads="1"/>
          </p:cNvSpPr>
          <p:nvPr/>
        </p:nvSpPr>
        <p:spPr bwMode="auto">
          <a:xfrm>
            <a:off x="2493963" y="3529013"/>
            <a:ext cx="1943100" cy="30972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91145" name="Rectangle 9"/>
          <p:cNvSpPr>
            <a:spLocks noChangeArrowheads="1"/>
          </p:cNvSpPr>
          <p:nvPr/>
        </p:nvSpPr>
        <p:spPr bwMode="auto">
          <a:xfrm>
            <a:off x="6084888" y="3500438"/>
            <a:ext cx="2376487" cy="29527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2" name="Fußzeilenplatzhalt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de-DE" smtClean="0"/>
              <a:t>Rüdiger Brause: Adaptive Systeme, Institut für Informatik, WS 2013/14</a:t>
            </a:r>
            <a:endParaRPr lang="de-DE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91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2000"/>
                                        <p:tgtEl>
                                          <p:spTgt spid="91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2000"/>
                                        <p:tgtEl>
                                          <p:spTgt spid="91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43" grpId="0" animBg="1"/>
      <p:bldP spid="91144" grpId="0" animBg="1"/>
      <p:bldP spid="9114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481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br>
              <a:rPr lang="de-DE" sz="2400" smtClean="0"/>
            </a:br>
            <a:endParaRPr lang="en-US" sz="2400" smtClean="0"/>
          </a:p>
        </p:txBody>
      </p:sp>
      <p:sp>
        <p:nvSpPr>
          <p:cNvPr id="34820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11188" y="1293813"/>
            <a:ext cx="8532812" cy="1387475"/>
          </a:xfrm>
        </p:spPr>
        <p:txBody>
          <a:bodyPr/>
          <a:lstStyle/>
          <a:p>
            <a:r>
              <a:rPr lang="de-DE" sz="2000" smtClean="0"/>
              <a:t>Aufgabe</a:t>
            </a:r>
          </a:p>
          <a:p>
            <a:pPr>
              <a:buFontTx/>
              <a:buNone/>
            </a:pPr>
            <a:r>
              <a:rPr lang="de-DE" sz="2000" b="0" smtClean="0"/>
              <a:t>	Erstellung von Metallschablonen (Profilwerkzeuge) für die Extrusion von Laufflächen-Profilbändern bei der Reifenherstellung </a:t>
            </a:r>
            <a:endParaRPr lang="en-US" sz="2000" b="0" smtClean="0"/>
          </a:p>
        </p:txBody>
      </p:sp>
      <p:sp>
        <p:nvSpPr>
          <p:cNvPr id="34821" name="Rectangle 6"/>
          <p:cNvSpPr>
            <a:spLocks noChangeArrowheads="1"/>
          </p:cNvSpPr>
          <p:nvPr/>
        </p:nvSpPr>
        <p:spPr bwMode="auto">
          <a:xfrm>
            <a:off x="0" y="24193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pSp>
        <p:nvGrpSpPr>
          <p:cNvPr id="34822" name="Group 8"/>
          <p:cNvGrpSpPr>
            <a:grpSpLocks noChangeAspect="1"/>
          </p:cNvGrpSpPr>
          <p:nvPr/>
        </p:nvGrpSpPr>
        <p:grpSpPr bwMode="auto">
          <a:xfrm>
            <a:off x="1473200" y="2660650"/>
            <a:ext cx="5959475" cy="2959100"/>
            <a:chOff x="1464" y="1764"/>
            <a:chExt cx="2562" cy="1272"/>
          </a:xfrm>
        </p:grpSpPr>
        <p:sp>
          <p:nvSpPr>
            <p:cNvPr id="34826" name="AutoShape 7"/>
            <p:cNvSpPr>
              <a:spLocks noChangeAspect="1" noChangeArrowheads="1" noTextEdit="1"/>
            </p:cNvSpPr>
            <p:nvPr/>
          </p:nvSpPr>
          <p:spPr bwMode="auto">
            <a:xfrm>
              <a:off x="1464" y="1764"/>
              <a:ext cx="2562" cy="1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4827" name="Group 209"/>
            <p:cNvGrpSpPr>
              <a:grpSpLocks/>
            </p:cNvGrpSpPr>
            <p:nvPr/>
          </p:nvGrpSpPr>
          <p:grpSpPr bwMode="auto">
            <a:xfrm>
              <a:off x="2022" y="2141"/>
              <a:ext cx="1317" cy="863"/>
              <a:chOff x="2022" y="2141"/>
              <a:chExt cx="1317" cy="863"/>
            </a:xfrm>
          </p:grpSpPr>
          <p:sp>
            <p:nvSpPr>
              <p:cNvPr id="35585" name="Freeform 9"/>
              <p:cNvSpPr>
                <a:spLocks/>
              </p:cNvSpPr>
              <p:nvPr/>
            </p:nvSpPr>
            <p:spPr bwMode="auto">
              <a:xfrm>
                <a:off x="2851" y="2999"/>
                <a:ext cx="15" cy="5"/>
              </a:xfrm>
              <a:custGeom>
                <a:avLst/>
                <a:gdLst>
                  <a:gd name="T0" fmla="*/ 0 w 73"/>
                  <a:gd name="T1" fmla="*/ 0 h 19"/>
                  <a:gd name="T2" fmla="*/ 0 w 73"/>
                  <a:gd name="T3" fmla="*/ 0 h 19"/>
                  <a:gd name="T4" fmla="*/ 0 w 73"/>
                  <a:gd name="T5" fmla="*/ 0 h 19"/>
                  <a:gd name="T6" fmla="*/ 0 w 73"/>
                  <a:gd name="T7" fmla="*/ 0 h 19"/>
                  <a:gd name="T8" fmla="*/ 0 w 73"/>
                  <a:gd name="T9" fmla="*/ 0 h 19"/>
                  <a:gd name="T10" fmla="*/ 0 w 73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19"/>
                  <a:gd name="T20" fmla="*/ 73 w 73"/>
                  <a:gd name="T21" fmla="*/ 19 h 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19">
                    <a:moveTo>
                      <a:pt x="55" y="1"/>
                    </a:moveTo>
                    <a:lnTo>
                      <a:pt x="0" y="18"/>
                    </a:lnTo>
                    <a:lnTo>
                      <a:pt x="10" y="19"/>
                    </a:lnTo>
                    <a:lnTo>
                      <a:pt x="18" y="17"/>
                    </a:lnTo>
                    <a:lnTo>
                      <a:pt x="73" y="0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FF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6" name="Freeform 10"/>
              <p:cNvSpPr>
                <a:spLocks/>
              </p:cNvSpPr>
              <p:nvPr/>
            </p:nvSpPr>
            <p:spPr bwMode="auto">
              <a:xfrm>
                <a:off x="2862" y="2988"/>
                <a:ext cx="32" cy="11"/>
              </a:xfrm>
              <a:custGeom>
                <a:avLst/>
                <a:gdLst>
                  <a:gd name="T0" fmla="*/ 0 w 158"/>
                  <a:gd name="T1" fmla="*/ 0 h 47"/>
                  <a:gd name="T2" fmla="*/ 0 w 158"/>
                  <a:gd name="T3" fmla="*/ 0 h 47"/>
                  <a:gd name="T4" fmla="*/ 0 w 158"/>
                  <a:gd name="T5" fmla="*/ 0 h 47"/>
                  <a:gd name="T6" fmla="*/ 0 w 158"/>
                  <a:gd name="T7" fmla="*/ 0 h 47"/>
                  <a:gd name="T8" fmla="*/ 0 w 158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47"/>
                  <a:gd name="T17" fmla="*/ 158 w 158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47">
                    <a:moveTo>
                      <a:pt x="0" y="47"/>
                    </a:moveTo>
                    <a:lnTo>
                      <a:pt x="142" y="1"/>
                    </a:lnTo>
                    <a:lnTo>
                      <a:pt x="158" y="0"/>
                    </a:lnTo>
                    <a:lnTo>
                      <a:pt x="18" y="46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E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7" name="Freeform 11"/>
              <p:cNvSpPr>
                <a:spLocks/>
              </p:cNvSpPr>
              <p:nvPr/>
            </p:nvSpPr>
            <p:spPr bwMode="auto">
              <a:xfrm>
                <a:off x="2891" y="2976"/>
                <a:ext cx="31" cy="12"/>
              </a:xfrm>
              <a:custGeom>
                <a:avLst/>
                <a:gdLst>
                  <a:gd name="T0" fmla="*/ 0 w 157"/>
                  <a:gd name="T1" fmla="*/ 0 h 45"/>
                  <a:gd name="T2" fmla="*/ 0 w 157"/>
                  <a:gd name="T3" fmla="*/ 0 h 45"/>
                  <a:gd name="T4" fmla="*/ 0 w 157"/>
                  <a:gd name="T5" fmla="*/ 0 h 45"/>
                  <a:gd name="T6" fmla="*/ 0 w 157"/>
                  <a:gd name="T7" fmla="*/ 0 h 45"/>
                  <a:gd name="T8" fmla="*/ 0 w 157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45"/>
                  <a:gd name="T17" fmla="*/ 157 w 157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45">
                    <a:moveTo>
                      <a:pt x="0" y="45"/>
                    </a:moveTo>
                    <a:lnTo>
                      <a:pt x="140" y="1"/>
                    </a:lnTo>
                    <a:lnTo>
                      <a:pt x="157" y="0"/>
                    </a:lnTo>
                    <a:lnTo>
                      <a:pt x="16" y="44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8" name="Freeform 12"/>
              <p:cNvSpPr>
                <a:spLocks/>
              </p:cNvSpPr>
              <p:nvPr/>
            </p:nvSpPr>
            <p:spPr bwMode="auto">
              <a:xfrm>
                <a:off x="2919" y="2965"/>
                <a:ext cx="31" cy="12"/>
              </a:xfrm>
              <a:custGeom>
                <a:avLst/>
                <a:gdLst>
                  <a:gd name="T0" fmla="*/ 0 w 157"/>
                  <a:gd name="T1" fmla="*/ 0 h 46"/>
                  <a:gd name="T2" fmla="*/ 0 w 157"/>
                  <a:gd name="T3" fmla="*/ 0 h 46"/>
                  <a:gd name="T4" fmla="*/ 0 w 157"/>
                  <a:gd name="T5" fmla="*/ 0 h 46"/>
                  <a:gd name="T6" fmla="*/ 0 w 157"/>
                  <a:gd name="T7" fmla="*/ 0 h 46"/>
                  <a:gd name="T8" fmla="*/ 0 w 157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46"/>
                  <a:gd name="T17" fmla="*/ 157 w 157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46">
                    <a:moveTo>
                      <a:pt x="0" y="46"/>
                    </a:moveTo>
                    <a:lnTo>
                      <a:pt x="141" y="2"/>
                    </a:lnTo>
                    <a:lnTo>
                      <a:pt x="157" y="0"/>
                    </a:lnTo>
                    <a:lnTo>
                      <a:pt x="17" y="45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9" name="Freeform 13"/>
              <p:cNvSpPr>
                <a:spLocks/>
              </p:cNvSpPr>
              <p:nvPr/>
            </p:nvSpPr>
            <p:spPr bwMode="auto">
              <a:xfrm>
                <a:off x="2947" y="2954"/>
                <a:ext cx="31" cy="12"/>
              </a:xfrm>
              <a:custGeom>
                <a:avLst/>
                <a:gdLst>
                  <a:gd name="T0" fmla="*/ 0 w 157"/>
                  <a:gd name="T1" fmla="*/ 0 h 47"/>
                  <a:gd name="T2" fmla="*/ 0 w 157"/>
                  <a:gd name="T3" fmla="*/ 0 h 47"/>
                  <a:gd name="T4" fmla="*/ 0 w 157"/>
                  <a:gd name="T5" fmla="*/ 0 h 47"/>
                  <a:gd name="T6" fmla="*/ 0 w 157"/>
                  <a:gd name="T7" fmla="*/ 0 h 47"/>
                  <a:gd name="T8" fmla="*/ 0 w 15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47"/>
                  <a:gd name="T17" fmla="*/ 157 w 15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47">
                    <a:moveTo>
                      <a:pt x="0" y="47"/>
                    </a:moveTo>
                    <a:lnTo>
                      <a:pt x="141" y="1"/>
                    </a:lnTo>
                    <a:lnTo>
                      <a:pt x="157" y="0"/>
                    </a:lnTo>
                    <a:lnTo>
                      <a:pt x="16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0" name="Freeform 14"/>
              <p:cNvSpPr>
                <a:spLocks/>
              </p:cNvSpPr>
              <p:nvPr/>
            </p:nvSpPr>
            <p:spPr bwMode="auto">
              <a:xfrm>
                <a:off x="2975" y="2943"/>
                <a:ext cx="31" cy="11"/>
              </a:xfrm>
              <a:custGeom>
                <a:avLst/>
                <a:gdLst>
                  <a:gd name="T0" fmla="*/ 0 w 156"/>
                  <a:gd name="T1" fmla="*/ 0 h 46"/>
                  <a:gd name="T2" fmla="*/ 0 w 156"/>
                  <a:gd name="T3" fmla="*/ 0 h 46"/>
                  <a:gd name="T4" fmla="*/ 0 w 156"/>
                  <a:gd name="T5" fmla="*/ 0 h 46"/>
                  <a:gd name="T6" fmla="*/ 0 w 156"/>
                  <a:gd name="T7" fmla="*/ 0 h 46"/>
                  <a:gd name="T8" fmla="*/ 0 w 15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46"/>
                  <a:gd name="T17" fmla="*/ 156 w 15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46">
                    <a:moveTo>
                      <a:pt x="0" y="46"/>
                    </a:moveTo>
                    <a:lnTo>
                      <a:pt x="140" y="2"/>
                    </a:lnTo>
                    <a:lnTo>
                      <a:pt x="156" y="0"/>
                    </a:lnTo>
                    <a:lnTo>
                      <a:pt x="16" y="45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1" name="Freeform 15"/>
              <p:cNvSpPr>
                <a:spLocks/>
              </p:cNvSpPr>
              <p:nvPr/>
            </p:nvSpPr>
            <p:spPr bwMode="auto">
              <a:xfrm>
                <a:off x="3003" y="2932"/>
                <a:ext cx="32" cy="11"/>
              </a:xfrm>
              <a:custGeom>
                <a:avLst/>
                <a:gdLst>
                  <a:gd name="T0" fmla="*/ 0 w 157"/>
                  <a:gd name="T1" fmla="*/ 0 h 46"/>
                  <a:gd name="T2" fmla="*/ 0 w 157"/>
                  <a:gd name="T3" fmla="*/ 0 h 46"/>
                  <a:gd name="T4" fmla="*/ 0 w 157"/>
                  <a:gd name="T5" fmla="*/ 0 h 46"/>
                  <a:gd name="T6" fmla="*/ 0 w 157"/>
                  <a:gd name="T7" fmla="*/ 0 h 46"/>
                  <a:gd name="T8" fmla="*/ 0 w 157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46"/>
                  <a:gd name="T17" fmla="*/ 157 w 157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46">
                    <a:moveTo>
                      <a:pt x="0" y="46"/>
                    </a:moveTo>
                    <a:lnTo>
                      <a:pt x="141" y="0"/>
                    </a:lnTo>
                    <a:lnTo>
                      <a:pt x="157" y="0"/>
                    </a:lnTo>
                    <a:lnTo>
                      <a:pt x="16" y="44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2" name="Freeform 16"/>
              <p:cNvSpPr>
                <a:spLocks/>
              </p:cNvSpPr>
              <p:nvPr/>
            </p:nvSpPr>
            <p:spPr bwMode="auto">
              <a:xfrm>
                <a:off x="3031" y="2920"/>
                <a:ext cx="32" cy="12"/>
              </a:xfrm>
              <a:custGeom>
                <a:avLst/>
                <a:gdLst>
                  <a:gd name="T0" fmla="*/ 0 w 156"/>
                  <a:gd name="T1" fmla="*/ 0 h 46"/>
                  <a:gd name="T2" fmla="*/ 0 w 156"/>
                  <a:gd name="T3" fmla="*/ 0 h 46"/>
                  <a:gd name="T4" fmla="*/ 0 w 156"/>
                  <a:gd name="T5" fmla="*/ 0 h 46"/>
                  <a:gd name="T6" fmla="*/ 0 w 156"/>
                  <a:gd name="T7" fmla="*/ 0 h 46"/>
                  <a:gd name="T8" fmla="*/ 0 w 156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46"/>
                  <a:gd name="T17" fmla="*/ 156 w 156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46">
                    <a:moveTo>
                      <a:pt x="0" y="46"/>
                    </a:moveTo>
                    <a:lnTo>
                      <a:pt x="141" y="1"/>
                    </a:lnTo>
                    <a:lnTo>
                      <a:pt x="156" y="0"/>
                    </a:lnTo>
                    <a:lnTo>
                      <a:pt x="16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3" name="Freeform 17"/>
              <p:cNvSpPr>
                <a:spLocks/>
              </p:cNvSpPr>
              <p:nvPr/>
            </p:nvSpPr>
            <p:spPr bwMode="auto">
              <a:xfrm>
                <a:off x="3060" y="2909"/>
                <a:ext cx="31" cy="12"/>
              </a:xfrm>
              <a:custGeom>
                <a:avLst/>
                <a:gdLst>
                  <a:gd name="T0" fmla="*/ 0 w 157"/>
                  <a:gd name="T1" fmla="*/ 0 h 45"/>
                  <a:gd name="T2" fmla="*/ 0 w 157"/>
                  <a:gd name="T3" fmla="*/ 0 h 45"/>
                  <a:gd name="T4" fmla="*/ 0 w 157"/>
                  <a:gd name="T5" fmla="*/ 0 h 45"/>
                  <a:gd name="T6" fmla="*/ 0 w 157"/>
                  <a:gd name="T7" fmla="*/ 0 h 45"/>
                  <a:gd name="T8" fmla="*/ 0 w 157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45"/>
                  <a:gd name="T17" fmla="*/ 157 w 157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45">
                    <a:moveTo>
                      <a:pt x="0" y="45"/>
                    </a:moveTo>
                    <a:lnTo>
                      <a:pt x="140" y="1"/>
                    </a:lnTo>
                    <a:lnTo>
                      <a:pt x="157" y="0"/>
                    </a:lnTo>
                    <a:lnTo>
                      <a:pt x="15" y="44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4" name="Freeform 18"/>
              <p:cNvSpPr>
                <a:spLocks/>
              </p:cNvSpPr>
              <p:nvPr/>
            </p:nvSpPr>
            <p:spPr bwMode="auto">
              <a:xfrm>
                <a:off x="3088" y="2898"/>
                <a:ext cx="31" cy="12"/>
              </a:xfrm>
              <a:custGeom>
                <a:avLst/>
                <a:gdLst>
                  <a:gd name="T0" fmla="*/ 0 w 157"/>
                  <a:gd name="T1" fmla="*/ 0 h 46"/>
                  <a:gd name="T2" fmla="*/ 0 w 157"/>
                  <a:gd name="T3" fmla="*/ 0 h 46"/>
                  <a:gd name="T4" fmla="*/ 0 w 157"/>
                  <a:gd name="T5" fmla="*/ 0 h 46"/>
                  <a:gd name="T6" fmla="*/ 0 w 157"/>
                  <a:gd name="T7" fmla="*/ 0 h 46"/>
                  <a:gd name="T8" fmla="*/ 0 w 157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46"/>
                  <a:gd name="T17" fmla="*/ 157 w 157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46">
                    <a:moveTo>
                      <a:pt x="0" y="46"/>
                    </a:moveTo>
                    <a:lnTo>
                      <a:pt x="142" y="0"/>
                    </a:lnTo>
                    <a:lnTo>
                      <a:pt x="157" y="0"/>
                    </a:lnTo>
                    <a:lnTo>
                      <a:pt x="17" y="45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5" name="Freeform 19"/>
              <p:cNvSpPr>
                <a:spLocks/>
              </p:cNvSpPr>
              <p:nvPr/>
            </p:nvSpPr>
            <p:spPr bwMode="auto">
              <a:xfrm>
                <a:off x="3116" y="2887"/>
                <a:ext cx="31" cy="11"/>
              </a:xfrm>
              <a:custGeom>
                <a:avLst/>
                <a:gdLst>
                  <a:gd name="T0" fmla="*/ 0 w 156"/>
                  <a:gd name="T1" fmla="*/ 0 h 45"/>
                  <a:gd name="T2" fmla="*/ 0 w 156"/>
                  <a:gd name="T3" fmla="*/ 0 h 45"/>
                  <a:gd name="T4" fmla="*/ 0 w 156"/>
                  <a:gd name="T5" fmla="*/ 0 h 45"/>
                  <a:gd name="T6" fmla="*/ 0 w 156"/>
                  <a:gd name="T7" fmla="*/ 0 h 45"/>
                  <a:gd name="T8" fmla="*/ 0 w 15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45"/>
                  <a:gd name="T17" fmla="*/ 156 w 15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45">
                    <a:moveTo>
                      <a:pt x="0" y="45"/>
                    </a:moveTo>
                    <a:lnTo>
                      <a:pt x="141" y="1"/>
                    </a:lnTo>
                    <a:lnTo>
                      <a:pt x="156" y="0"/>
                    </a:lnTo>
                    <a:lnTo>
                      <a:pt x="15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6" name="Freeform 20"/>
              <p:cNvSpPr>
                <a:spLocks/>
              </p:cNvSpPr>
              <p:nvPr/>
            </p:nvSpPr>
            <p:spPr bwMode="auto">
              <a:xfrm>
                <a:off x="3144" y="2876"/>
                <a:ext cx="31" cy="11"/>
              </a:xfrm>
              <a:custGeom>
                <a:avLst/>
                <a:gdLst>
                  <a:gd name="T0" fmla="*/ 0 w 155"/>
                  <a:gd name="T1" fmla="*/ 0 h 46"/>
                  <a:gd name="T2" fmla="*/ 0 w 155"/>
                  <a:gd name="T3" fmla="*/ 0 h 46"/>
                  <a:gd name="T4" fmla="*/ 0 w 155"/>
                  <a:gd name="T5" fmla="*/ 0 h 46"/>
                  <a:gd name="T6" fmla="*/ 0 w 155"/>
                  <a:gd name="T7" fmla="*/ 0 h 46"/>
                  <a:gd name="T8" fmla="*/ 0 w 155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46"/>
                  <a:gd name="T17" fmla="*/ 155 w 155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46">
                    <a:moveTo>
                      <a:pt x="0" y="46"/>
                    </a:moveTo>
                    <a:lnTo>
                      <a:pt x="140" y="0"/>
                    </a:lnTo>
                    <a:lnTo>
                      <a:pt x="155" y="0"/>
                    </a:lnTo>
                    <a:lnTo>
                      <a:pt x="15" y="45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7" name="Freeform 21"/>
              <p:cNvSpPr>
                <a:spLocks/>
              </p:cNvSpPr>
              <p:nvPr/>
            </p:nvSpPr>
            <p:spPr bwMode="auto">
              <a:xfrm>
                <a:off x="3172" y="2865"/>
                <a:ext cx="31" cy="11"/>
              </a:xfrm>
              <a:custGeom>
                <a:avLst/>
                <a:gdLst>
                  <a:gd name="T0" fmla="*/ 0 w 156"/>
                  <a:gd name="T1" fmla="*/ 0 h 44"/>
                  <a:gd name="T2" fmla="*/ 0 w 156"/>
                  <a:gd name="T3" fmla="*/ 0 h 44"/>
                  <a:gd name="T4" fmla="*/ 0 w 156"/>
                  <a:gd name="T5" fmla="*/ 0 h 44"/>
                  <a:gd name="T6" fmla="*/ 0 w 156"/>
                  <a:gd name="T7" fmla="*/ 0 h 44"/>
                  <a:gd name="T8" fmla="*/ 0 w 15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44"/>
                  <a:gd name="T17" fmla="*/ 156 w 15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44">
                    <a:moveTo>
                      <a:pt x="0" y="44"/>
                    </a:moveTo>
                    <a:lnTo>
                      <a:pt x="141" y="0"/>
                    </a:lnTo>
                    <a:lnTo>
                      <a:pt x="156" y="0"/>
                    </a:lnTo>
                    <a:lnTo>
                      <a:pt x="15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8" name="Freeform 22"/>
              <p:cNvSpPr>
                <a:spLocks/>
              </p:cNvSpPr>
              <p:nvPr/>
            </p:nvSpPr>
            <p:spPr bwMode="auto">
              <a:xfrm>
                <a:off x="3200" y="2853"/>
                <a:ext cx="31" cy="12"/>
              </a:xfrm>
              <a:custGeom>
                <a:avLst/>
                <a:gdLst>
                  <a:gd name="T0" fmla="*/ 0 w 155"/>
                  <a:gd name="T1" fmla="*/ 0 h 44"/>
                  <a:gd name="T2" fmla="*/ 0 w 155"/>
                  <a:gd name="T3" fmla="*/ 0 h 44"/>
                  <a:gd name="T4" fmla="*/ 0 w 155"/>
                  <a:gd name="T5" fmla="*/ 0 h 44"/>
                  <a:gd name="T6" fmla="*/ 0 w 155"/>
                  <a:gd name="T7" fmla="*/ 0 h 44"/>
                  <a:gd name="T8" fmla="*/ 0 w 155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44"/>
                  <a:gd name="T17" fmla="*/ 155 w 15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44">
                    <a:moveTo>
                      <a:pt x="0" y="44"/>
                    </a:moveTo>
                    <a:lnTo>
                      <a:pt x="141" y="0"/>
                    </a:lnTo>
                    <a:lnTo>
                      <a:pt x="155" y="0"/>
                    </a:lnTo>
                    <a:lnTo>
                      <a:pt x="15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99" name="Freeform 23"/>
              <p:cNvSpPr>
                <a:spLocks/>
              </p:cNvSpPr>
              <p:nvPr/>
            </p:nvSpPr>
            <p:spPr bwMode="auto">
              <a:xfrm>
                <a:off x="3229" y="2842"/>
                <a:ext cx="31" cy="11"/>
              </a:xfrm>
              <a:custGeom>
                <a:avLst/>
                <a:gdLst>
                  <a:gd name="T0" fmla="*/ 0 w 155"/>
                  <a:gd name="T1" fmla="*/ 0 h 46"/>
                  <a:gd name="T2" fmla="*/ 0 w 155"/>
                  <a:gd name="T3" fmla="*/ 0 h 46"/>
                  <a:gd name="T4" fmla="*/ 0 w 155"/>
                  <a:gd name="T5" fmla="*/ 0 h 46"/>
                  <a:gd name="T6" fmla="*/ 0 w 155"/>
                  <a:gd name="T7" fmla="*/ 0 h 46"/>
                  <a:gd name="T8" fmla="*/ 0 w 155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46"/>
                  <a:gd name="T17" fmla="*/ 155 w 155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46">
                    <a:moveTo>
                      <a:pt x="0" y="46"/>
                    </a:moveTo>
                    <a:lnTo>
                      <a:pt x="142" y="0"/>
                    </a:lnTo>
                    <a:lnTo>
                      <a:pt x="155" y="0"/>
                    </a:lnTo>
                    <a:lnTo>
                      <a:pt x="14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0" name="Freeform 24"/>
              <p:cNvSpPr>
                <a:spLocks/>
              </p:cNvSpPr>
              <p:nvPr/>
            </p:nvSpPr>
            <p:spPr bwMode="auto">
              <a:xfrm>
                <a:off x="3257" y="2831"/>
                <a:ext cx="31" cy="11"/>
              </a:xfrm>
              <a:custGeom>
                <a:avLst/>
                <a:gdLst>
                  <a:gd name="T0" fmla="*/ 0 w 153"/>
                  <a:gd name="T1" fmla="*/ 0 h 44"/>
                  <a:gd name="T2" fmla="*/ 0 w 153"/>
                  <a:gd name="T3" fmla="*/ 0 h 44"/>
                  <a:gd name="T4" fmla="*/ 0 w 153"/>
                  <a:gd name="T5" fmla="*/ 0 h 44"/>
                  <a:gd name="T6" fmla="*/ 0 w 153"/>
                  <a:gd name="T7" fmla="*/ 0 h 44"/>
                  <a:gd name="T8" fmla="*/ 0 w 153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"/>
                  <a:gd name="T16" fmla="*/ 0 h 44"/>
                  <a:gd name="T17" fmla="*/ 153 w 153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" h="44">
                    <a:moveTo>
                      <a:pt x="0" y="44"/>
                    </a:moveTo>
                    <a:lnTo>
                      <a:pt x="139" y="0"/>
                    </a:lnTo>
                    <a:lnTo>
                      <a:pt x="153" y="0"/>
                    </a:lnTo>
                    <a:lnTo>
                      <a:pt x="13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1" name="Freeform 25"/>
              <p:cNvSpPr>
                <a:spLocks/>
              </p:cNvSpPr>
              <p:nvPr/>
            </p:nvSpPr>
            <p:spPr bwMode="auto">
              <a:xfrm>
                <a:off x="3285" y="2820"/>
                <a:ext cx="31" cy="11"/>
              </a:xfrm>
              <a:custGeom>
                <a:avLst/>
                <a:gdLst>
                  <a:gd name="T0" fmla="*/ 0 w 155"/>
                  <a:gd name="T1" fmla="*/ 0 h 45"/>
                  <a:gd name="T2" fmla="*/ 0 w 155"/>
                  <a:gd name="T3" fmla="*/ 0 h 45"/>
                  <a:gd name="T4" fmla="*/ 0 w 155"/>
                  <a:gd name="T5" fmla="*/ 0 h 45"/>
                  <a:gd name="T6" fmla="*/ 0 w 155"/>
                  <a:gd name="T7" fmla="*/ 0 h 45"/>
                  <a:gd name="T8" fmla="*/ 0 w 155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45"/>
                  <a:gd name="T17" fmla="*/ 155 w 155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45">
                    <a:moveTo>
                      <a:pt x="0" y="45"/>
                    </a:moveTo>
                    <a:lnTo>
                      <a:pt x="142" y="0"/>
                    </a:lnTo>
                    <a:lnTo>
                      <a:pt x="155" y="0"/>
                    </a:lnTo>
                    <a:lnTo>
                      <a:pt x="14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1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2" name="Freeform 26"/>
              <p:cNvSpPr>
                <a:spLocks/>
              </p:cNvSpPr>
              <p:nvPr/>
            </p:nvSpPr>
            <p:spPr bwMode="auto">
              <a:xfrm>
                <a:off x="3313" y="2814"/>
                <a:ext cx="16" cy="6"/>
              </a:xfrm>
              <a:custGeom>
                <a:avLst/>
                <a:gdLst>
                  <a:gd name="T0" fmla="*/ 0 w 80"/>
                  <a:gd name="T1" fmla="*/ 0 h 22"/>
                  <a:gd name="T2" fmla="*/ 0 w 80"/>
                  <a:gd name="T3" fmla="*/ 0 h 22"/>
                  <a:gd name="T4" fmla="*/ 0 w 80"/>
                  <a:gd name="T5" fmla="*/ 0 h 22"/>
                  <a:gd name="T6" fmla="*/ 0 w 80"/>
                  <a:gd name="T7" fmla="*/ 0 h 22"/>
                  <a:gd name="T8" fmla="*/ 0 w 80"/>
                  <a:gd name="T9" fmla="*/ 0 h 22"/>
                  <a:gd name="T10" fmla="*/ 0 w 80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0"/>
                  <a:gd name="T19" fmla="*/ 0 h 22"/>
                  <a:gd name="T20" fmla="*/ 80 w 80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0" h="22">
                    <a:moveTo>
                      <a:pt x="0" y="22"/>
                    </a:moveTo>
                    <a:lnTo>
                      <a:pt x="62" y="2"/>
                    </a:lnTo>
                    <a:lnTo>
                      <a:pt x="72" y="4"/>
                    </a:lnTo>
                    <a:lnTo>
                      <a:pt x="80" y="0"/>
                    </a:lnTo>
                    <a:lnTo>
                      <a:pt x="13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0B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3" name="Freeform 27"/>
              <p:cNvSpPr>
                <a:spLocks/>
              </p:cNvSpPr>
              <p:nvPr/>
            </p:nvSpPr>
            <p:spPr bwMode="auto">
              <a:xfrm>
                <a:off x="2543" y="2897"/>
                <a:ext cx="339" cy="107"/>
              </a:xfrm>
              <a:custGeom>
                <a:avLst/>
                <a:gdLst>
                  <a:gd name="T0" fmla="*/ 0 w 1695"/>
                  <a:gd name="T1" fmla="*/ 0 h 425"/>
                  <a:gd name="T2" fmla="*/ 0 w 1695"/>
                  <a:gd name="T3" fmla="*/ 0 h 425"/>
                  <a:gd name="T4" fmla="*/ 0 w 1695"/>
                  <a:gd name="T5" fmla="*/ 0 h 425"/>
                  <a:gd name="T6" fmla="*/ 0 w 1695"/>
                  <a:gd name="T7" fmla="*/ 0 h 4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95"/>
                  <a:gd name="T13" fmla="*/ 0 h 425"/>
                  <a:gd name="T14" fmla="*/ 1695 w 1695"/>
                  <a:gd name="T15" fmla="*/ 425 h 4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95" h="425">
                    <a:moveTo>
                      <a:pt x="0" y="0"/>
                    </a:moveTo>
                    <a:lnTo>
                      <a:pt x="1543" y="425"/>
                    </a:lnTo>
                    <a:lnTo>
                      <a:pt x="1695" y="3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4" name="Freeform 28"/>
              <p:cNvSpPr>
                <a:spLocks/>
              </p:cNvSpPr>
              <p:nvPr/>
            </p:nvSpPr>
            <p:spPr bwMode="auto">
              <a:xfrm>
                <a:off x="2027" y="2715"/>
                <a:ext cx="917" cy="277"/>
              </a:xfrm>
              <a:custGeom>
                <a:avLst/>
                <a:gdLst>
                  <a:gd name="T0" fmla="*/ 0 w 4587"/>
                  <a:gd name="T1" fmla="*/ 0 h 1106"/>
                  <a:gd name="T2" fmla="*/ 0 w 4587"/>
                  <a:gd name="T3" fmla="*/ 0 h 1106"/>
                  <a:gd name="T4" fmla="*/ 0 w 4587"/>
                  <a:gd name="T5" fmla="*/ 0 h 1106"/>
                  <a:gd name="T6" fmla="*/ 0 w 4587"/>
                  <a:gd name="T7" fmla="*/ 0 h 1106"/>
                  <a:gd name="T8" fmla="*/ 0 w 4587"/>
                  <a:gd name="T9" fmla="*/ 0 h 1106"/>
                  <a:gd name="T10" fmla="*/ 0 w 4587"/>
                  <a:gd name="T11" fmla="*/ 0 h 1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7"/>
                  <a:gd name="T19" fmla="*/ 0 h 1106"/>
                  <a:gd name="T20" fmla="*/ 4587 w 4587"/>
                  <a:gd name="T21" fmla="*/ 1106 h 11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7" h="1106">
                    <a:moveTo>
                      <a:pt x="2581" y="729"/>
                    </a:moveTo>
                    <a:lnTo>
                      <a:pt x="0" y="18"/>
                    </a:lnTo>
                    <a:lnTo>
                      <a:pt x="56" y="0"/>
                    </a:lnTo>
                    <a:lnTo>
                      <a:pt x="4587" y="1007"/>
                    </a:lnTo>
                    <a:lnTo>
                      <a:pt x="4276" y="1106"/>
                    </a:lnTo>
                    <a:lnTo>
                      <a:pt x="2581" y="729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5" name="Freeform 29"/>
              <p:cNvSpPr>
                <a:spLocks/>
              </p:cNvSpPr>
              <p:nvPr/>
            </p:nvSpPr>
            <p:spPr bwMode="auto">
              <a:xfrm>
                <a:off x="2038" y="2690"/>
                <a:ext cx="967" cy="277"/>
              </a:xfrm>
              <a:custGeom>
                <a:avLst/>
                <a:gdLst>
                  <a:gd name="T0" fmla="*/ 0 w 4838"/>
                  <a:gd name="T1" fmla="*/ 0 h 1105"/>
                  <a:gd name="T2" fmla="*/ 0 w 4838"/>
                  <a:gd name="T3" fmla="*/ 0 h 1105"/>
                  <a:gd name="T4" fmla="*/ 0 w 4838"/>
                  <a:gd name="T5" fmla="*/ 0 h 1105"/>
                  <a:gd name="T6" fmla="*/ 0 w 4838"/>
                  <a:gd name="T7" fmla="*/ 0 h 1105"/>
                  <a:gd name="T8" fmla="*/ 0 w 4838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8"/>
                  <a:gd name="T16" fmla="*/ 0 h 1105"/>
                  <a:gd name="T17" fmla="*/ 4838 w 4838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8" h="1105">
                    <a:moveTo>
                      <a:pt x="0" y="98"/>
                    </a:moveTo>
                    <a:lnTo>
                      <a:pt x="309" y="0"/>
                    </a:lnTo>
                    <a:lnTo>
                      <a:pt x="4838" y="1007"/>
                    </a:lnTo>
                    <a:lnTo>
                      <a:pt x="4531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6" name="Freeform 30"/>
              <p:cNvSpPr>
                <a:spLocks/>
              </p:cNvSpPr>
              <p:nvPr/>
            </p:nvSpPr>
            <p:spPr bwMode="auto">
              <a:xfrm>
                <a:off x="2100" y="2666"/>
                <a:ext cx="967" cy="276"/>
              </a:xfrm>
              <a:custGeom>
                <a:avLst/>
                <a:gdLst>
                  <a:gd name="T0" fmla="*/ 0 w 4838"/>
                  <a:gd name="T1" fmla="*/ 0 h 1105"/>
                  <a:gd name="T2" fmla="*/ 0 w 4838"/>
                  <a:gd name="T3" fmla="*/ 0 h 1105"/>
                  <a:gd name="T4" fmla="*/ 0 w 4838"/>
                  <a:gd name="T5" fmla="*/ 0 h 1105"/>
                  <a:gd name="T6" fmla="*/ 0 w 4838"/>
                  <a:gd name="T7" fmla="*/ 0 h 1105"/>
                  <a:gd name="T8" fmla="*/ 0 w 4838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8"/>
                  <a:gd name="T16" fmla="*/ 0 h 1105"/>
                  <a:gd name="T17" fmla="*/ 4838 w 4838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8" h="1105">
                    <a:moveTo>
                      <a:pt x="0" y="98"/>
                    </a:moveTo>
                    <a:lnTo>
                      <a:pt x="309" y="0"/>
                    </a:lnTo>
                    <a:lnTo>
                      <a:pt x="4838" y="1007"/>
                    </a:lnTo>
                    <a:lnTo>
                      <a:pt x="4529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7" name="Freeform 31"/>
              <p:cNvSpPr>
                <a:spLocks/>
              </p:cNvSpPr>
              <p:nvPr/>
            </p:nvSpPr>
            <p:spPr bwMode="auto">
              <a:xfrm>
                <a:off x="2161" y="2641"/>
                <a:ext cx="968" cy="277"/>
              </a:xfrm>
              <a:custGeom>
                <a:avLst/>
                <a:gdLst>
                  <a:gd name="T0" fmla="*/ 0 w 4836"/>
                  <a:gd name="T1" fmla="*/ 0 h 1105"/>
                  <a:gd name="T2" fmla="*/ 0 w 4836"/>
                  <a:gd name="T3" fmla="*/ 0 h 1105"/>
                  <a:gd name="T4" fmla="*/ 0 w 4836"/>
                  <a:gd name="T5" fmla="*/ 0 h 1105"/>
                  <a:gd name="T6" fmla="*/ 0 w 4836"/>
                  <a:gd name="T7" fmla="*/ 0 h 1105"/>
                  <a:gd name="T8" fmla="*/ 0 w 4836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6"/>
                  <a:gd name="T16" fmla="*/ 0 h 1105"/>
                  <a:gd name="T17" fmla="*/ 4836 w 4836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6" h="1105">
                    <a:moveTo>
                      <a:pt x="0" y="98"/>
                    </a:moveTo>
                    <a:lnTo>
                      <a:pt x="307" y="0"/>
                    </a:lnTo>
                    <a:lnTo>
                      <a:pt x="4836" y="1006"/>
                    </a:lnTo>
                    <a:lnTo>
                      <a:pt x="4529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8" name="Freeform 32"/>
              <p:cNvSpPr>
                <a:spLocks/>
              </p:cNvSpPr>
              <p:nvPr/>
            </p:nvSpPr>
            <p:spPr bwMode="auto">
              <a:xfrm>
                <a:off x="2223" y="2617"/>
                <a:ext cx="967" cy="276"/>
              </a:xfrm>
              <a:custGeom>
                <a:avLst/>
                <a:gdLst>
                  <a:gd name="T0" fmla="*/ 0 w 4837"/>
                  <a:gd name="T1" fmla="*/ 0 h 1104"/>
                  <a:gd name="T2" fmla="*/ 0 w 4837"/>
                  <a:gd name="T3" fmla="*/ 0 h 1104"/>
                  <a:gd name="T4" fmla="*/ 0 w 4837"/>
                  <a:gd name="T5" fmla="*/ 0 h 1104"/>
                  <a:gd name="T6" fmla="*/ 0 w 4837"/>
                  <a:gd name="T7" fmla="*/ 0 h 1104"/>
                  <a:gd name="T8" fmla="*/ 0 w 4837"/>
                  <a:gd name="T9" fmla="*/ 0 h 1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7"/>
                  <a:gd name="T16" fmla="*/ 0 h 1104"/>
                  <a:gd name="T17" fmla="*/ 4837 w 4837"/>
                  <a:gd name="T18" fmla="*/ 1104 h 1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7" h="1104">
                    <a:moveTo>
                      <a:pt x="0" y="98"/>
                    </a:moveTo>
                    <a:lnTo>
                      <a:pt x="309" y="0"/>
                    </a:lnTo>
                    <a:lnTo>
                      <a:pt x="4837" y="1006"/>
                    </a:lnTo>
                    <a:lnTo>
                      <a:pt x="4529" y="1104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09" name="Freeform 33"/>
              <p:cNvSpPr>
                <a:spLocks/>
              </p:cNvSpPr>
              <p:nvPr/>
            </p:nvSpPr>
            <p:spPr bwMode="auto">
              <a:xfrm>
                <a:off x="2285" y="2592"/>
                <a:ext cx="967" cy="276"/>
              </a:xfrm>
              <a:custGeom>
                <a:avLst/>
                <a:gdLst>
                  <a:gd name="T0" fmla="*/ 0 w 4837"/>
                  <a:gd name="T1" fmla="*/ 0 h 1104"/>
                  <a:gd name="T2" fmla="*/ 0 w 4837"/>
                  <a:gd name="T3" fmla="*/ 0 h 1104"/>
                  <a:gd name="T4" fmla="*/ 0 w 4837"/>
                  <a:gd name="T5" fmla="*/ 0 h 1104"/>
                  <a:gd name="T6" fmla="*/ 0 w 4837"/>
                  <a:gd name="T7" fmla="*/ 0 h 1104"/>
                  <a:gd name="T8" fmla="*/ 0 w 4837"/>
                  <a:gd name="T9" fmla="*/ 0 h 1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7"/>
                  <a:gd name="T16" fmla="*/ 0 h 1104"/>
                  <a:gd name="T17" fmla="*/ 4837 w 4837"/>
                  <a:gd name="T18" fmla="*/ 1104 h 1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7" h="1104">
                    <a:moveTo>
                      <a:pt x="0" y="98"/>
                    </a:moveTo>
                    <a:lnTo>
                      <a:pt x="309" y="0"/>
                    </a:lnTo>
                    <a:lnTo>
                      <a:pt x="4837" y="1006"/>
                    </a:lnTo>
                    <a:lnTo>
                      <a:pt x="4528" y="1104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0" name="Freeform 34"/>
              <p:cNvSpPr>
                <a:spLocks/>
              </p:cNvSpPr>
              <p:nvPr/>
            </p:nvSpPr>
            <p:spPr bwMode="auto">
              <a:xfrm>
                <a:off x="2346" y="2568"/>
                <a:ext cx="968" cy="276"/>
              </a:xfrm>
              <a:custGeom>
                <a:avLst/>
                <a:gdLst>
                  <a:gd name="T0" fmla="*/ 0 w 4837"/>
                  <a:gd name="T1" fmla="*/ 0 h 1105"/>
                  <a:gd name="T2" fmla="*/ 0 w 4837"/>
                  <a:gd name="T3" fmla="*/ 0 h 1105"/>
                  <a:gd name="T4" fmla="*/ 0 w 4837"/>
                  <a:gd name="T5" fmla="*/ 0 h 1105"/>
                  <a:gd name="T6" fmla="*/ 0 w 4837"/>
                  <a:gd name="T7" fmla="*/ 0 h 1105"/>
                  <a:gd name="T8" fmla="*/ 0 w 4837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7"/>
                  <a:gd name="T16" fmla="*/ 0 h 1105"/>
                  <a:gd name="T17" fmla="*/ 4837 w 4837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7" h="1105">
                    <a:moveTo>
                      <a:pt x="0" y="99"/>
                    </a:moveTo>
                    <a:lnTo>
                      <a:pt x="310" y="0"/>
                    </a:lnTo>
                    <a:lnTo>
                      <a:pt x="4837" y="1006"/>
                    </a:lnTo>
                    <a:lnTo>
                      <a:pt x="4528" y="1105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1" name="Freeform 35"/>
              <p:cNvSpPr>
                <a:spLocks/>
              </p:cNvSpPr>
              <p:nvPr/>
            </p:nvSpPr>
            <p:spPr bwMode="auto">
              <a:xfrm>
                <a:off x="2408" y="2543"/>
                <a:ext cx="918" cy="276"/>
              </a:xfrm>
              <a:custGeom>
                <a:avLst/>
                <a:gdLst>
                  <a:gd name="T0" fmla="*/ 0 w 4586"/>
                  <a:gd name="T1" fmla="*/ 0 h 1104"/>
                  <a:gd name="T2" fmla="*/ 0 w 4586"/>
                  <a:gd name="T3" fmla="*/ 0 h 1104"/>
                  <a:gd name="T4" fmla="*/ 0 w 4586"/>
                  <a:gd name="T5" fmla="*/ 0 h 1104"/>
                  <a:gd name="T6" fmla="*/ 0 w 4586"/>
                  <a:gd name="T7" fmla="*/ 0 h 1104"/>
                  <a:gd name="T8" fmla="*/ 0 w 4586"/>
                  <a:gd name="T9" fmla="*/ 0 h 1104"/>
                  <a:gd name="T10" fmla="*/ 0 w 4586"/>
                  <a:gd name="T11" fmla="*/ 0 h 1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6"/>
                  <a:gd name="T19" fmla="*/ 0 h 1104"/>
                  <a:gd name="T20" fmla="*/ 4586 w 4586"/>
                  <a:gd name="T21" fmla="*/ 1104 h 110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6" h="1104">
                    <a:moveTo>
                      <a:pt x="0" y="98"/>
                    </a:moveTo>
                    <a:lnTo>
                      <a:pt x="308" y="0"/>
                    </a:lnTo>
                    <a:lnTo>
                      <a:pt x="2037" y="384"/>
                    </a:lnTo>
                    <a:lnTo>
                      <a:pt x="4586" y="1086"/>
                    </a:lnTo>
                    <a:lnTo>
                      <a:pt x="4527" y="1104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2" name="Freeform 36"/>
              <p:cNvSpPr>
                <a:spLocks/>
              </p:cNvSpPr>
              <p:nvPr/>
            </p:nvSpPr>
            <p:spPr bwMode="auto">
              <a:xfrm>
                <a:off x="2470" y="2531"/>
                <a:ext cx="346" cy="108"/>
              </a:xfrm>
              <a:custGeom>
                <a:avLst/>
                <a:gdLst>
                  <a:gd name="T0" fmla="*/ 0 w 1729"/>
                  <a:gd name="T1" fmla="*/ 0 h 433"/>
                  <a:gd name="T2" fmla="*/ 0 w 1729"/>
                  <a:gd name="T3" fmla="*/ 0 h 433"/>
                  <a:gd name="T4" fmla="*/ 0 w 1729"/>
                  <a:gd name="T5" fmla="*/ 0 h 433"/>
                  <a:gd name="T6" fmla="*/ 0 w 1729"/>
                  <a:gd name="T7" fmla="*/ 0 h 4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29"/>
                  <a:gd name="T13" fmla="*/ 0 h 433"/>
                  <a:gd name="T14" fmla="*/ 1729 w 1729"/>
                  <a:gd name="T15" fmla="*/ 433 h 4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29" h="433">
                    <a:moveTo>
                      <a:pt x="0" y="49"/>
                    </a:moveTo>
                    <a:lnTo>
                      <a:pt x="154" y="0"/>
                    </a:lnTo>
                    <a:lnTo>
                      <a:pt x="1729" y="433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3" name="Freeform 37"/>
              <p:cNvSpPr>
                <a:spLocks/>
              </p:cNvSpPr>
              <p:nvPr/>
            </p:nvSpPr>
            <p:spPr bwMode="auto">
              <a:xfrm>
                <a:off x="2022" y="2705"/>
                <a:ext cx="25" cy="14"/>
              </a:xfrm>
              <a:custGeom>
                <a:avLst/>
                <a:gdLst>
                  <a:gd name="T0" fmla="*/ 0 w 126"/>
                  <a:gd name="T1" fmla="*/ 0 h 58"/>
                  <a:gd name="T2" fmla="*/ 0 w 126"/>
                  <a:gd name="T3" fmla="*/ 0 h 58"/>
                  <a:gd name="T4" fmla="*/ 0 w 126"/>
                  <a:gd name="T5" fmla="*/ 0 h 58"/>
                  <a:gd name="T6" fmla="*/ 0 w 126"/>
                  <a:gd name="T7" fmla="*/ 0 h 58"/>
                  <a:gd name="T8" fmla="*/ 0 w 126"/>
                  <a:gd name="T9" fmla="*/ 0 h 58"/>
                  <a:gd name="T10" fmla="*/ 0 w 126"/>
                  <a:gd name="T11" fmla="*/ 0 h 58"/>
                  <a:gd name="T12" fmla="*/ 0 w 126"/>
                  <a:gd name="T13" fmla="*/ 0 h 58"/>
                  <a:gd name="T14" fmla="*/ 0 w 126"/>
                  <a:gd name="T15" fmla="*/ 0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6"/>
                  <a:gd name="T25" fmla="*/ 0 h 58"/>
                  <a:gd name="T26" fmla="*/ 126 w 126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6" h="58">
                    <a:moveTo>
                      <a:pt x="100" y="0"/>
                    </a:moveTo>
                    <a:lnTo>
                      <a:pt x="0" y="32"/>
                    </a:lnTo>
                    <a:lnTo>
                      <a:pt x="1" y="41"/>
                    </a:lnTo>
                    <a:lnTo>
                      <a:pt x="6" y="49"/>
                    </a:lnTo>
                    <a:lnTo>
                      <a:pt x="13" y="55"/>
                    </a:lnTo>
                    <a:lnTo>
                      <a:pt x="22" y="58"/>
                    </a:lnTo>
                    <a:lnTo>
                      <a:pt x="126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4" name="Freeform 38"/>
              <p:cNvSpPr>
                <a:spLocks/>
              </p:cNvSpPr>
              <p:nvPr/>
            </p:nvSpPr>
            <p:spPr bwMode="auto">
              <a:xfrm>
                <a:off x="2042" y="2695"/>
                <a:ext cx="29" cy="16"/>
              </a:xfrm>
              <a:custGeom>
                <a:avLst/>
                <a:gdLst>
                  <a:gd name="T0" fmla="*/ 0 w 146"/>
                  <a:gd name="T1" fmla="*/ 0 h 64"/>
                  <a:gd name="T2" fmla="*/ 0 w 146"/>
                  <a:gd name="T3" fmla="*/ 0 h 64"/>
                  <a:gd name="T4" fmla="*/ 0 w 146"/>
                  <a:gd name="T5" fmla="*/ 0 h 64"/>
                  <a:gd name="T6" fmla="*/ 0 w 146"/>
                  <a:gd name="T7" fmla="*/ 0 h 64"/>
                  <a:gd name="T8" fmla="*/ 0 w 146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4"/>
                  <a:gd name="T17" fmla="*/ 146 w 146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5" name="Freeform 39"/>
              <p:cNvSpPr>
                <a:spLocks/>
              </p:cNvSpPr>
              <p:nvPr/>
            </p:nvSpPr>
            <p:spPr bwMode="auto">
              <a:xfrm>
                <a:off x="2066" y="2686"/>
                <a:ext cx="29" cy="16"/>
              </a:xfrm>
              <a:custGeom>
                <a:avLst/>
                <a:gdLst>
                  <a:gd name="T0" fmla="*/ 0 w 146"/>
                  <a:gd name="T1" fmla="*/ 0 h 62"/>
                  <a:gd name="T2" fmla="*/ 0 w 146"/>
                  <a:gd name="T3" fmla="*/ 0 h 62"/>
                  <a:gd name="T4" fmla="*/ 0 w 146"/>
                  <a:gd name="T5" fmla="*/ 0 h 62"/>
                  <a:gd name="T6" fmla="*/ 0 w 146"/>
                  <a:gd name="T7" fmla="*/ 0 h 62"/>
                  <a:gd name="T8" fmla="*/ 0 w 14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2"/>
                  <a:gd name="T17" fmla="*/ 146 w 146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2">
                    <a:moveTo>
                      <a:pt x="0" y="37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E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6" name="Freeform 40"/>
              <p:cNvSpPr>
                <a:spLocks/>
              </p:cNvSpPr>
              <p:nvPr/>
            </p:nvSpPr>
            <p:spPr bwMode="auto">
              <a:xfrm>
                <a:off x="2090" y="2676"/>
                <a:ext cx="30" cy="16"/>
              </a:xfrm>
              <a:custGeom>
                <a:avLst/>
                <a:gdLst>
                  <a:gd name="T0" fmla="*/ 0 w 147"/>
                  <a:gd name="T1" fmla="*/ 0 h 64"/>
                  <a:gd name="T2" fmla="*/ 0 w 147"/>
                  <a:gd name="T3" fmla="*/ 0 h 64"/>
                  <a:gd name="T4" fmla="*/ 0 w 147"/>
                  <a:gd name="T5" fmla="*/ 0 h 64"/>
                  <a:gd name="T6" fmla="*/ 0 w 147"/>
                  <a:gd name="T7" fmla="*/ 0 h 64"/>
                  <a:gd name="T8" fmla="*/ 0 w 147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4"/>
                  <a:gd name="T17" fmla="*/ 147 w 147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4">
                    <a:moveTo>
                      <a:pt x="0" y="39"/>
                    </a:moveTo>
                    <a:lnTo>
                      <a:pt x="121" y="0"/>
                    </a:lnTo>
                    <a:lnTo>
                      <a:pt x="147" y="25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7" name="Freeform 41"/>
              <p:cNvSpPr>
                <a:spLocks/>
              </p:cNvSpPr>
              <p:nvPr/>
            </p:nvSpPr>
            <p:spPr bwMode="auto">
              <a:xfrm>
                <a:off x="2114" y="2667"/>
                <a:ext cx="30" cy="15"/>
              </a:xfrm>
              <a:custGeom>
                <a:avLst/>
                <a:gdLst>
                  <a:gd name="T0" fmla="*/ 0 w 146"/>
                  <a:gd name="T1" fmla="*/ 0 h 63"/>
                  <a:gd name="T2" fmla="*/ 0 w 146"/>
                  <a:gd name="T3" fmla="*/ 0 h 63"/>
                  <a:gd name="T4" fmla="*/ 0 w 146"/>
                  <a:gd name="T5" fmla="*/ 0 h 63"/>
                  <a:gd name="T6" fmla="*/ 0 w 146"/>
                  <a:gd name="T7" fmla="*/ 0 h 63"/>
                  <a:gd name="T8" fmla="*/ 0 w 146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3"/>
                  <a:gd name="T17" fmla="*/ 146 w 146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3">
                    <a:moveTo>
                      <a:pt x="0" y="38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8" name="Freeform 42"/>
              <p:cNvSpPr>
                <a:spLocks/>
              </p:cNvSpPr>
              <p:nvPr/>
            </p:nvSpPr>
            <p:spPr bwMode="auto">
              <a:xfrm>
                <a:off x="2138" y="2657"/>
                <a:ext cx="30" cy="16"/>
              </a:xfrm>
              <a:custGeom>
                <a:avLst/>
                <a:gdLst>
                  <a:gd name="T0" fmla="*/ 0 w 146"/>
                  <a:gd name="T1" fmla="*/ 0 h 64"/>
                  <a:gd name="T2" fmla="*/ 0 w 146"/>
                  <a:gd name="T3" fmla="*/ 0 h 64"/>
                  <a:gd name="T4" fmla="*/ 0 w 146"/>
                  <a:gd name="T5" fmla="*/ 0 h 64"/>
                  <a:gd name="T6" fmla="*/ 0 w 146"/>
                  <a:gd name="T7" fmla="*/ 0 h 64"/>
                  <a:gd name="T8" fmla="*/ 0 w 146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4"/>
                  <a:gd name="T17" fmla="*/ 146 w 146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19" name="Freeform 43"/>
              <p:cNvSpPr>
                <a:spLocks/>
              </p:cNvSpPr>
              <p:nvPr/>
            </p:nvSpPr>
            <p:spPr bwMode="auto">
              <a:xfrm>
                <a:off x="2162" y="2647"/>
                <a:ext cx="30" cy="16"/>
              </a:xfrm>
              <a:custGeom>
                <a:avLst/>
                <a:gdLst>
                  <a:gd name="T0" fmla="*/ 0 w 147"/>
                  <a:gd name="T1" fmla="*/ 0 h 63"/>
                  <a:gd name="T2" fmla="*/ 0 w 147"/>
                  <a:gd name="T3" fmla="*/ 0 h 63"/>
                  <a:gd name="T4" fmla="*/ 0 w 147"/>
                  <a:gd name="T5" fmla="*/ 0 h 63"/>
                  <a:gd name="T6" fmla="*/ 0 w 147"/>
                  <a:gd name="T7" fmla="*/ 0 h 63"/>
                  <a:gd name="T8" fmla="*/ 0 w 147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3"/>
                  <a:gd name="T17" fmla="*/ 147 w 147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3">
                    <a:moveTo>
                      <a:pt x="0" y="38"/>
                    </a:moveTo>
                    <a:lnTo>
                      <a:pt x="121" y="0"/>
                    </a:lnTo>
                    <a:lnTo>
                      <a:pt x="147" y="25"/>
                    </a:lnTo>
                    <a:lnTo>
                      <a:pt x="26" y="6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0" name="Freeform 44"/>
              <p:cNvSpPr>
                <a:spLocks/>
              </p:cNvSpPr>
              <p:nvPr/>
            </p:nvSpPr>
            <p:spPr bwMode="auto">
              <a:xfrm>
                <a:off x="2187" y="2638"/>
                <a:ext cx="29" cy="16"/>
              </a:xfrm>
              <a:custGeom>
                <a:avLst/>
                <a:gdLst>
                  <a:gd name="T0" fmla="*/ 0 w 146"/>
                  <a:gd name="T1" fmla="*/ 0 h 63"/>
                  <a:gd name="T2" fmla="*/ 0 w 146"/>
                  <a:gd name="T3" fmla="*/ 0 h 63"/>
                  <a:gd name="T4" fmla="*/ 0 w 146"/>
                  <a:gd name="T5" fmla="*/ 0 h 63"/>
                  <a:gd name="T6" fmla="*/ 0 w 146"/>
                  <a:gd name="T7" fmla="*/ 0 h 63"/>
                  <a:gd name="T8" fmla="*/ 0 w 146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3"/>
                  <a:gd name="T17" fmla="*/ 146 w 146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3">
                    <a:moveTo>
                      <a:pt x="0" y="38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1" name="Freeform 45"/>
              <p:cNvSpPr>
                <a:spLocks/>
              </p:cNvSpPr>
              <p:nvPr/>
            </p:nvSpPr>
            <p:spPr bwMode="auto">
              <a:xfrm>
                <a:off x="2211" y="2628"/>
                <a:ext cx="29" cy="16"/>
              </a:xfrm>
              <a:custGeom>
                <a:avLst/>
                <a:gdLst>
                  <a:gd name="T0" fmla="*/ 0 w 146"/>
                  <a:gd name="T1" fmla="*/ 0 h 64"/>
                  <a:gd name="T2" fmla="*/ 0 w 146"/>
                  <a:gd name="T3" fmla="*/ 0 h 64"/>
                  <a:gd name="T4" fmla="*/ 0 w 146"/>
                  <a:gd name="T5" fmla="*/ 0 h 64"/>
                  <a:gd name="T6" fmla="*/ 0 w 146"/>
                  <a:gd name="T7" fmla="*/ 0 h 64"/>
                  <a:gd name="T8" fmla="*/ 0 w 146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4"/>
                  <a:gd name="T17" fmla="*/ 146 w 146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2" name="Freeform 46"/>
              <p:cNvSpPr>
                <a:spLocks/>
              </p:cNvSpPr>
              <p:nvPr/>
            </p:nvSpPr>
            <p:spPr bwMode="auto">
              <a:xfrm>
                <a:off x="2235" y="2619"/>
                <a:ext cx="29" cy="16"/>
              </a:xfrm>
              <a:custGeom>
                <a:avLst/>
                <a:gdLst>
                  <a:gd name="T0" fmla="*/ 0 w 147"/>
                  <a:gd name="T1" fmla="*/ 0 h 63"/>
                  <a:gd name="T2" fmla="*/ 0 w 147"/>
                  <a:gd name="T3" fmla="*/ 0 h 63"/>
                  <a:gd name="T4" fmla="*/ 0 w 147"/>
                  <a:gd name="T5" fmla="*/ 0 h 63"/>
                  <a:gd name="T6" fmla="*/ 0 w 147"/>
                  <a:gd name="T7" fmla="*/ 0 h 63"/>
                  <a:gd name="T8" fmla="*/ 0 w 147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3"/>
                  <a:gd name="T17" fmla="*/ 147 w 147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3">
                    <a:moveTo>
                      <a:pt x="0" y="38"/>
                    </a:moveTo>
                    <a:lnTo>
                      <a:pt x="120" y="0"/>
                    </a:lnTo>
                    <a:lnTo>
                      <a:pt x="147" y="26"/>
                    </a:lnTo>
                    <a:lnTo>
                      <a:pt x="26" y="63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3" name="Freeform 47"/>
              <p:cNvSpPr>
                <a:spLocks/>
              </p:cNvSpPr>
              <p:nvPr/>
            </p:nvSpPr>
            <p:spPr bwMode="auto">
              <a:xfrm>
                <a:off x="2259" y="2609"/>
                <a:ext cx="29" cy="16"/>
              </a:xfrm>
              <a:custGeom>
                <a:avLst/>
                <a:gdLst>
                  <a:gd name="T0" fmla="*/ 0 w 147"/>
                  <a:gd name="T1" fmla="*/ 0 h 64"/>
                  <a:gd name="T2" fmla="*/ 0 w 147"/>
                  <a:gd name="T3" fmla="*/ 0 h 64"/>
                  <a:gd name="T4" fmla="*/ 0 w 147"/>
                  <a:gd name="T5" fmla="*/ 0 h 64"/>
                  <a:gd name="T6" fmla="*/ 0 w 147"/>
                  <a:gd name="T7" fmla="*/ 0 h 64"/>
                  <a:gd name="T8" fmla="*/ 0 w 147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4"/>
                  <a:gd name="T17" fmla="*/ 147 w 147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4">
                    <a:moveTo>
                      <a:pt x="0" y="38"/>
                    </a:moveTo>
                    <a:lnTo>
                      <a:pt x="121" y="0"/>
                    </a:lnTo>
                    <a:lnTo>
                      <a:pt x="147" y="25"/>
                    </a:lnTo>
                    <a:lnTo>
                      <a:pt x="27" y="6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4" name="Freeform 48"/>
              <p:cNvSpPr>
                <a:spLocks/>
              </p:cNvSpPr>
              <p:nvPr/>
            </p:nvSpPr>
            <p:spPr bwMode="auto">
              <a:xfrm>
                <a:off x="2283" y="2600"/>
                <a:ext cx="29" cy="16"/>
              </a:xfrm>
              <a:custGeom>
                <a:avLst/>
                <a:gdLst>
                  <a:gd name="T0" fmla="*/ 0 w 146"/>
                  <a:gd name="T1" fmla="*/ 0 h 64"/>
                  <a:gd name="T2" fmla="*/ 0 w 146"/>
                  <a:gd name="T3" fmla="*/ 0 h 64"/>
                  <a:gd name="T4" fmla="*/ 0 w 146"/>
                  <a:gd name="T5" fmla="*/ 0 h 64"/>
                  <a:gd name="T6" fmla="*/ 0 w 146"/>
                  <a:gd name="T7" fmla="*/ 0 h 64"/>
                  <a:gd name="T8" fmla="*/ 0 w 146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4"/>
                  <a:gd name="T17" fmla="*/ 146 w 146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5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5" name="Freeform 49"/>
              <p:cNvSpPr>
                <a:spLocks/>
              </p:cNvSpPr>
              <p:nvPr/>
            </p:nvSpPr>
            <p:spPr bwMode="auto">
              <a:xfrm>
                <a:off x="2307" y="2590"/>
                <a:ext cx="29" cy="16"/>
              </a:xfrm>
              <a:custGeom>
                <a:avLst/>
                <a:gdLst>
                  <a:gd name="T0" fmla="*/ 0 w 146"/>
                  <a:gd name="T1" fmla="*/ 0 h 64"/>
                  <a:gd name="T2" fmla="*/ 0 w 146"/>
                  <a:gd name="T3" fmla="*/ 0 h 64"/>
                  <a:gd name="T4" fmla="*/ 0 w 146"/>
                  <a:gd name="T5" fmla="*/ 0 h 64"/>
                  <a:gd name="T6" fmla="*/ 0 w 146"/>
                  <a:gd name="T7" fmla="*/ 0 h 64"/>
                  <a:gd name="T8" fmla="*/ 0 w 146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4"/>
                  <a:gd name="T17" fmla="*/ 146 w 146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7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6" name="Freeform 50"/>
              <p:cNvSpPr>
                <a:spLocks/>
              </p:cNvSpPr>
              <p:nvPr/>
            </p:nvSpPr>
            <p:spPr bwMode="auto">
              <a:xfrm>
                <a:off x="2331" y="2580"/>
                <a:ext cx="29" cy="16"/>
              </a:xfrm>
              <a:custGeom>
                <a:avLst/>
                <a:gdLst>
                  <a:gd name="T0" fmla="*/ 0 w 148"/>
                  <a:gd name="T1" fmla="*/ 0 h 64"/>
                  <a:gd name="T2" fmla="*/ 0 w 148"/>
                  <a:gd name="T3" fmla="*/ 0 h 64"/>
                  <a:gd name="T4" fmla="*/ 0 w 148"/>
                  <a:gd name="T5" fmla="*/ 0 h 64"/>
                  <a:gd name="T6" fmla="*/ 0 w 148"/>
                  <a:gd name="T7" fmla="*/ 0 h 64"/>
                  <a:gd name="T8" fmla="*/ 0 w 148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64"/>
                  <a:gd name="T17" fmla="*/ 148 w 14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64">
                    <a:moveTo>
                      <a:pt x="0" y="37"/>
                    </a:moveTo>
                    <a:lnTo>
                      <a:pt x="121" y="0"/>
                    </a:lnTo>
                    <a:lnTo>
                      <a:pt x="148" y="25"/>
                    </a:lnTo>
                    <a:lnTo>
                      <a:pt x="26" y="6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7" name="Freeform 51"/>
              <p:cNvSpPr>
                <a:spLocks/>
              </p:cNvSpPr>
              <p:nvPr/>
            </p:nvSpPr>
            <p:spPr bwMode="auto">
              <a:xfrm>
                <a:off x="2355" y="2571"/>
                <a:ext cx="29" cy="16"/>
              </a:xfrm>
              <a:custGeom>
                <a:avLst/>
                <a:gdLst>
                  <a:gd name="T0" fmla="*/ 0 w 147"/>
                  <a:gd name="T1" fmla="*/ 0 h 64"/>
                  <a:gd name="T2" fmla="*/ 0 w 147"/>
                  <a:gd name="T3" fmla="*/ 0 h 64"/>
                  <a:gd name="T4" fmla="*/ 0 w 147"/>
                  <a:gd name="T5" fmla="*/ 0 h 64"/>
                  <a:gd name="T6" fmla="*/ 0 w 147"/>
                  <a:gd name="T7" fmla="*/ 0 h 64"/>
                  <a:gd name="T8" fmla="*/ 0 w 147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4"/>
                  <a:gd name="T17" fmla="*/ 147 w 147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7" y="26"/>
                    </a:lnTo>
                    <a:lnTo>
                      <a:pt x="27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8" name="Freeform 52"/>
              <p:cNvSpPr>
                <a:spLocks/>
              </p:cNvSpPr>
              <p:nvPr/>
            </p:nvSpPr>
            <p:spPr bwMode="auto">
              <a:xfrm>
                <a:off x="2379" y="2561"/>
                <a:ext cx="29" cy="16"/>
              </a:xfrm>
              <a:custGeom>
                <a:avLst/>
                <a:gdLst>
                  <a:gd name="T0" fmla="*/ 0 w 147"/>
                  <a:gd name="T1" fmla="*/ 0 h 65"/>
                  <a:gd name="T2" fmla="*/ 0 w 147"/>
                  <a:gd name="T3" fmla="*/ 0 h 65"/>
                  <a:gd name="T4" fmla="*/ 0 w 147"/>
                  <a:gd name="T5" fmla="*/ 0 h 65"/>
                  <a:gd name="T6" fmla="*/ 0 w 147"/>
                  <a:gd name="T7" fmla="*/ 0 h 65"/>
                  <a:gd name="T8" fmla="*/ 0 w 147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5"/>
                  <a:gd name="T17" fmla="*/ 147 w 147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5">
                    <a:moveTo>
                      <a:pt x="0" y="39"/>
                    </a:moveTo>
                    <a:lnTo>
                      <a:pt x="120" y="0"/>
                    </a:lnTo>
                    <a:lnTo>
                      <a:pt x="147" y="27"/>
                    </a:lnTo>
                    <a:lnTo>
                      <a:pt x="27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29" name="Freeform 53"/>
              <p:cNvSpPr>
                <a:spLocks/>
              </p:cNvSpPr>
              <p:nvPr/>
            </p:nvSpPr>
            <p:spPr bwMode="auto">
              <a:xfrm>
                <a:off x="2403" y="2552"/>
                <a:ext cx="30" cy="16"/>
              </a:xfrm>
              <a:custGeom>
                <a:avLst/>
                <a:gdLst>
                  <a:gd name="T0" fmla="*/ 0 w 148"/>
                  <a:gd name="T1" fmla="*/ 0 h 64"/>
                  <a:gd name="T2" fmla="*/ 0 w 148"/>
                  <a:gd name="T3" fmla="*/ 0 h 64"/>
                  <a:gd name="T4" fmla="*/ 0 w 148"/>
                  <a:gd name="T5" fmla="*/ 0 h 64"/>
                  <a:gd name="T6" fmla="*/ 0 w 148"/>
                  <a:gd name="T7" fmla="*/ 0 h 64"/>
                  <a:gd name="T8" fmla="*/ 0 w 148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64"/>
                  <a:gd name="T17" fmla="*/ 148 w 14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64">
                    <a:moveTo>
                      <a:pt x="0" y="37"/>
                    </a:moveTo>
                    <a:lnTo>
                      <a:pt x="122" y="0"/>
                    </a:lnTo>
                    <a:lnTo>
                      <a:pt x="148" y="25"/>
                    </a:lnTo>
                    <a:lnTo>
                      <a:pt x="27" y="6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0" name="Freeform 54"/>
              <p:cNvSpPr>
                <a:spLocks/>
              </p:cNvSpPr>
              <p:nvPr/>
            </p:nvSpPr>
            <p:spPr bwMode="auto">
              <a:xfrm>
                <a:off x="2427" y="2542"/>
                <a:ext cx="30" cy="16"/>
              </a:xfrm>
              <a:custGeom>
                <a:avLst/>
                <a:gdLst>
                  <a:gd name="T0" fmla="*/ 0 w 146"/>
                  <a:gd name="T1" fmla="*/ 0 h 64"/>
                  <a:gd name="T2" fmla="*/ 0 w 146"/>
                  <a:gd name="T3" fmla="*/ 0 h 64"/>
                  <a:gd name="T4" fmla="*/ 0 w 146"/>
                  <a:gd name="T5" fmla="*/ 0 h 64"/>
                  <a:gd name="T6" fmla="*/ 0 w 146"/>
                  <a:gd name="T7" fmla="*/ 0 h 64"/>
                  <a:gd name="T8" fmla="*/ 0 w 146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4"/>
                  <a:gd name="T17" fmla="*/ 146 w 146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4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6"/>
                    </a:lnTo>
                    <a:lnTo>
                      <a:pt x="26" y="6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1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1" name="Freeform 55"/>
              <p:cNvSpPr>
                <a:spLocks/>
              </p:cNvSpPr>
              <p:nvPr/>
            </p:nvSpPr>
            <p:spPr bwMode="auto">
              <a:xfrm>
                <a:off x="2451" y="2532"/>
                <a:ext cx="30" cy="17"/>
              </a:xfrm>
              <a:custGeom>
                <a:avLst/>
                <a:gdLst>
                  <a:gd name="T0" fmla="*/ 0 w 147"/>
                  <a:gd name="T1" fmla="*/ 0 h 65"/>
                  <a:gd name="T2" fmla="*/ 0 w 147"/>
                  <a:gd name="T3" fmla="*/ 0 h 65"/>
                  <a:gd name="T4" fmla="*/ 0 w 147"/>
                  <a:gd name="T5" fmla="*/ 0 h 65"/>
                  <a:gd name="T6" fmla="*/ 0 w 147"/>
                  <a:gd name="T7" fmla="*/ 0 h 65"/>
                  <a:gd name="T8" fmla="*/ 0 w 147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5"/>
                  <a:gd name="T17" fmla="*/ 147 w 147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5">
                    <a:moveTo>
                      <a:pt x="0" y="39"/>
                    </a:moveTo>
                    <a:lnTo>
                      <a:pt x="121" y="0"/>
                    </a:lnTo>
                    <a:lnTo>
                      <a:pt x="147" y="27"/>
                    </a:lnTo>
                    <a:lnTo>
                      <a:pt x="26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0B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2" name="Freeform 56"/>
              <p:cNvSpPr>
                <a:spLocks/>
              </p:cNvSpPr>
              <p:nvPr/>
            </p:nvSpPr>
            <p:spPr bwMode="auto">
              <a:xfrm>
                <a:off x="2476" y="2524"/>
                <a:ext cx="25" cy="15"/>
              </a:xfrm>
              <a:custGeom>
                <a:avLst/>
                <a:gdLst>
                  <a:gd name="T0" fmla="*/ 0 w 126"/>
                  <a:gd name="T1" fmla="*/ 0 h 60"/>
                  <a:gd name="T2" fmla="*/ 0 w 126"/>
                  <a:gd name="T3" fmla="*/ 0 h 60"/>
                  <a:gd name="T4" fmla="*/ 0 w 126"/>
                  <a:gd name="T5" fmla="*/ 0 h 60"/>
                  <a:gd name="T6" fmla="*/ 0 w 126"/>
                  <a:gd name="T7" fmla="*/ 0 h 60"/>
                  <a:gd name="T8" fmla="*/ 0 w 126"/>
                  <a:gd name="T9" fmla="*/ 0 h 60"/>
                  <a:gd name="T10" fmla="*/ 0 w 126"/>
                  <a:gd name="T11" fmla="*/ 0 h 60"/>
                  <a:gd name="T12" fmla="*/ 0 w 126"/>
                  <a:gd name="T13" fmla="*/ 0 h 60"/>
                  <a:gd name="T14" fmla="*/ 0 w 12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6"/>
                  <a:gd name="T25" fmla="*/ 0 h 60"/>
                  <a:gd name="T26" fmla="*/ 126 w 12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6" h="60">
                    <a:moveTo>
                      <a:pt x="0" y="33"/>
                    </a:moveTo>
                    <a:lnTo>
                      <a:pt x="103" y="0"/>
                    </a:lnTo>
                    <a:lnTo>
                      <a:pt x="105" y="9"/>
                    </a:lnTo>
                    <a:lnTo>
                      <a:pt x="110" y="17"/>
                    </a:lnTo>
                    <a:lnTo>
                      <a:pt x="117" y="23"/>
                    </a:lnTo>
                    <a:lnTo>
                      <a:pt x="126" y="28"/>
                    </a:lnTo>
                    <a:lnTo>
                      <a:pt x="26" y="6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FB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3" name="Freeform 57"/>
              <p:cNvSpPr>
                <a:spLocks/>
              </p:cNvSpPr>
              <p:nvPr/>
            </p:nvSpPr>
            <p:spPr bwMode="auto">
              <a:xfrm>
                <a:off x="2022" y="2453"/>
                <a:ext cx="21" cy="260"/>
              </a:xfrm>
              <a:custGeom>
                <a:avLst/>
                <a:gdLst>
                  <a:gd name="T0" fmla="*/ 0 w 106"/>
                  <a:gd name="T1" fmla="*/ 0 h 1042"/>
                  <a:gd name="T2" fmla="*/ 0 w 106"/>
                  <a:gd name="T3" fmla="*/ 0 h 1042"/>
                  <a:gd name="T4" fmla="*/ 0 w 106"/>
                  <a:gd name="T5" fmla="*/ 0 h 1042"/>
                  <a:gd name="T6" fmla="*/ 0 w 106"/>
                  <a:gd name="T7" fmla="*/ 0 h 1042"/>
                  <a:gd name="T8" fmla="*/ 0 w 106"/>
                  <a:gd name="T9" fmla="*/ 0 h 10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"/>
                  <a:gd name="T16" fmla="*/ 0 h 1042"/>
                  <a:gd name="T17" fmla="*/ 106 w 106"/>
                  <a:gd name="T18" fmla="*/ 1042 h 10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" h="1042">
                    <a:moveTo>
                      <a:pt x="106" y="0"/>
                    </a:moveTo>
                    <a:lnTo>
                      <a:pt x="45" y="20"/>
                    </a:lnTo>
                    <a:lnTo>
                      <a:pt x="0" y="1042"/>
                    </a:lnTo>
                    <a:lnTo>
                      <a:pt x="85" y="101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4" name="Freeform 58"/>
              <p:cNvSpPr>
                <a:spLocks/>
              </p:cNvSpPr>
              <p:nvPr/>
            </p:nvSpPr>
            <p:spPr bwMode="auto">
              <a:xfrm>
                <a:off x="2039" y="2443"/>
                <a:ext cx="29" cy="263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1" y="40"/>
                    </a:moveTo>
                    <a:lnTo>
                      <a:pt x="145" y="0"/>
                    </a:lnTo>
                    <a:lnTo>
                      <a:pt x="123" y="1016"/>
                    </a:lnTo>
                    <a:lnTo>
                      <a:pt x="0" y="1054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F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5" name="Freeform 59"/>
              <p:cNvSpPr>
                <a:spLocks/>
              </p:cNvSpPr>
              <p:nvPr/>
            </p:nvSpPr>
            <p:spPr bwMode="auto">
              <a:xfrm>
                <a:off x="2064" y="2433"/>
                <a:ext cx="29" cy="263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2" y="38"/>
                    </a:moveTo>
                    <a:lnTo>
                      <a:pt x="145" y="0"/>
                    </a:lnTo>
                    <a:lnTo>
                      <a:pt x="124" y="1014"/>
                    </a:lnTo>
                    <a:lnTo>
                      <a:pt x="0" y="1054"/>
                    </a:lnTo>
                    <a:lnTo>
                      <a:pt x="22" y="38"/>
                    </a:lnTo>
                    <a:close/>
                  </a:path>
                </a:pathLst>
              </a:custGeom>
              <a:solidFill>
                <a:srgbClr val="FE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6" name="Freeform 60"/>
              <p:cNvSpPr>
                <a:spLocks/>
              </p:cNvSpPr>
              <p:nvPr/>
            </p:nvSpPr>
            <p:spPr bwMode="auto">
              <a:xfrm>
                <a:off x="2089" y="2423"/>
                <a:ext cx="28" cy="263"/>
              </a:xfrm>
              <a:custGeom>
                <a:avLst/>
                <a:gdLst>
                  <a:gd name="T0" fmla="*/ 0 w 144"/>
                  <a:gd name="T1" fmla="*/ 0 h 1054"/>
                  <a:gd name="T2" fmla="*/ 0 w 144"/>
                  <a:gd name="T3" fmla="*/ 0 h 1054"/>
                  <a:gd name="T4" fmla="*/ 0 w 144"/>
                  <a:gd name="T5" fmla="*/ 0 h 1054"/>
                  <a:gd name="T6" fmla="*/ 0 w 144"/>
                  <a:gd name="T7" fmla="*/ 0 h 1054"/>
                  <a:gd name="T8" fmla="*/ 0 w 144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4"/>
                  <a:gd name="T17" fmla="*/ 144 w 144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4">
                    <a:moveTo>
                      <a:pt x="21" y="40"/>
                    </a:moveTo>
                    <a:lnTo>
                      <a:pt x="144" y="0"/>
                    </a:lnTo>
                    <a:lnTo>
                      <a:pt x="123" y="1015"/>
                    </a:lnTo>
                    <a:lnTo>
                      <a:pt x="0" y="1054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7" name="Freeform 61"/>
              <p:cNvSpPr>
                <a:spLocks/>
              </p:cNvSpPr>
              <p:nvPr/>
            </p:nvSpPr>
            <p:spPr bwMode="auto">
              <a:xfrm>
                <a:off x="2113" y="2413"/>
                <a:ext cx="29" cy="264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1" y="39"/>
                    </a:moveTo>
                    <a:lnTo>
                      <a:pt x="145" y="0"/>
                    </a:lnTo>
                    <a:lnTo>
                      <a:pt x="123" y="1014"/>
                    </a:lnTo>
                    <a:lnTo>
                      <a:pt x="0" y="1054"/>
                    </a:lnTo>
                    <a:lnTo>
                      <a:pt x="21" y="39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8" name="Freeform 62"/>
              <p:cNvSpPr>
                <a:spLocks/>
              </p:cNvSpPr>
              <p:nvPr/>
            </p:nvSpPr>
            <p:spPr bwMode="auto">
              <a:xfrm>
                <a:off x="2138" y="2403"/>
                <a:ext cx="29" cy="264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2" y="40"/>
                    </a:moveTo>
                    <a:lnTo>
                      <a:pt x="145" y="0"/>
                    </a:lnTo>
                    <a:lnTo>
                      <a:pt x="124" y="1015"/>
                    </a:lnTo>
                    <a:lnTo>
                      <a:pt x="0" y="1054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39" name="Freeform 63"/>
              <p:cNvSpPr>
                <a:spLocks/>
              </p:cNvSpPr>
              <p:nvPr/>
            </p:nvSpPr>
            <p:spPr bwMode="auto">
              <a:xfrm>
                <a:off x="2163" y="2393"/>
                <a:ext cx="29" cy="264"/>
              </a:xfrm>
              <a:custGeom>
                <a:avLst/>
                <a:gdLst>
                  <a:gd name="T0" fmla="*/ 0 w 145"/>
                  <a:gd name="T1" fmla="*/ 0 h 1055"/>
                  <a:gd name="T2" fmla="*/ 0 w 145"/>
                  <a:gd name="T3" fmla="*/ 0 h 1055"/>
                  <a:gd name="T4" fmla="*/ 0 w 145"/>
                  <a:gd name="T5" fmla="*/ 0 h 1055"/>
                  <a:gd name="T6" fmla="*/ 0 w 145"/>
                  <a:gd name="T7" fmla="*/ 0 h 1055"/>
                  <a:gd name="T8" fmla="*/ 0 w 145"/>
                  <a:gd name="T9" fmla="*/ 0 h 1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5"/>
                  <a:gd name="T17" fmla="*/ 145 w 145"/>
                  <a:gd name="T18" fmla="*/ 1055 h 1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5">
                    <a:moveTo>
                      <a:pt x="21" y="40"/>
                    </a:moveTo>
                    <a:lnTo>
                      <a:pt x="145" y="0"/>
                    </a:lnTo>
                    <a:lnTo>
                      <a:pt x="125" y="1016"/>
                    </a:lnTo>
                    <a:lnTo>
                      <a:pt x="0" y="1055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0" name="Freeform 64"/>
              <p:cNvSpPr>
                <a:spLocks/>
              </p:cNvSpPr>
              <p:nvPr/>
            </p:nvSpPr>
            <p:spPr bwMode="auto">
              <a:xfrm>
                <a:off x="2188" y="2384"/>
                <a:ext cx="28" cy="263"/>
              </a:xfrm>
              <a:custGeom>
                <a:avLst/>
                <a:gdLst>
                  <a:gd name="T0" fmla="*/ 0 w 144"/>
                  <a:gd name="T1" fmla="*/ 0 h 1055"/>
                  <a:gd name="T2" fmla="*/ 0 w 144"/>
                  <a:gd name="T3" fmla="*/ 0 h 1055"/>
                  <a:gd name="T4" fmla="*/ 0 w 144"/>
                  <a:gd name="T5" fmla="*/ 0 h 1055"/>
                  <a:gd name="T6" fmla="*/ 0 w 144"/>
                  <a:gd name="T7" fmla="*/ 0 h 1055"/>
                  <a:gd name="T8" fmla="*/ 0 w 144"/>
                  <a:gd name="T9" fmla="*/ 0 h 1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5"/>
                  <a:gd name="T17" fmla="*/ 144 w 144"/>
                  <a:gd name="T18" fmla="*/ 1055 h 1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5">
                    <a:moveTo>
                      <a:pt x="20" y="39"/>
                    </a:moveTo>
                    <a:lnTo>
                      <a:pt x="144" y="0"/>
                    </a:lnTo>
                    <a:lnTo>
                      <a:pt x="123" y="1015"/>
                    </a:lnTo>
                    <a:lnTo>
                      <a:pt x="0" y="1055"/>
                    </a:lnTo>
                    <a:lnTo>
                      <a:pt x="20" y="39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1" name="Freeform 65"/>
              <p:cNvSpPr>
                <a:spLocks/>
              </p:cNvSpPr>
              <p:nvPr/>
            </p:nvSpPr>
            <p:spPr bwMode="auto">
              <a:xfrm>
                <a:off x="2212" y="2374"/>
                <a:ext cx="29" cy="263"/>
              </a:xfrm>
              <a:custGeom>
                <a:avLst/>
                <a:gdLst>
                  <a:gd name="T0" fmla="*/ 0 w 144"/>
                  <a:gd name="T1" fmla="*/ 0 h 1053"/>
                  <a:gd name="T2" fmla="*/ 0 w 144"/>
                  <a:gd name="T3" fmla="*/ 0 h 1053"/>
                  <a:gd name="T4" fmla="*/ 0 w 144"/>
                  <a:gd name="T5" fmla="*/ 0 h 1053"/>
                  <a:gd name="T6" fmla="*/ 0 w 144"/>
                  <a:gd name="T7" fmla="*/ 0 h 1053"/>
                  <a:gd name="T8" fmla="*/ 0 w 144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3"/>
                  <a:gd name="T17" fmla="*/ 144 w 144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3">
                    <a:moveTo>
                      <a:pt x="21" y="38"/>
                    </a:moveTo>
                    <a:lnTo>
                      <a:pt x="144" y="0"/>
                    </a:lnTo>
                    <a:lnTo>
                      <a:pt x="123" y="1014"/>
                    </a:lnTo>
                    <a:lnTo>
                      <a:pt x="0" y="1053"/>
                    </a:lnTo>
                    <a:lnTo>
                      <a:pt x="21" y="38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2" name="Freeform 66"/>
              <p:cNvSpPr>
                <a:spLocks/>
              </p:cNvSpPr>
              <p:nvPr/>
            </p:nvSpPr>
            <p:spPr bwMode="auto">
              <a:xfrm>
                <a:off x="2237" y="2364"/>
                <a:ext cx="29" cy="263"/>
              </a:xfrm>
              <a:custGeom>
                <a:avLst/>
                <a:gdLst>
                  <a:gd name="T0" fmla="*/ 0 w 144"/>
                  <a:gd name="T1" fmla="*/ 0 h 1054"/>
                  <a:gd name="T2" fmla="*/ 0 w 144"/>
                  <a:gd name="T3" fmla="*/ 0 h 1054"/>
                  <a:gd name="T4" fmla="*/ 0 w 144"/>
                  <a:gd name="T5" fmla="*/ 0 h 1054"/>
                  <a:gd name="T6" fmla="*/ 0 w 144"/>
                  <a:gd name="T7" fmla="*/ 0 h 1054"/>
                  <a:gd name="T8" fmla="*/ 0 w 144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4"/>
                  <a:gd name="T17" fmla="*/ 144 w 144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4">
                    <a:moveTo>
                      <a:pt x="21" y="40"/>
                    </a:moveTo>
                    <a:lnTo>
                      <a:pt x="144" y="0"/>
                    </a:lnTo>
                    <a:lnTo>
                      <a:pt x="124" y="1014"/>
                    </a:lnTo>
                    <a:lnTo>
                      <a:pt x="0" y="1054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3" name="Freeform 67"/>
              <p:cNvSpPr>
                <a:spLocks/>
              </p:cNvSpPr>
              <p:nvPr/>
            </p:nvSpPr>
            <p:spPr bwMode="auto">
              <a:xfrm>
                <a:off x="2262" y="2354"/>
                <a:ext cx="28" cy="264"/>
              </a:xfrm>
              <a:custGeom>
                <a:avLst/>
                <a:gdLst>
                  <a:gd name="T0" fmla="*/ 0 w 144"/>
                  <a:gd name="T1" fmla="*/ 0 h 1053"/>
                  <a:gd name="T2" fmla="*/ 0 w 144"/>
                  <a:gd name="T3" fmla="*/ 0 h 1053"/>
                  <a:gd name="T4" fmla="*/ 0 w 144"/>
                  <a:gd name="T5" fmla="*/ 0 h 1053"/>
                  <a:gd name="T6" fmla="*/ 0 w 144"/>
                  <a:gd name="T7" fmla="*/ 0 h 1053"/>
                  <a:gd name="T8" fmla="*/ 0 w 144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3"/>
                  <a:gd name="T17" fmla="*/ 144 w 144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3">
                    <a:moveTo>
                      <a:pt x="20" y="39"/>
                    </a:moveTo>
                    <a:lnTo>
                      <a:pt x="144" y="0"/>
                    </a:lnTo>
                    <a:lnTo>
                      <a:pt x="122" y="1014"/>
                    </a:lnTo>
                    <a:lnTo>
                      <a:pt x="0" y="1053"/>
                    </a:lnTo>
                    <a:lnTo>
                      <a:pt x="20" y="39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4" name="Freeform 68"/>
              <p:cNvSpPr>
                <a:spLocks/>
              </p:cNvSpPr>
              <p:nvPr/>
            </p:nvSpPr>
            <p:spPr bwMode="auto">
              <a:xfrm>
                <a:off x="2286" y="2344"/>
                <a:ext cx="29" cy="264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2" y="40"/>
                    </a:moveTo>
                    <a:lnTo>
                      <a:pt x="145" y="0"/>
                    </a:lnTo>
                    <a:lnTo>
                      <a:pt x="124" y="1014"/>
                    </a:lnTo>
                    <a:lnTo>
                      <a:pt x="0" y="1054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5" name="Freeform 69"/>
              <p:cNvSpPr>
                <a:spLocks/>
              </p:cNvSpPr>
              <p:nvPr/>
            </p:nvSpPr>
            <p:spPr bwMode="auto">
              <a:xfrm>
                <a:off x="2311" y="2334"/>
                <a:ext cx="29" cy="264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1" y="40"/>
                    </a:moveTo>
                    <a:lnTo>
                      <a:pt x="145" y="0"/>
                    </a:lnTo>
                    <a:lnTo>
                      <a:pt x="125" y="1016"/>
                    </a:lnTo>
                    <a:lnTo>
                      <a:pt x="0" y="1054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6" name="Freeform 70"/>
              <p:cNvSpPr>
                <a:spLocks/>
              </p:cNvSpPr>
              <p:nvPr/>
            </p:nvSpPr>
            <p:spPr bwMode="auto">
              <a:xfrm>
                <a:off x="2336" y="2325"/>
                <a:ext cx="29" cy="263"/>
              </a:xfrm>
              <a:custGeom>
                <a:avLst/>
                <a:gdLst>
                  <a:gd name="T0" fmla="*/ 0 w 144"/>
                  <a:gd name="T1" fmla="*/ 0 h 1054"/>
                  <a:gd name="T2" fmla="*/ 0 w 144"/>
                  <a:gd name="T3" fmla="*/ 0 h 1054"/>
                  <a:gd name="T4" fmla="*/ 0 w 144"/>
                  <a:gd name="T5" fmla="*/ 0 h 1054"/>
                  <a:gd name="T6" fmla="*/ 0 w 144"/>
                  <a:gd name="T7" fmla="*/ 0 h 1054"/>
                  <a:gd name="T8" fmla="*/ 0 w 144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4"/>
                  <a:gd name="T17" fmla="*/ 144 w 144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4">
                    <a:moveTo>
                      <a:pt x="20" y="38"/>
                    </a:moveTo>
                    <a:lnTo>
                      <a:pt x="144" y="0"/>
                    </a:lnTo>
                    <a:lnTo>
                      <a:pt x="123" y="1014"/>
                    </a:lnTo>
                    <a:lnTo>
                      <a:pt x="0" y="1054"/>
                    </a:lnTo>
                    <a:lnTo>
                      <a:pt x="20" y="38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7" name="Freeform 71"/>
              <p:cNvSpPr>
                <a:spLocks/>
              </p:cNvSpPr>
              <p:nvPr/>
            </p:nvSpPr>
            <p:spPr bwMode="auto">
              <a:xfrm>
                <a:off x="2360" y="2315"/>
                <a:ext cx="29" cy="263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1" y="40"/>
                    </a:moveTo>
                    <a:lnTo>
                      <a:pt x="145" y="0"/>
                    </a:lnTo>
                    <a:lnTo>
                      <a:pt x="123" y="1015"/>
                    </a:lnTo>
                    <a:lnTo>
                      <a:pt x="0" y="1054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8" name="Freeform 72"/>
              <p:cNvSpPr>
                <a:spLocks/>
              </p:cNvSpPr>
              <p:nvPr/>
            </p:nvSpPr>
            <p:spPr bwMode="auto">
              <a:xfrm>
                <a:off x="2385" y="2305"/>
                <a:ext cx="29" cy="264"/>
              </a:xfrm>
              <a:custGeom>
                <a:avLst/>
                <a:gdLst>
                  <a:gd name="T0" fmla="*/ 0 w 144"/>
                  <a:gd name="T1" fmla="*/ 0 h 1054"/>
                  <a:gd name="T2" fmla="*/ 0 w 144"/>
                  <a:gd name="T3" fmla="*/ 0 h 1054"/>
                  <a:gd name="T4" fmla="*/ 0 w 144"/>
                  <a:gd name="T5" fmla="*/ 0 h 1054"/>
                  <a:gd name="T6" fmla="*/ 0 w 144"/>
                  <a:gd name="T7" fmla="*/ 0 h 1054"/>
                  <a:gd name="T8" fmla="*/ 0 w 144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4"/>
                  <a:gd name="T17" fmla="*/ 144 w 144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4">
                    <a:moveTo>
                      <a:pt x="22" y="39"/>
                    </a:moveTo>
                    <a:lnTo>
                      <a:pt x="144" y="0"/>
                    </a:lnTo>
                    <a:lnTo>
                      <a:pt x="124" y="1014"/>
                    </a:lnTo>
                    <a:lnTo>
                      <a:pt x="0" y="1054"/>
                    </a:lnTo>
                    <a:lnTo>
                      <a:pt x="22" y="39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49" name="Freeform 73"/>
              <p:cNvSpPr>
                <a:spLocks/>
              </p:cNvSpPr>
              <p:nvPr/>
            </p:nvSpPr>
            <p:spPr bwMode="auto">
              <a:xfrm>
                <a:off x="2410" y="2295"/>
                <a:ext cx="29" cy="264"/>
              </a:xfrm>
              <a:custGeom>
                <a:avLst/>
                <a:gdLst>
                  <a:gd name="T0" fmla="*/ 0 w 144"/>
                  <a:gd name="T1" fmla="*/ 0 h 1054"/>
                  <a:gd name="T2" fmla="*/ 0 w 144"/>
                  <a:gd name="T3" fmla="*/ 0 h 1054"/>
                  <a:gd name="T4" fmla="*/ 0 w 144"/>
                  <a:gd name="T5" fmla="*/ 0 h 1054"/>
                  <a:gd name="T6" fmla="*/ 0 w 144"/>
                  <a:gd name="T7" fmla="*/ 0 h 1054"/>
                  <a:gd name="T8" fmla="*/ 0 w 144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4"/>
                  <a:gd name="T17" fmla="*/ 144 w 144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4">
                    <a:moveTo>
                      <a:pt x="20" y="40"/>
                    </a:moveTo>
                    <a:lnTo>
                      <a:pt x="144" y="0"/>
                    </a:lnTo>
                    <a:lnTo>
                      <a:pt x="123" y="1015"/>
                    </a:lnTo>
                    <a:lnTo>
                      <a:pt x="0" y="1054"/>
                    </a:lnTo>
                    <a:lnTo>
                      <a:pt x="20" y="40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0" name="Freeform 74"/>
              <p:cNvSpPr>
                <a:spLocks/>
              </p:cNvSpPr>
              <p:nvPr/>
            </p:nvSpPr>
            <p:spPr bwMode="auto">
              <a:xfrm>
                <a:off x="2434" y="2285"/>
                <a:ext cx="29" cy="264"/>
              </a:xfrm>
              <a:custGeom>
                <a:avLst/>
                <a:gdLst>
                  <a:gd name="T0" fmla="*/ 0 w 145"/>
                  <a:gd name="T1" fmla="*/ 0 h 1054"/>
                  <a:gd name="T2" fmla="*/ 0 w 145"/>
                  <a:gd name="T3" fmla="*/ 0 h 1054"/>
                  <a:gd name="T4" fmla="*/ 0 w 145"/>
                  <a:gd name="T5" fmla="*/ 0 h 1054"/>
                  <a:gd name="T6" fmla="*/ 0 w 145"/>
                  <a:gd name="T7" fmla="*/ 0 h 1054"/>
                  <a:gd name="T8" fmla="*/ 0 w 145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4"/>
                  <a:gd name="T17" fmla="*/ 145 w 145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4">
                    <a:moveTo>
                      <a:pt x="21" y="39"/>
                    </a:moveTo>
                    <a:lnTo>
                      <a:pt x="145" y="0"/>
                    </a:lnTo>
                    <a:lnTo>
                      <a:pt x="123" y="1015"/>
                    </a:lnTo>
                    <a:lnTo>
                      <a:pt x="0" y="1054"/>
                    </a:lnTo>
                    <a:lnTo>
                      <a:pt x="21" y="39"/>
                    </a:lnTo>
                    <a:close/>
                  </a:path>
                </a:pathLst>
              </a:custGeom>
              <a:solidFill>
                <a:srgbClr val="F1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1" name="Freeform 75"/>
              <p:cNvSpPr>
                <a:spLocks/>
              </p:cNvSpPr>
              <p:nvPr/>
            </p:nvSpPr>
            <p:spPr bwMode="auto">
              <a:xfrm>
                <a:off x="2459" y="2275"/>
                <a:ext cx="29" cy="264"/>
              </a:xfrm>
              <a:custGeom>
                <a:avLst/>
                <a:gdLst>
                  <a:gd name="T0" fmla="*/ 0 w 147"/>
                  <a:gd name="T1" fmla="*/ 0 h 1055"/>
                  <a:gd name="T2" fmla="*/ 0 w 147"/>
                  <a:gd name="T3" fmla="*/ 0 h 1055"/>
                  <a:gd name="T4" fmla="*/ 0 w 147"/>
                  <a:gd name="T5" fmla="*/ 0 h 1055"/>
                  <a:gd name="T6" fmla="*/ 0 w 147"/>
                  <a:gd name="T7" fmla="*/ 0 h 1055"/>
                  <a:gd name="T8" fmla="*/ 0 w 147"/>
                  <a:gd name="T9" fmla="*/ 0 h 10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1055"/>
                  <a:gd name="T17" fmla="*/ 147 w 147"/>
                  <a:gd name="T18" fmla="*/ 1055 h 10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1055">
                    <a:moveTo>
                      <a:pt x="22" y="40"/>
                    </a:moveTo>
                    <a:lnTo>
                      <a:pt x="147" y="0"/>
                    </a:lnTo>
                    <a:lnTo>
                      <a:pt x="125" y="1015"/>
                    </a:lnTo>
                    <a:lnTo>
                      <a:pt x="0" y="1055"/>
                    </a:lnTo>
                    <a:lnTo>
                      <a:pt x="22" y="40"/>
                    </a:lnTo>
                    <a:close/>
                  </a:path>
                </a:pathLst>
              </a:custGeom>
              <a:solidFill>
                <a:srgbClr val="F0B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2" name="Freeform 76"/>
              <p:cNvSpPr>
                <a:spLocks/>
              </p:cNvSpPr>
              <p:nvPr/>
            </p:nvSpPr>
            <p:spPr bwMode="auto">
              <a:xfrm>
                <a:off x="2484" y="2269"/>
                <a:ext cx="21" cy="260"/>
              </a:xfrm>
              <a:custGeom>
                <a:avLst/>
                <a:gdLst>
                  <a:gd name="T0" fmla="*/ 0 w 106"/>
                  <a:gd name="T1" fmla="*/ 0 h 1042"/>
                  <a:gd name="T2" fmla="*/ 0 w 106"/>
                  <a:gd name="T3" fmla="*/ 0 h 1042"/>
                  <a:gd name="T4" fmla="*/ 0 w 106"/>
                  <a:gd name="T5" fmla="*/ 0 h 1042"/>
                  <a:gd name="T6" fmla="*/ 0 w 106"/>
                  <a:gd name="T7" fmla="*/ 0 h 1042"/>
                  <a:gd name="T8" fmla="*/ 0 w 106"/>
                  <a:gd name="T9" fmla="*/ 0 h 10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"/>
                  <a:gd name="T16" fmla="*/ 0 h 1042"/>
                  <a:gd name="T17" fmla="*/ 106 w 106"/>
                  <a:gd name="T18" fmla="*/ 1042 h 10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" h="1042">
                    <a:moveTo>
                      <a:pt x="22" y="27"/>
                    </a:moveTo>
                    <a:lnTo>
                      <a:pt x="106" y="0"/>
                    </a:lnTo>
                    <a:lnTo>
                      <a:pt x="61" y="1022"/>
                    </a:lnTo>
                    <a:lnTo>
                      <a:pt x="0" y="1042"/>
                    </a:lnTo>
                    <a:lnTo>
                      <a:pt x="22" y="27"/>
                    </a:lnTo>
                    <a:close/>
                  </a:path>
                </a:pathLst>
              </a:custGeom>
              <a:solidFill>
                <a:srgbClr val="EFB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3" name="Freeform 77"/>
              <p:cNvSpPr>
                <a:spLocks/>
              </p:cNvSpPr>
              <p:nvPr/>
            </p:nvSpPr>
            <p:spPr bwMode="auto">
              <a:xfrm>
                <a:off x="2031" y="2440"/>
                <a:ext cx="37" cy="17"/>
              </a:xfrm>
              <a:custGeom>
                <a:avLst/>
                <a:gdLst>
                  <a:gd name="T0" fmla="*/ 0 w 186"/>
                  <a:gd name="T1" fmla="*/ 0 h 70"/>
                  <a:gd name="T2" fmla="*/ 0 w 186"/>
                  <a:gd name="T3" fmla="*/ 0 h 70"/>
                  <a:gd name="T4" fmla="*/ 0 w 186"/>
                  <a:gd name="T5" fmla="*/ 0 h 70"/>
                  <a:gd name="T6" fmla="*/ 0 w 186"/>
                  <a:gd name="T7" fmla="*/ 0 h 70"/>
                  <a:gd name="T8" fmla="*/ 0 w 186"/>
                  <a:gd name="T9" fmla="*/ 0 h 70"/>
                  <a:gd name="T10" fmla="*/ 0 w 186"/>
                  <a:gd name="T11" fmla="*/ 0 h 70"/>
                  <a:gd name="T12" fmla="*/ 0 w 186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6"/>
                  <a:gd name="T22" fmla="*/ 0 h 70"/>
                  <a:gd name="T23" fmla="*/ 186 w 186"/>
                  <a:gd name="T24" fmla="*/ 70 h 7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6" h="70">
                    <a:moveTo>
                      <a:pt x="186" y="0"/>
                    </a:moveTo>
                    <a:lnTo>
                      <a:pt x="13" y="55"/>
                    </a:lnTo>
                    <a:lnTo>
                      <a:pt x="6" y="57"/>
                    </a:lnTo>
                    <a:lnTo>
                      <a:pt x="1" y="62"/>
                    </a:lnTo>
                    <a:lnTo>
                      <a:pt x="0" y="70"/>
                    </a:lnTo>
                    <a:lnTo>
                      <a:pt x="170" y="15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4" name="Freeform 78"/>
              <p:cNvSpPr>
                <a:spLocks/>
              </p:cNvSpPr>
              <p:nvPr/>
            </p:nvSpPr>
            <p:spPr bwMode="auto">
              <a:xfrm>
                <a:off x="2065" y="2420"/>
                <a:ext cx="54" cy="24"/>
              </a:xfrm>
              <a:custGeom>
                <a:avLst/>
                <a:gdLst>
                  <a:gd name="T0" fmla="*/ 0 w 270"/>
                  <a:gd name="T1" fmla="*/ 0 h 96"/>
                  <a:gd name="T2" fmla="*/ 0 w 270"/>
                  <a:gd name="T3" fmla="*/ 0 h 96"/>
                  <a:gd name="T4" fmla="*/ 0 w 270"/>
                  <a:gd name="T5" fmla="*/ 0 h 96"/>
                  <a:gd name="T6" fmla="*/ 0 w 270"/>
                  <a:gd name="T7" fmla="*/ 0 h 96"/>
                  <a:gd name="T8" fmla="*/ 0 w 270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0"/>
                  <a:gd name="T16" fmla="*/ 0 h 96"/>
                  <a:gd name="T17" fmla="*/ 270 w 270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0" h="96">
                    <a:moveTo>
                      <a:pt x="16" y="81"/>
                    </a:moveTo>
                    <a:lnTo>
                      <a:pt x="270" y="0"/>
                    </a:lnTo>
                    <a:lnTo>
                      <a:pt x="253" y="16"/>
                    </a:lnTo>
                    <a:lnTo>
                      <a:pt x="0" y="96"/>
                    </a:lnTo>
                    <a:lnTo>
                      <a:pt x="16" y="81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5" name="Freeform 79"/>
              <p:cNvSpPr>
                <a:spLocks/>
              </p:cNvSpPr>
              <p:nvPr/>
            </p:nvSpPr>
            <p:spPr bwMode="auto">
              <a:xfrm>
                <a:off x="2116" y="2400"/>
                <a:ext cx="54" cy="24"/>
              </a:xfrm>
              <a:custGeom>
                <a:avLst/>
                <a:gdLst>
                  <a:gd name="T0" fmla="*/ 0 w 272"/>
                  <a:gd name="T1" fmla="*/ 0 h 97"/>
                  <a:gd name="T2" fmla="*/ 0 w 272"/>
                  <a:gd name="T3" fmla="*/ 0 h 97"/>
                  <a:gd name="T4" fmla="*/ 0 w 272"/>
                  <a:gd name="T5" fmla="*/ 0 h 97"/>
                  <a:gd name="T6" fmla="*/ 0 w 272"/>
                  <a:gd name="T7" fmla="*/ 0 h 97"/>
                  <a:gd name="T8" fmla="*/ 0 w 272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2"/>
                  <a:gd name="T16" fmla="*/ 0 h 97"/>
                  <a:gd name="T17" fmla="*/ 272 w 272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2" h="97">
                    <a:moveTo>
                      <a:pt x="17" y="81"/>
                    </a:moveTo>
                    <a:lnTo>
                      <a:pt x="272" y="0"/>
                    </a:lnTo>
                    <a:lnTo>
                      <a:pt x="254" y="16"/>
                    </a:lnTo>
                    <a:lnTo>
                      <a:pt x="0" y="97"/>
                    </a:lnTo>
                    <a:lnTo>
                      <a:pt x="17" y="81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6" name="Freeform 80"/>
              <p:cNvSpPr>
                <a:spLocks/>
              </p:cNvSpPr>
              <p:nvPr/>
            </p:nvSpPr>
            <p:spPr bwMode="auto">
              <a:xfrm>
                <a:off x="2167" y="2379"/>
                <a:ext cx="54" cy="25"/>
              </a:xfrm>
              <a:custGeom>
                <a:avLst/>
                <a:gdLst>
                  <a:gd name="T0" fmla="*/ 0 w 271"/>
                  <a:gd name="T1" fmla="*/ 0 h 97"/>
                  <a:gd name="T2" fmla="*/ 0 w 271"/>
                  <a:gd name="T3" fmla="*/ 0 h 97"/>
                  <a:gd name="T4" fmla="*/ 0 w 271"/>
                  <a:gd name="T5" fmla="*/ 0 h 97"/>
                  <a:gd name="T6" fmla="*/ 0 w 271"/>
                  <a:gd name="T7" fmla="*/ 0 h 97"/>
                  <a:gd name="T8" fmla="*/ 0 w 271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1"/>
                  <a:gd name="T16" fmla="*/ 0 h 97"/>
                  <a:gd name="T17" fmla="*/ 271 w 271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1" h="97">
                    <a:moveTo>
                      <a:pt x="18" y="81"/>
                    </a:moveTo>
                    <a:lnTo>
                      <a:pt x="271" y="0"/>
                    </a:lnTo>
                    <a:lnTo>
                      <a:pt x="254" y="16"/>
                    </a:lnTo>
                    <a:lnTo>
                      <a:pt x="0" y="97"/>
                    </a:lnTo>
                    <a:lnTo>
                      <a:pt x="18" y="81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7" name="Freeform 81"/>
              <p:cNvSpPr>
                <a:spLocks/>
              </p:cNvSpPr>
              <p:nvPr/>
            </p:nvSpPr>
            <p:spPr bwMode="auto">
              <a:xfrm>
                <a:off x="2217" y="2359"/>
                <a:ext cx="55" cy="24"/>
              </a:xfrm>
              <a:custGeom>
                <a:avLst/>
                <a:gdLst>
                  <a:gd name="T0" fmla="*/ 0 w 271"/>
                  <a:gd name="T1" fmla="*/ 0 h 97"/>
                  <a:gd name="T2" fmla="*/ 0 w 271"/>
                  <a:gd name="T3" fmla="*/ 0 h 97"/>
                  <a:gd name="T4" fmla="*/ 0 w 271"/>
                  <a:gd name="T5" fmla="*/ 0 h 97"/>
                  <a:gd name="T6" fmla="*/ 0 w 271"/>
                  <a:gd name="T7" fmla="*/ 0 h 97"/>
                  <a:gd name="T8" fmla="*/ 0 w 271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1"/>
                  <a:gd name="T16" fmla="*/ 0 h 97"/>
                  <a:gd name="T17" fmla="*/ 271 w 271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1" h="97">
                    <a:moveTo>
                      <a:pt x="17" y="81"/>
                    </a:moveTo>
                    <a:lnTo>
                      <a:pt x="271" y="0"/>
                    </a:lnTo>
                    <a:lnTo>
                      <a:pt x="252" y="16"/>
                    </a:lnTo>
                    <a:lnTo>
                      <a:pt x="0" y="97"/>
                    </a:lnTo>
                    <a:lnTo>
                      <a:pt x="17" y="81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8" name="Freeform 82"/>
              <p:cNvSpPr>
                <a:spLocks/>
              </p:cNvSpPr>
              <p:nvPr/>
            </p:nvSpPr>
            <p:spPr bwMode="auto">
              <a:xfrm>
                <a:off x="2268" y="2339"/>
                <a:ext cx="54" cy="24"/>
              </a:xfrm>
              <a:custGeom>
                <a:avLst/>
                <a:gdLst>
                  <a:gd name="T0" fmla="*/ 0 w 270"/>
                  <a:gd name="T1" fmla="*/ 0 h 95"/>
                  <a:gd name="T2" fmla="*/ 0 w 270"/>
                  <a:gd name="T3" fmla="*/ 0 h 95"/>
                  <a:gd name="T4" fmla="*/ 0 w 270"/>
                  <a:gd name="T5" fmla="*/ 0 h 95"/>
                  <a:gd name="T6" fmla="*/ 0 w 270"/>
                  <a:gd name="T7" fmla="*/ 0 h 95"/>
                  <a:gd name="T8" fmla="*/ 0 w 270"/>
                  <a:gd name="T9" fmla="*/ 0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0"/>
                  <a:gd name="T16" fmla="*/ 0 h 95"/>
                  <a:gd name="T17" fmla="*/ 270 w 270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0" h="95">
                    <a:moveTo>
                      <a:pt x="19" y="79"/>
                    </a:moveTo>
                    <a:lnTo>
                      <a:pt x="270" y="0"/>
                    </a:lnTo>
                    <a:lnTo>
                      <a:pt x="251" y="16"/>
                    </a:lnTo>
                    <a:lnTo>
                      <a:pt x="0" y="95"/>
                    </a:lnTo>
                    <a:lnTo>
                      <a:pt x="19" y="79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59" name="Freeform 83"/>
              <p:cNvSpPr>
                <a:spLocks/>
              </p:cNvSpPr>
              <p:nvPr/>
            </p:nvSpPr>
            <p:spPr bwMode="auto">
              <a:xfrm>
                <a:off x="2318" y="2319"/>
                <a:ext cx="55" cy="24"/>
              </a:xfrm>
              <a:custGeom>
                <a:avLst/>
                <a:gdLst>
                  <a:gd name="T0" fmla="*/ 0 w 273"/>
                  <a:gd name="T1" fmla="*/ 0 h 97"/>
                  <a:gd name="T2" fmla="*/ 0 w 273"/>
                  <a:gd name="T3" fmla="*/ 0 h 97"/>
                  <a:gd name="T4" fmla="*/ 0 w 273"/>
                  <a:gd name="T5" fmla="*/ 0 h 97"/>
                  <a:gd name="T6" fmla="*/ 0 w 273"/>
                  <a:gd name="T7" fmla="*/ 0 h 97"/>
                  <a:gd name="T8" fmla="*/ 0 w 273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3"/>
                  <a:gd name="T16" fmla="*/ 0 h 97"/>
                  <a:gd name="T17" fmla="*/ 273 w 273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3" h="97">
                    <a:moveTo>
                      <a:pt x="19" y="81"/>
                    </a:moveTo>
                    <a:lnTo>
                      <a:pt x="273" y="0"/>
                    </a:lnTo>
                    <a:lnTo>
                      <a:pt x="254" y="16"/>
                    </a:lnTo>
                    <a:lnTo>
                      <a:pt x="0" y="97"/>
                    </a:lnTo>
                    <a:lnTo>
                      <a:pt x="19" y="81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0" name="Freeform 84"/>
              <p:cNvSpPr>
                <a:spLocks/>
              </p:cNvSpPr>
              <p:nvPr/>
            </p:nvSpPr>
            <p:spPr bwMode="auto">
              <a:xfrm>
                <a:off x="2369" y="2299"/>
                <a:ext cx="54" cy="24"/>
              </a:xfrm>
              <a:custGeom>
                <a:avLst/>
                <a:gdLst>
                  <a:gd name="T0" fmla="*/ 0 w 273"/>
                  <a:gd name="T1" fmla="*/ 0 h 97"/>
                  <a:gd name="T2" fmla="*/ 0 w 273"/>
                  <a:gd name="T3" fmla="*/ 0 h 97"/>
                  <a:gd name="T4" fmla="*/ 0 w 273"/>
                  <a:gd name="T5" fmla="*/ 0 h 97"/>
                  <a:gd name="T6" fmla="*/ 0 w 273"/>
                  <a:gd name="T7" fmla="*/ 0 h 97"/>
                  <a:gd name="T8" fmla="*/ 0 w 273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3"/>
                  <a:gd name="T16" fmla="*/ 0 h 97"/>
                  <a:gd name="T17" fmla="*/ 273 w 273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3" h="97">
                    <a:moveTo>
                      <a:pt x="19" y="81"/>
                    </a:moveTo>
                    <a:lnTo>
                      <a:pt x="273" y="0"/>
                    </a:lnTo>
                    <a:lnTo>
                      <a:pt x="254" y="16"/>
                    </a:lnTo>
                    <a:lnTo>
                      <a:pt x="0" y="97"/>
                    </a:lnTo>
                    <a:lnTo>
                      <a:pt x="19" y="81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1" name="Freeform 85"/>
              <p:cNvSpPr>
                <a:spLocks/>
              </p:cNvSpPr>
              <p:nvPr/>
            </p:nvSpPr>
            <p:spPr bwMode="auto">
              <a:xfrm>
                <a:off x="2420" y="2278"/>
                <a:ext cx="54" cy="25"/>
              </a:xfrm>
              <a:custGeom>
                <a:avLst/>
                <a:gdLst>
                  <a:gd name="T0" fmla="*/ 0 w 272"/>
                  <a:gd name="T1" fmla="*/ 0 h 97"/>
                  <a:gd name="T2" fmla="*/ 0 w 272"/>
                  <a:gd name="T3" fmla="*/ 0 h 97"/>
                  <a:gd name="T4" fmla="*/ 0 w 272"/>
                  <a:gd name="T5" fmla="*/ 0 h 97"/>
                  <a:gd name="T6" fmla="*/ 0 w 272"/>
                  <a:gd name="T7" fmla="*/ 0 h 97"/>
                  <a:gd name="T8" fmla="*/ 0 w 272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2"/>
                  <a:gd name="T16" fmla="*/ 0 h 97"/>
                  <a:gd name="T17" fmla="*/ 272 w 272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2" h="97">
                    <a:moveTo>
                      <a:pt x="19" y="81"/>
                    </a:moveTo>
                    <a:lnTo>
                      <a:pt x="272" y="0"/>
                    </a:lnTo>
                    <a:lnTo>
                      <a:pt x="254" y="16"/>
                    </a:lnTo>
                    <a:lnTo>
                      <a:pt x="0" y="97"/>
                    </a:lnTo>
                    <a:lnTo>
                      <a:pt x="19" y="81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2" name="Freeform 86"/>
              <p:cNvSpPr>
                <a:spLocks/>
              </p:cNvSpPr>
              <p:nvPr/>
            </p:nvSpPr>
            <p:spPr bwMode="auto">
              <a:xfrm>
                <a:off x="2470" y="2265"/>
                <a:ext cx="38" cy="17"/>
              </a:xfrm>
              <a:custGeom>
                <a:avLst/>
                <a:gdLst>
                  <a:gd name="T0" fmla="*/ 0 w 188"/>
                  <a:gd name="T1" fmla="*/ 0 h 71"/>
                  <a:gd name="T2" fmla="*/ 0 w 188"/>
                  <a:gd name="T3" fmla="*/ 0 h 71"/>
                  <a:gd name="T4" fmla="*/ 0 w 188"/>
                  <a:gd name="T5" fmla="*/ 0 h 71"/>
                  <a:gd name="T6" fmla="*/ 0 w 188"/>
                  <a:gd name="T7" fmla="*/ 0 h 71"/>
                  <a:gd name="T8" fmla="*/ 0 w 188"/>
                  <a:gd name="T9" fmla="*/ 0 h 71"/>
                  <a:gd name="T10" fmla="*/ 0 w 188"/>
                  <a:gd name="T11" fmla="*/ 0 h 71"/>
                  <a:gd name="T12" fmla="*/ 0 w 188"/>
                  <a:gd name="T13" fmla="*/ 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8"/>
                  <a:gd name="T22" fmla="*/ 0 h 71"/>
                  <a:gd name="T23" fmla="*/ 188 w 188"/>
                  <a:gd name="T24" fmla="*/ 71 h 7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8" h="71">
                    <a:moveTo>
                      <a:pt x="18" y="55"/>
                    </a:moveTo>
                    <a:lnTo>
                      <a:pt x="188" y="0"/>
                    </a:lnTo>
                    <a:lnTo>
                      <a:pt x="181" y="3"/>
                    </a:lnTo>
                    <a:lnTo>
                      <a:pt x="176" y="8"/>
                    </a:lnTo>
                    <a:lnTo>
                      <a:pt x="174" y="15"/>
                    </a:lnTo>
                    <a:lnTo>
                      <a:pt x="0" y="71"/>
                    </a:lnTo>
                    <a:lnTo>
                      <a:pt x="18" y="55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3" name="Freeform 87"/>
              <p:cNvSpPr>
                <a:spLocks/>
              </p:cNvSpPr>
              <p:nvPr/>
            </p:nvSpPr>
            <p:spPr bwMode="auto">
              <a:xfrm>
                <a:off x="2022" y="2265"/>
                <a:ext cx="1307" cy="739"/>
              </a:xfrm>
              <a:custGeom>
                <a:avLst/>
                <a:gdLst>
                  <a:gd name="T0" fmla="*/ 0 w 6535"/>
                  <a:gd name="T1" fmla="*/ 0 h 2956"/>
                  <a:gd name="T2" fmla="*/ 0 w 6535"/>
                  <a:gd name="T3" fmla="*/ 0 h 2956"/>
                  <a:gd name="T4" fmla="*/ 0 w 6535"/>
                  <a:gd name="T5" fmla="*/ 0 h 2956"/>
                  <a:gd name="T6" fmla="*/ 0 w 6535"/>
                  <a:gd name="T7" fmla="*/ 0 h 2956"/>
                  <a:gd name="T8" fmla="*/ 0 w 6535"/>
                  <a:gd name="T9" fmla="*/ 0 h 2956"/>
                  <a:gd name="T10" fmla="*/ 0 w 6535"/>
                  <a:gd name="T11" fmla="*/ 0 h 2956"/>
                  <a:gd name="T12" fmla="*/ 0 w 6535"/>
                  <a:gd name="T13" fmla="*/ 0 h 2956"/>
                  <a:gd name="T14" fmla="*/ 0 w 6535"/>
                  <a:gd name="T15" fmla="*/ 0 h 2956"/>
                  <a:gd name="T16" fmla="*/ 0 w 6535"/>
                  <a:gd name="T17" fmla="*/ 0 h 2956"/>
                  <a:gd name="T18" fmla="*/ 0 w 6535"/>
                  <a:gd name="T19" fmla="*/ 0 h 2956"/>
                  <a:gd name="T20" fmla="*/ 0 w 6535"/>
                  <a:gd name="T21" fmla="*/ 0 h 2956"/>
                  <a:gd name="T22" fmla="*/ 0 w 6535"/>
                  <a:gd name="T23" fmla="*/ 0 h 2956"/>
                  <a:gd name="T24" fmla="*/ 0 w 6535"/>
                  <a:gd name="T25" fmla="*/ 0 h 2956"/>
                  <a:gd name="T26" fmla="*/ 0 w 6535"/>
                  <a:gd name="T27" fmla="*/ 0 h 2956"/>
                  <a:gd name="T28" fmla="*/ 0 w 6535"/>
                  <a:gd name="T29" fmla="*/ 0 h 2956"/>
                  <a:gd name="T30" fmla="*/ 0 w 6535"/>
                  <a:gd name="T31" fmla="*/ 0 h 2956"/>
                  <a:gd name="T32" fmla="*/ 0 w 6535"/>
                  <a:gd name="T33" fmla="*/ 0 h 2956"/>
                  <a:gd name="T34" fmla="*/ 0 w 6535"/>
                  <a:gd name="T35" fmla="*/ 0 h 2956"/>
                  <a:gd name="T36" fmla="*/ 0 w 6535"/>
                  <a:gd name="T37" fmla="*/ 0 h 2956"/>
                  <a:gd name="T38" fmla="*/ 0 w 6535"/>
                  <a:gd name="T39" fmla="*/ 0 h 2956"/>
                  <a:gd name="T40" fmla="*/ 0 w 6535"/>
                  <a:gd name="T41" fmla="*/ 0 h 2956"/>
                  <a:gd name="T42" fmla="*/ 0 w 6535"/>
                  <a:gd name="T43" fmla="*/ 0 h 2956"/>
                  <a:gd name="T44" fmla="*/ 0 w 6535"/>
                  <a:gd name="T45" fmla="*/ 0 h 2956"/>
                  <a:gd name="T46" fmla="*/ 0 w 6535"/>
                  <a:gd name="T47" fmla="*/ 0 h 2956"/>
                  <a:gd name="T48" fmla="*/ 0 w 6535"/>
                  <a:gd name="T49" fmla="*/ 0 h 29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35"/>
                  <a:gd name="T76" fmla="*/ 0 h 2956"/>
                  <a:gd name="T77" fmla="*/ 6535 w 6535"/>
                  <a:gd name="T78" fmla="*/ 2956 h 295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35" h="2956">
                    <a:moveTo>
                      <a:pt x="4164" y="2954"/>
                    </a:moveTo>
                    <a:lnTo>
                      <a:pt x="6535" y="2198"/>
                    </a:lnTo>
                    <a:lnTo>
                      <a:pt x="6527" y="2202"/>
                    </a:lnTo>
                    <a:lnTo>
                      <a:pt x="6517" y="2200"/>
                    </a:lnTo>
                    <a:lnTo>
                      <a:pt x="2393" y="1065"/>
                    </a:lnTo>
                    <a:lnTo>
                      <a:pt x="2384" y="1060"/>
                    </a:lnTo>
                    <a:lnTo>
                      <a:pt x="2377" y="1054"/>
                    </a:lnTo>
                    <a:lnTo>
                      <a:pt x="2372" y="1046"/>
                    </a:lnTo>
                    <a:lnTo>
                      <a:pt x="2370" y="1037"/>
                    </a:lnTo>
                    <a:lnTo>
                      <a:pt x="2415" y="15"/>
                    </a:lnTo>
                    <a:lnTo>
                      <a:pt x="2417" y="8"/>
                    </a:lnTo>
                    <a:lnTo>
                      <a:pt x="2422" y="3"/>
                    </a:lnTo>
                    <a:lnTo>
                      <a:pt x="2429" y="0"/>
                    </a:lnTo>
                    <a:lnTo>
                      <a:pt x="58" y="756"/>
                    </a:lnTo>
                    <a:lnTo>
                      <a:pt x="51" y="758"/>
                    </a:lnTo>
                    <a:lnTo>
                      <a:pt x="46" y="763"/>
                    </a:lnTo>
                    <a:lnTo>
                      <a:pt x="45" y="771"/>
                    </a:lnTo>
                    <a:lnTo>
                      <a:pt x="0" y="1793"/>
                    </a:lnTo>
                    <a:lnTo>
                      <a:pt x="1" y="1802"/>
                    </a:lnTo>
                    <a:lnTo>
                      <a:pt x="6" y="1810"/>
                    </a:lnTo>
                    <a:lnTo>
                      <a:pt x="13" y="1816"/>
                    </a:lnTo>
                    <a:lnTo>
                      <a:pt x="22" y="1819"/>
                    </a:lnTo>
                    <a:lnTo>
                      <a:pt x="4146" y="2955"/>
                    </a:lnTo>
                    <a:lnTo>
                      <a:pt x="4156" y="2956"/>
                    </a:lnTo>
                    <a:lnTo>
                      <a:pt x="4164" y="295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4" name="Freeform 88"/>
              <p:cNvSpPr>
                <a:spLocks/>
              </p:cNvSpPr>
              <p:nvPr/>
            </p:nvSpPr>
            <p:spPr bwMode="auto">
              <a:xfrm>
                <a:off x="2034" y="2445"/>
                <a:ext cx="25" cy="9"/>
              </a:xfrm>
              <a:custGeom>
                <a:avLst/>
                <a:gdLst>
                  <a:gd name="T0" fmla="*/ 0 w 125"/>
                  <a:gd name="T1" fmla="*/ 0 h 38"/>
                  <a:gd name="T2" fmla="*/ 0 w 125"/>
                  <a:gd name="T3" fmla="*/ 0 h 38"/>
                  <a:gd name="T4" fmla="*/ 0 w 125"/>
                  <a:gd name="T5" fmla="*/ 0 h 38"/>
                  <a:gd name="T6" fmla="*/ 0 w 125"/>
                  <a:gd name="T7" fmla="*/ 0 h 38"/>
                  <a:gd name="T8" fmla="*/ 0 w 125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38"/>
                  <a:gd name="T17" fmla="*/ 125 w 125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38">
                    <a:moveTo>
                      <a:pt x="115" y="0"/>
                    </a:moveTo>
                    <a:lnTo>
                      <a:pt x="0" y="37"/>
                    </a:lnTo>
                    <a:lnTo>
                      <a:pt x="10" y="38"/>
                    </a:lnTo>
                    <a:lnTo>
                      <a:pt x="125" y="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5" name="Freeform 89"/>
              <p:cNvSpPr>
                <a:spLocks/>
              </p:cNvSpPr>
              <p:nvPr/>
            </p:nvSpPr>
            <p:spPr bwMode="auto">
              <a:xfrm>
                <a:off x="2057" y="2435"/>
                <a:ext cx="25" cy="10"/>
              </a:xfrm>
              <a:custGeom>
                <a:avLst/>
                <a:gdLst>
                  <a:gd name="T0" fmla="*/ 0 w 128"/>
                  <a:gd name="T1" fmla="*/ 0 h 38"/>
                  <a:gd name="T2" fmla="*/ 0 w 128"/>
                  <a:gd name="T3" fmla="*/ 0 h 38"/>
                  <a:gd name="T4" fmla="*/ 0 w 128"/>
                  <a:gd name="T5" fmla="*/ 0 h 38"/>
                  <a:gd name="T6" fmla="*/ 0 w 128"/>
                  <a:gd name="T7" fmla="*/ 0 h 38"/>
                  <a:gd name="T8" fmla="*/ 0 w 12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"/>
                  <a:gd name="T16" fmla="*/ 0 h 38"/>
                  <a:gd name="T17" fmla="*/ 128 w 12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" h="38">
                    <a:moveTo>
                      <a:pt x="0" y="37"/>
                    </a:moveTo>
                    <a:lnTo>
                      <a:pt x="118" y="0"/>
                    </a:lnTo>
                    <a:lnTo>
                      <a:pt x="128" y="1"/>
                    </a:lnTo>
                    <a:lnTo>
                      <a:pt x="10" y="38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6" name="Freeform 90"/>
              <p:cNvSpPr>
                <a:spLocks/>
              </p:cNvSpPr>
              <p:nvPr/>
            </p:nvSpPr>
            <p:spPr bwMode="auto">
              <a:xfrm>
                <a:off x="2080" y="2425"/>
                <a:ext cx="26" cy="10"/>
              </a:xfrm>
              <a:custGeom>
                <a:avLst/>
                <a:gdLst>
                  <a:gd name="T0" fmla="*/ 0 w 130"/>
                  <a:gd name="T1" fmla="*/ 0 h 40"/>
                  <a:gd name="T2" fmla="*/ 0 w 130"/>
                  <a:gd name="T3" fmla="*/ 0 h 40"/>
                  <a:gd name="T4" fmla="*/ 0 w 130"/>
                  <a:gd name="T5" fmla="*/ 0 h 40"/>
                  <a:gd name="T6" fmla="*/ 0 w 130"/>
                  <a:gd name="T7" fmla="*/ 0 h 40"/>
                  <a:gd name="T8" fmla="*/ 0 w 13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0"/>
                  <a:gd name="T16" fmla="*/ 0 h 40"/>
                  <a:gd name="T17" fmla="*/ 130 w 13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0" h="40">
                    <a:moveTo>
                      <a:pt x="0" y="39"/>
                    </a:moveTo>
                    <a:lnTo>
                      <a:pt x="120" y="0"/>
                    </a:lnTo>
                    <a:lnTo>
                      <a:pt x="130" y="1"/>
                    </a:lnTo>
                    <a:lnTo>
                      <a:pt x="10" y="4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E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7" name="Freeform 91"/>
              <p:cNvSpPr>
                <a:spLocks/>
              </p:cNvSpPr>
              <p:nvPr/>
            </p:nvSpPr>
            <p:spPr bwMode="auto">
              <a:xfrm>
                <a:off x="2104" y="2416"/>
                <a:ext cx="26" cy="10"/>
              </a:xfrm>
              <a:custGeom>
                <a:avLst/>
                <a:gdLst>
                  <a:gd name="T0" fmla="*/ 0 w 127"/>
                  <a:gd name="T1" fmla="*/ 0 h 39"/>
                  <a:gd name="T2" fmla="*/ 0 w 127"/>
                  <a:gd name="T3" fmla="*/ 0 h 39"/>
                  <a:gd name="T4" fmla="*/ 0 w 127"/>
                  <a:gd name="T5" fmla="*/ 0 h 39"/>
                  <a:gd name="T6" fmla="*/ 0 w 127"/>
                  <a:gd name="T7" fmla="*/ 0 h 39"/>
                  <a:gd name="T8" fmla="*/ 0 w 127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"/>
                  <a:gd name="T16" fmla="*/ 0 h 39"/>
                  <a:gd name="T17" fmla="*/ 127 w 127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" h="39">
                    <a:moveTo>
                      <a:pt x="0" y="38"/>
                    </a:moveTo>
                    <a:lnTo>
                      <a:pt x="117" y="0"/>
                    </a:lnTo>
                    <a:lnTo>
                      <a:pt x="127" y="2"/>
                    </a:lnTo>
                    <a:lnTo>
                      <a:pt x="10" y="3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8" name="Freeform 92"/>
              <p:cNvSpPr>
                <a:spLocks/>
              </p:cNvSpPr>
              <p:nvPr/>
            </p:nvSpPr>
            <p:spPr bwMode="auto">
              <a:xfrm>
                <a:off x="2128" y="2407"/>
                <a:ext cx="26" cy="9"/>
              </a:xfrm>
              <a:custGeom>
                <a:avLst/>
                <a:gdLst>
                  <a:gd name="T0" fmla="*/ 0 w 132"/>
                  <a:gd name="T1" fmla="*/ 0 h 39"/>
                  <a:gd name="T2" fmla="*/ 0 w 132"/>
                  <a:gd name="T3" fmla="*/ 0 h 39"/>
                  <a:gd name="T4" fmla="*/ 0 w 132"/>
                  <a:gd name="T5" fmla="*/ 0 h 39"/>
                  <a:gd name="T6" fmla="*/ 0 w 132"/>
                  <a:gd name="T7" fmla="*/ 0 h 39"/>
                  <a:gd name="T8" fmla="*/ 0 w 132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39"/>
                  <a:gd name="T17" fmla="*/ 132 w 13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39">
                    <a:moveTo>
                      <a:pt x="0" y="37"/>
                    </a:moveTo>
                    <a:lnTo>
                      <a:pt x="122" y="0"/>
                    </a:lnTo>
                    <a:lnTo>
                      <a:pt x="132" y="1"/>
                    </a:lnTo>
                    <a:lnTo>
                      <a:pt x="10" y="39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69" name="Freeform 93"/>
              <p:cNvSpPr>
                <a:spLocks/>
              </p:cNvSpPr>
              <p:nvPr/>
            </p:nvSpPr>
            <p:spPr bwMode="auto">
              <a:xfrm>
                <a:off x="2152" y="2397"/>
                <a:ext cx="26" cy="10"/>
              </a:xfrm>
              <a:custGeom>
                <a:avLst/>
                <a:gdLst>
                  <a:gd name="T0" fmla="*/ 0 w 127"/>
                  <a:gd name="T1" fmla="*/ 0 h 39"/>
                  <a:gd name="T2" fmla="*/ 0 w 127"/>
                  <a:gd name="T3" fmla="*/ 0 h 39"/>
                  <a:gd name="T4" fmla="*/ 0 w 127"/>
                  <a:gd name="T5" fmla="*/ 0 h 39"/>
                  <a:gd name="T6" fmla="*/ 0 w 127"/>
                  <a:gd name="T7" fmla="*/ 0 h 39"/>
                  <a:gd name="T8" fmla="*/ 0 w 127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"/>
                  <a:gd name="T16" fmla="*/ 0 h 39"/>
                  <a:gd name="T17" fmla="*/ 127 w 127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" h="39">
                    <a:moveTo>
                      <a:pt x="0" y="38"/>
                    </a:moveTo>
                    <a:lnTo>
                      <a:pt x="117" y="0"/>
                    </a:lnTo>
                    <a:lnTo>
                      <a:pt x="127" y="1"/>
                    </a:lnTo>
                    <a:lnTo>
                      <a:pt x="10" y="3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0" name="Freeform 94"/>
              <p:cNvSpPr>
                <a:spLocks/>
              </p:cNvSpPr>
              <p:nvPr/>
            </p:nvSpPr>
            <p:spPr bwMode="auto">
              <a:xfrm>
                <a:off x="2176" y="2388"/>
                <a:ext cx="26" cy="10"/>
              </a:xfrm>
              <a:custGeom>
                <a:avLst/>
                <a:gdLst>
                  <a:gd name="T0" fmla="*/ 0 w 130"/>
                  <a:gd name="T1" fmla="*/ 0 h 40"/>
                  <a:gd name="T2" fmla="*/ 0 w 130"/>
                  <a:gd name="T3" fmla="*/ 0 h 40"/>
                  <a:gd name="T4" fmla="*/ 0 w 130"/>
                  <a:gd name="T5" fmla="*/ 0 h 40"/>
                  <a:gd name="T6" fmla="*/ 0 w 130"/>
                  <a:gd name="T7" fmla="*/ 0 h 40"/>
                  <a:gd name="T8" fmla="*/ 0 w 13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0"/>
                  <a:gd name="T16" fmla="*/ 0 h 40"/>
                  <a:gd name="T17" fmla="*/ 130 w 13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0" h="40">
                    <a:moveTo>
                      <a:pt x="0" y="39"/>
                    </a:moveTo>
                    <a:lnTo>
                      <a:pt x="120" y="0"/>
                    </a:lnTo>
                    <a:lnTo>
                      <a:pt x="130" y="2"/>
                    </a:lnTo>
                    <a:lnTo>
                      <a:pt x="10" y="4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1" name="Freeform 95"/>
              <p:cNvSpPr>
                <a:spLocks/>
              </p:cNvSpPr>
              <p:nvPr/>
            </p:nvSpPr>
            <p:spPr bwMode="auto">
              <a:xfrm>
                <a:off x="2200" y="2378"/>
                <a:ext cx="25" cy="10"/>
              </a:xfrm>
              <a:custGeom>
                <a:avLst/>
                <a:gdLst>
                  <a:gd name="T0" fmla="*/ 0 w 128"/>
                  <a:gd name="T1" fmla="*/ 0 h 39"/>
                  <a:gd name="T2" fmla="*/ 0 w 128"/>
                  <a:gd name="T3" fmla="*/ 0 h 39"/>
                  <a:gd name="T4" fmla="*/ 0 w 128"/>
                  <a:gd name="T5" fmla="*/ 0 h 39"/>
                  <a:gd name="T6" fmla="*/ 0 w 128"/>
                  <a:gd name="T7" fmla="*/ 0 h 39"/>
                  <a:gd name="T8" fmla="*/ 0 w 12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"/>
                  <a:gd name="T16" fmla="*/ 0 h 39"/>
                  <a:gd name="T17" fmla="*/ 128 w 12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" h="39">
                    <a:moveTo>
                      <a:pt x="0" y="37"/>
                    </a:moveTo>
                    <a:lnTo>
                      <a:pt x="118" y="0"/>
                    </a:lnTo>
                    <a:lnTo>
                      <a:pt x="128" y="1"/>
                    </a:lnTo>
                    <a:lnTo>
                      <a:pt x="10" y="39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2" name="Freeform 96"/>
              <p:cNvSpPr>
                <a:spLocks/>
              </p:cNvSpPr>
              <p:nvPr/>
            </p:nvSpPr>
            <p:spPr bwMode="auto">
              <a:xfrm>
                <a:off x="2223" y="2369"/>
                <a:ext cx="26" cy="9"/>
              </a:xfrm>
              <a:custGeom>
                <a:avLst/>
                <a:gdLst>
                  <a:gd name="T0" fmla="*/ 0 w 129"/>
                  <a:gd name="T1" fmla="*/ 0 h 39"/>
                  <a:gd name="T2" fmla="*/ 0 w 129"/>
                  <a:gd name="T3" fmla="*/ 0 h 39"/>
                  <a:gd name="T4" fmla="*/ 0 w 129"/>
                  <a:gd name="T5" fmla="*/ 0 h 39"/>
                  <a:gd name="T6" fmla="*/ 0 w 129"/>
                  <a:gd name="T7" fmla="*/ 0 h 39"/>
                  <a:gd name="T8" fmla="*/ 0 w 12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39"/>
                  <a:gd name="T17" fmla="*/ 129 w 12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39">
                    <a:moveTo>
                      <a:pt x="0" y="38"/>
                    </a:moveTo>
                    <a:lnTo>
                      <a:pt x="119" y="0"/>
                    </a:lnTo>
                    <a:lnTo>
                      <a:pt x="129" y="1"/>
                    </a:lnTo>
                    <a:lnTo>
                      <a:pt x="10" y="3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3" name="Freeform 97"/>
              <p:cNvSpPr>
                <a:spLocks/>
              </p:cNvSpPr>
              <p:nvPr/>
            </p:nvSpPr>
            <p:spPr bwMode="auto">
              <a:xfrm>
                <a:off x="2247" y="2359"/>
                <a:ext cx="26" cy="10"/>
              </a:xfrm>
              <a:custGeom>
                <a:avLst/>
                <a:gdLst>
                  <a:gd name="T0" fmla="*/ 0 w 128"/>
                  <a:gd name="T1" fmla="*/ 0 h 38"/>
                  <a:gd name="T2" fmla="*/ 0 w 128"/>
                  <a:gd name="T3" fmla="*/ 0 h 38"/>
                  <a:gd name="T4" fmla="*/ 0 w 128"/>
                  <a:gd name="T5" fmla="*/ 0 h 38"/>
                  <a:gd name="T6" fmla="*/ 0 w 128"/>
                  <a:gd name="T7" fmla="*/ 0 h 38"/>
                  <a:gd name="T8" fmla="*/ 0 w 12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"/>
                  <a:gd name="T16" fmla="*/ 0 h 38"/>
                  <a:gd name="T17" fmla="*/ 128 w 12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" h="38">
                    <a:moveTo>
                      <a:pt x="0" y="37"/>
                    </a:moveTo>
                    <a:lnTo>
                      <a:pt x="118" y="0"/>
                    </a:lnTo>
                    <a:lnTo>
                      <a:pt x="128" y="1"/>
                    </a:lnTo>
                    <a:lnTo>
                      <a:pt x="10" y="38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4" name="Freeform 98"/>
              <p:cNvSpPr>
                <a:spLocks/>
              </p:cNvSpPr>
              <p:nvPr/>
            </p:nvSpPr>
            <p:spPr bwMode="auto">
              <a:xfrm>
                <a:off x="2271" y="2350"/>
                <a:ext cx="26" cy="10"/>
              </a:xfrm>
              <a:custGeom>
                <a:avLst/>
                <a:gdLst>
                  <a:gd name="T0" fmla="*/ 0 w 131"/>
                  <a:gd name="T1" fmla="*/ 0 h 40"/>
                  <a:gd name="T2" fmla="*/ 0 w 131"/>
                  <a:gd name="T3" fmla="*/ 0 h 40"/>
                  <a:gd name="T4" fmla="*/ 0 w 131"/>
                  <a:gd name="T5" fmla="*/ 0 h 40"/>
                  <a:gd name="T6" fmla="*/ 0 w 131"/>
                  <a:gd name="T7" fmla="*/ 0 h 40"/>
                  <a:gd name="T8" fmla="*/ 0 w 131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"/>
                  <a:gd name="T16" fmla="*/ 0 h 40"/>
                  <a:gd name="T17" fmla="*/ 131 w 131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" h="40">
                    <a:moveTo>
                      <a:pt x="0" y="39"/>
                    </a:moveTo>
                    <a:lnTo>
                      <a:pt x="121" y="0"/>
                    </a:lnTo>
                    <a:lnTo>
                      <a:pt x="131" y="1"/>
                    </a:lnTo>
                    <a:lnTo>
                      <a:pt x="10" y="4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5" name="Freeform 99"/>
              <p:cNvSpPr>
                <a:spLocks/>
              </p:cNvSpPr>
              <p:nvPr/>
            </p:nvSpPr>
            <p:spPr bwMode="auto">
              <a:xfrm>
                <a:off x="2295" y="2340"/>
                <a:ext cx="25" cy="10"/>
              </a:xfrm>
              <a:custGeom>
                <a:avLst/>
                <a:gdLst>
                  <a:gd name="T0" fmla="*/ 0 w 128"/>
                  <a:gd name="T1" fmla="*/ 0 h 39"/>
                  <a:gd name="T2" fmla="*/ 0 w 128"/>
                  <a:gd name="T3" fmla="*/ 0 h 39"/>
                  <a:gd name="T4" fmla="*/ 0 w 128"/>
                  <a:gd name="T5" fmla="*/ 0 h 39"/>
                  <a:gd name="T6" fmla="*/ 0 w 128"/>
                  <a:gd name="T7" fmla="*/ 0 h 39"/>
                  <a:gd name="T8" fmla="*/ 0 w 12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"/>
                  <a:gd name="T16" fmla="*/ 0 h 39"/>
                  <a:gd name="T17" fmla="*/ 128 w 12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" h="39">
                    <a:moveTo>
                      <a:pt x="0" y="38"/>
                    </a:moveTo>
                    <a:lnTo>
                      <a:pt x="118" y="0"/>
                    </a:lnTo>
                    <a:lnTo>
                      <a:pt x="128" y="1"/>
                    </a:lnTo>
                    <a:lnTo>
                      <a:pt x="10" y="3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6" name="Freeform 100"/>
              <p:cNvSpPr>
                <a:spLocks/>
              </p:cNvSpPr>
              <p:nvPr/>
            </p:nvSpPr>
            <p:spPr bwMode="auto">
              <a:xfrm>
                <a:off x="2318" y="2331"/>
                <a:ext cx="26" cy="10"/>
              </a:xfrm>
              <a:custGeom>
                <a:avLst/>
                <a:gdLst>
                  <a:gd name="T0" fmla="*/ 0 w 130"/>
                  <a:gd name="T1" fmla="*/ 0 h 38"/>
                  <a:gd name="T2" fmla="*/ 0 w 130"/>
                  <a:gd name="T3" fmla="*/ 0 h 38"/>
                  <a:gd name="T4" fmla="*/ 0 w 130"/>
                  <a:gd name="T5" fmla="*/ 0 h 38"/>
                  <a:gd name="T6" fmla="*/ 0 w 130"/>
                  <a:gd name="T7" fmla="*/ 0 h 38"/>
                  <a:gd name="T8" fmla="*/ 0 w 13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0"/>
                  <a:gd name="T16" fmla="*/ 0 h 38"/>
                  <a:gd name="T17" fmla="*/ 130 w 13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0" h="38">
                    <a:moveTo>
                      <a:pt x="0" y="37"/>
                    </a:moveTo>
                    <a:lnTo>
                      <a:pt x="120" y="0"/>
                    </a:lnTo>
                    <a:lnTo>
                      <a:pt x="130" y="1"/>
                    </a:lnTo>
                    <a:lnTo>
                      <a:pt x="10" y="38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7" name="Freeform 101"/>
              <p:cNvSpPr>
                <a:spLocks/>
              </p:cNvSpPr>
              <p:nvPr/>
            </p:nvSpPr>
            <p:spPr bwMode="auto">
              <a:xfrm>
                <a:off x="2342" y="2322"/>
                <a:ext cx="26" cy="9"/>
              </a:xfrm>
              <a:custGeom>
                <a:avLst/>
                <a:gdLst>
                  <a:gd name="T0" fmla="*/ 0 w 127"/>
                  <a:gd name="T1" fmla="*/ 0 h 39"/>
                  <a:gd name="T2" fmla="*/ 0 w 127"/>
                  <a:gd name="T3" fmla="*/ 0 h 39"/>
                  <a:gd name="T4" fmla="*/ 0 w 127"/>
                  <a:gd name="T5" fmla="*/ 0 h 39"/>
                  <a:gd name="T6" fmla="*/ 0 w 127"/>
                  <a:gd name="T7" fmla="*/ 0 h 39"/>
                  <a:gd name="T8" fmla="*/ 0 w 127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"/>
                  <a:gd name="T16" fmla="*/ 0 h 39"/>
                  <a:gd name="T17" fmla="*/ 127 w 127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" h="39">
                    <a:moveTo>
                      <a:pt x="0" y="38"/>
                    </a:moveTo>
                    <a:lnTo>
                      <a:pt x="117" y="0"/>
                    </a:lnTo>
                    <a:lnTo>
                      <a:pt x="127" y="1"/>
                    </a:lnTo>
                    <a:lnTo>
                      <a:pt x="10" y="3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8" name="Freeform 102"/>
              <p:cNvSpPr>
                <a:spLocks/>
              </p:cNvSpPr>
              <p:nvPr/>
            </p:nvSpPr>
            <p:spPr bwMode="auto">
              <a:xfrm>
                <a:off x="2366" y="2312"/>
                <a:ext cx="26" cy="10"/>
              </a:xfrm>
              <a:custGeom>
                <a:avLst/>
                <a:gdLst>
                  <a:gd name="T0" fmla="*/ 0 w 130"/>
                  <a:gd name="T1" fmla="*/ 0 h 40"/>
                  <a:gd name="T2" fmla="*/ 0 w 130"/>
                  <a:gd name="T3" fmla="*/ 0 h 40"/>
                  <a:gd name="T4" fmla="*/ 0 w 130"/>
                  <a:gd name="T5" fmla="*/ 0 h 40"/>
                  <a:gd name="T6" fmla="*/ 0 w 130"/>
                  <a:gd name="T7" fmla="*/ 0 h 40"/>
                  <a:gd name="T8" fmla="*/ 0 w 13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0"/>
                  <a:gd name="T16" fmla="*/ 0 h 40"/>
                  <a:gd name="T17" fmla="*/ 130 w 13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0" h="40">
                    <a:moveTo>
                      <a:pt x="0" y="39"/>
                    </a:moveTo>
                    <a:lnTo>
                      <a:pt x="120" y="0"/>
                    </a:lnTo>
                    <a:lnTo>
                      <a:pt x="130" y="1"/>
                    </a:lnTo>
                    <a:lnTo>
                      <a:pt x="10" y="4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79" name="Freeform 103"/>
              <p:cNvSpPr>
                <a:spLocks/>
              </p:cNvSpPr>
              <p:nvPr/>
            </p:nvSpPr>
            <p:spPr bwMode="auto">
              <a:xfrm>
                <a:off x="2390" y="2302"/>
                <a:ext cx="25" cy="10"/>
              </a:xfrm>
              <a:custGeom>
                <a:avLst/>
                <a:gdLst>
                  <a:gd name="T0" fmla="*/ 0 w 128"/>
                  <a:gd name="T1" fmla="*/ 0 h 38"/>
                  <a:gd name="T2" fmla="*/ 0 w 128"/>
                  <a:gd name="T3" fmla="*/ 0 h 38"/>
                  <a:gd name="T4" fmla="*/ 0 w 128"/>
                  <a:gd name="T5" fmla="*/ 0 h 38"/>
                  <a:gd name="T6" fmla="*/ 0 w 128"/>
                  <a:gd name="T7" fmla="*/ 0 h 38"/>
                  <a:gd name="T8" fmla="*/ 0 w 12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"/>
                  <a:gd name="T16" fmla="*/ 0 h 38"/>
                  <a:gd name="T17" fmla="*/ 128 w 12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" h="38">
                    <a:moveTo>
                      <a:pt x="0" y="37"/>
                    </a:moveTo>
                    <a:lnTo>
                      <a:pt x="118" y="0"/>
                    </a:lnTo>
                    <a:lnTo>
                      <a:pt x="128" y="1"/>
                    </a:lnTo>
                    <a:lnTo>
                      <a:pt x="10" y="38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0" name="Freeform 104"/>
              <p:cNvSpPr>
                <a:spLocks/>
              </p:cNvSpPr>
              <p:nvPr/>
            </p:nvSpPr>
            <p:spPr bwMode="auto">
              <a:xfrm>
                <a:off x="2413" y="2293"/>
                <a:ext cx="27" cy="10"/>
              </a:xfrm>
              <a:custGeom>
                <a:avLst/>
                <a:gdLst>
                  <a:gd name="T0" fmla="*/ 0 w 131"/>
                  <a:gd name="T1" fmla="*/ 0 h 39"/>
                  <a:gd name="T2" fmla="*/ 0 w 131"/>
                  <a:gd name="T3" fmla="*/ 0 h 39"/>
                  <a:gd name="T4" fmla="*/ 0 w 131"/>
                  <a:gd name="T5" fmla="*/ 0 h 39"/>
                  <a:gd name="T6" fmla="*/ 0 w 131"/>
                  <a:gd name="T7" fmla="*/ 0 h 39"/>
                  <a:gd name="T8" fmla="*/ 0 w 13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"/>
                  <a:gd name="T16" fmla="*/ 0 h 39"/>
                  <a:gd name="T17" fmla="*/ 131 w 13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" h="39">
                    <a:moveTo>
                      <a:pt x="0" y="38"/>
                    </a:moveTo>
                    <a:lnTo>
                      <a:pt x="121" y="0"/>
                    </a:lnTo>
                    <a:lnTo>
                      <a:pt x="131" y="1"/>
                    </a:lnTo>
                    <a:lnTo>
                      <a:pt x="10" y="39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1" name="Freeform 105"/>
              <p:cNvSpPr>
                <a:spLocks/>
              </p:cNvSpPr>
              <p:nvPr/>
            </p:nvSpPr>
            <p:spPr bwMode="auto">
              <a:xfrm>
                <a:off x="2438" y="2284"/>
                <a:ext cx="25" cy="9"/>
              </a:xfrm>
              <a:custGeom>
                <a:avLst/>
                <a:gdLst>
                  <a:gd name="T0" fmla="*/ 0 w 127"/>
                  <a:gd name="T1" fmla="*/ 0 h 38"/>
                  <a:gd name="T2" fmla="*/ 0 w 127"/>
                  <a:gd name="T3" fmla="*/ 0 h 38"/>
                  <a:gd name="T4" fmla="*/ 0 w 127"/>
                  <a:gd name="T5" fmla="*/ 0 h 38"/>
                  <a:gd name="T6" fmla="*/ 0 w 127"/>
                  <a:gd name="T7" fmla="*/ 0 h 38"/>
                  <a:gd name="T8" fmla="*/ 0 w 12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"/>
                  <a:gd name="T16" fmla="*/ 0 h 38"/>
                  <a:gd name="T17" fmla="*/ 127 w 12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" h="38">
                    <a:moveTo>
                      <a:pt x="0" y="37"/>
                    </a:moveTo>
                    <a:lnTo>
                      <a:pt x="117" y="0"/>
                    </a:lnTo>
                    <a:lnTo>
                      <a:pt x="127" y="1"/>
                    </a:lnTo>
                    <a:lnTo>
                      <a:pt x="10" y="38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1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2" name="Freeform 106"/>
              <p:cNvSpPr>
                <a:spLocks/>
              </p:cNvSpPr>
              <p:nvPr/>
            </p:nvSpPr>
            <p:spPr bwMode="auto">
              <a:xfrm>
                <a:off x="2461" y="2274"/>
                <a:ext cx="26" cy="10"/>
              </a:xfrm>
              <a:custGeom>
                <a:avLst/>
                <a:gdLst>
                  <a:gd name="T0" fmla="*/ 0 w 130"/>
                  <a:gd name="T1" fmla="*/ 0 h 40"/>
                  <a:gd name="T2" fmla="*/ 0 w 130"/>
                  <a:gd name="T3" fmla="*/ 0 h 40"/>
                  <a:gd name="T4" fmla="*/ 0 w 130"/>
                  <a:gd name="T5" fmla="*/ 0 h 40"/>
                  <a:gd name="T6" fmla="*/ 0 w 130"/>
                  <a:gd name="T7" fmla="*/ 0 h 40"/>
                  <a:gd name="T8" fmla="*/ 0 w 13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0"/>
                  <a:gd name="T16" fmla="*/ 0 h 40"/>
                  <a:gd name="T17" fmla="*/ 130 w 13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0" h="40">
                    <a:moveTo>
                      <a:pt x="0" y="39"/>
                    </a:moveTo>
                    <a:lnTo>
                      <a:pt x="120" y="0"/>
                    </a:lnTo>
                    <a:lnTo>
                      <a:pt x="130" y="1"/>
                    </a:lnTo>
                    <a:lnTo>
                      <a:pt x="10" y="4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0B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3" name="Freeform 107"/>
              <p:cNvSpPr>
                <a:spLocks/>
              </p:cNvSpPr>
              <p:nvPr/>
            </p:nvSpPr>
            <p:spPr bwMode="auto">
              <a:xfrm>
                <a:off x="2485" y="2265"/>
                <a:ext cx="25" cy="9"/>
              </a:xfrm>
              <a:custGeom>
                <a:avLst/>
                <a:gdLst>
                  <a:gd name="T0" fmla="*/ 0 w 125"/>
                  <a:gd name="T1" fmla="*/ 0 h 38"/>
                  <a:gd name="T2" fmla="*/ 0 w 125"/>
                  <a:gd name="T3" fmla="*/ 0 h 38"/>
                  <a:gd name="T4" fmla="*/ 0 w 125"/>
                  <a:gd name="T5" fmla="*/ 0 h 38"/>
                  <a:gd name="T6" fmla="*/ 0 w 125"/>
                  <a:gd name="T7" fmla="*/ 0 h 38"/>
                  <a:gd name="T8" fmla="*/ 0 w 125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38"/>
                  <a:gd name="T17" fmla="*/ 125 w 125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38">
                    <a:moveTo>
                      <a:pt x="0" y="37"/>
                    </a:moveTo>
                    <a:lnTo>
                      <a:pt x="115" y="0"/>
                    </a:lnTo>
                    <a:lnTo>
                      <a:pt x="125" y="1"/>
                    </a:lnTo>
                    <a:lnTo>
                      <a:pt x="10" y="38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EFB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4" name="Freeform 108"/>
              <p:cNvSpPr>
                <a:spLocks/>
              </p:cNvSpPr>
              <p:nvPr/>
            </p:nvSpPr>
            <p:spPr bwMode="auto">
              <a:xfrm>
                <a:off x="2548" y="2630"/>
                <a:ext cx="343" cy="108"/>
              </a:xfrm>
              <a:custGeom>
                <a:avLst/>
                <a:gdLst>
                  <a:gd name="T0" fmla="*/ 0 w 1719"/>
                  <a:gd name="T1" fmla="*/ 0 h 432"/>
                  <a:gd name="T2" fmla="*/ 0 w 1719"/>
                  <a:gd name="T3" fmla="*/ 0 h 432"/>
                  <a:gd name="T4" fmla="*/ 0 w 1719"/>
                  <a:gd name="T5" fmla="*/ 0 h 432"/>
                  <a:gd name="T6" fmla="*/ 0 w 1719"/>
                  <a:gd name="T7" fmla="*/ 0 h 4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19"/>
                  <a:gd name="T13" fmla="*/ 0 h 432"/>
                  <a:gd name="T14" fmla="*/ 1719 w 1719"/>
                  <a:gd name="T15" fmla="*/ 432 h 4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19" h="432">
                    <a:moveTo>
                      <a:pt x="0" y="0"/>
                    </a:moveTo>
                    <a:lnTo>
                      <a:pt x="1566" y="432"/>
                    </a:lnTo>
                    <a:lnTo>
                      <a:pt x="1719" y="38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5" name="Freeform 109"/>
              <p:cNvSpPr>
                <a:spLocks/>
              </p:cNvSpPr>
              <p:nvPr/>
            </p:nvSpPr>
            <p:spPr bwMode="auto">
              <a:xfrm>
                <a:off x="2036" y="2449"/>
                <a:ext cx="917" cy="277"/>
              </a:xfrm>
              <a:custGeom>
                <a:avLst/>
                <a:gdLst>
                  <a:gd name="T0" fmla="*/ 0 w 4587"/>
                  <a:gd name="T1" fmla="*/ 0 h 1105"/>
                  <a:gd name="T2" fmla="*/ 0 w 4587"/>
                  <a:gd name="T3" fmla="*/ 0 h 1105"/>
                  <a:gd name="T4" fmla="*/ 0 w 4587"/>
                  <a:gd name="T5" fmla="*/ 0 h 1105"/>
                  <a:gd name="T6" fmla="*/ 0 w 4587"/>
                  <a:gd name="T7" fmla="*/ 0 h 1105"/>
                  <a:gd name="T8" fmla="*/ 0 w 4587"/>
                  <a:gd name="T9" fmla="*/ 0 h 1105"/>
                  <a:gd name="T10" fmla="*/ 0 w 4587"/>
                  <a:gd name="T11" fmla="*/ 0 h 1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7"/>
                  <a:gd name="T19" fmla="*/ 0 h 1105"/>
                  <a:gd name="T20" fmla="*/ 4587 w 4587"/>
                  <a:gd name="T21" fmla="*/ 1105 h 1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7" h="1105">
                    <a:moveTo>
                      <a:pt x="2559" y="722"/>
                    </a:moveTo>
                    <a:lnTo>
                      <a:pt x="0" y="18"/>
                    </a:lnTo>
                    <a:lnTo>
                      <a:pt x="57" y="0"/>
                    </a:lnTo>
                    <a:lnTo>
                      <a:pt x="4587" y="1007"/>
                    </a:lnTo>
                    <a:lnTo>
                      <a:pt x="4278" y="1105"/>
                    </a:lnTo>
                    <a:lnTo>
                      <a:pt x="2559" y="722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6" name="Freeform 110"/>
              <p:cNvSpPr>
                <a:spLocks/>
              </p:cNvSpPr>
              <p:nvPr/>
            </p:nvSpPr>
            <p:spPr bwMode="auto">
              <a:xfrm>
                <a:off x="2047" y="2425"/>
                <a:ext cx="968" cy="276"/>
              </a:xfrm>
              <a:custGeom>
                <a:avLst/>
                <a:gdLst>
                  <a:gd name="T0" fmla="*/ 0 w 4837"/>
                  <a:gd name="T1" fmla="*/ 0 h 1105"/>
                  <a:gd name="T2" fmla="*/ 0 w 4837"/>
                  <a:gd name="T3" fmla="*/ 0 h 1105"/>
                  <a:gd name="T4" fmla="*/ 0 w 4837"/>
                  <a:gd name="T5" fmla="*/ 0 h 1105"/>
                  <a:gd name="T6" fmla="*/ 0 w 4837"/>
                  <a:gd name="T7" fmla="*/ 0 h 1105"/>
                  <a:gd name="T8" fmla="*/ 0 w 4837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7"/>
                  <a:gd name="T16" fmla="*/ 0 h 1105"/>
                  <a:gd name="T17" fmla="*/ 4837 w 4837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7" h="1105">
                    <a:moveTo>
                      <a:pt x="0" y="98"/>
                    </a:moveTo>
                    <a:lnTo>
                      <a:pt x="308" y="0"/>
                    </a:lnTo>
                    <a:lnTo>
                      <a:pt x="4837" y="1007"/>
                    </a:lnTo>
                    <a:lnTo>
                      <a:pt x="4530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7" name="Freeform 111"/>
              <p:cNvSpPr>
                <a:spLocks/>
              </p:cNvSpPr>
              <p:nvPr/>
            </p:nvSpPr>
            <p:spPr bwMode="auto">
              <a:xfrm>
                <a:off x="2109" y="2400"/>
                <a:ext cx="967" cy="277"/>
              </a:xfrm>
              <a:custGeom>
                <a:avLst/>
                <a:gdLst>
                  <a:gd name="T0" fmla="*/ 0 w 4838"/>
                  <a:gd name="T1" fmla="*/ 0 h 1105"/>
                  <a:gd name="T2" fmla="*/ 0 w 4838"/>
                  <a:gd name="T3" fmla="*/ 0 h 1105"/>
                  <a:gd name="T4" fmla="*/ 0 w 4838"/>
                  <a:gd name="T5" fmla="*/ 0 h 1105"/>
                  <a:gd name="T6" fmla="*/ 0 w 4838"/>
                  <a:gd name="T7" fmla="*/ 0 h 1105"/>
                  <a:gd name="T8" fmla="*/ 0 w 4838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8"/>
                  <a:gd name="T16" fmla="*/ 0 h 1105"/>
                  <a:gd name="T17" fmla="*/ 4838 w 4838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8" h="1105">
                    <a:moveTo>
                      <a:pt x="0" y="98"/>
                    </a:moveTo>
                    <a:lnTo>
                      <a:pt x="308" y="0"/>
                    </a:lnTo>
                    <a:lnTo>
                      <a:pt x="4838" y="1007"/>
                    </a:lnTo>
                    <a:lnTo>
                      <a:pt x="4529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8" name="Freeform 112"/>
              <p:cNvSpPr>
                <a:spLocks/>
              </p:cNvSpPr>
              <p:nvPr/>
            </p:nvSpPr>
            <p:spPr bwMode="auto">
              <a:xfrm>
                <a:off x="2170" y="2376"/>
                <a:ext cx="968" cy="276"/>
              </a:xfrm>
              <a:custGeom>
                <a:avLst/>
                <a:gdLst>
                  <a:gd name="T0" fmla="*/ 0 w 4840"/>
                  <a:gd name="T1" fmla="*/ 0 h 1106"/>
                  <a:gd name="T2" fmla="*/ 0 w 4840"/>
                  <a:gd name="T3" fmla="*/ 0 h 1106"/>
                  <a:gd name="T4" fmla="*/ 0 w 4840"/>
                  <a:gd name="T5" fmla="*/ 0 h 1106"/>
                  <a:gd name="T6" fmla="*/ 0 w 4840"/>
                  <a:gd name="T7" fmla="*/ 0 h 1106"/>
                  <a:gd name="T8" fmla="*/ 0 w 4840"/>
                  <a:gd name="T9" fmla="*/ 0 h 1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40"/>
                  <a:gd name="T16" fmla="*/ 0 h 1106"/>
                  <a:gd name="T17" fmla="*/ 4840 w 4840"/>
                  <a:gd name="T18" fmla="*/ 1106 h 1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40" h="1106">
                    <a:moveTo>
                      <a:pt x="0" y="99"/>
                    </a:moveTo>
                    <a:lnTo>
                      <a:pt x="310" y="0"/>
                    </a:lnTo>
                    <a:lnTo>
                      <a:pt x="4840" y="1007"/>
                    </a:lnTo>
                    <a:lnTo>
                      <a:pt x="4530" y="1106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89" name="Freeform 113"/>
              <p:cNvSpPr>
                <a:spLocks/>
              </p:cNvSpPr>
              <p:nvPr/>
            </p:nvSpPr>
            <p:spPr bwMode="auto">
              <a:xfrm>
                <a:off x="2232" y="2351"/>
                <a:ext cx="968" cy="276"/>
              </a:xfrm>
              <a:custGeom>
                <a:avLst/>
                <a:gdLst>
                  <a:gd name="T0" fmla="*/ 0 w 4838"/>
                  <a:gd name="T1" fmla="*/ 0 h 1105"/>
                  <a:gd name="T2" fmla="*/ 0 w 4838"/>
                  <a:gd name="T3" fmla="*/ 0 h 1105"/>
                  <a:gd name="T4" fmla="*/ 0 w 4838"/>
                  <a:gd name="T5" fmla="*/ 0 h 1105"/>
                  <a:gd name="T6" fmla="*/ 0 w 4838"/>
                  <a:gd name="T7" fmla="*/ 0 h 1105"/>
                  <a:gd name="T8" fmla="*/ 0 w 4838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8"/>
                  <a:gd name="T16" fmla="*/ 0 h 1105"/>
                  <a:gd name="T17" fmla="*/ 4838 w 4838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8" h="1105">
                    <a:moveTo>
                      <a:pt x="0" y="98"/>
                    </a:moveTo>
                    <a:lnTo>
                      <a:pt x="308" y="0"/>
                    </a:lnTo>
                    <a:lnTo>
                      <a:pt x="4838" y="1007"/>
                    </a:lnTo>
                    <a:lnTo>
                      <a:pt x="4530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0" name="Freeform 114"/>
              <p:cNvSpPr>
                <a:spLocks/>
              </p:cNvSpPr>
              <p:nvPr/>
            </p:nvSpPr>
            <p:spPr bwMode="auto">
              <a:xfrm>
                <a:off x="2294" y="2327"/>
                <a:ext cx="968" cy="276"/>
              </a:xfrm>
              <a:custGeom>
                <a:avLst/>
                <a:gdLst>
                  <a:gd name="T0" fmla="*/ 0 w 4838"/>
                  <a:gd name="T1" fmla="*/ 0 h 1105"/>
                  <a:gd name="T2" fmla="*/ 0 w 4838"/>
                  <a:gd name="T3" fmla="*/ 0 h 1105"/>
                  <a:gd name="T4" fmla="*/ 0 w 4838"/>
                  <a:gd name="T5" fmla="*/ 0 h 1105"/>
                  <a:gd name="T6" fmla="*/ 0 w 4838"/>
                  <a:gd name="T7" fmla="*/ 0 h 1105"/>
                  <a:gd name="T8" fmla="*/ 0 w 4838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8"/>
                  <a:gd name="T16" fmla="*/ 0 h 1105"/>
                  <a:gd name="T17" fmla="*/ 4838 w 4838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8" h="1105">
                    <a:moveTo>
                      <a:pt x="0" y="98"/>
                    </a:moveTo>
                    <a:lnTo>
                      <a:pt x="308" y="0"/>
                    </a:lnTo>
                    <a:lnTo>
                      <a:pt x="4838" y="1007"/>
                    </a:lnTo>
                    <a:lnTo>
                      <a:pt x="4530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1" name="Freeform 115"/>
              <p:cNvSpPr>
                <a:spLocks/>
              </p:cNvSpPr>
              <p:nvPr/>
            </p:nvSpPr>
            <p:spPr bwMode="auto">
              <a:xfrm>
                <a:off x="2356" y="2302"/>
                <a:ext cx="967" cy="276"/>
              </a:xfrm>
              <a:custGeom>
                <a:avLst/>
                <a:gdLst>
                  <a:gd name="T0" fmla="*/ 0 w 4838"/>
                  <a:gd name="T1" fmla="*/ 0 h 1105"/>
                  <a:gd name="T2" fmla="*/ 0 w 4838"/>
                  <a:gd name="T3" fmla="*/ 0 h 1105"/>
                  <a:gd name="T4" fmla="*/ 0 w 4838"/>
                  <a:gd name="T5" fmla="*/ 0 h 1105"/>
                  <a:gd name="T6" fmla="*/ 0 w 4838"/>
                  <a:gd name="T7" fmla="*/ 0 h 1105"/>
                  <a:gd name="T8" fmla="*/ 0 w 4838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38"/>
                  <a:gd name="T16" fmla="*/ 0 h 1105"/>
                  <a:gd name="T17" fmla="*/ 4838 w 4838"/>
                  <a:gd name="T18" fmla="*/ 1105 h 1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38" h="1105">
                    <a:moveTo>
                      <a:pt x="0" y="98"/>
                    </a:moveTo>
                    <a:lnTo>
                      <a:pt x="309" y="0"/>
                    </a:lnTo>
                    <a:lnTo>
                      <a:pt x="4838" y="1006"/>
                    </a:lnTo>
                    <a:lnTo>
                      <a:pt x="4530" y="110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2" name="Freeform 116"/>
              <p:cNvSpPr>
                <a:spLocks/>
              </p:cNvSpPr>
              <p:nvPr/>
            </p:nvSpPr>
            <p:spPr bwMode="auto">
              <a:xfrm>
                <a:off x="2417" y="2278"/>
                <a:ext cx="918" cy="276"/>
              </a:xfrm>
              <a:custGeom>
                <a:avLst/>
                <a:gdLst>
                  <a:gd name="T0" fmla="*/ 0 w 4587"/>
                  <a:gd name="T1" fmla="*/ 0 h 1104"/>
                  <a:gd name="T2" fmla="*/ 0 w 4587"/>
                  <a:gd name="T3" fmla="*/ 0 h 1104"/>
                  <a:gd name="T4" fmla="*/ 0 w 4587"/>
                  <a:gd name="T5" fmla="*/ 0 h 1104"/>
                  <a:gd name="T6" fmla="*/ 0 w 4587"/>
                  <a:gd name="T7" fmla="*/ 0 h 1104"/>
                  <a:gd name="T8" fmla="*/ 0 w 4587"/>
                  <a:gd name="T9" fmla="*/ 0 h 1104"/>
                  <a:gd name="T10" fmla="*/ 0 w 4587"/>
                  <a:gd name="T11" fmla="*/ 0 h 1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87"/>
                  <a:gd name="T19" fmla="*/ 0 h 1104"/>
                  <a:gd name="T20" fmla="*/ 4587 w 4587"/>
                  <a:gd name="T21" fmla="*/ 1104 h 110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87" h="1104">
                    <a:moveTo>
                      <a:pt x="0" y="98"/>
                    </a:moveTo>
                    <a:lnTo>
                      <a:pt x="307" y="0"/>
                    </a:lnTo>
                    <a:lnTo>
                      <a:pt x="2052" y="387"/>
                    </a:lnTo>
                    <a:lnTo>
                      <a:pt x="4587" y="1086"/>
                    </a:lnTo>
                    <a:lnTo>
                      <a:pt x="4529" y="1104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3" name="Freeform 117"/>
              <p:cNvSpPr>
                <a:spLocks/>
              </p:cNvSpPr>
              <p:nvPr/>
            </p:nvSpPr>
            <p:spPr bwMode="auto">
              <a:xfrm>
                <a:off x="2479" y="2265"/>
                <a:ext cx="349" cy="110"/>
              </a:xfrm>
              <a:custGeom>
                <a:avLst/>
                <a:gdLst>
                  <a:gd name="T0" fmla="*/ 0 w 1745"/>
                  <a:gd name="T1" fmla="*/ 0 h 438"/>
                  <a:gd name="T2" fmla="*/ 0 w 1745"/>
                  <a:gd name="T3" fmla="*/ 0 h 438"/>
                  <a:gd name="T4" fmla="*/ 0 w 1745"/>
                  <a:gd name="T5" fmla="*/ 0 h 438"/>
                  <a:gd name="T6" fmla="*/ 0 w 1745"/>
                  <a:gd name="T7" fmla="*/ 0 h 4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45"/>
                  <a:gd name="T13" fmla="*/ 0 h 438"/>
                  <a:gd name="T14" fmla="*/ 1745 w 1745"/>
                  <a:gd name="T15" fmla="*/ 438 h 4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45" h="438">
                    <a:moveTo>
                      <a:pt x="0" y="51"/>
                    </a:moveTo>
                    <a:lnTo>
                      <a:pt x="156" y="0"/>
                    </a:lnTo>
                    <a:lnTo>
                      <a:pt x="1745" y="438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4" name="Freeform 118"/>
              <p:cNvSpPr>
                <a:spLocks/>
              </p:cNvSpPr>
              <p:nvPr/>
            </p:nvSpPr>
            <p:spPr bwMode="auto">
              <a:xfrm>
                <a:off x="2861" y="2730"/>
                <a:ext cx="25" cy="15"/>
              </a:xfrm>
              <a:custGeom>
                <a:avLst/>
                <a:gdLst>
                  <a:gd name="T0" fmla="*/ 0 w 125"/>
                  <a:gd name="T1" fmla="*/ 0 h 59"/>
                  <a:gd name="T2" fmla="*/ 0 w 125"/>
                  <a:gd name="T3" fmla="*/ 0 h 59"/>
                  <a:gd name="T4" fmla="*/ 0 w 125"/>
                  <a:gd name="T5" fmla="*/ 0 h 59"/>
                  <a:gd name="T6" fmla="*/ 0 w 125"/>
                  <a:gd name="T7" fmla="*/ 0 h 59"/>
                  <a:gd name="T8" fmla="*/ 0 w 125"/>
                  <a:gd name="T9" fmla="*/ 0 h 59"/>
                  <a:gd name="T10" fmla="*/ 0 w 125"/>
                  <a:gd name="T11" fmla="*/ 0 h 59"/>
                  <a:gd name="T12" fmla="*/ 0 w 125"/>
                  <a:gd name="T13" fmla="*/ 0 h 59"/>
                  <a:gd name="T14" fmla="*/ 0 w 12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59"/>
                  <a:gd name="T26" fmla="*/ 125 w 12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59">
                    <a:moveTo>
                      <a:pt x="100" y="0"/>
                    </a:moveTo>
                    <a:lnTo>
                      <a:pt x="0" y="32"/>
                    </a:lnTo>
                    <a:lnTo>
                      <a:pt x="8" y="35"/>
                    </a:lnTo>
                    <a:lnTo>
                      <a:pt x="16" y="42"/>
                    </a:lnTo>
                    <a:lnTo>
                      <a:pt x="21" y="50"/>
                    </a:lnTo>
                    <a:lnTo>
                      <a:pt x="22" y="59"/>
                    </a:lnTo>
                    <a:lnTo>
                      <a:pt x="125" y="2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5" name="Freeform 119"/>
              <p:cNvSpPr>
                <a:spLocks/>
              </p:cNvSpPr>
              <p:nvPr/>
            </p:nvSpPr>
            <p:spPr bwMode="auto">
              <a:xfrm>
                <a:off x="2881" y="2721"/>
                <a:ext cx="28" cy="16"/>
              </a:xfrm>
              <a:custGeom>
                <a:avLst/>
                <a:gdLst>
                  <a:gd name="T0" fmla="*/ 0 w 143"/>
                  <a:gd name="T1" fmla="*/ 0 h 63"/>
                  <a:gd name="T2" fmla="*/ 0 w 143"/>
                  <a:gd name="T3" fmla="*/ 0 h 63"/>
                  <a:gd name="T4" fmla="*/ 0 w 143"/>
                  <a:gd name="T5" fmla="*/ 0 h 63"/>
                  <a:gd name="T6" fmla="*/ 0 w 143"/>
                  <a:gd name="T7" fmla="*/ 0 h 63"/>
                  <a:gd name="T8" fmla="*/ 0 w 143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63"/>
                  <a:gd name="T17" fmla="*/ 143 w 143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63">
                    <a:moveTo>
                      <a:pt x="0" y="37"/>
                    </a:moveTo>
                    <a:lnTo>
                      <a:pt x="118" y="0"/>
                    </a:lnTo>
                    <a:lnTo>
                      <a:pt x="143" y="26"/>
                    </a:lnTo>
                    <a:lnTo>
                      <a:pt x="25" y="6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6" name="Freeform 120"/>
              <p:cNvSpPr>
                <a:spLocks/>
              </p:cNvSpPr>
              <p:nvPr/>
            </p:nvSpPr>
            <p:spPr bwMode="auto">
              <a:xfrm>
                <a:off x="2904" y="2711"/>
                <a:ext cx="30" cy="16"/>
              </a:xfrm>
              <a:custGeom>
                <a:avLst/>
                <a:gdLst>
                  <a:gd name="T0" fmla="*/ 0 w 147"/>
                  <a:gd name="T1" fmla="*/ 0 h 65"/>
                  <a:gd name="T2" fmla="*/ 0 w 147"/>
                  <a:gd name="T3" fmla="*/ 0 h 65"/>
                  <a:gd name="T4" fmla="*/ 0 w 147"/>
                  <a:gd name="T5" fmla="*/ 0 h 65"/>
                  <a:gd name="T6" fmla="*/ 0 w 147"/>
                  <a:gd name="T7" fmla="*/ 0 h 65"/>
                  <a:gd name="T8" fmla="*/ 0 w 147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5"/>
                  <a:gd name="T17" fmla="*/ 147 w 147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5">
                    <a:moveTo>
                      <a:pt x="0" y="39"/>
                    </a:moveTo>
                    <a:lnTo>
                      <a:pt x="122" y="0"/>
                    </a:lnTo>
                    <a:lnTo>
                      <a:pt x="147" y="26"/>
                    </a:lnTo>
                    <a:lnTo>
                      <a:pt x="25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E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7" name="Freeform 121"/>
              <p:cNvSpPr>
                <a:spLocks/>
              </p:cNvSpPr>
              <p:nvPr/>
            </p:nvSpPr>
            <p:spPr bwMode="auto">
              <a:xfrm>
                <a:off x="2929" y="2701"/>
                <a:ext cx="29" cy="17"/>
              </a:xfrm>
              <a:custGeom>
                <a:avLst/>
                <a:gdLst>
                  <a:gd name="T0" fmla="*/ 0 w 145"/>
                  <a:gd name="T1" fmla="*/ 0 h 65"/>
                  <a:gd name="T2" fmla="*/ 0 w 145"/>
                  <a:gd name="T3" fmla="*/ 0 h 65"/>
                  <a:gd name="T4" fmla="*/ 0 w 145"/>
                  <a:gd name="T5" fmla="*/ 0 h 65"/>
                  <a:gd name="T6" fmla="*/ 0 w 145"/>
                  <a:gd name="T7" fmla="*/ 0 h 65"/>
                  <a:gd name="T8" fmla="*/ 0 w 145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5"/>
                  <a:gd name="T17" fmla="*/ 145 w 145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5">
                    <a:moveTo>
                      <a:pt x="0" y="39"/>
                    </a:moveTo>
                    <a:lnTo>
                      <a:pt x="120" y="0"/>
                    </a:lnTo>
                    <a:lnTo>
                      <a:pt x="145" y="27"/>
                    </a:lnTo>
                    <a:lnTo>
                      <a:pt x="25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8" name="Freeform 122"/>
              <p:cNvSpPr>
                <a:spLocks/>
              </p:cNvSpPr>
              <p:nvPr/>
            </p:nvSpPr>
            <p:spPr bwMode="auto">
              <a:xfrm>
                <a:off x="2953" y="2692"/>
                <a:ext cx="29" cy="16"/>
              </a:xfrm>
              <a:custGeom>
                <a:avLst/>
                <a:gdLst>
                  <a:gd name="T0" fmla="*/ 0 w 146"/>
                  <a:gd name="T1" fmla="*/ 0 h 66"/>
                  <a:gd name="T2" fmla="*/ 0 w 146"/>
                  <a:gd name="T3" fmla="*/ 0 h 66"/>
                  <a:gd name="T4" fmla="*/ 0 w 146"/>
                  <a:gd name="T5" fmla="*/ 0 h 66"/>
                  <a:gd name="T6" fmla="*/ 0 w 146"/>
                  <a:gd name="T7" fmla="*/ 0 h 66"/>
                  <a:gd name="T8" fmla="*/ 0 w 146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6"/>
                  <a:gd name="T17" fmla="*/ 146 w 146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6">
                    <a:moveTo>
                      <a:pt x="0" y="39"/>
                    </a:moveTo>
                    <a:lnTo>
                      <a:pt x="121" y="0"/>
                    </a:lnTo>
                    <a:lnTo>
                      <a:pt x="146" y="28"/>
                    </a:lnTo>
                    <a:lnTo>
                      <a:pt x="25" y="6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699" name="Freeform 123"/>
              <p:cNvSpPr>
                <a:spLocks/>
              </p:cNvSpPr>
              <p:nvPr/>
            </p:nvSpPr>
            <p:spPr bwMode="auto">
              <a:xfrm>
                <a:off x="2977" y="2682"/>
                <a:ext cx="29" cy="16"/>
              </a:xfrm>
              <a:custGeom>
                <a:avLst/>
                <a:gdLst>
                  <a:gd name="T0" fmla="*/ 0 w 145"/>
                  <a:gd name="T1" fmla="*/ 0 h 65"/>
                  <a:gd name="T2" fmla="*/ 0 w 145"/>
                  <a:gd name="T3" fmla="*/ 0 h 65"/>
                  <a:gd name="T4" fmla="*/ 0 w 145"/>
                  <a:gd name="T5" fmla="*/ 0 h 65"/>
                  <a:gd name="T6" fmla="*/ 0 w 145"/>
                  <a:gd name="T7" fmla="*/ 0 h 65"/>
                  <a:gd name="T8" fmla="*/ 0 w 145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5"/>
                  <a:gd name="T17" fmla="*/ 145 w 145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5">
                    <a:moveTo>
                      <a:pt x="0" y="37"/>
                    </a:moveTo>
                    <a:lnTo>
                      <a:pt x="120" y="0"/>
                    </a:lnTo>
                    <a:lnTo>
                      <a:pt x="145" y="26"/>
                    </a:lnTo>
                    <a:lnTo>
                      <a:pt x="25" y="6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0" name="Freeform 124"/>
              <p:cNvSpPr>
                <a:spLocks/>
              </p:cNvSpPr>
              <p:nvPr/>
            </p:nvSpPr>
            <p:spPr bwMode="auto">
              <a:xfrm>
                <a:off x="3001" y="2672"/>
                <a:ext cx="29" cy="17"/>
              </a:xfrm>
              <a:custGeom>
                <a:avLst/>
                <a:gdLst>
                  <a:gd name="T0" fmla="*/ 0 w 146"/>
                  <a:gd name="T1" fmla="*/ 0 h 65"/>
                  <a:gd name="T2" fmla="*/ 0 w 146"/>
                  <a:gd name="T3" fmla="*/ 0 h 65"/>
                  <a:gd name="T4" fmla="*/ 0 w 146"/>
                  <a:gd name="T5" fmla="*/ 0 h 65"/>
                  <a:gd name="T6" fmla="*/ 0 w 146"/>
                  <a:gd name="T7" fmla="*/ 0 h 65"/>
                  <a:gd name="T8" fmla="*/ 0 w 146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5"/>
                  <a:gd name="T17" fmla="*/ 146 w 146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5">
                    <a:moveTo>
                      <a:pt x="0" y="39"/>
                    </a:moveTo>
                    <a:lnTo>
                      <a:pt x="121" y="0"/>
                    </a:lnTo>
                    <a:lnTo>
                      <a:pt x="146" y="26"/>
                    </a:lnTo>
                    <a:lnTo>
                      <a:pt x="25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1" name="Freeform 125"/>
              <p:cNvSpPr>
                <a:spLocks/>
              </p:cNvSpPr>
              <p:nvPr/>
            </p:nvSpPr>
            <p:spPr bwMode="auto">
              <a:xfrm>
                <a:off x="3025" y="2663"/>
                <a:ext cx="29" cy="16"/>
              </a:xfrm>
              <a:custGeom>
                <a:avLst/>
                <a:gdLst>
                  <a:gd name="T0" fmla="*/ 0 w 145"/>
                  <a:gd name="T1" fmla="*/ 0 h 64"/>
                  <a:gd name="T2" fmla="*/ 0 w 145"/>
                  <a:gd name="T3" fmla="*/ 0 h 64"/>
                  <a:gd name="T4" fmla="*/ 0 w 145"/>
                  <a:gd name="T5" fmla="*/ 0 h 64"/>
                  <a:gd name="T6" fmla="*/ 0 w 145"/>
                  <a:gd name="T7" fmla="*/ 0 h 64"/>
                  <a:gd name="T8" fmla="*/ 0 w 145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4"/>
                  <a:gd name="T17" fmla="*/ 145 w 145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4">
                    <a:moveTo>
                      <a:pt x="0" y="38"/>
                    </a:moveTo>
                    <a:lnTo>
                      <a:pt x="120" y="0"/>
                    </a:lnTo>
                    <a:lnTo>
                      <a:pt x="145" y="27"/>
                    </a:lnTo>
                    <a:lnTo>
                      <a:pt x="25" y="6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2" name="Freeform 126"/>
              <p:cNvSpPr>
                <a:spLocks/>
              </p:cNvSpPr>
              <p:nvPr/>
            </p:nvSpPr>
            <p:spPr bwMode="auto">
              <a:xfrm>
                <a:off x="3049" y="2653"/>
                <a:ext cx="29" cy="17"/>
              </a:xfrm>
              <a:custGeom>
                <a:avLst/>
                <a:gdLst>
                  <a:gd name="T0" fmla="*/ 0 w 146"/>
                  <a:gd name="T1" fmla="*/ 0 h 65"/>
                  <a:gd name="T2" fmla="*/ 0 w 146"/>
                  <a:gd name="T3" fmla="*/ 0 h 65"/>
                  <a:gd name="T4" fmla="*/ 0 w 146"/>
                  <a:gd name="T5" fmla="*/ 0 h 65"/>
                  <a:gd name="T6" fmla="*/ 0 w 146"/>
                  <a:gd name="T7" fmla="*/ 0 h 65"/>
                  <a:gd name="T8" fmla="*/ 0 w 146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5"/>
                  <a:gd name="T17" fmla="*/ 146 w 146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5">
                    <a:moveTo>
                      <a:pt x="0" y="38"/>
                    </a:moveTo>
                    <a:lnTo>
                      <a:pt x="121" y="0"/>
                    </a:lnTo>
                    <a:lnTo>
                      <a:pt x="146" y="26"/>
                    </a:lnTo>
                    <a:lnTo>
                      <a:pt x="25" y="6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3" name="Freeform 127"/>
              <p:cNvSpPr>
                <a:spLocks/>
              </p:cNvSpPr>
              <p:nvPr/>
            </p:nvSpPr>
            <p:spPr bwMode="auto">
              <a:xfrm>
                <a:off x="3073" y="2644"/>
                <a:ext cx="30" cy="16"/>
              </a:xfrm>
              <a:custGeom>
                <a:avLst/>
                <a:gdLst>
                  <a:gd name="T0" fmla="*/ 0 w 146"/>
                  <a:gd name="T1" fmla="*/ 0 h 65"/>
                  <a:gd name="T2" fmla="*/ 0 w 146"/>
                  <a:gd name="T3" fmla="*/ 0 h 65"/>
                  <a:gd name="T4" fmla="*/ 0 w 146"/>
                  <a:gd name="T5" fmla="*/ 0 h 65"/>
                  <a:gd name="T6" fmla="*/ 0 w 146"/>
                  <a:gd name="T7" fmla="*/ 0 h 65"/>
                  <a:gd name="T8" fmla="*/ 0 w 146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5"/>
                  <a:gd name="T17" fmla="*/ 146 w 146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5">
                    <a:moveTo>
                      <a:pt x="0" y="39"/>
                    </a:moveTo>
                    <a:lnTo>
                      <a:pt x="120" y="0"/>
                    </a:lnTo>
                    <a:lnTo>
                      <a:pt x="146" y="26"/>
                    </a:lnTo>
                    <a:lnTo>
                      <a:pt x="25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4" name="Freeform 128"/>
              <p:cNvSpPr>
                <a:spLocks/>
              </p:cNvSpPr>
              <p:nvPr/>
            </p:nvSpPr>
            <p:spPr bwMode="auto">
              <a:xfrm>
                <a:off x="3097" y="2634"/>
                <a:ext cx="29" cy="16"/>
              </a:xfrm>
              <a:custGeom>
                <a:avLst/>
                <a:gdLst>
                  <a:gd name="T0" fmla="*/ 0 w 145"/>
                  <a:gd name="T1" fmla="*/ 0 h 65"/>
                  <a:gd name="T2" fmla="*/ 0 w 145"/>
                  <a:gd name="T3" fmla="*/ 0 h 65"/>
                  <a:gd name="T4" fmla="*/ 0 w 145"/>
                  <a:gd name="T5" fmla="*/ 0 h 65"/>
                  <a:gd name="T6" fmla="*/ 0 w 145"/>
                  <a:gd name="T7" fmla="*/ 0 h 65"/>
                  <a:gd name="T8" fmla="*/ 0 w 145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5"/>
                  <a:gd name="T17" fmla="*/ 145 w 145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5">
                    <a:moveTo>
                      <a:pt x="0" y="39"/>
                    </a:moveTo>
                    <a:lnTo>
                      <a:pt x="120" y="0"/>
                    </a:lnTo>
                    <a:lnTo>
                      <a:pt x="145" y="27"/>
                    </a:lnTo>
                    <a:lnTo>
                      <a:pt x="26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5" name="Freeform 129"/>
              <p:cNvSpPr>
                <a:spLocks/>
              </p:cNvSpPr>
              <p:nvPr/>
            </p:nvSpPr>
            <p:spPr bwMode="auto">
              <a:xfrm>
                <a:off x="3121" y="2624"/>
                <a:ext cx="30" cy="17"/>
              </a:xfrm>
              <a:custGeom>
                <a:avLst/>
                <a:gdLst>
                  <a:gd name="T0" fmla="*/ 0 w 146"/>
                  <a:gd name="T1" fmla="*/ 0 h 66"/>
                  <a:gd name="T2" fmla="*/ 0 w 146"/>
                  <a:gd name="T3" fmla="*/ 0 h 66"/>
                  <a:gd name="T4" fmla="*/ 0 w 146"/>
                  <a:gd name="T5" fmla="*/ 0 h 66"/>
                  <a:gd name="T6" fmla="*/ 0 w 146"/>
                  <a:gd name="T7" fmla="*/ 0 h 66"/>
                  <a:gd name="T8" fmla="*/ 0 w 146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6"/>
                  <a:gd name="T17" fmla="*/ 146 w 146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6">
                    <a:moveTo>
                      <a:pt x="0" y="39"/>
                    </a:moveTo>
                    <a:lnTo>
                      <a:pt x="121" y="0"/>
                    </a:lnTo>
                    <a:lnTo>
                      <a:pt x="146" y="28"/>
                    </a:lnTo>
                    <a:lnTo>
                      <a:pt x="25" y="6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6" name="Freeform 130"/>
              <p:cNvSpPr>
                <a:spLocks/>
              </p:cNvSpPr>
              <p:nvPr/>
            </p:nvSpPr>
            <p:spPr bwMode="auto">
              <a:xfrm>
                <a:off x="3146" y="2615"/>
                <a:ext cx="29" cy="16"/>
              </a:xfrm>
              <a:custGeom>
                <a:avLst/>
                <a:gdLst>
                  <a:gd name="T0" fmla="*/ 0 w 145"/>
                  <a:gd name="T1" fmla="*/ 0 h 65"/>
                  <a:gd name="T2" fmla="*/ 0 w 145"/>
                  <a:gd name="T3" fmla="*/ 0 h 65"/>
                  <a:gd name="T4" fmla="*/ 0 w 145"/>
                  <a:gd name="T5" fmla="*/ 0 h 65"/>
                  <a:gd name="T6" fmla="*/ 0 w 145"/>
                  <a:gd name="T7" fmla="*/ 0 h 65"/>
                  <a:gd name="T8" fmla="*/ 0 w 145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5"/>
                  <a:gd name="T17" fmla="*/ 145 w 145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5">
                    <a:moveTo>
                      <a:pt x="0" y="37"/>
                    </a:moveTo>
                    <a:lnTo>
                      <a:pt x="120" y="0"/>
                    </a:lnTo>
                    <a:lnTo>
                      <a:pt x="145" y="26"/>
                    </a:lnTo>
                    <a:lnTo>
                      <a:pt x="25" y="6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7" name="Freeform 131"/>
              <p:cNvSpPr>
                <a:spLocks/>
              </p:cNvSpPr>
              <p:nvPr/>
            </p:nvSpPr>
            <p:spPr bwMode="auto">
              <a:xfrm>
                <a:off x="3170" y="2605"/>
                <a:ext cx="29" cy="16"/>
              </a:xfrm>
              <a:custGeom>
                <a:avLst/>
                <a:gdLst>
                  <a:gd name="T0" fmla="*/ 0 w 147"/>
                  <a:gd name="T1" fmla="*/ 0 h 65"/>
                  <a:gd name="T2" fmla="*/ 0 w 147"/>
                  <a:gd name="T3" fmla="*/ 0 h 65"/>
                  <a:gd name="T4" fmla="*/ 0 w 147"/>
                  <a:gd name="T5" fmla="*/ 0 h 65"/>
                  <a:gd name="T6" fmla="*/ 0 w 147"/>
                  <a:gd name="T7" fmla="*/ 0 h 65"/>
                  <a:gd name="T8" fmla="*/ 0 w 147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65"/>
                  <a:gd name="T17" fmla="*/ 147 w 147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65">
                    <a:moveTo>
                      <a:pt x="0" y="39"/>
                    </a:moveTo>
                    <a:lnTo>
                      <a:pt x="122" y="0"/>
                    </a:lnTo>
                    <a:lnTo>
                      <a:pt x="147" y="26"/>
                    </a:lnTo>
                    <a:lnTo>
                      <a:pt x="25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8" name="Freeform 132"/>
              <p:cNvSpPr>
                <a:spLocks/>
              </p:cNvSpPr>
              <p:nvPr/>
            </p:nvSpPr>
            <p:spPr bwMode="auto">
              <a:xfrm>
                <a:off x="3194" y="2596"/>
                <a:ext cx="29" cy="16"/>
              </a:xfrm>
              <a:custGeom>
                <a:avLst/>
                <a:gdLst>
                  <a:gd name="T0" fmla="*/ 0 w 145"/>
                  <a:gd name="T1" fmla="*/ 0 h 64"/>
                  <a:gd name="T2" fmla="*/ 0 w 145"/>
                  <a:gd name="T3" fmla="*/ 0 h 64"/>
                  <a:gd name="T4" fmla="*/ 0 w 145"/>
                  <a:gd name="T5" fmla="*/ 0 h 64"/>
                  <a:gd name="T6" fmla="*/ 0 w 145"/>
                  <a:gd name="T7" fmla="*/ 0 h 64"/>
                  <a:gd name="T8" fmla="*/ 0 w 145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4"/>
                  <a:gd name="T17" fmla="*/ 145 w 145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4">
                    <a:moveTo>
                      <a:pt x="0" y="38"/>
                    </a:moveTo>
                    <a:lnTo>
                      <a:pt x="120" y="0"/>
                    </a:lnTo>
                    <a:lnTo>
                      <a:pt x="145" y="27"/>
                    </a:lnTo>
                    <a:lnTo>
                      <a:pt x="25" y="64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09" name="Freeform 133"/>
              <p:cNvSpPr>
                <a:spLocks/>
              </p:cNvSpPr>
              <p:nvPr/>
            </p:nvSpPr>
            <p:spPr bwMode="auto">
              <a:xfrm>
                <a:off x="3218" y="2586"/>
                <a:ext cx="29" cy="16"/>
              </a:xfrm>
              <a:custGeom>
                <a:avLst/>
                <a:gdLst>
                  <a:gd name="T0" fmla="*/ 0 w 146"/>
                  <a:gd name="T1" fmla="*/ 0 h 65"/>
                  <a:gd name="T2" fmla="*/ 0 w 146"/>
                  <a:gd name="T3" fmla="*/ 0 h 65"/>
                  <a:gd name="T4" fmla="*/ 0 w 146"/>
                  <a:gd name="T5" fmla="*/ 0 h 65"/>
                  <a:gd name="T6" fmla="*/ 0 w 146"/>
                  <a:gd name="T7" fmla="*/ 0 h 65"/>
                  <a:gd name="T8" fmla="*/ 0 w 146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5"/>
                  <a:gd name="T17" fmla="*/ 146 w 146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5">
                    <a:moveTo>
                      <a:pt x="0" y="38"/>
                    </a:moveTo>
                    <a:lnTo>
                      <a:pt x="121" y="0"/>
                    </a:lnTo>
                    <a:lnTo>
                      <a:pt x="146" y="26"/>
                    </a:lnTo>
                    <a:lnTo>
                      <a:pt x="25" y="65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0" name="Freeform 134"/>
              <p:cNvSpPr>
                <a:spLocks/>
              </p:cNvSpPr>
              <p:nvPr/>
            </p:nvSpPr>
            <p:spPr bwMode="auto">
              <a:xfrm>
                <a:off x="3242" y="2576"/>
                <a:ext cx="29" cy="17"/>
              </a:xfrm>
              <a:custGeom>
                <a:avLst/>
                <a:gdLst>
                  <a:gd name="T0" fmla="*/ 0 w 145"/>
                  <a:gd name="T1" fmla="*/ 0 h 65"/>
                  <a:gd name="T2" fmla="*/ 0 w 145"/>
                  <a:gd name="T3" fmla="*/ 0 h 65"/>
                  <a:gd name="T4" fmla="*/ 0 w 145"/>
                  <a:gd name="T5" fmla="*/ 0 h 65"/>
                  <a:gd name="T6" fmla="*/ 0 w 145"/>
                  <a:gd name="T7" fmla="*/ 0 h 65"/>
                  <a:gd name="T8" fmla="*/ 0 w 145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5"/>
                  <a:gd name="T17" fmla="*/ 145 w 145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5">
                    <a:moveTo>
                      <a:pt x="0" y="39"/>
                    </a:moveTo>
                    <a:lnTo>
                      <a:pt x="120" y="0"/>
                    </a:lnTo>
                    <a:lnTo>
                      <a:pt x="145" y="27"/>
                    </a:lnTo>
                    <a:lnTo>
                      <a:pt x="25" y="6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1" name="Freeform 135"/>
              <p:cNvSpPr>
                <a:spLocks/>
              </p:cNvSpPr>
              <p:nvPr/>
            </p:nvSpPr>
            <p:spPr bwMode="auto">
              <a:xfrm>
                <a:off x="3266" y="2567"/>
                <a:ext cx="29" cy="16"/>
              </a:xfrm>
              <a:custGeom>
                <a:avLst/>
                <a:gdLst>
                  <a:gd name="T0" fmla="*/ 0 w 146"/>
                  <a:gd name="T1" fmla="*/ 0 h 66"/>
                  <a:gd name="T2" fmla="*/ 0 w 146"/>
                  <a:gd name="T3" fmla="*/ 0 h 66"/>
                  <a:gd name="T4" fmla="*/ 0 w 146"/>
                  <a:gd name="T5" fmla="*/ 0 h 66"/>
                  <a:gd name="T6" fmla="*/ 0 w 146"/>
                  <a:gd name="T7" fmla="*/ 0 h 66"/>
                  <a:gd name="T8" fmla="*/ 0 w 146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66"/>
                  <a:gd name="T17" fmla="*/ 146 w 146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66">
                    <a:moveTo>
                      <a:pt x="0" y="39"/>
                    </a:moveTo>
                    <a:lnTo>
                      <a:pt x="121" y="0"/>
                    </a:lnTo>
                    <a:lnTo>
                      <a:pt x="146" y="28"/>
                    </a:lnTo>
                    <a:lnTo>
                      <a:pt x="25" y="66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1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2" name="Freeform 136"/>
              <p:cNvSpPr>
                <a:spLocks/>
              </p:cNvSpPr>
              <p:nvPr/>
            </p:nvSpPr>
            <p:spPr bwMode="auto">
              <a:xfrm>
                <a:off x="3290" y="2557"/>
                <a:ext cx="29" cy="17"/>
              </a:xfrm>
              <a:custGeom>
                <a:avLst/>
                <a:gdLst>
                  <a:gd name="T0" fmla="*/ 0 w 145"/>
                  <a:gd name="T1" fmla="*/ 0 h 65"/>
                  <a:gd name="T2" fmla="*/ 0 w 145"/>
                  <a:gd name="T3" fmla="*/ 0 h 65"/>
                  <a:gd name="T4" fmla="*/ 0 w 145"/>
                  <a:gd name="T5" fmla="*/ 0 h 65"/>
                  <a:gd name="T6" fmla="*/ 0 w 145"/>
                  <a:gd name="T7" fmla="*/ 0 h 65"/>
                  <a:gd name="T8" fmla="*/ 0 w 145"/>
                  <a:gd name="T9" fmla="*/ 0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65"/>
                  <a:gd name="T17" fmla="*/ 145 w 145"/>
                  <a:gd name="T18" fmla="*/ 65 h 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65">
                    <a:moveTo>
                      <a:pt x="0" y="37"/>
                    </a:moveTo>
                    <a:lnTo>
                      <a:pt x="120" y="0"/>
                    </a:lnTo>
                    <a:lnTo>
                      <a:pt x="145" y="26"/>
                    </a:lnTo>
                    <a:lnTo>
                      <a:pt x="25" y="6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0B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3" name="Freeform 137"/>
              <p:cNvSpPr>
                <a:spLocks/>
              </p:cNvSpPr>
              <p:nvPr/>
            </p:nvSpPr>
            <p:spPr bwMode="auto">
              <a:xfrm>
                <a:off x="3314" y="2549"/>
                <a:ext cx="25" cy="15"/>
              </a:xfrm>
              <a:custGeom>
                <a:avLst/>
                <a:gdLst>
                  <a:gd name="T0" fmla="*/ 0 w 125"/>
                  <a:gd name="T1" fmla="*/ 0 h 59"/>
                  <a:gd name="T2" fmla="*/ 0 w 125"/>
                  <a:gd name="T3" fmla="*/ 0 h 59"/>
                  <a:gd name="T4" fmla="*/ 0 w 125"/>
                  <a:gd name="T5" fmla="*/ 0 h 59"/>
                  <a:gd name="T6" fmla="*/ 0 w 125"/>
                  <a:gd name="T7" fmla="*/ 0 h 59"/>
                  <a:gd name="T8" fmla="*/ 0 w 125"/>
                  <a:gd name="T9" fmla="*/ 0 h 59"/>
                  <a:gd name="T10" fmla="*/ 0 w 125"/>
                  <a:gd name="T11" fmla="*/ 0 h 59"/>
                  <a:gd name="T12" fmla="*/ 0 w 125"/>
                  <a:gd name="T13" fmla="*/ 0 h 59"/>
                  <a:gd name="T14" fmla="*/ 0 w 12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59"/>
                  <a:gd name="T26" fmla="*/ 125 w 12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59">
                    <a:moveTo>
                      <a:pt x="0" y="33"/>
                    </a:moveTo>
                    <a:lnTo>
                      <a:pt x="102" y="0"/>
                    </a:lnTo>
                    <a:lnTo>
                      <a:pt x="111" y="3"/>
                    </a:lnTo>
                    <a:lnTo>
                      <a:pt x="119" y="11"/>
                    </a:lnTo>
                    <a:lnTo>
                      <a:pt x="124" y="18"/>
                    </a:lnTo>
                    <a:lnTo>
                      <a:pt x="125" y="27"/>
                    </a:lnTo>
                    <a:lnTo>
                      <a:pt x="25" y="5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EFB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4" name="Freeform 138"/>
              <p:cNvSpPr>
                <a:spLocks/>
              </p:cNvSpPr>
              <p:nvPr/>
            </p:nvSpPr>
            <p:spPr bwMode="auto">
              <a:xfrm>
                <a:off x="2856" y="2740"/>
                <a:ext cx="21" cy="260"/>
              </a:xfrm>
              <a:custGeom>
                <a:avLst/>
                <a:gdLst>
                  <a:gd name="T0" fmla="*/ 0 w 106"/>
                  <a:gd name="T1" fmla="*/ 0 h 1040"/>
                  <a:gd name="T2" fmla="*/ 0 w 106"/>
                  <a:gd name="T3" fmla="*/ 0 h 1040"/>
                  <a:gd name="T4" fmla="*/ 0 w 106"/>
                  <a:gd name="T5" fmla="*/ 0 h 1040"/>
                  <a:gd name="T6" fmla="*/ 0 w 106"/>
                  <a:gd name="T7" fmla="*/ 0 h 1040"/>
                  <a:gd name="T8" fmla="*/ 0 w 106"/>
                  <a:gd name="T9" fmla="*/ 0 h 10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"/>
                  <a:gd name="T16" fmla="*/ 0 h 1040"/>
                  <a:gd name="T17" fmla="*/ 106 w 106"/>
                  <a:gd name="T18" fmla="*/ 1040 h 10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" h="1040">
                    <a:moveTo>
                      <a:pt x="106" y="0"/>
                    </a:moveTo>
                    <a:lnTo>
                      <a:pt x="45" y="19"/>
                    </a:lnTo>
                    <a:lnTo>
                      <a:pt x="0" y="1040"/>
                    </a:lnTo>
                    <a:lnTo>
                      <a:pt x="85" y="1013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5" name="Freeform 139"/>
              <p:cNvSpPr>
                <a:spLocks/>
              </p:cNvSpPr>
              <p:nvPr/>
            </p:nvSpPr>
            <p:spPr bwMode="auto">
              <a:xfrm>
                <a:off x="2873" y="2730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40"/>
                    </a:moveTo>
                    <a:lnTo>
                      <a:pt x="145" y="0"/>
                    </a:lnTo>
                    <a:lnTo>
                      <a:pt x="124" y="1014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FFC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6" name="Freeform 140"/>
              <p:cNvSpPr>
                <a:spLocks/>
              </p:cNvSpPr>
              <p:nvPr/>
            </p:nvSpPr>
            <p:spPr bwMode="auto">
              <a:xfrm>
                <a:off x="2898" y="2720"/>
                <a:ext cx="29" cy="264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39"/>
                    </a:moveTo>
                    <a:lnTo>
                      <a:pt x="145" y="0"/>
                    </a:lnTo>
                    <a:lnTo>
                      <a:pt x="124" y="1013"/>
                    </a:lnTo>
                    <a:lnTo>
                      <a:pt x="0" y="1053"/>
                    </a:lnTo>
                    <a:lnTo>
                      <a:pt x="21" y="39"/>
                    </a:lnTo>
                    <a:close/>
                  </a:path>
                </a:pathLst>
              </a:custGeom>
              <a:solidFill>
                <a:srgbClr val="FE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7" name="Freeform 141"/>
              <p:cNvSpPr>
                <a:spLocks/>
              </p:cNvSpPr>
              <p:nvPr/>
            </p:nvSpPr>
            <p:spPr bwMode="auto">
              <a:xfrm>
                <a:off x="2923" y="2710"/>
                <a:ext cx="28" cy="264"/>
              </a:xfrm>
              <a:custGeom>
                <a:avLst/>
                <a:gdLst>
                  <a:gd name="T0" fmla="*/ 0 w 143"/>
                  <a:gd name="T1" fmla="*/ 0 h 1052"/>
                  <a:gd name="T2" fmla="*/ 0 w 143"/>
                  <a:gd name="T3" fmla="*/ 0 h 1052"/>
                  <a:gd name="T4" fmla="*/ 0 w 143"/>
                  <a:gd name="T5" fmla="*/ 0 h 1052"/>
                  <a:gd name="T6" fmla="*/ 0 w 143"/>
                  <a:gd name="T7" fmla="*/ 0 h 1052"/>
                  <a:gd name="T8" fmla="*/ 0 w 143"/>
                  <a:gd name="T9" fmla="*/ 0 h 10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1052"/>
                  <a:gd name="T17" fmla="*/ 143 w 143"/>
                  <a:gd name="T18" fmla="*/ 1052 h 10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1052">
                    <a:moveTo>
                      <a:pt x="21" y="39"/>
                    </a:moveTo>
                    <a:lnTo>
                      <a:pt x="143" y="0"/>
                    </a:lnTo>
                    <a:lnTo>
                      <a:pt x="122" y="1014"/>
                    </a:lnTo>
                    <a:lnTo>
                      <a:pt x="0" y="1052"/>
                    </a:lnTo>
                    <a:lnTo>
                      <a:pt x="21" y="39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8" name="Freeform 142"/>
              <p:cNvSpPr>
                <a:spLocks/>
              </p:cNvSpPr>
              <p:nvPr/>
            </p:nvSpPr>
            <p:spPr bwMode="auto">
              <a:xfrm>
                <a:off x="2947" y="2701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39"/>
                    </a:moveTo>
                    <a:lnTo>
                      <a:pt x="145" y="0"/>
                    </a:lnTo>
                    <a:lnTo>
                      <a:pt x="124" y="1013"/>
                    </a:lnTo>
                    <a:lnTo>
                      <a:pt x="0" y="1053"/>
                    </a:lnTo>
                    <a:lnTo>
                      <a:pt x="21" y="39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19" name="Freeform 143"/>
              <p:cNvSpPr>
                <a:spLocks/>
              </p:cNvSpPr>
              <p:nvPr/>
            </p:nvSpPr>
            <p:spPr bwMode="auto">
              <a:xfrm>
                <a:off x="2972" y="2691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40"/>
                    </a:moveTo>
                    <a:lnTo>
                      <a:pt x="145" y="0"/>
                    </a:lnTo>
                    <a:lnTo>
                      <a:pt x="124" y="1014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0" name="Freeform 144"/>
              <p:cNvSpPr>
                <a:spLocks/>
              </p:cNvSpPr>
              <p:nvPr/>
            </p:nvSpPr>
            <p:spPr bwMode="auto">
              <a:xfrm>
                <a:off x="2997" y="2681"/>
                <a:ext cx="29" cy="263"/>
              </a:xfrm>
              <a:custGeom>
                <a:avLst/>
                <a:gdLst>
                  <a:gd name="T0" fmla="*/ 0 w 144"/>
                  <a:gd name="T1" fmla="*/ 0 h 1054"/>
                  <a:gd name="T2" fmla="*/ 0 w 144"/>
                  <a:gd name="T3" fmla="*/ 0 h 1054"/>
                  <a:gd name="T4" fmla="*/ 0 w 144"/>
                  <a:gd name="T5" fmla="*/ 0 h 1054"/>
                  <a:gd name="T6" fmla="*/ 0 w 144"/>
                  <a:gd name="T7" fmla="*/ 0 h 1054"/>
                  <a:gd name="T8" fmla="*/ 0 w 144"/>
                  <a:gd name="T9" fmla="*/ 0 h 10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4"/>
                  <a:gd name="T17" fmla="*/ 144 w 144"/>
                  <a:gd name="T18" fmla="*/ 1054 h 10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4">
                    <a:moveTo>
                      <a:pt x="21" y="40"/>
                    </a:moveTo>
                    <a:lnTo>
                      <a:pt x="144" y="0"/>
                    </a:lnTo>
                    <a:lnTo>
                      <a:pt x="124" y="1014"/>
                    </a:lnTo>
                    <a:lnTo>
                      <a:pt x="0" y="1054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1" name="Freeform 145"/>
              <p:cNvSpPr>
                <a:spLocks/>
              </p:cNvSpPr>
              <p:nvPr/>
            </p:nvSpPr>
            <p:spPr bwMode="auto">
              <a:xfrm>
                <a:off x="3022" y="2671"/>
                <a:ext cx="28" cy="263"/>
              </a:xfrm>
              <a:custGeom>
                <a:avLst/>
                <a:gdLst>
                  <a:gd name="T0" fmla="*/ 0 w 144"/>
                  <a:gd name="T1" fmla="*/ 0 h 1053"/>
                  <a:gd name="T2" fmla="*/ 0 w 144"/>
                  <a:gd name="T3" fmla="*/ 0 h 1053"/>
                  <a:gd name="T4" fmla="*/ 0 w 144"/>
                  <a:gd name="T5" fmla="*/ 0 h 1053"/>
                  <a:gd name="T6" fmla="*/ 0 w 144"/>
                  <a:gd name="T7" fmla="*/ 0 h 1053"/>
                  <a:gd name="T8" fmla="*/ 0 w 144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3"/>
                  <a:gd name="T17" fmla="*/ 144 w 144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3">
                    <a:moveTo>
                      <a:pt x="20" y="39"/>
                    </a:moveTo>
                    <a:lnTo>
                      <a:pt x="144" y="0"/>
                    </a:lnTo>
                    <a:lnTo>
                      <a:pt x="123" y="1013"/>
                    </a:lnTo>
                    <a:lnTo>
                      <a:pt x="0" y="1053"/>
                    </a:lnTo>
                    <a:lnTo>
                      <a:pt x="20" y="39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2" name="Freeform 146"/>
              <p:cNvSpPr>
                <a:spLocks/>
              </p:cNvSpPr>
              <p:nvPr/>
            </p:nvSpPr>
            <p:spPr bwMode="auto">
              <a:xfrm>
                <a:off x="3046" y="2661"/>
                <a:ext cx="29" cy="263"/>
              </a:xfrm>
              <a:custGeom>
                <a:avLst/>
                <a:gdLst>
                  <a:gd name="T0" fmla="*/ 0 w 145"/>
                  <a:gd name="T1" fmla="*/ 0 h 1051"/>
                  <a:gd name="T2" fmla="*/ 0 w 145"/>
                  <a:gd name="T3" fmla="*/ 0 h 1051"/>
                  <a:gd name="T4" fmla="*/ 0 w 145"/>
                  <a:gd name="T5" fmla="*/ 0 h 1051"/>
                  <a:gd name="T6" fmla="*/ 0 w 145"/>
                  <a:gd name="T7" fmla="*/ 0 h 1051"/>
                  <a:gd name="T8" fmla="*/ 0 w 145"/>
                  <a:gd name="T9" fmla="*/ 0 h 10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1"/>
                  <a:gd name="T17" fmla="*/ 145 w 145"/>
                  <a:gd name="T18" fmla="*/ 1051 h 10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1">
                    <a:moveTo>
                      <a:pt x="21" y="38"/>
                    </a:moveTo>
                    <a:lnTo>
                      <a:pt x="145" y="0"/>
                    </a:lnTo>
                    <a:lnTo>
                      <a:pt x="124" y="1013"/>
                    </a:lnTo>
                    <a:lnTo>
                      <a:pt x="0" y="1051"/>
                    </a:lnTo>
                    <a:lnTo>
                      <a:pt x="21" y="38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3" name="Freeform 147"/>
              <p:cNvSpPr>
                <a:spLocks/>
              </p:cNvSpPr>
              <p:nvPr/>
            </p:nvSpPr>
            <p:spPr bwMode="auto">
              <a:xfrm>
                <a:off x="3071" y="2651"/>
                <a:ext cx="29" cy="264"/>
              </a:xfrm>
              <a:custGeom>
                <a:avLst/>
                <a:gdLst>
                  <a:gd name="T0" fmla="*/ 0 w 143"/>
                  <a:gd name="T1" fmla="*/ 0 h 1053"/>
                  <a:gd name="T2" fmla="*/ 0 w 143"/>
                  <a:gd name="T3" fmla="*/ 0 h 1053"/>
                  <a:gd name="T4" fmla="*/ 0 w 143"/>
                  <a:gd name="T5" fmla="*/ 0 h 1053"/>
                  <a:gd name="T6" fmla="*/ 0 w 143"/>
                  <a:gd name="T7" fmla="*/ 0 h 1053"/>
                  <a:gd name="T8" fmla="*/ 0 w 143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1053"/>
                  <a:gd name="T17" fmla="*/ 143 w 143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1053">
                    <a:moveTo>
                      <a:pt x="21" y="40"/>
                    </a:moveTo>
                    <a:lnTo>
                      <a:pt x="143" y="0"/>
                    </a:lnTo>
                    <a:lnTo>
                      <a:pt x="123" y="1013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4" name="Freeform 148"/>
              <p:cNvSpPr>
                <a:spLocks/>
              </p:cNvSpPr>
              <p:nvPr/>
            </p:nvSpPr>
            <p:spPr bwMode="auto">
              <a:xfrm>
                <a:off x="3096" y="2642"/>
                <a:ext cx="28" cy="263"/>
              </a:xfrm>
              <a:custGeom>
                <a:avLst/>
                <a:gdLst>
                  <a:gd name="T0" fmla="*/ 0 w 144"/>
                  <a:gd name="T1" fmla="*/ 0 h 1052"/>
                  <a:gd name="T2" fmla="*/ 0 w 144"/>
                  <a:gd name="T3" fmla="*/ 0 h 1052"/>
                  <a:gd name="T4" fmla="*/ 0 w 144"/>
                  <a:gd name="T5" fmla="*/ 0 h 1052"/>
                  <a:gd name="T6" fmla="*/ 0 w 144"/>
                  <a:gd name="T7" fmla="*/ 0 h 1052"/>
                  <a:gd name="T8" fmla="*/ 0 w 144"/>
                  <a:gd name="T9" fmla="*/ 0 h 10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2"/>
                  <a:gd name="T17" fmla="*/ 144 w 144"/>
                  <a:gd name="T18" fmla="*/ 1052 h 10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2">
                    <a:moveTo>
                      <a:pt x="20" y="39"/>
                    </a:moveTo>
                    <a:lnTo>
                      <a:pt x="144" y="0"/>
                    </a:lnTo>
                    <a:lnTo>
                      <a:pt x="123" y="1013"/>
                    </a:lnTo>
                    <a:lnTo>
                      <a:pt x="0" y="1052"/>
                    </a:lnTo>
                    <a:lnTo>
                      <a:pt x="20" y="39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5" name="Freeform 149"/>
              <p:cNvSpPr>
                <a:spLocks/>
              </p:cNvSpPr>
              <p:nvPr/>
            </p:nvSpPr>
            <p:spPr bwMode="auto">
              <a:xfrm>
                <a:off x="3120" y="2632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40"/>
                    </a:moveTo>
                    <a:lnTo>
                      <a:pt x="145" y="0"/>
                    </a:lnTo>
                    <a:lnTo>
                      <a:pt x="124" y="1013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6" name="Freeform 150"/>
              <p:cNvSpPr>
                <a:spLocks/>
              </p:cNvSpPr>
              <p:nvPr/>
            </p:nvSpPr>
            <p:spPr bwMode="auto">
              <a:xfrm>
                <a:off x="3145" y="2622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40"/>
                    </a:moveTo>
                    <a:lnTo>
                      <a:pt x="145" y="0"/>
                    </a:lnTo>
                    <a:lnTo>
                      <a:pt x="125" y="1014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7" name="Freeform 151"/>
              <p:cNvSpPr>
                <a:spLocks/>
              </p:cNvSpPr>
              <p:nvPr/>
            </p:nvSpPr>
            <p:spPr bwMode="auto">
              <a:xfrm>
                <a:off x="3170" y="2612"/>
                <a:ext cx="29" cy="263"/>
              </a:xfrm>
              <a:custGeom>
                <a:avLst/>
                <a:gdLst>
                  <a:gd name="T0" fmla="*/ 0 w 143"/>
                  <a:gd name="T1" fmla="*/ 0 h 1053"/>
                  <a:gd name="T2" fmla="*/ 0 w 143"/>
                  <a:gd name="T3" fmla="*/ 0 h 1053"/>
                  <a:gd name="T4" fmla="*/ 0 w 143"/>
                  <a:gd name="T5" fmla="*/ 0 h 1053"/>
                  <a:gd name="T6" fmla="*/ 0 w 143"/>
                  <a:gd name="T7" fmla="*/ 0 h 1053"/>
                  <a:gd name="T8" fmla="*/ 0 w 143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1053"/>
                  <a:gd name="T17" fmla="*/ 143 w 143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1053">
                    <a:moveTo>
                      <a:pt x="20" y="39"/>
                    </a:moveTo>
                    <a:lnTo>
                      <a:pt x="143" y="0"/>
                    </a:lnTo>
                    <a:lnTo>
                      <a:pt x="122" y="1013"/>
                    </a:lnTo>
                    <a:lnTo>
                      <a:pt x="0" y="1053"/>
                    </a:lnTo>
                    <a:lnTo>
                      <a:pt x="20" y="39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8" name="Freeform 152"/>
              <p:cNvSpPr>
                <a:spLocks/>
              </p:cNvSpPr>
              <p:nvPr/>
            </p:nvSpPr>
            <p:spPr bwMode="auto">
              <a:xfrm>
                <a:off x="3194" y="2602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40"/>
                    </a:moveTo>
                    <a:lnTo>
                      <a:pt x="145" y="0"/>
                    </a:lnTo>
                    <a:lnTo>
                      <a:pt x="124" y="1015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29" name="Freeform 153"/>
              <p:cNvSpPr>
                <a:spLocks/>
              </p:cNvSpPr>
              <p:nvPr/>
            </p:nvSpPr>
            <p:spPr bwMode="auto">
              <a:xfrm>
                <a:off x="3219" y="2592"/>
                <a:ext cx="29" cy="264"/>
              </a:xfrm>
              <a:custGeom>
                <a:avLst/>
                <a:gdLst>
                  <a:gd name="T0" fmla="*/ 0 w 144"/>
                  <a:gd name="T1" fmla="*/ 0 h 1053"/>
                  <a:gd name="T2" fmla="*/ 0 w 144"/>
                  <a:gd name="T3" fmla="*/ 0 h 1053"/>
                  <a:gd name="T4" fmla="*/ 0 w 144"/>
                  <a:gd name="T5" fmla="*/ 0 h 1053"/>
                  <a:gd name="T6" fmla="*/ 0 w 144"/>
                  <a:gd name="T7" fmla="*/ 0 h 1053"/>
                  <a:gd name="T8" fmla="*/ 0 w 144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1053"/>
                  <a:gd name="T17" fmla="*/ 144 w 144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1053">
                    <a:moveTo>
                      <a:pt x="21" y="38"/>
                    </a:moveTo>
                    <a:lnTo>
                      <a:pt x="144" y="0"/>
                    </a:lnTo>
                    <a:lnTo>
                      <a:pt x="124" y="1013"/>
                    </a:lnTo>
                    <a:lnTo>
                      <a:pt x="0" y="1053"/>
                    </a:lnTo>
                    <a:lnTo>
                      <a:pt x="21" y="38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0" name="Freeform 154"/>
              <p:cNvSpPr>
                <a:spLocks/>
              </p:cNvSpPr>
              <p:nvPr/>
            </p:nvSpPr>
            <p:spPr bwMode="auto">
              <a:xfrm>
                <a:off x="3244" y="2582"/>
                <a:ext cx="29" cy="264"/>
              </a:xfrm>
              <a:custGeom>
                <a:avLst/>
                <a:gdLst>
                  <a:gd name="T0" fmla="*/ 0 w 143"/>
                  <a:gd name="T1" fmla="*/ 0 h 1053"/>
                  <a:gd name="T2" fmla="*/ 0 w 143"/>
                  <a:gd name="T3" fmla="*/ 0 h 1053"/>
                  <a:gd name="T4" fmla="*/ 0 w 143"/>
                  <a:gd name="T5" fmla="*/ 0 h 1053"/>
                  <a:gd name="T6" fmla="*/ 0 w 143"/>
                  <a:gd name="T7" fmla="*/ 0 h 1053"/>
                  <a:gd name="T8" fmla="*/ 0 w 143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1053"/>
                  <a:gd name="T17" fmla="*/ 143 w 143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1053">
                    <a:moveTo>
                      <a:pt x="20" y="40"/>
                    </a:moveTo>
                    <a:lnTo>
                      <a:pt x="143" y="0"/>
                    </a:lnTo>
                    <a:lnTo>
                      <a:pt x="122" y="1014"/>
                    </a:lnTo>
                    <a:lnTo>
                      <a:pt x="0" y="1053"/>
                    </a:lnTo>
                    <a:lnTo>
                      <a:pt x="20" y="40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1" name="Freeform 155"/>
              <p:cNvSpPr>
                <a:spLocks/>
              </p:cNvSpPr>
              <p:nvPr/>
            </p:nvSpPr>
            <p:spPr bwMode="auto">
              <a:xfrm>
                <a:off x="3268" y="2573"/>
                <a:ext cx="29" cy="263"/>
              </a:xfrm>
              <a:custGeom>
                <a:avLst/>
                <a:gdLst>
                  <a:gd name="T0" fmla="*/ 0 w 145"/>
                  <a:gd name="T1" fmla="*/ 0 h 1053"/>
                  <a:gd name="T2" fmla="*/ 0 w 145"/>
                  <a:gd name="T3" fmla="*/ 0 h 1053"/>
                  <a:gd name="T4" fmla="*/ 0 w 145"/>
                  <a:gd name="T5" fmla="*/ 0 h 1053"/>
                  <a:gd name="T6" fmla="*/ 0 w 145"/>
                  <a:gd name="T7" fmla="*/ 0 h 1053"/>
                  <a:gd name="T8" fmla="*/ 0 w 145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1053"/>
                  <a:gd name="T17" fmla="*/ 145 w 145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1053">
                    <a:moveTo>
                      <a:pt x="21" y="39"/>
                    </a:moveTo>
                    <a:lnTo>
                      <a:pt x="145" y="0"/>
                    </a:lnTo>
                    <a:lnTo>
                      <a:pt x="124" y="1013"/>
                    </a:lnTo>
                    <a:lnTo>
                      <a:pt x="0" y="1053"/>
                    </a:lnTo>
                    <a:lnTo>
                      <a:pt x="21" y="39"/>
                    </a:lnTo>
                    <a:close/>
                  </a:path>
                </a:pathLst>
              </a:custGeom>
              <a:solidFill>
                <a:srgbClr val="F1B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2" name="Freeform 156"/>
              <p:cNvSpPr>
                <a:spLocks/>
              </p:cNvSpPr>
              <p:nvPr/>
            </p:nvSpPr>
            <p:spPr bwMode="auto">
              <a:xfrm>
                <a:off x="3293" y="2563"/>
                <a:ext cx="29" cy="263"/>
              </a:xfrm>
              <a:custGeom>
                <a:avLst/>
                <a:gdLst>
                  <a:gd name="T0" fmla="*/ 0 w 146"/>
                  <a:gd name="T1" fmla="*/ 0 h 1053"/>
                  <a:gd name="T2" fmla="*/ 0 w 146"/>
                  <a:gd name="T3" fmla="*/ 0 h 1053"/>
                  <a:gd name="T4" fmla="*/ 0 w 146"/>
                  <a:gd name="T5" fmla="*/ 0 h 1053"/>
                  <a:gd name="T6" fmla="*/ 0 w 146"/>
                  <a:gd name="T7" fmla="*/ 0 h 1053"/>
                  <a:gd name="T8" fmla="*/ 0 w 146"/>
                  <a:gd name="T9" fmla="*/ 0 h 10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6"/>
                  <a:gd name="T16" fmla="*/ 0 h 1053"/>
                  <a:gd name="T17" fmla="*/ 146 w 146"/>
                  <a:gd name="T18" fmla="*/ 1053 h 10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6" h="1053">
                    <a:moveTo>
                      <a:pt x="21" y="40"/>
                    </a:moveTo>
                    <a:lnTo>
                      <a:pt x="146" y="0"/>
                    </a:lnTo>
                    <a:lnTo>
                      <a:pt x="125" y="1013"/>
                    </a:lnTo>
                    <a:lnTo>
                      <a:pt x="0" y="1053"/>
                    </a:lnTo>
                    <a:lnTo>
                      <a:pt x="21" y="40"/>
                    </a:lnTo>
                    <a:close/>
                  </a:path>
                </a:pathLst>
              </a:custGeom>
              <a:solidFill>
                <a:srgbClr val="F0B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3" name="Freeform 157"/>
              <p:cNvSpPr>
                <a:spLocks/>
              </p:cNvSpPr>
              <p:nvPr/>
            </p:nvSpPr>
            <p:spPr bwMode="auto">
              <a:xfrm>
                <a:off x="3318" y="2556"/>
                <a:ext cx="21" cy="260"/>
              </a:xfrm>
              <a:custGeom>
                <a:avLst/>
                <a:gdLst>
                  <a:gd name="T0" fmla="*/ 0 w 106"/>
                  <a:gd name="T1" fmla="*/ 0 h 1040"/>
                  <a:gd name="T2" fmla="*/ 0 w 106"/>
                  <a:gd name="T3" fmla="*/ 0 h 1040"/>
                  <a:gd name="T4" fmla="*/ 0 w 106"/>
                  <a:gd name="T5" fmla="*/ 0 h 1040"/>
                  <a:gd name="T6" fmla="*/ 0 w 106"/>
                  <a:gd name="T7" fmla="*/ 0 h 1040"/>
                  <a:gd name="T8" fmla="*/ 0 w 106"/>
                  <a:gd name="T9" fmla="*/ 0 h 10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6"/>
                  <a:gd name="T16" fmla="*/ 0 h 1040"/>
                  <a:gd name="T17" fmla="*/ 106 w 106"/>
                  <a:gd name="T18" fmla="*/ 1040 h 10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6" h="1040">
                    <a:moveTo>
                      <a:pt x="21" y="27"/>
                    </a:moveTo>
                    <a:lnTo>
                      <a:pt x="106" y="0"/>
                    </a:lnTo>
                    <a:lnTo>
                      <a:pt x="61" y="1021"/>
                    </a:lnTo>
                    <a:lnTo>
                      <a:pt x="0" y="1040"/>
                    </a:ln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EFB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4" name="Freeform 158"/>
              <p:cNvSpPr>
                <a:spLocks/>
              </p:cNvSpPr>
              <p:nvPr/>
            </p:nvSpPr>
            <p:spPr bwMode="auto">
              <a:xfrm>
                <a:off x="2855" y="2989"/>
                <a:ext cx="28" cy="14"/>
              </a:xfrm>
              <a:custGeom>
                <a:avLst/>
                <a:gdLst>
                  <a:gd name="T0" fmla="*/ 0 w 141"/>
                  <a:gd name="T1" fmla="*/ 0 h 56"/>
                  <a:gd name="T2" fmla="*/ 0 w 141"/>
                  <a:gd name="T3" fmla="*/ 0 h 56"/>
                  <a:gd name="T4" fmla="*/ 0 w 141"/>
                  <a:gd name="T5" fmla="*/ 0 h 56"/>
                  <a:gd name="T6" fmla="*/ 0 w 141"/>
                  <a:gd name="T7" fmla="*/ 0 h 56"/>
                  <a:gd name="T8" fmla="*/ 0 w 141"/>
                  <a:gd name="T9" fmla="*/ 0 h 56"/>
                  <a:gd name="T10" fmla="*/ 0 w 14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1"/>
                  <a:gd name="T19" fmla="*/ 0 h 56"/>
                  <a:gd name="T20" fmla="*/ 141 w 141"/>
                  <a:gd name="T21" fmla="*/ 56 h 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1" h="56">
                    <a:moveTo>
                      <a:pt x="141" y="0"/>
                    </a:moveTo>
                    <a:lnTo>
                      <a:pt x="6" y="43"/>
                    </a:lnTo>
                    <a:lnTo>
                      <a:pt x="5" y="51"/>
                    </a:lnTo>
                    <a:lnTo>
                      <a:pt x="0" y="56"/>
                    </a:lnTo>
                    <a:lnTo>
                      <a:pt x="135" y="13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FDF4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5" name="Freeform 159"/>
              <p:cNvSpPr>
                <a:spLocks/>
              </p:cNvSpPr>
              <p:nvPr/>
            </p:nvSpPr>
            <p:spPr bwMode="auto">
              <a:xfrm>
                <a:off x="2882" y="2976"/>
                <a:ext cx="36" cy="16"/>
              </a:xfrm>
              <a:custGeom>
                <a:avLst/>
                <a:gdLst>
                  <a:gd name="T0" fmla="*/ 0 w 180"/>
                  <a:gd name="T1" fmla="*/ 0 h 68"/>
                  <a:gd name="T2" fmla="*/ 0 w 180"/>
                  <a:gd name="T3" fmla="*/ 0 h 68"/>
                  <a:gd name="T4" fmla="*/ 0 w 180"/>
                  <a:gd name="T5" fmla="*/ 0 h 68"/>
                  <a:gd name="T6" fmla="*/ 0 w 180"/>
                  <a:gd name="T7" fmla="*/ 0 h 68"/>
                  <a:gd name="T8" fmla="*/ 0 w 180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"/>
                  <a:gd name="T16" fmla="*/ 0 h 68"/>
                  <a:gd name="T17" fmla="*/ 180 w 180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" h="68">
                    <a:moveTo>
                      <a:pt x="6" y="55"/>
                    </a:moveTo>
                    <a:lnTo>
                      <a:pt x="180" y="0"/>
                    </a:lnTo>
                    <a:lnTo>
                      <a:pt x="174" y="13"/>
                    </a:lnTo>
                    <a:lnTo>
                      <a:pt x="0" y="68"/>
                    </a:ln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FCF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6" name="Freeform 160"/>
              <p:cNvSpPr>
                <a:spLocks/>
              </p:cNvSpPr>
              <p:nvPr/>
            </p:nvSpPr>
            <p:spPr bwMode="auto">
              <a:xfrm>
                <a:off x="2917" y="2961"/>
                <a:ext cx="36" cy="18"/>
              </a:xfrm>
              <a:custGeom>
                <a:avLst/>
                <a:gdLst>
                  <a:gd name="T0" fmla="*/ 0 w 182"/>
                  <a:gd name="T1" fmla="*/ 0 h 70"/>
                  <a:gd name="T2" fmla="*/ 0 w 182"/>
                  <a:gd name="T3" fmla="*/ 0 h 70"/>
                  <a:gd name="T4" fmla="*/ 0 w 182"/>
                  <a:gd name="T5" fmla="*/ 0 h 70"/>
                  <a:gd name="T6" fmla="*/ 0 w 182"/>
                  <a:gd name="T7" fmla="*/ 0 h 70"/>
                  <a:gd name="T8" fmla="*/ 0 w 182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70"/>
                  <a:gd name="T17" fmla="*/ 182 w 182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70">
                    <a:moveTo>
                      <a:pt x="6" y="57"/>
                    </a:moveTo>
                    <a:lnTo>
                      <a:pt x="182" y="0"/>
                    </a:lnTo>
                    <a:lnTo>
                      <a:pt x="176" y="14"/>
                    </a:lnTo>
                    <a:lnTo>
                      <a:pt x="0" y="70"/>
                    </a:ln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FBE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7" name="Freeform 161"/>
              <p:cNvSpPr>
                <a:spLocks/>
              </p:cNvSpPr>
              <p:nvPr/>
            </p:nvSpPr>
            <p:spPr bwMode="auto">
              <a:xfrm>
                <a:off x="2952" y="2947"/>
                <a:ext cx="36" cy="18"/>
              </a:xfrm>
              <a:custGeom>
                <a:avLst/>
                <a:gdLst>
                  <a:gd name="T0" fmla="*/ 0 w 181"/>
                  <a:gd name="T1" fmla="*/ 0 h 69"/>
                  <a:gd name="T2" fmla="*/ 0 w 181"/>
                  <a:gd name="T3" fmla="*/ 0 h 69"/>
                  <a:gd name="T4" fmla="*/ 0 w 181"/>
                  <a:gd name="T5" fmla="*/ 0 h 69"/>
                  <a:gd name="T6" fmla="*/ 0 w 181"/>
                  <a:gd name="T7" fmla="*/ 0 h 69"/>
                  <a:gd name="T8" fmla="*/ 0 w 181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69"/>
                  <a:gd name="T17" fmla="*/ 181 w 181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69">
                    <a:moveTo>
                      <a:pt x="6" y="55"/>
                    </a:moveTo>
                    <a:lnTo>
                      <a:pt x="181" y="0"/>
                    </a:lnTo>
                    <a:lnTo>
                      <a:pt x="175" y="12"/>
                    </a:lnTo>
                    <a:lnTo>
                      <a:pt x="0" y="69"/>
                    </a:lnTo>
                    <a:lnTo>
                      <a:pt x="6" y="55"/>
                    </a:lnTo>
                    <a:close/>
                  </a:path>
                </a:pathLst>
              </a:custGeom>
              <a:solidFill>
                <a:srgbClr val="FA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8" name="Freeform 162"/>
              <p:cNvSpPr>
                <a:spLocks/>
              </p:cNvSpPr>
              <p:nvPr/>
            </p:nvSpPr>
            <p:spPr bwMode="auto">
              <a:xfrm>
                <a:off x="2987" y="2933"/>
                <a:ext cx="36" cy="18"/>
              </a:xfrm>
              <a:custGeom>
                <a:avLst/>
                <a:gdLst>
                  <a:gd name="T0" fmla="*/ 0 w 182"/>
                  <a:gd name="T1" fmla="*/ 0 h 68"/>
                  <a:gd name="T2" fmla="*/ 0 w 182"/>
                  <a:gd name="T3" fmla="*/ 0 h 68"/>
                  <a:gd name="T4" fmla="*/ 0 w 182"/>
                  <a:gd name="T5" fmla="*/ 0 h 68"/>
                  <a:gd name="T6" fmla="*/ 0 w 182"/>
                  <a:gd name="T7" fmla="*/ 0 h 68"/>
                  <a:gd name="T8" fmla="*/ 0 w 182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68"/>
                  <a:gd name="T17" fmla="*/ 182 w 182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68">
                    <a:moveTo>
                      <a:pt x="6" y="56"/>
                    </a:moveTo>
                    <a:lnTo>
                      <a:pt x="182" y="0"/>
                    </a:lnTo>
                    <a:lnTo>
                      <a:pt x="175" y="12"/>
                    </a:lnTo>
                    <a:lnTo>
                      <a:pt x="0" y="68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FAE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39" name="Freeform 163"/>
              <p:cNvSpPr>
                <a:spLocks/>
              </p:cNvSpPr>
              <p:nvPr/>
            </p:nvSpPr>
            <p:spPr bwMode="auto">
              <a:xfrm>
                <a:off x="3022" y="2920"/>
                <a:ext cx="36" cy="17"/>
              </a:xfrm>
              <a:custGeom>
                <a:avLst/>
                <a:gdLst>
                  <a:gd name="T0" fmla="*/ 0 w 181"/>
                  <a:gd name="T1" fmla="*/ 0 h 67"/>
                  <a:gd name="T2" fmla="*/ 0 w 181"/>
                  <a:gd name="T3" fmla="*/ 0 h 67"/>
                  <a:gd name="T4" fmla="*/ 0 w 181"/>
                  <a:gd name="T5" fmla="*/ 0 h 67"/>
                  <a:gd name="T6" fmla="*/ 0 w 181"/>
                  <a:gd name="T7" fmla="*/ 0 h 67"/>
                  <a:gd name="T8" fmla="*/ 0 w 181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67"/>
                  <a:gd name="T17" fmla="*/ 181 w 181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67">
                    <a:moveTo>
                      <a:pt x="7" y="55"/>
                    </a:moveTo>
                    <a:lnTo>
                      <a:pt x="181" y="0"/>
                    </a:lnTo>
                    <a:lnTo>
                      <a:pt x="173" y="13"/>
                    </a:lnTo>
                    <a:lnTo>
                      <a:pt x="0" y="67"/>
                    </a:lnTo>
                    <a:lnTo>
                      <a:pt x="7" y="55"/>
                    </a:lnTo>
                    <a:close/>
                  </a:path>
                </a:pathLst>
              </a:custGeom>
              <a:solidFill>
                <a:srgbClr val="F9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0" name="Freeform 164"/>
              <p:cNvSpPr>
                <a:spLocks/>
              </p:cNvSpPr>
              <p:nvPr/>
            </p:nvSpPr>
            <p:spPr bwMode="auto">
              <a:xfrm>
                <a:off x="3057" y="2906"/>
                <a:ext cx="36" cy="17"/>
              </a:xfrm>
              <a:custGeom>
                <a:avLst/>
                <a:gdLst>
                  <a:gd name="T0" fmla="*/ 0 w 184"/>
                  <a:gd name="T1" fmla="*/ 0 h 70"/>
                  <a:gd name="T2" fmla="*/ 0 w 184"/>
                  <a:gd name="T3" fmla="*/ 0 h 70"/>
                  <a:gd name="T4" fmla="*/ 0 w 184"/>
                  <a:gd name="T5" fmla="*/ 0 h 70"/>
                  <a:gd name="T6" fmla="*/ 0 w 184"/>
                  <a:gd name="T7" fmla="*/ 0 h 70"/>
                  <a:gd name="T8" fmla="*/ 0 w 184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70"/>
                  <a:gd name="T17" fmla="*/ 184 w 184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70">
                    <a:moveTo>
                      <a:pt x="8" y="57"/>
                    </a:moveTo>
                    <a:lnTo>
                      <a:pt x="184" y="0"/>
                    </a:lnTo>
                    <a:lnTo>
                      <a:pt x="177" y="14"/>
                    </a:lnTo>
                    <a:lnTo>
                      <a:pt x="0" y="70"/>
                    </a:lnTo>
                    <a:lnTo>
                      <a:pt x="8" y="57"/>
                    </a:lnTo>
                    <a:close/>
                  </a:path>
                </a:pathLst>
              </a:custGeom>
              <a:solidFill>
                <a:srgbClr val="F8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1" name="Freeform 165"/>
              <p:cNvSpPr>
                <a:spLocks/>
              </p:cNvSpPr>
              <p:nvPr/>
            </p:nvSpPr>
            <p:spPr bwMode="auto">
              <a:xfrm>
                <a:off x="3092" y="2892"/>
                <a:ext cx="36" cy="17"/>
              </a:xfrm>
              <a:custGeom>
                <a:avLst/>
                <a:gdLst>
                  <a:gd name="T0" fmla="*/ 0 w 182"/>
                  <a:gd name="T1" fmla="*/ 0 h 70"/>
                  <a:gd name="T2" fmla="*/ 0 w 182"/>
                  <a:gd name="T3" fmla="*/ 0 h 70"/>
                  <a:gd name="T4" fmla="*/ 0 w 182"/>
                  <a:gd name="T5" fmla="*/ 0 h 70"/>
                  <a:gd name="T6" fmla="*/ 0 w 182"/>
                  <a:gd name="T7" fmla="*/ 0 h 70"/>
                  <a:gd name="T8" fmla="*/ 0 w 182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70"/>
                  <a:gd name="T17" fmla="*/ 182 w 182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70">
                    <a:moveTo>
                      <a:pt x="7" y="56"/>
                    </a:moveTo>
                    <a:lnTo>
                      <a:pt x="182" y="0"/>
                    </a:lnTo>
                    <a:lnTo>
                      <a:pt x="175" y="14"/>
                    </a:lnTo>
                    <a:lnTo>
                      <a:pt x="0" y="70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F7D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2" name="Freeform 166"/>
              <p:cNvSpPr>
                <a:spLocks/>
              </p:cNvSpPr>
              <p:nvPr/>
            </p:nvSpPr>
            <p:spPr bwMode="auto">
              <a:xfrm>
                <a:off x="3127" y="2878"/>
                <a:ext cx="36" cy="17"/>
              </a:xfrm>
              <a:custGeom>
                <a:avLst/>
                <a:gdLst>
                  <a:gd name="T0" fmla="*/ 0 w 181"/>
                  <a:gd name="T1" fmla="*/ 0 h 68"/>
                  <a:gd name="T2" fmla="*/ 0 w 181"/>
                  <a:gd name="T3" fmla="*/ 0 h 68"/>
                  <a:gd name="T4" fmla="*/ 0 w 181"/>
                  <a:gd name="T5" fmla="*/ 0 h 68"/>
                  <a:gd name="T6" fmla="*/ 0 w 181"/>
                  <a:gd name="T7" fmla="*/ 0 h 68"/>
                  <a:gd name="T8" fmla="*/ 0 w 181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68"/>
                  <a:gd name="T17" fmla="*/ 181 w 181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68">
                    <a:moveTo>
                      <a:pt x="7" y="54"/>
                    </a:moveTo>
                    <a:lnTo>
                      <a:pt x="181" y="0"/>
                    </a:lnTo>
                    <a:lnTo>
                      <a:pt x="173" y="12"/>
                    </a:lnTo>
                    <a:lnTo>
                      <a:pt x="0" y="68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F6D5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3" name="Freeform 167"/>
              <p:cNvSpPr>
                <a:spLocks/>
              </p:cNvSpPr>
              <p:nvPr/>
            </p:nvSpPr>
            <p:spPr bwMode="auto">
              <a:xfrm>
                <a:off x="3162" y="2864"/>
                <a:ext cx="36" cy="17"/>
              </a:xfrm>
              <a:custGeom>
                <a:avLst/>
                <a:gdLst>
                  <a:gd name="T0" fmla="*/ 0 w 184"/>
                  <a:gd name="T1" fmla="*/ 0 h 68"/>
                  <a:gd name="T2" fmla="*/ 0 w 184"/>
                  <a:gd name="T3" fmla="*/ 0 h 68"/>
                  <a:gd name="T4" fmla="*/ 0 w 184"/>
                  <a:gd name="T5" fmla="*/ 0 h 68"/>
                  <a:gd name="T6" fmla="*/ 0 w 184"/>
                  <a:gd name="T7" fmla="*/ 0 h 68"/>
                  <a:gd name="T8" fmla="*/ 0 w 184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68"/>
                  <a:gd name="T17" fmla="*/ 184 w 184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68">
                    <a:moveTo>
                      <a:pt x="8" y="56"/>
                    </a:moveTo>
                    <a:lnTo>
                      <a:pt x="184" y="0"/>
                    </a:lnTo>
                    <a:lnTo>
                      <a:pt x="177" y="12"/>
                    </a:lnTo>
                    <a:lnTo>
                      <a:pt x="0" y="68"/>
                    </a:ln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F5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4" name="Freeform 168"/>
              <p:cNvSpPr>
                <a:spLocks/>
              </p:cNvSpPr>
              <p:nvPr/>
            </p:nvSpPr>
            <p:spPr bwMode="auto">
              <a:xfrm>
                <a:off x="3197" y="2850"/>
                <a:ext cx="36" cy="17"/>
              </a:xfrm>
              <a:custGeom>
                <a:avLst/>
                <a:gdLst>
                  <a:gd name="T0" fmla="*/ 0 w 182"/>
                  <a:gd name="T1" fmla="*/ 0 h 68"/>
                  <a:gd name="T2" fmla="*/ 0 w 182"/>
                  <a:gd name="T3" fmla="*/ 0 h 68"/>
                  <a:gd name="T4" fmla="*/ 0 w 182"/>
                  <a:gd name="T5" fmla="*/ 0 h 68"/>
                  <a:gd name="T6" fmla="*/ 0 w 182"/>
                  <a:gd name="T7" fmla="*/ 0 h 68"/>
                  <a:gd name="T8" fmla="*/ 0 w 182"/>
                  <a:gd name="T9" fmla="*/ 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68"/>
                  <a:gd name="T17" fmla="*/ 182 w 182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68">
                    <a:moveTo>
                      <a:pt x="7" y="56"/>
                    </a:moveTo>
                    <a:lnTo>
                      <a:pt x="182" y="0"/>
                    </a:lnTo>
                    <a:lnTo>
                      <a:pt x="175" y="12"/>
                    </a:lnTo>
                    <a:lnTo>
                      <a:pt x="0" y="68"/>
                    </a:lnTo>
                    <a:lnTo>
                      <a:pt x="7" y="56"/>
                    </a:lnTo>
                    <a:close/>
                  </a:path>
                </a:pathLst>
              </a:custGeom>
              <a:solidFill>
                <a:srgbClr val="F5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5" name="Freeform 169"/>
              <p:cNvSpPr>
                <a:spLocks/>
              </p:cNvSpPr>
              <p:nvPr/>
            </p:nvSpPr>
            <p:spPr bwMode="auto">
              <a:xfrm>
                <a:off x="3232" y="2836"/>
                <a:ext cx="37" cy="17"/>
              </a:xfrm>
              <a:custGeom>
                <a:avLst/>
                <a:gdLst>
                  <a:gd name="T0" fmla="*/ 0 w 183"/>
                  <a:gd name="T1" fmla="*/ 0 h 69"/>
                  <a:gd name="T2" fmla="*/ 0 w 183"/>
                  <a:gd name="T3" fmla="*/ 0 h 69"/>
                  <a:gd name="T4" fmla="*/ 0 w 183"/>
                  <a:gd name="T5" fmla="*/ 0 h 69"/>
                  <a:gd name="T6" fmla="*/ 0 w 183"/>
                  <a:gd name="T7" fmla="*/ 0 h 69"/>
                  <a:gd name="T8" fmla="*/ 0 w 183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69"/>
                  <a:gd name="T17" fmla="*/ 183 w 183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69">
                    <a:moveTo>
                      <a:pt x="7" y="57"/>
                    </a:moveTo>
                    <a:lnTo>
                      <a:pt x="183" y="0"/>
                    </a:lnTo>
                    <a:lnTo>
                      <a:pt x="174" y="14"/>
                    </a:lnTo>
                    <a:lnTo>
                      <a:pt x="0" y="69"/>
                    </a:lnTo>
                    <a:lnTo>
                      <a:pt x="7" y="57"/>
                    </a:lnTo>
                    <a:close/>
                  </a:path>
                </a:pathLst>
              </a:custGeom>
              <a:solidFill>
                <a:srgbClr val="F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6" name="Freeform 170"/>
              <p:cNvSpPr>
                <a:spLocks/>
              </p:cNvSpPr>
              <p:nvPr/>
            </p:nvSpPr>
            <p:spPr bwMode="auto">
              <a:xfrm>
                <a:off x="3267" y="2822"/>
                <a:ext cx="36" cy="17"/>
              </a:xfrm>
              <a:custGeom>
                <a:avLst/>
                <a:gdLst>
                  <a:gd name="T0" fmla="*/ 0 w 183"/>
                  <a:gd name="T1" fmla="*/ 0 h 69"/>
                  <a:gd name="T2" fmla="*/ 0 w 183"/>
                  <a:gd name="T3" fmla="*/ 0 h 69"/>
                  <a:gd name="T4" fmla="*/ 0 w 183"/>
                  <a:gd name="T5" fmla="*/ 0 h 69"/>
                  <a:gd name="T6" fmla="*/ 0 w 183"/>
                  <a:gd name="T7" fmla="*/ 0 h 69"/>
                  <a:gd name="T8" fmla="*/ 0 w 183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69"/>
                  <a:gd name="T17" fmla="*/ 183 w 183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69">
                    <a:moveTo>
                      <a:pt x="9" y="55"/>
                    </a:moveTo>
                    <a:lnTo>
                      <a:pt x="183" y="0"/>
                    </a:lnTo>
                    <a:lnTo>
                      <a:pt x="174" y="13"/>
                    </a:lnTo>
                    <a:lnTo>
                      <a:pt x="0" y="69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F3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7" name="Freeform 171"/>
              <p:cNvSpPr>
                <a:spLocks/>
              </p:cNvSpPr>
              <p:nvPr/>
            </p:nvSpPr>
            <p:spPr bwMode="auto">
              <a:xfrm>
                <a:off x="3302" y="2811"/>
                <a:ext cx="28" cy="14"/>
              </a:xfrm>
              <a:custGeom>
                <a:avLst/>
                <a:gdLst>
                  <a:gd name="T0" fmla="*/ 0 w 144"/>
                  <a:gd name="T1" fmla="*/ 0 h 56"/>
                  <a:gd name="T2" fmla="*/ 0 w 144"/>
                  <a:gd name="T3" fmla="*/ 0 h 56"/>
                  <a:gd name="T4" fmla="*/ 0 w 144"/>
                  <a:gd name="T5" fmla="*/ 0 h 56"/>
                  <a:gd name="T6" fmla="*/ 0 w 144"/>
                  <a:gd name="T7" fmla="*/ 0 h 56"/>
                  <a:gd name="T8" fmla="*/ 0 w 144"/>
                  <a:gd name="T9" fmla="*/ 0 h 56"/>
                  <a:gd name="T10" fmla="*/ 0 w 144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4"/>
                  <a:gd name="T19" fmla="*/ 0 h 56"/>
                  <a:gd name="T20" fmla="*/ 144 w 144"/>
                  <a:gd name="T21" fmla="*/ 56 h 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4" h="56">
                    <a:moveTo>
                      <a:pt x="9" y="43"/>
                    </a:moveTo>
                    <a:lnTo>
                      <a:pt x="144" y="0"/>
                    </a:lnTo>
                    <a:lnTo>
                      <a:pt x="143" y="8"/>
                    </a:lnTo>
                    <a:lnTo>
                      <a:pt x="138" y="12"/>
                    </a:lnTo>
                    <a:lnTo>
                      <a:pt x="0" y="56"/>
                    </a:lnTo>
                    <a:lnTo>
                      <a:pt x="9" y="43"/>
                    </a:lnTo>
                    <a:close/>
                  </a:path>
                </a:pathLst>
              </a:custGeom>
              <a:solidFill>
                <a:srgbClr val="F2C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8" name="Freeform 172"/>
              <p:cNvSpPr>
                <a:spLocks/>
              </p:cNvSpPr>
              <p:nvPr/>
            </p:nvSpPr>
            <p:spPr bwMode="auto">
              <a:xfrm>
                <a:off x="2034" y="2265"/>
                <a:ext cx="1305" cy="738"/>
              </a:xfrm>
              <a:custGeom>
                <a:avLst/>
                <a:gdLst>
                  <a:gd name="T0" fmla="*/ 0 w 6528"/>
                  <a:gd name="T1" fmla="*/ 0 h 2954"/>
                  <a:gd name="T2" fmla="*/ 0 w 6528"/>
                  <a:gd name="T3" fmla="*/ 0 h 2954"/>
                  <a:gd name="T4" fmla="*/ 0 w 6528"/>
                  <a:gd name="T5" fmla="*/ 0 h 2954"/>
                  <a:gd name="T6" fmla="*/ 0 w 6528"/>
                  <a:gd name="T7" fmla="*/ 0 h 2954"/>
                  <a:gd name="T8" fmla="*/ 0 w 6528"/>
                  <a:gd name="T9" fmla="*/ 0 h 2954"/>
                  <a:gd name="T10" fmla="*/ 0 w 6528"/>
                  <a:gd name="T11" fmla="*/ 0 h 2954"/>
                  <a:gd name="T12" fmla="*/ 0 w 6528"/>
                  <a:gd name="T13" fmla="*/ 0 h 2954"/>
                  <a:gd name="T14" fmla="*/ 0 w 6528"/>
                  <a:gd name="T15" fmla="*/ 0 h 2954"/>
                  <a:gd name="T16" fmla="*/ 0 w 6528"/>
                  <a:gd name="T17" fmla="*/ 0 h 2954"/>
                  <a:gd name="T18" fmla="*/ 0 w 6528"/>
                  <a:gd name="T19" fmla="*/ 0 h 2954"/>
                  <a:gd name="T20" fmla="*/ 0 w 6528"/>
                  <a:gd name="T21" fmla="*/ 0 h 2954"/>
                  <a:gd name="T22" fmla="*/ 0 w 6528"/>
                  <a:gd name="T23" fmla="*/ 0 h 2954"/>
                  <a:gd name="T24" fmla="*/ 0 w 6528"/>
                  <a:gd name="T25" fmla="*/ 0 h 2954"/>
                  <a:gd name="T26" fmla="*/ 0 w 6528"/>
                  <a:gd name="T27" fmla="*/ 0 h 2954"/>
                  <a:gd name="T28" fmla="*/ 0 w 6528"/>
                  <a:gd name="T29" fmla="*/ 0 h 2954"/>
                  <a:gd name="T30" fmla="*/ 0 w 6528"/>
                  <a:gd name="T31" fmla="*/ 0 h 2954"/>
                  <a:gd name="T32" fmla="*/ 0 w 6528"/>
                  <a:gd name="T33" fmla="*/ 0 h 2954"/>
                  <a:gd name="T34" fmla="*/ 0 w 6528"/>
                  <a:gd name="T35" fmla="*/ 0 h 2954"/>
                  <a:gd name="T36" fmla="*/ 0 w 6528"/>
                  <a:gd name="T37" fmla="*/ 0 h 2954"/>
                  <a:gd name="T38" fmla="*/ 0 w 6528"/>
                  <a:gd name="T39" fmla="*/ 0 h 2954"/>
                  <a:gd name="T40" fmla="*/ 0 w 6528"/>
                  <a:gd name="T41" fmla="*/ 0 h 29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528"/>
                  <a:gd name="T64" fmla="*/ 0 h 2954"/>
                  <a:gd name="T65" fmla="*/ 6528 w 6528"/>
                  <a:gd name="T66" fmla="*/ 2954 h 295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528" h="2954">
                    <a:moveTo>
                      <a:pt x="0" y="756"/>
                    </a:moveTo>
                    <a:lnTo>
                      <a:pt x="2371" y="0"/>
                    </a:lnTo>
                    <a:lnTo>
                      <a:pt x="2381" y="1"/>
                    </a:lnTo>
                    <a:lnTo>
                      <a:pt x="6505" y="1138"/>
                    </a:lnTo>
                    <a:lnTo>
                      <a:pt x="6514" y="1141"/>
                    </a:lnTo>
                    <a:lnTo>
                      <a:pt x="6522" y="1149"/>
                    </a:lnTo>
                    <a:lnTo>
                      <a:pt x="6527" y="1156"/>
                    </a:lnTo>
                    <a:lnTo>
                      <a:pt x="6528" y="1165"/>
                    </a:lnTo>
                    <a:lnTo>
                      <a:pt x="6483" y="2186"/>
                    </a:lnTo>
                    <a:lnTo>
                      <a:pt x="6482" y="2194"/>
                    </a:lnTo>
                    <a:lnTo>
                      <a:pt x="6477" y="2198"/>
                    </a:lnTo>
                    <a:lnTo>
                      <a:pt x="4106" y="2954"/>
                    </a:lnTo>
                    <a:lnTo>
                      <a:pt x="4111" y="2949"/>
                    </a:lnTo>
                    <a:lnTo>
                      <a:pt x="4112" y="2941"/>
                    </a:lnTo>
                    <a:lnTo>
                      <a:pt x="4157" y="1920"/>
                    </a:lnTo>
                    <a:lnTo>
                      <a:pt x="4156" y="1911"/>
                    </a:lnTo>
                    <a:lnTo>
                      <a:pt x="4151" y="1903"/>
                    </a:lnTo>
                    <a:lnTo>
                      <a:pt x="4143" y="1896"/>
                    </a:lnTo>
                    <a:lnTo>
                      <a:pt x="4135" y="1893"/>
                    </a:lnTo>
                    <a:lnTo>
                      <a:pt x="10" y="757"/>
                    </a:lnTo>
                    <a:lnTo>
                      <a:pt x="0" y="75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49" name="Freeform 173"/>
              <p:cNvSpPr>
                <a:spLocks/>
              </p:cNvSpPr>
              <p:nvPr/>
            </p:nvSpPr>
            <p:spPr bwMode="auto">
              <a:xfrm>
                <a:off x="2022" y="2454"/>
                <a:ext cx="843" cy="550"/>
              </a:xfrm>
              <a:custGeom>
                <a:avLst/>
                <a:gdLst>
                  <a:gd name="T0" fmla="*/ 0 w 4215"/>
                  <a:gd name="T1" fmla="*/ 0 h 2200"/>
                  <a:gd name="T2" fmla="*/ 0 w 4215"/>
                  <a:gd name="T3" fmla="*/ 0 h 2200"/>
                  <a:gd name="T4" fmla="*/ 0 w 4215"/>
                  <a:gd name="T5" fmla="*/ 0 h 2200"/>
                  <a:gd name="T6" fmla="*/ 0 w 4215"/>
                  <a:gd name="T7" fmla="*/ 0 h 2200"/>
                  <a:gd name="T8" fmla="*/ 0 w 4215"/>
                  <a:gd name="T9" fmla="*/ 0 h 2200"/>
                  <a:gd name="T10" fmla="*/ 0 w 4215"/>
                  <a:gd name="T11" fmla="*/ 0 h 2200"/>
                  <a:gd name="T12" fmla="*/ 0 w 4215"/>
                  <a:gd name="T13" fmla="*/ 0 h 2200"/>
                  <a:gd name="T14" fmla="*/ 0 w 4215"/>
                  <a:gd name="T15" fmla="*/ 0 h 2200"/>
                  <a:gd name="T16" fmla="*/ 0 w 4215"/>
                  <a:gd name="T17" fmla="*/ 0 h 2200"/>
                  <a:gd name="T18" fmla="*/ 0 w 4215"/>
                  <a:gd name="T19" fmla="*/ 0 h 2200"/>
                  <a:gd name="T20" fmla="*/ 0 w 4215"/>
                  <a:gd name="T21" fmla="*/ 0 h 2200"/>
                  <a:gd name="T22" fmla="*/ 0 w 4215"/>
                  <a:gd name="T23" fmla="*/ 0 h 2200"/>
                  <a:gd name="T24" fmla="*/ 0 w 4215"/>
                  <a:gd name="T25" fmla="*/ 0 h 2200"/>
                  <a:gd name="T26" fmla="*/ 0 w 4215"/>
                  <a:gd name="T27" fmla="*/ 0 h 2200"/>
                  <a:gd name="T28" fmla="*/ 0 w 4215"/>
                  <a:gd name="T29" fmla="*/ 0 h 2200"/>
                  <a:gd name="T30" fmla="*/ 0 w 4215"/>
                  <a:gd name="T31" fmla="*/ 0 h 2200"/>
                  <a:gd name="T32" fmla="*/ 0 w 4215"/>
                  <a:gd name="T33" fmla="*/ 0 h 2200"/>
                  <a:gd name="T34" fmla="*/ 0 w 4215"/>
                  <a:gd name="T35" fmla="*/ 0 h 2200"/>
                  <a:gd name="T36" fmla="*/ 0 w 4215"/>
                  <a:gd name="T37" fmla="*/ 0 h 2200"/>
                  <a:gd name="T38" fmla="*/ 0 w 4215"/>
                  <a:gd name="T39" fmla="*/ 0 h 2200"/>
                  <a:gd name="T40" fmla="*/ 0 w 4215"/>
                  <a:gd name="T41" fmla="*/ 0 h 2200"/>
                  <a:gd name="T42" fmla="*/ 0 w 4215"/>
                  <a:gd name="T43" fmla="*/ 0 h 2200"/>
                  <a:gd name="T44" fmla="*/ 0 w 4215"/>
                  <a:gd name="T45" fmla="*/ 0 h 2200"/>
                  <a:gd name="T46" fmla="*/ 0 w 4215"/>
                  <a:gd name="T47" fmla="*/ 0 h 2200"/>
                  <a:gd name="T48" fmla="*/ 0 w 4215"/>
                  <a:gd name="T49" fmla="*/ 0 h 22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15"/>
                  <a:gd name="T76" fmla="*/ 0 h 2200"/>
                  <a:gd name="T77" fmla="*/ 4215 w 4215"/>
                  <a:gd name="T78" fmla="*/ 2200 h 22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15" h="2200">
                    <a:moveTo>
                      <a:pt x="68" y="1"/>
                    </a:moveTo>
                    <a:lnTo>
                      <a:pt x="4193" y="1137"/>
                    </a:lnTo>
                    <a:lnTo>
                      <a:pt x="4201" y="1142"/>
                    </a:lnTo>
                    <a:lnTo>
                      <a:pt x="4209" y="1147"/>
                    </a:lnTo>
                    <a:lnTo>
                      <a:pt x="4214" y="1155"/>
                    </a:lnTo>
                    <a:lnTo>
                      <a:pt x="4215" y="1164"/>
                    </a:lnTo>
                    <a:lnTo>
                      <a:pt x="4170" y="2185"/>
                    </a:lnTo>
                    <a:lnTo>
                      <a:pt x="4169" y="2193"/>
                    </a:lnTo>
                    <a:lnTo>
                      <a:pt x="4164" y="2198"/>
                    </a:lnTo>
                    <a:lnTo>
                      <a:pt x="4156" y="2200"/>
                    </a:lnTo>
                    <a:lnTo>
                      <a:pt x="4146" y="2199"/>
                    </a:lnTo>
                    <a:lnTo>
                      <a:pt x="22" y="1063"/>
                    </a:lnTo>
                    <a:lnTo>
                      <a:pt x="13" y="1060"/>
                    </a:lnTo>
                    <a:lnTo>
                      <a:pt x="6" y="1053"/>
                    </a:lnTo>
                    <a:lnTo>
                      <a:pt x="1" y="1045"/>
                    </a:lnTo>
                    <a:lnTo>
                      <a:pt x="0" y="1037"/>
                    </a:lnTo>
                    <a:lnTo>
                      <a:pt x="45" y="15"/>
                    </a:lnTo>
                    <a:lnTo>
                      <a:pt x="46" y="7"/>
                    </a:lnTo>
                    <a:lnTo>
                      <a:pt x="51" y="2"/>
                    </a:lnTo>
                    <a:lnTo>
                      <a:pt x="58" y="0"/>
                    </a:lnTo>
                    <a:lnTo>
                      <a:pt x="68" y="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0" name="Freeform 174"/>
              <p:cNvSpPr>
                <a:spLocks/>
              </p:cNvSpPr>
              <p:nvPr/>
            </p:nvSpPr>
            <p:spPr bwMode="auto">
              <a:xfrm>
                <a:off x="2318" y="2141"/>
                <a:ext cx="242" cy="59"/>
              </a:xfrm>
              <a:custGeom>
                <a:avLst/>
                <a:gdLst>
                  <a:gd name="T0" fmla="*/ 0 w 1208"/>
                  <a:gd name="T1" fmla="*/ 0 h 234"/>
                  <a:gd name="T2" fmla="*/ 0 w 1208"/>
                  <a:gd name="T3" fmla="*/ 0 h 234"/>
                  <a:gd name="T4" fmla="*/ 0 w 1208"/>
                  <a:gd name="T5" fmla="*/ 0 h 234"/>
                  <a:gd name="T6" fmla="*/ 0 w 1208"/>
                  <a:gd name="T7" fmla="*/ 0 h 234"/>
                  <a:gd name="T8" fmla="*/ 0 w 1208"/>
                  <a:gd name="T9" fmla="*/ 0 h 234"/>
                  <a:gd name="T10" fmla="*/ 0 w 1208"/>
                  <a:gd name="T11" fmla="*/ 0 h 234"/>
                  <a:gd name="T12" fmla="*/ 0 w 1208"/>
                  <a:gd name="T13" fmla="*/ 0 h 234"/>
                  <a:gd name="T14" fmla="*/ 0 w 1208"/>
                  <a:gd name="T15" fmla="*/ 0 h 234"/>
                  <a:gd name="T16" fmla="*/ 0 w 1208"/>
                  <a:gd name="T17" fmla="*/ 0 h 234"/>
                  <a:gd name="T18" fmla="*/ 0 w 1208"/>
                  <a:gd name="T19" fmla="*/ 0 h 234"/>
                  <a:gd name="T20" fmla="*/ 0 w 1208"/>
                  <a:gd name="T21" fmla="*/ 0 h 234"/>
                  <a:gd name="T22" fmla="*/ 0 w 1208"/>
                  <a:gd name="T23" fmla="*/ 0 h 234"/>
                  <a:gd name="T24" fmla="*/ 0 w 1208"/>
                  <a:gd name="T25" fmla="*/ 0 h 234"/>
                  <a:gd name="T26" fmla="*/ 0 w 1208"/>
                  <a:gd name="T27" fmla="*/ 0 h 234"/>
                  <a:gd name="T28" fmla="*/ 0 w 1208"/>
                  <a:gd name="T29" fmla="*/ 0 h 234"/>
                  <a:gd name="T30" fmla="*/ 0 w 1208"/>
                  <a:gd name="T31" fmla="*/ 0 h 234"/>
                  <a:gd name="T32" fmla="*/ 0 w 1208"/>
                  <a:gd name="T33" fmla="*/ 0 h 234"/>
                  <a:gd name="T34" fmla="*/ 0 w 1208"/>
                  <a:gd name="T35" fmla="*/ 0 h 234"/>
                  <a:gd name="T36" fmla="*/ 0 w 1208"/>
                  <a:gd name="T37" fmla="*/ 0 h 234"/>
                  <a:gd name="T38" fmla="*/ 0 w 1208"/>
                  <a:gd name="T39" fmla="*/ 0 h 234"/>
                  <a:gd name="T40" fmla="*/ 0 w 1208"/>
                  <a:gd name="T41" fmla="*/ 0 h 234"/>
                  <a:gd name="T42" fmla="*/ 0 w 1208"/>
                  <a:gd name="T43" fmla="*/ 0 h 234"/>
                  <a:gd name="T44" fmla="*/ 0 w 1208"/>
                  <a:gd name="T45" fmla="*/ 0 h 234"/>
                  <a:gd name="T46" fmla="*/ 0 w 1208"/>
                  <a:gd name="T47" fmla="*/ 0 h 234"/>
                  <a:gd name="T48" fmla="*/ 0 w 1208"/>
                  <a:gd name="T49" fmla="*/ 0 h 234"/>
                  <a:gd name="T50" fmla="*/ 0 w 1208"/>
                  <a:gd name="T51" fmla="*/ 0 h 234"/>
                  <a:gd name="T52" fmla="*/ 0 w 1208"/>
                  <a:gd name="T53" fmla="*/ 0 h 234"/>
                  <a:gd name="T54" fmla="*/ 0 w 1208"/>
                  <a:gd name="T55" fmla="*/ 0 h 234"/>
                  <a:gd name="T56" fmla="*/ 0 w 1208"/>
                  <a:gd name="T57" fmla="*/ 0 h 234"/>
                  <a:gd name="T58" fmla="*/ 0 w 1208"/>
                  <a:gd name="T59" fmla="*/ 0 h 234"/>
                  <a:gd name="T60" fmla="*/ 0 w 1208"/>
                  <a:gd name="T61" fmla="*/ 0 h 234"/>
                  <a:gd name="T62" fmla="*/ 0 w 1208"/>
                  <a:gd name="T63" fmla="*/ 0 h 234"/>
                  <a:gd name="T64" fmla="*/ 0 w 1208"/>
                  <a:gd name="T65" fmla="*/ 0 h 234"/>
                  <a:gd name="T66" fmla="*/ 0 w 1208"/>
                  <a:gd name="T67" fmla="*/ 0 h 234"/>
                  <a:gd name="T68" fmla="*/ 0 w 1208"/>
                  <a:gd name="T69" fmla="*/ 0 h 234"/>
                  <a:gd name="T70" fmla="*/ 0 w 1208"/>
                  <a:gd name="T71" fmla="*/ 0 h 234"/>
                  <a:gd name="T72" fmla="*/ 0 w 1208"/>
                  <a:gd name="T73" fmla="*/ 0 h 234"/>
                  <a:gd name="T74" fmla="*/ 0 w 1208"/>
                  <a:gd name="T75" fmla="*/ 0 h 234"/>
                  <a:gd name="T76" fmla="*/ 0 w 1208"/>
                  <a:gd name="T77" fmla="*/ 0 h 2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08"/>
                  <a:gd name="T118" fmla="*/ 0 h 234"/>
                  <a:gd name="T119" fmla="*/ 1208 w 1208"/>
                  <a:gd name="T120" fmla="*/ 234 h 23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08" h="234">
                    <a:moveTo>
                      <a:pt x="0" y="128"/>
                    </a:moveTo>
                    <a:lnTo>
                      <a:pt x="0" y="128"/>
                    </a:lnTo>
                    <a:lnTo>
                      <a:pt x="3" y="112"/>
                    </a:lnTo>
                    <a:lnTo>
                      <a:pt x="13" y="99"/>
                    </a:lnTo>
                    <a:lnTo>
                      <a:pt x="30" y="85"/>
                    </a:lnTo>
                    <a:lnTo>
                      <a:pt x="51" y="74"/>
                    </a:lnTo>
                    <a:lnTo>
                      <a:pt x="77" y="62"/>
                    </a:lnTo>
                    <a:lnTo>
                      <a:pt x="106" y="53"/>
                    </a:lnTo>
                    <a:lnTo>
                      <a:pt x="137" y="45"/>
                    </a:lnTo>
                    <a:lnTo>
                      <a:pt x="170" y="37"/>
                    </a:lnTo>
                    <a:lnTo>
                      <a:pt x="203" y="30"/>
                    </a:lnTo>
                    <a:lnTo>
                      <a:pt x="237" y="26"/>
                    </a:lnTo>
                    <a:lnTo>
                      <a:pt x="270" y="21"/>
                    </a:lnTo>
                    <a:lnTo>
                      <a:pt x="301" y="17"/>
                    </a:lnTo>
                    <a:lnTo>
                      <a:pt x="328" y="14"/>
                    </a:lnTo>
                    <a:lnTo>
                      <a:pt x="353" y="12"/>
                    </a:lnTo>
                    <a:lnTo>
                      <a:pt x="373" y="10"/>
                    </a:lnTo>
                    <a:lnTo>
                      <a:pt x="388" y="9"/>
                    </a:lnTo>
                    <a:lnTo>
                      <a:pt x="435" y="6"/>
                    </a:lnTo>
                    <a:lnTo>
                      <a:pt x="481" y="4"/>
                    </a:lnTo>
                    <a:lnTo>
                      <a:pt x="528" y="2"/>
                    </a:lnTo>
                    <a:lnTo>
                      <a:pt x="577" y="1"/>
                    </a:lnTo>
                    <a:lnTo>
                      <a:pt x="625" y="0"/>
                    </a:lnTo>
                    <a:lnTo>
                      <a:pt x="673" y="0"/>
                    </a:lnTo>
                    <a:lnTo>
                      <a:pt x="722" y="1"/>
                    </a:lnTo>
                    <a:lnTo>
                      <a:pt x="771" y="2"/>
                    </a:lnTo>
                    <a:lnTo>
                      <a:pt x="820" y="4"/>
                    </a:lnTo>
                    <a:lnTo>
                      <a:pt x="868" y="8"/>
                    </a:lnTo>
                    <a:lnTo>
                      <a:pt x="917" y="13"/>
                    </a:lnTo>
                    <a:lnTo>
                      <a:pt x="964" y="19"/>
                    </a:lnTo>
                    <a:lnTo>
                      <a:pt x="1011" y="27"/>
                    </a:lnTo>
                    <a:lnTo>
                      <a:pt x="1057" y="36"/>
                    </a:lnTo>
                    <a:lnTo>
                      <a:pt x="1102" y="47"/>
                    </a:lnTo>
                    <a:lnTo>
                      <a:pt x="1146" y="60"/>
                    </a:lnTo>
                    <a:lnTo>
                      <a:pt x="1184" y="79"/>
                    </a:lnTo>
                    <a:lnTo>
                      <a:pt x="1204" y="98"/>
                    </a:lnTo>
                    <a:lnTo>
                      <a:pt x="1208" y="116"/>
                    </a:lnTo>
                    <a:lnTo>
                      <a:pt x="1201" y="132"/>
                    </a:lnTo>
                    <a:lnTo>
                      <a:pt x="1182" y="147"/>
                    </a:lnTo>
                    <a:lnTo>
                      <a:pt x="1157" y="160"/>
                    </a:lnTo>
                    <a:lnTo>
                      <a:pt x="1127" y="172"/>
                    </a:lnTo>
                    <a:lnTo>
                      <a:pt x="1096" y="182"/>
                    </a:lnTo>
                    <a:lnTo>
                      <a:pt x="1048" y="193"/>
                    </a:lnTo>
                    <a:lnTo>
                      <a:pt x="1001" y="202"/>
                    </a:lnTo>
                    <a:lnTo>
                      <a:pt x="952" y="210"/>
                    </a:lnTo>
                    <a:lnTo>
                      <a:pt x="902" y="217"/>
                    </a:lnTo>
                    <a:lnTo>
                      <a:pt x="852" y="223"/>
                    </a:lnTo>
                    <a:lnTo>
                      <a:pt x="802" y="228"/>
                    </a:lnTo>
                    <a:lnTo>
                      <a:pt x="752" y="231"/>
                    </a:lnTo>
                    <a:lnTo>
                      <a:pt x="701" y="233"/>
                    </a:lnTo>
                    <a:lnTo>
                      <a:pt x="650" y="234"/>
                    </a:lnTo>
                    <a:lnTo>
                      <a:pt x="598" y="234"/>
                    </a:lnTo>
                    <a:lnTo>
                      <a:pt x="548" y="234"/>
                    </a:lnTo>
                    <a:lnTo>
                      <a:pt x="497" y="232"/>
                    </a:lnTo>
                    <a:lnTo>
                      <a:pt x="447" y="231"/>
                    </a:lnTo>
                    <a:lnTo>
                      <a:pt x="398" y="228"/>
                    </a:lnTo>
                    <a:lnTo>
                      <a:pt x="350" y="224"/>
                    </a:lnTo>
                    <a:lnTo>
                      <a:pt x="301" y="221"/>
                    </a:lnTo>
                    <a:lnTo>
                      <a:pt x="286" y="220"/>
                    </a:lnTo>
                    <a:lnTo>
                      <a:pt x="268" y="217"/>
                    </a:lnTo>
                    <a:lnTo>
                      <a:pt x="250" y="215"/>
                    </a:lnTo>
                    <a:lnTo>
                      <a:pt x="228" y="213"/>
                    </a:lnTo>
                    <a:lnTo>
                      <a:pt x="206" y="209"/>
                    </a:lnTo>
                    <a:lnTo>
                      <a:pt x="183" y="206"/>
                    </a:lnTo>
                    <a:lnTo>
                      <a:pt x="161" y="201"/>
                    </a:lnTo>
                    <a:lnTo>
                      <a:pt x="137" y="197"/>
                    </a:lnTo>
                    <a:lnTo>
                      <a:pt x="115" y="191"/>
                    </a:lnTo>
                    <a:lnTo>
                      <a:pt x="93" y="185"/>
                    </a:lnTo>
                    <a:lnTo>
                      <a:pt x="72" y="179"/>
                    </a:lnTo>
                    <a:lnTo>
                      <a:pt x="53" y="171"/>
                    </a:lnTo>
                    <a:lnTo>
                      <a:pt x="36" y="161"/>
                    </a:lnTo>
                    <a:lnTo>
                      <a:pt x="21" y="151"/>
                    </a:lnTo>
                    <a:lnTo>
                      <a:pt x="8" y="141"/>
                    </a:lnTo>
                    <a:lnTo>
                      <a:pt x="0" y="128"/>
                    </a:lnTo>
                  </a:path>
                </a:pathLst>
              </a:custGeom>
              <a:noFill/>
              <a:ln w="0">
                <a:solidFill>
                  <a:srgbClr val="F7FFF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1" name="Freeform 175"/>
              <p:cNvSpPr>
                <a:spLocks/>
              </p:cNvSpPr>
              <p:nvPr/>
            </p:nvSpPr>
            <p:spPr bwMode="auto">
              <a:xfrm>
                <a:off x="2318" y="2165"/>
                <a:ext cx="3" cy="16"/>
              </a:xfrm>
              <a:custGeom>
                <a:avLst/>
                <a:gdLst>
                  <a:gd name="T0" fmla="*/ 0 w 13"/>
                  <a:gd name="T1" fmla="*/ 0 h 61"/>
                  <a:gd name="T2" fmla="*/ 0 w 13"/>
                  <a:gd name="T3" fmla="*/ 0 h 61"/>
                  <a:gd name="T4" fmla="*/ 0 w 13"/>
                  <a:gd name="T5" fmla="*/ 0 h 61"/>
                  <a:gd name="T6" fmla="*/ 0 w 13"/>
                  <a:gd name="T7" fmla="*/ 0 h 61"/>
                  <a:gd name="T8" fmla="*/ 0 w 13"/>
                  <a:gd name="T9" fmla="*/ 0 h 61"/>
                  <a:gd name="T10" fmla="*/ 0 w 13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61"/>
                  <a:gd name="T20" fmla="*/ 13 w 13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61">
                    <a:moveTo>
                      <a:pt x="13" y="0"/>
                    </a:moveTo>
                    <a:lnTo>
                      <a:pt x="5" y="8"/>
                    </a:lnTo>
                    <a:lnTo>
                      <a:pt x="1" y="19"/>
                    </a:lnTo>
                    <a:lnTo>
                      <a:pt x="0" y="30"/>
                    </a:lnTo>
                    <a:lnTo>
                      <a:pt x="3" y="6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2" name="Freeform 176"/>
              <p:cNvSpPr>
                <a:spLocks/>
              </p:cNvSpPr>
              <p:nvPr/>
            </p:nvSpPr>
            <p:spPr bwMode="auto">
              <a:xfrm>
                <a:off x="2319" y="2161"/>
                <a:ext cx="7" cy="37"/>
              </a:xfrm>
              <a:custGeom>
                <a:avLst/>
                <a:gdLst>
                  <a:gd name="T0" fmla="*/ 0 w 33"/>
                  <a:gd name="T1" fmla="*/ 0 h 149"/>
                  <a:gd name="T2" fmla="*/ 0 w 33"/>
                  <a:gd name="T3" fmla="*/ 0 h 149"/>
                  <a:gd name="T4" fmla="*/ 0 w 33"/>
                  <a:gd name="T5" fmla="*/ 0 h 149"/>
                  <a:gd name="T6" fmla="*/ 0 w 33"/>
                  <a:gd name="T7" fmla="*/ 0 h 149"/>
                  <a:gd name="T8" fmla="*/ 0 w 33"/>
                  <a:gd name="T9" fmla="*/ 0 h 149"/>
                  <a:gd name="T10" fmla="*/ 0 w 33"/>
                  <a:gd name="T11" fmla="*/ 0 h 149"/>
                  <a:gd name="T12" fmla="*/ 0 w 33"/>
                  <a:gd name="T13" fmla="*/ 0 h 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149"/>
                  <a:gd name="T23" fmla="*/ 33 w 33"/>
                  <a:gd name="T24" fmla="*/ 149 h 14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149">
                    <a:moveTo>
                      <a:pt x="10" y="17"/>
                    </a:moveTo>
                    <a:lnTo>
                      <a:pt x="14" y="13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9" y="149"/>
                    </a:lnTo>
                    <a:lnTo>
                      <a:pt x="0" y="78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3" name="Freeform 177"/>
              <p:cNvSpPr>
                <a:spLocks/>
              </p:cNvSpPr>
              <p:nvPr/>
            </p:nvSpPr>
            <p:spPr bwMode="auto">
              <a:xfrm>
                <a:off x="2321" y="2159"/>
                <a:ext cx="9" cy="58"/>
              </a:xfrm>
              <a:custGeom>
                <a:avLst/>
                <a:gdLst>
                  <a:gd name="T0" fmla="*/ 0 w 48"/>
                  <a:gd name="T1" fmla="*/ 0 h 235"/>
                  <a:gd name="T2" fmla="*/ 0 w 48"/>
                  <a:gd name="T3" fmla="*/ 0 h 235"/>
                  <a:gd name="T4" fmla="*/ 0 w 48"/>
                  <a:gd name="T5" fmla="*/ 0 h 235"/>
                  <a:gd name="T6" fmla="*/ 0 w 48"/>
                  <a:gd name="T7" fmla="*/ 0 h 235"/>
                  <a:gd name="T8" fmla="*/ 0 w 48"/>
                  <a:gd name="T9" fmla="*/ 0 h 235"/>
                  <a:gd name="T10" fmla="*/ 0 w 48"/>
                  <a:gd name="T11" fmla="*/ 0 h 2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35"/>
                  <a:gd name="T20" fmla="*/ 48 w 48"/>
                  <a:gd name="T21" fmla="*/ 235 h 2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35">
                    <a:moveTo>
                      <a:pt x="24" y="11"/>
                    </a:moveTo>
                    <a:lnTo>
                      <a:pt x="43" y="3"/>
                    </a:lnTo>
                    <a:lnTo>
                      <a:pt x="48" y="0"/>
                    </a:lnTo>
                    <a:lnTo>
                      <a:pt x="9" y="235"/>
                    </a:lnTo>
                    <a:lnTo>
                      <a:pt x="0" y="160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4" name="Freeform 178"/>
              <p:cNvSpPr>
                <a:spLocks/>
              </p:cNvSpPr>
              <p:nvPr/>
            </p:nvSpPr>
            <p:spPr bwMode="auto">
              <a:xfrm>
                <a:off x="2323" y="2157"/>
                <a:ext cx="12" cy="79"/>
              </a:xfrm>
              <a:custGeom>
                <a:avLst/>
                <a:gdLst>
                  <a:gd name="T0" fmla="*/ 0 w 60"/>
                  <a:gd name="T1" fmla="*/ 0 h 318"/>
                  <a:gd name="T2" fmla="*/ 0 w 60"/>
                  <a:gd name="T3" fmla="*/ 0 h 318"/>
                  <a:gd name="T4" fmla="*/ 0 w 60"/>
                  <a:gd name="T5" fmla="*/ 0 h 318"/>
                  <a:gd name="T6" fmla="*/ 0 w 60"/>
                  <a:gd name="T7" fmla="*/ 0 h 318"/>
                  <a:gd name="T8" fmla="*/ 0 w 60"/>
                  <a:gd name="T9" fmla="*/ 0 h 318"/>
                  <a:gd name="T10" fmla="*/ 0 w 60"/>
                  <a:gd name="T11" fmla="*/ 0 h 3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18"/>
                  <a:gd name="T20" fmla="*/ 60 w 60"/>
                  <a:gd name="T21" fmla="*/ 318 h 3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18">
                    <a:moveTo>
                      <a:pt x="39" y="8"/>
                    </a:moveTo>
                    <a:lnTo>
                      <a:pt x="60" y="0"/>
                    </a:lnTo>
                    <a:lnTo>
                      <a:pt x="60" y="5"/>
                    </a:lnTo>
                    <a:lnTo>
                      <a:pt x="10" y="318"/>
                    </a:lnTo>
                    <a:lnTo>
                      <a:pt x="0" y="243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5" name="Freeform 179"/>
              <p:cNvSpPr>
                <a:spLocks/>
              </p:cNvSpPr>
              <p:nvPr/>
            </p:nvSpPr>
            <p:spPr bwMode="auto">
              <a:xfrm>
                <a:off x="2325" y="2158"/>
                <a:ext cx="11" cy="96"/>
              </a:xfrm>
              <a:custGeom>
                <a:avLst/>
                <a:gdLst>
                  <a:gd name="T0" fmla="*/ 0 w 59"/>
                  <a:gd name="T1" fmla="*/ 0 h 384"/>
                  <a:gd name="T2" fmla="*/ 0 w 59"/>
                  <a:gd name="T3" fmla="*/ 0 h 384"/>
                  <a:gd name="T4" fmla="*/ 0 w 59"/>
                  <a:gd name="T5" fmla="*/ 0 h 384"/>
                  <a:gd name="T6" fmla="*/ 0 w 59"/>
                  <a:gd name="T7" fmla="*/ 0 h 384"/>
                  <a:gd name="T8" fmla="*/ 0 w 59"/>
                  <a:gd name="T9" fmla="*/ 0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84"/>
                  <a:gd name="T17" fmla="*/ 59 w 59"/>
                  <a:gd name="T18" fmla="*/ 384 h 3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84">
                    <a:moveTo>
                      <a:pt x="50" y="0"/>
                    </a:moveTo>
                    <a:lnTo>
                      <a:pt x="59" y="74"/>
                    </a:lnTo>
                    <a:lnTo>
                      <a:pt x="9" y="384"/>
                    </a:lnTo>
                    <a:lnTo>
                      <a:pt x="0" y="31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6" name="Freeform 180"/>
              <p:cNvSpPr>
                <a:spLocks/>
              </p:cNvSpPr>
              <p:nvPr/>
            </p:nvSpPr>
            <p:spPr bwMode="auto">
              <a:xfrm>
                <a:off x="2326" y="2176"/>
                <a:ext cx="12" cy="96"/>
              </a:xfrm>
              <a:custGeom>
                <a:avLst/>
                <a:gdLst>
                  <a:gd name="T0" fmla="*/ 0 w 58"/>
                  <a:gd name="T1" fmla="*/ 0 h 384"/>
                  <a:gd name="T2" fmla="*/ 0 w 58"/>
                  <a:gd name="T3" fmla="*/ 0 h 384"/>
                  <a:gd name="T4" fmla="*/ 0 w 58"/>
                  <a:gd name="T5" fmla="*/ 0 h 384"/>
                  <a:gd name="T6" fmla="*/ 0 w 58"/>
                  <a:gd name="T7" fmla="*/ 0 h 384"/>
                  <a:gd name="T8" fmla="*/ 0 w 58"/>
                  <a:gd name="T9" fmla="*/ 0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384"/>
                  <a:gd name="T17" fmla="*/ 58 w 58"/>
                  <a:gd name="T18" fmla="*/ 384 h 3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384">
                    <a:moveTo>
                      <a:pt x="50" y="0"/>
                    </a:moveTo>
                    <a:lnTo>
                      <a:pt x="58" y="79"/>
                    </a:lnTo>
                    <a:lnTo>
                      <a:pt x="8" y="384"/>
                    </a:lnTo>
                    <a:lnTo>
                      <a:pt x="0" y="31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7" name="Freeform 181"/>
              <p:cNvSpPr>
                <a:spLocks/>
              </p:cNvSpPr>
              <p:nvPr/>
            </p:nvSpPr>
            <p:spPr bwMode="auto">
              <a:xfrm>
                <a:off x="2328" y="2196"/>
                <a:ext cx="12" cy="95"/>
              </a:xfrm>
              <a:custGeom>
                <a:avLst/>
                <a:gdLst>
                  <a:gd name="T0" fmla="*/ 0 w 59"/>
                  <a:gd name="T1" fmla="*/ 0 h 380"/>
                  <a:gd name="T2" fmla="*/ 0 w 59"/>
                  <a:gd name="T3" fmla="*/ 0 h 380"/>
                  <a:gd name="T4" fmla="*/ 0 w 59"/>
                  <a:gd name="T5" fmla="*/ 0 h 380"/>
                  <a:gd name="T6" fmla="*/ 0 w 59"/>
                  <a:gd name="T7" fmla="*/ 0 h 380"/>
                  <a:gd name="T8" fmla="*/ 0 w 59"/>
                  <a:gd name="T9" fmla="*/ 0 h 3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80"/>
                  <a:gd name="T17" fmla="*/ 59 w 59"/>
                  <a:gd name="T18" fmla="*/ 380 h 3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80">
                    <a:moveTo>
                      <a:pt x="50" y="0"/>
                    </a:moveTo>
                    <a:lnTo>
                      <a:pt x="59" y="78"/>
                    </a:lnTo>
                    <a:lnTo>
                      <a:pt x="10" y="380"/>
                    </a:lnTo>
                    <a:lnTo>
                      <a:pt x="0" y="305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8" name="Freeform 182"/>
              <p:cNvSpPr>
                <a:spLocks/>
              </p:cNvSpPr>
              <p:nvPr/>
            </p:nvSpPr>
            <p:spPr bwMode="auto">
              <a:xfrm>
                <a:off x="2330" y="2216"/>
                <a:ext cx="11" cy="93"/>
              </a:xfrm>
              <a:custGeom>
                <a:avLst/>
                <a:gdLst>
                  <a:gd name="T0" fmla="*/ 0 w 57"/>
                  <a:gd name="T1" fmla="*/ 0 h 373"/>
                  <a:gd name="T2" fmla="*/ 0 w 57"/>
                  <a:gd name="T3" fmla="*/ 0 h 373"/>
                  <a:gd name="T4" fmla="*/ 0 w 57"/>
                  <a:gd name="T5" fmla="*/ 0 h 373"/>
                  <a:gd name="T6" fmla="*/ 0 w 57"/>
                  <a:gd name="T7" fmla="*/ 0 h 373"/>
                  <a:gd name="T8" fmla="*/ 0 w 57"/>
                  <a:gd name="T9" fmla="*/ 0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373"/>
                  <a:gd name="T17" fmla="*/ 57 w 57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373">
                    <a:moveTo>
                      <a:pt x="49" y="0"/>
                    </a:moveTo>
                    <a:lnTo>
                      <a:pt x="57" y="73"/>
                    </a:lnTo>
                    <a:lnTo>
                      <a:pt x="8" y="373"/>
                    </a:lnTo>
                    <a:lnTo>
                      <a:pt x="0" y="30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59" name="Freeform 183"/>
              <p:cNvSpPr>
                <a:spLocks/>
              </p:cNvSpPr>
              <p:nvPr/>
            </p:nvSpPr>
            <p:spPr bwMode="auto">
              <a:xfrm>
                <a:off x="2332" y="2234"/>
                <a:ext cx="11" cy="93"/>
              </a:xfrm>
              <a:custGeom>
                <a:avLst/>
                <a:gdLst>
                  <a:gd name="T0" fmla="*/ 0 w 57"/>
                  <a:gd name="T1" fmla="*/ 0 h 375"/>
                  <a:gd name="T2" fmla="*/ 0 w 57"/>
                  <a:gd name="T3" fmla="*/ 0 h 375"/>
                  <a:gd name="T4" fmla="*/ 0 w 57"/>
                  <a:gd name="T5" fmla="*/ 0 h 375"/>
                  <a:gd name="T6" fmla="*/ 0 w 57"/>
                  <a:gd name="T7" fmla="*/ 0 h 375"/>
                  <a:gd name="T8" fmla="*/ 0 w 57"/>
                  <a:gd name="T9" fmla="*/ 0 h 3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375"/>
                  <a:gd name="T17" fmla="*/ 57 w 57"/>
                  <a:gd name="T18" fmla="*/ 375 h 3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375">
                    <a:moveTo>
                      <a:pt x="49" y="0"/>
                    </a:moveTo>
                    <a:lnTo>
                      <a:pt x="57" y="79"/>
                    </a:lnTo>
                    <a:lnTo>
                      <a:pt x="10" y="375"/>
                    </a:lnTo>
                    <a:lnTo>
                      <a:pt x="0" y="30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0" name="Freeform 184"/>
              <p:cNvSpPr>
                <a:spLocks/>
              </p:cNvSpPr>
              <p:nvPr/>
            </p:nvSpPr>
            <p:spPr bwMode="auto">
              <a:xfrm>
                <a:off x="2334" y="2253"/>
                <a:ext cx="11" cy="93"/>
              </a:xfrm>
              <a:custGeom>
                <a:avLst/>
                <a:gdLst>
                  <a:gd name="T0" fmla="*/ 0 w 56"/>
                  <a:gd name="T1" fmla="*/ 0 h 371"/>
                  <a:gd name="T2" fmla="*/ 0 w 56"/>
                  <a:gd name="T3" fmla="*/ 0 h 371"/>
                  <a:gd name="T4" fmla="*/ 0 w 56"/>
                  <a:gd name="T5" fmla="*/ 0 h 371"/>
                  <a:gd name="T6" fmla="*/ 0 w 56"/>
                  <a:gd name="T7" fmla="*/ 0 h 371"/>
                  <a:gd name="T8" fmla="*/ 0 w 56"/>
                  <a:gd name="T9" fmla="*/ 0 h 3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71"/>
                  <a:gd name="T17" fmla="*/ 56 w 56"/>
                  <a:gd name="T18" fmla="*/ 371 h 3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71">
                    <a:moveTo>
                      <a:pt x="47" y="0"/>
                    </a:moveTo>
                    <a:lnTo>
                      <a:pt x="56" y="78"/>
                    </a:lnTo>
                    <a:lnTo>
                      <a:pt x="9" y="371"/>
                    </a:lnTo>
                    <a:lnTo>
                      <a:pt x="0" y="29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1" name="Freeform 185"/>
              <p:cNvSpPr>
                <a:spLocks/>
              </p:cNvSpPr>
              <p:nvPr/>
            </p:nvSpPr>
            <p:spPr bwMode="auto">
              <a:xfrm>
                <a:off x="2335" y="2273"/>
                <a:ext cx="12" cy="91"/>
              </a:xfrm>
              <a:custGeom>
                <a:avLst/>
                <a:gdLst>
                  <a:gd name="T0" fmla="*/ 0 w 56"/>
                  <a:gd name="T1" fmla="*/ 0 h 363"/>
                  <a:gd name="T2" fmla="*/ 0 w 56"/>
                  <a:gd name="T3" fmla="*/ 0 h 363"/>
                  <a:gd name="T4" fmla="*/ 0 w 56"/>
                  <a:gd name="T5" fmla="*/ 0 h 363"/>
                  <a:gd name="T6" fmla="*/ 0 w 56"/>
                  <a:gd name="T7" fmla="*/ 0 h 363"/>
                  <a:gd name="T8" fmla="*/ 0 w 56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363"/>
                  <a:gd name="T17" fmla="*/ 56 w 56"/>
                  <a:gd name="T18" fmla="*/ 363 h 3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363">
                    <a:moveTo>
                      <a:pt x="47" y="0"/>
                    </a:moveTo>
                    <a:lnTo>
                      <a:pt x="56" y="74"/>
                    </a:lnTo>
                    <a:lnTo>
                      <a:pt x="8" y="363"/>
                    </a:lnTo>
                    <a:lnTo>
                      <a:pt x="0" y="29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2" name="Freeform 186"/>
              <p:cNvSpPr>
                <a:spLocks/>
              </p:cNvSpPr>
              <p:nvPr/>
            </p:nvSpPr>
            <p:spPr bwMode="auto">
              <a:xfrm>
                <a:off x="2337" y="2292"/>
                <a:ext cx="11" cy="90"/>
              </a:xfrm>
              <a:custGeom>
                <a:avLst/>
                <a:gdLst>
                  <a:gd name="T0" fmla="*/ 0 w 57"/>
                  <a:gd name="T1" fmla="*/ 0 h 364"/>
                  <a:gd name="T2" fmla="*/ 0 w 57"/>
                  <a:gd name="T3" fmla="*/ 0 h 364"/>
                  <a:gd name="T4" fmla="*/ 0 w 57"/>
                  <a:gd name="T5" fmla="*/ 0 h 364"/>
                  <a:gd name="T6" fmla="*/ 0 w 57"/>
                  <a:gd name="T7" fmla="*/ 0 h 364"/>
                  <a:gd name="T8" fmla="*/ 0 w 57"/>
                  <a:gd name="T9" fmla="*/ 0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"/>
                  <a:gd name="T16" fmla="*/ 0 h 364"/>
                  <a:gd name="T17" fmla="*/ 57 w 57"/>
                  <a:gd name="T18" fmla="*/ 364 h 3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" h="364">
                    <a:moveTo>
                      <a:pt x="48" y="0"/>
                    </a:moveTo>
                    <a:lnTo>
                      <a:pt x="57" y="79"/>
                    </a:lnTo>
                    <a:lnTo>
                      <a:pt x="10" y="364"/>
                    </a:lnTo>
                    <a:lnTo>
                      <a:pt x="0" y="289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3" name="Freeform 187"/>
              <p:cNvSpPr>
                <a:spLocks/>
              </p:cNvSpPr>
              <p:nvPr/>
            </p:nvSpPr>
            <p:spPr bwMode="auto">
              <a:xfrm>
                <a:off x="2339" y="2311"/>
                <a:ext cx="11" cy="90"/>
              </a:xfrm>
              <a:custGeom>
                <a:avLst/>
                <a:gdLst>
                  <a:gd name="T0" fmla="*/ 0 w 55"/>
                  <a:gd name="T1" fmla="*/ 0 h 360"/>
                  <a:gd name="T2" fmla="*/ 0 w 55"/>
                  <a:gd name="T3" fmla="*/ 0 h 360"/>
                  <a:gd name="T4" fmla="*/ 0 w 55"/>
                  <a:gd name="T5" fmla="*/ 0 h 360"/>
                  <a:gd name="T6" fmla="*/ 0 w 55"/>
                  <a:gd name="T7" fmla="*/ 0 h 360"/>
                  <a:gd name="T8" fmla="*/ 0 w 55"/>
                  <a:gd name="T9" fmla="*/ 0 h 3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360"/>
                  <a:gd name="T17" fmla="*/ 55 w 55"/>
                  <a:gd name="T18" fmla="*/ 360 h 3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360">
                    <a:moveTo>
                      <a:pt x="47" y="0"/>
                    </a:moveTo>
                    <a:lnTo>
                      <a:pt x="55" y="79"/>
                    </a:lnTo>
                    <a:lnTo>
                      <a:pt x="9" y="360"/>
                    </a:lnTo>
                    <a:lnTo>
                      <a:pt x="0" y="28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4" name="Freeform 188"/>
              <p:cNvSpPr>
                <a:spLocks/>
              </p:cNvSpPr>
              <p:nvPr/>
            </p:nvSpPr>
            <p:spPr bwMode="auto">
              <a:xfrm>
                <a:off x="2341" y="2331"/>
                <a:ext cx="11" cy="88"/>
              </a:xfrm>
              <a:custGeom>
                <a:avLst/>
                <a:gdLst>
                  <a:gd name="T0" fmla="*/ 0 w 54"/>
                  <a:gd name="T1" fmla="*/ 0 h 352"/>
                  <a:gd name="T2" fmla="*/ 0 w 54"/>
                  <a:gd name="T3" fmla="*/ 0 h 352"/>
                  <a:gd name="T4" fmla="*/ 0 w 54"/>
                  <a:gd name="T5" fmla="*/ 0 h 352"/>
                  <a:gd name="T6" fmla="*/ 0 w 54"/>
                  <a:gd name="T7" fmla="*/ 0 h 352"/>
                  <a:gd name="T8" fmla="*/ 0 w 54"/>
                  <a:gd name="T9" fmla="*/ 0 h 3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52"/>
                  <a:gd name="T17" fmla="*/ 54 w 54"/>
                  <a:gd name="T18" fmla="*/ 352 h 3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52">
                    <a:moveTo>
                      <a:pt x="46" y="0"/>
                    </a:moveTo>
                    <a:lnTo>
                      <a:pt x="54" y="73"/>
                    </a:lnTo>
                    <a:lnTo>
                      <a:pt x="9" y="352"/>
                    </a:lnTo>
                    <a:lnTo>
                      <a:pt x="0" y="28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5" name="Freeform 189"/>
              <p:cNvSpPr>
                <a:spLocks/>
              </p:cNvSpPr>
              <p:nvPr/>
            </p:nvSpPr>
            <p:spPr bwMode="auto">
              <a:xfrm>
                <a:off x="2343" y="2349"/>
                <a:ext cx="10" cy="89"/>
              </a:xfrm>
              <a:custGeom>
                <a:avLst/>
                <a:gdLst>
                  <a:gd name="T0" fmla="*/ 0 w 54"/>
                  <a:gd name="T1" fmla="*/ 0 h 354"/>
                  <a:gd name="T2" fmla="*/ 0 w 54"/>
                  <a:gd name="T3" fmla="*/ 0 h 354"/>
                  <a:gd name="T4" fmla="*/ 0 w 54"/>
                  <a:gd name="T5" fmla="*/ 0 h 354"/>
                  <a:gd name="T6" fmla="*/ 0 w 54"/>
                  <a:gd name="T7" fmla="*/ 0 h 354"/>
                  <a:gd name="T8" fmla="*/ 0 w 54"/>
                  <a:gd name="T9" fmla="*/ 0 h 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354"/>
                  <a:gd name="T17" fmla="*/ 54 w 54"/>
                  <a:gd name="T18" fmla="*/ 354 h 3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354">
                    <a:moveTo>
                      <a:pt x="45" y="0"/>
                    </a:moveTo>
                    <a:lnTo>
                      <a:pt x="54" y="78"/>
                    </a:lnTo>
                    <a:lnTo>
                      <a:pt x="9" y="354"/>
                    </a:lnTo>
                    <a:lnTo>
                      <a:pt x="0" y="27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6" name="Freeform 190"/>
              <p:cNvSpPr>
                <a:spLocks/>
              </p:cNvSpPr>
              <p:nvPr/>
            </p:nvSpPr>
            <p:spPr bwMode="auto">
              <a:xfrm>
                <a:off x="2344" y="2369"/>
                <a:ext cx="11" cy="88"/>
              </a:xfrm>
              <a:custGeom>
                <a:avLst/>
                <a:gdLst>
                  <a:gd name="T0" fmla="*/ 0 w 53"/>
                  <a:gd name="T1" fmla="*/ 0 h 351"/>
                  <a:gd name="T2" fmla="*/ 0 w 53"/>
                  <a:gd name="T3" fmla="*/ 0 h 351"/>
                  <a:gd name="T4" fmla="*/ 0 w 53"/>
                  <a:gd name="T5" fmla="*/ 0 h 351"/>
                  <a:gd name="T6" fmla="*/ 0 w 53"/>
                  <a:gd name="T7" fmla="*/ 0 h 351"/>
                  <a:gd name="T8" fmla="*/ 0 w 53"/>
                  <a:gd name="T9" fmla="*/ 0 h 3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351"/>
                  <a:gd name="T17" fmla="*/ 53 w 53"/>
                  <a:gd name="T18" fmla="*/ 351 h 3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351">
                    <a:moveTo>
                      <a:pt x="45" y="0"/>
                    </a:moveTo>
                    <a:lnTo>
                      <a:pt x="53" y="79"/>
                    </a:lnTo>
                    <a:lnTo>
                      <a:pt x="10" y="351"/>
                    </a:lnTo>
                    <a:lnTo>
                      <a:pt x="0" y="276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7" name="Freeform 191"/>
              <p:cNvSpPr>
                <a:spLocks/>
              </p:cNvSpPr>
              <p:nvPr/>
            </p:nvSpPr>
            <p:spPr bwMode="auto">
              <a:xfrm>
                <a:off x="2346" y="2388"/>
                <a:ext cx="11" cy="82"/>
              </a:xfrm>
              <a:custGeom>
                <a:avLst/>
                <a:gdLst>
                  <a:gd name="T0" fmla="*/ 0 w 51"/>
                  <a:gd name="T1" fmla="*/ 0 h 325"/>
                  <a:gd name="T2" fmla="*/ 0 w 51"/>
                  <a:gd name="T3" fmla="*/ 0 h 325"/>
                  <a:gd name="T4" fmla="*/ 0 w 51"/>
                  <a:gd name="T5" fmla="*/ 0 h 325"/>
                  <a:gd name="T6" fmla="*/ 0 w 51"/>
                  <a:gd name="T7" fmla="*/ 0 h 325"/>
                  <a:gd name="T8" fmla="*/ 0 w 51"/>
                  <a:gd name="T9" fmla="*/ 0 h 325"/>
                  <a:gd name="T10" fmla="*/ 0 w 51"/>
                  <a:gd name="T11" fmla="*/ 0 h 325"/>
                  <a:gd name="T12" fmla="*/ 0 w 51"/>
                  <a:gd name="T13" fmla="*/ 0 h 325"/>
                  <a:gd name="T14" fmla="*/ 0 w 51"/>
                  <a:gd name="T15" fmla="*/ 0 h 3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"/>
                  <a:gd name="T25" fmla="*/ 0 h 325"/>
                  <a:gd name="T26" fmla="*/ 51 w 51"/>
                  <a:gd name="T27" fmla="*/ 325 h 3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" h="325">
                    <a:moveTo>
                      <a:pt x="43" y="0"/>
                    </a:moveTo>
                    <a:lnTo>
                      <a:pt x="51" y="74"/>
                    </a:lnTo>
                    <a:lnTo>
                      <a:pt x="13" y="304"/>
                    </a:lnTo>
                    <a:lnTo>
                      <a:pt x="11" y="306"/>
                    </a:lnTo>
                    <a:lnTo>
                      <a:pt x="7" y="315"/>
                    </a:lnTo>
                    <a:lnTo>
                      <a:pt x="6" y="325"/>
                    </a:lnTo>
                    <a:lnTo>
                      <a:pt x="0" y="27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8" name="Freeform 192"/>
              <p:cNvSpPr>
                <a:spLocks/>
              </p:cNvSpPr>
              <p:nvPr/>
            </p:nvSpPr>
            <p:spPr bwMode="auto">
              <a:xfrm>
                <a:off x="2349" y="2407"/>
                <a:ext cx="9" cy="58"/>
              </a:xfrm>
              <a:custGeom>
                <a:avLst/>
                <a:gdLst>
                  <a:gd name="T0" fmla="*/ 0 w 47"/>
                  <a:gd name="T1" fmla="*/ 0 h 230"/>
                  <a:gd name="T2" fmla="*/ 0 w 47"/>
                  <a:gd name="T3" fmla="*/ 0 h 230"/>
                  <a:gd name="T4" fmla="*/ 0 w 47"/>
                  <a:gd name="T5" fmla="*/ 0 h 230"/>
                  <a:gd name="T6" fmla="*/ 0 w 47"/>
                  <a:gd name="T7" fmla="*/ 0 h 230"/>
                  <a:gd name="T8" fmla="*/ 0 w 47"/>
                  <a:gd name="T9" fmla="*/ 0 h 230"/>
                  <a:gd name="T10" fmla="*/ 0 w 47"/>
                  <a:gd name="T11" fmla="*/ 0 h 230"/>
                  <a:gd name="T12" fmla="*/ 0 w 47"/>
                  <a:gd name="T13" fmla="*/ 0 h 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30"/>
                  <a:gd name="T23" fmla="*/ 47 w 47"/>
                  <a:gd name="T24" fmla="*/ 230 h 2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30">
                    <a:moveTo>
                      <a:pt x="38" y="0"/>
                    </a:moveTo>
                    <a:lnTo>
                      <a:pt x="47" y="79"/>
                    </a:lnTo>
                    <a:lnTo>
                      <a:pt x="25" y="212"/>
                    </a:lnTo>
                    <a:lnTo>
                      <a:pt x="20" y="214"/>
                    </a:lnTo>
                    <a:lnTo>
                      <a:pt x="8" y="223"/>
                    </a:lnTo>
                    <a:lnTo>
                      <a:pt x="0" y="23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69" name="Freeform 193"/>
              <p:cNvSpPr>
                <a:spLocks/>
              </p:cNvSpPr>
              <p:nvPr/>
            </p:nvSpPr>
            <p:spPr bwMode="auto">
              <a:xfrm>
                <a:off x="2354" y="2427"/>
                <a:ext cx="6" cy="33"/>
              </a:xfrm>
              <a:custGeom>
                <a:avLst/>
                <a:gdLst>
                  <a:gd name="T0" fmla="*/ 0 w 30"/>
                  <a:gd name="T1" fmla="*/ 0 h 133"/>
                  <a:gd name="T2" fmla="*/ 0 w 30"/>
                  <a:gd name="T3" fmla="*/ 0 h 133"/>
                  <a:gd name="T4" fmla="*/ 0 w 30"/>
                  <a:gd name="T5" fmla="*/ 0 h 133"/>
                  <a:gd name="T6" fmla="*/ 0 w 30"/>
                  <a:gd name="T7" fmla="*/ 0 h 133"/>
                  <a:gd name="T8" fmla="*/ 0 w 30"/>
                  <a:gd name="T9" fmla="*/ 0 h 133"/>
                  <a:gd name="T10" fmla="*/ 0 w 30"/>
                  <a:gd name="T11" fmla="*/ 0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133"/>
                  <a:gd name="T20" fmla="*/ 30 w 30"/>
                  <a:gd name="T21" fmla="*/ 133 h 1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133">
                    <a:moveTo>
                      <a:pt x="22" y="0"/>
                    </a:moveTo>
                    <a:lnTo>
                      <a:pt x="30" y="78"/>
                    </a:lnTo>
                    <a:lnTo>
                      <a:pt x="23" y="124"/>
                    </a:lnTo>
                    <a:lnTo>
                      <a:pt x="13" y="127"/>
                    </a:lnTo>
                    <a:lnTo>
                      <a:pt x="0" y="13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0" name="Freeform 194"/>
              <p:cNvSpPr>
                <a:spLocks/>
              </p:cNvSpPr>
              <p:nvPr/>
            </p:nvSpPr>
            <p:spPr bwMode="auto">
              <a:xfrm>
                <a:off x="2359" y="2446"/>
                <a:ext cx="2" cy="12"/>
              </a:xfrm>
              <a:custGeom>
                <a:avLst/>
                <a:gdLst>
                  <a:gd name="T0" fmla="*/ 0 w 12"/>
                  <a:gd name="T1" fmla="*/ 0 h 46"/>
                  <a:gd name="T2" fmla="*/ 0 w 12"/>
                  <a:gd name="T3" fmla="*/ 0 h 46"/>
                  <a:gd name="T4" fmla="*/ 0 w 12"/>
                  <a:gd name="T5" fmla="*/ 0 h 46"/>
                  <a:gd name="T6" fmla="*/ 0 w 12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46"/>
                  <a:gd name="T14" fmla="*/ 12 w 12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46">
                    <a:moveTo>
                      <a:pt x="7" y="0"/>
                    </a:moveTo>
                    <a:lnTo>
                      <a:pt x="12" y="41"/>
                    </a:lnTo>
                    <a:lnTo>
                      <a:pt x="0" y="4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1" name="Freeform 195"/>
              <p:cNvSpPr>
                <a:spLocks/>
              </p:cNvSpPr>
              <p:nvPr/>
            </p:nvSpPr>
            <p:spPr bwMode="auto">
              <a:xfrm>
                <a:off x="2335" y="2155"/>
                <a:ext cx="5" cy="12"/>
              </a:xfrm>
              <a:custGeom>
                <a:avLst/>
                <a:gdLst>
                  <a:gd name="T0" fmla="*/ 0 w 29"/>
                  <a:gd name="T1" fmla="*/ 0 h 50"/>
                  <a:gd name="T2" fmla="*/ 0 w 29"/>
                  <a:gd name="T3" fmla="*/ 0 h 50"/>
                  <a:gd name="T4" fmla="*/ 0 w 29"/>
                  <a:gd name="T5" fmla="*/ 0 h 50"/>
                  <a:gd name="T6" fmla="*/ 0 w 29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50"/>
                  <a:gd name="T14" fmla="*/ 29 w 29"/>
                  <a:gd name="T15" fmla="*/ 50 h 5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50">
                    <a:moveTo>
                      <a:pt x="29" y="0"/>
                    </a:moveTo>
                    <a:lnTo>
                      <a:pt x="0" y="8"/>
                    </a:lnTo>
                    <a:lnTo>
                      <a:pt x="5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2" name="Freeform 196"/>
              <p:cNvSpPr>
                <a:spLocks/>
              </p:cNvSpPr>
              <p:nvPr/>
            </p:nvSpPr>
            <p:spPr bwMode="auto">
              <a:xfrm>
                <a:off x="2336" y="2152"/>
                <a:ext cx="14" cy="34"/>
              </a:xfrm>
              <a:custGeom>
                <a:avLst/>
                <a:gdLst>
                  <a:gd name="T0" fmla="*/ 0 w 72"/>
                  <a:gd name="T1" fmla="*/ 0 h 137"/>
                  <a:gd name="T2" fmla="*/ 0 w 72"/>
                  <a:gd name="T3" fmla="*/ 0 h 137"/>
                  <a:gd name="T4" fmla="*/ 0 w 72"/>
                  <a:gd name="T5" fmla="*/ 0 h 137"/>
                  <a:gd name="T6" fmla="*/ 0 w 72"/>
                  <a:gd name="T7" fmla="*/ 0 h 137"/>
                  <a:gd name="T8" fmla="*/ 0 w 72"/>
                  <a:gd name="T9" fmla="*/ 0 h 137"/>
                  <a:gd name="T10" fmla="*/ 0 w 72"/>
                  <a:gd name="T11" fmla="*/ 0 h 137"/>
                  <a:gd name="T12" fmla="*/ 0 w 72"/>
                  <a:gd name="T13" fmla="*/ 0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137"/>
                  <a:gd name="T23" fmla="*/ 72 w 72"/>
                  <a:gd name="T24" fmla="*/ 137 h 1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137">
                    <a:moveTo>
                      <a:pt x="24" y="11"/>
                    </a:moveTo>
                    <a:lnTo>
                      <a:pt x="27" y="10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7" y="137"/>
                    </a:lnTo>
                    <a:lnTo>
                      <a:pt x="0" y="61"/>
                    </a:lnTo>
                    <a:lnTo>
                      <a:pt x="24" y="11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3" name="Freeform 197"/>
              <p:cNvSpPr>
                <a:spLocks/>
              </p:cNvSpPr>
              <p:nvPr/>
            </p:nvSpPr>
            <p:spPr bwMode="auto">
              <a:xfrm>
                <a:off x="2337" y="2149"/>
                <a:ext cx="23" cy="56"/>
              </a:xfrm>
              <a:custGeom>
                <a:avLst/>
                <a:gdLst>
                  <a:gd name="T0" fmla="*/ 0 w 113"/>
                  <a:gd name="T1" fmla="*/ 0 h 223"/>
                  <a:gd name="T2" fmla="*/ 0 w 113"/>
                  <a:gd name="T3" fmla="*/ 0 h 223"/>
                  <a:gd name="T4" fmla="*/ 0 w 113"/>
                  <a:gd name="T5" fmla="*/ 0 h 223"/>
                  <a:gd name="T6" fmla="*/ 0 w 113"/>
                  <a:gd name="T7" fmla="*/ 0 h 223"/>
                  <a:gd name="T8" fmla="*/ 0 w 113"/>
                  <a:gd name="T9" fmla="*/ 0 h 223"/>
                  <a:gd name="T10" fmla="*/ 0 w 113"/>
                  <a:gd name="T11" fmla="*/ 0 h 2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3"/>
                  <a:gd name="T19" fmla="*/ 0 h 223"/>
                  <a:gd name="T20" fmla="*/ 113 w 113"/>
                  <a:gd name="T21" fmla="*/ 223 h 2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3" h="223">
                    <a:moveTo>
                      <a:pt x="65" y="10"/>
                    </a:moveTo>
                    <a:lnTo>
                      <a:pt x="97" y="3"/>
                    </a:lnTo>
                    <a:lnTo>
                      <a:pt x="113" y="0"/>
                    </a:lnTo>
                    <a:lnTo>
                      <a:pt x="9" y="223"/>
                    </a:lnTo>
                    <a:lnTo>
                      <a:pt x="0" y="147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4" name="Freeform 198"/>
              <p:cNvSpPr>
                <a:spLocks/>
              </p:cNvSpPr>
              <p:nvPr/>
            </p:nvSpPr>
            <p:spPr bwMode="auto">
              <a:xfrm>
                <a:off x="2339" y="2147"/>
                <a:ext cx="30" cy="77"/>
              </a:xfrm>
              <a:custGeom>
                <a:avLst/>
                <a:gdLst>
                  <a:gd name="T0" fmla="*/ 0 w 151"/>
                  <a:gd name="T1" fmla="*/ 0 h 305"/>
                  <a:gd name="T2" fmla="*/ 0 w 151"/>
                  <a:gd name="T3" fmla="*/ 0 h 305"/>
                  <a:gd name="T4" fmla="*/ 0 w 151"/>
                  <a:gd name="T5" fmla="*/ 0 h 305"/>
                  <a:gd name="T6" fmla="*/ 0 w 151"/>
                  <a:gd name="T7" fmla="*/ 0 h 305"/>
                  <a:gd name="T8" fmla="*/ 0 w 151"/>
                  <a:gd name="T9" fmla="*/ 0 h 305"/>
                  <a:gd name="T10" fmla="*/ 0 w 151"/>
                  <a:gd name="T11" fmla="*/ 0 h 3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1"/>
                  <a:gd name="T19" fmla="*/ 0 h 305"/>
                  <a:gd name="T20" fmla="*/ 151 w 151"/>
                  <a:gd name="T21" fmla="*/ 305 h 3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1" h="305">
                    <a:moveTo>
                      <a:pt x="104" y="7"/>
                    </a:moveTo>
                    <a:lnTo>
                      <a:pt x="133" y="2"/>
                    </a:lnTo>
                    <a:lnTo>
                      <a:pt x="151" y="0"/>
                    </a:lnTo>
                    <a:lnTo>
                      <a:pt x="9" y="305"/>
                    </a:lnTo>
                    <a:lnTo>
                      <a:pt x="0" y="23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5" name="Freeform 199"/>
              <p:cNvSpPr>
                <a:spLocks/>
              </p:cNvSpPr>
              <p:nvPr/>
            </p:nvSpPr>
            <p:spPr bwMode="auto">
              <a:xfrm>
                <a:off x="2341" y="2146"/>
                <a:ext cx="34" cy="97"/>
              </a:xfrm>
              <a:custGeom>
                <a:avLst/>
                <a:gdLst>
                  <a:gd name="T0" fmla="*/ 0 w 174"/>
                  <a:gd name="T1" fmla="*/ 0 h 385"/>
                  <a:gd name="T2" fmla="*/ 0 w 174"/>
                  <a:gd name="T3" fmla="*/ 0 h 385"/>
                  <a:gd name="T4" fmla="*/ 0 w 174"/>
                  <a:gd name="T5" fmla="*/ 0 h 385"/>
                  <a:gd name="T6" fmla="*/ 0 w 174"/>
                  <a:gd name="T7" fmla="*/ 0 h 385"/>
                  <a:gd name="T8" fmla="*/ 0 w 174"/>
                  <a:gd name="T9" fmla="*/ 0 h 385"/>
                  <a:gd name="T10" fmla="*/ 0 w 174"/>
                  <a:gd name="T11" fmla="*/ 0 h 3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4"/>
                  <a:gd name="T19" fmla="*/ 0 h 385"/>
                  <a:gd name="T20" fmla="*/ 174 w 174"/>
                  <a:gd name="T21" fmla="*/ 385 h 38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4" h="385">
                    <a:moveTo>
                      <a:pt x="142" y="5"/>
                    </a:moveTo>
                    <a:lnTo>
                      <a:pt x="171" y="0"/>
                    </a:lnTo>
                    <a:lnTo>
                      <a:pt x="174" y="30"/>
                    </a:lnTo>
                    <a:lnTo>
                      <a:pt x="7" y="385"/>
                    </a:lnTo>
                    <a:lnTo>
                      <a:pt x="0" y="310"/>
                    </a:lnTo>
                    <a:lnTo>
                      <a:pt x="142" y="5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6" name="Freeform 200"/>
              <p:cNvSpPr>
                <a:spLocks/>
              </p:cNvSpPr>
              <p:nvPr/>
            </p:nvSpPr>
            <p:spPr bwMode="auto">
              <a:xfrm>
                <a:off x="2342" y="2154"/>
                <a:ext cx="35" cy="107"/>
              </a:xfrm>
              <a:custGeom>
                <a:avLst/>
                <a:gdLst>
                  <a:gd name="T0" fmla="*/ 0 w 173"/>
                  <a:gd name="T1" fmla="*/ 0 h 431"/>
                  <a:gd name="T2" fmla="*/ 0 w 173"/>
                  <a:gd name="T3" fmla="*/ 0 h 431"/>
                  <a:gd name="T4" fmla="*/ 0 w 173"/>
                  <a:gd name="T5" fmla="*/ 0 h 431"/>
                  <a:gd name="T6" fmla="*/ 0 w 173"/>
                  <a:gd name="T7" fmla="*/ 0 h 431"/>
                  <a:gd name="T8" fmla="*/ 0 w 173"/>
                  <a:gd name="T9" fmla="*/ 0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431"/>
                  <a:gd name="T17" fmla="*/ 173 w 173"/>
                  <a:gd name="T18" fmla="*/ 431 h 4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431">
                    <a:moveTo>
                      <a:pt x="167" y="0"/>
                    </a:moveTo>
                    <a:lnTo>
                      <a:pt x="173" y="81"/>
                    </a:lnTo>
                    <a:lnTo>
                      <a:pt x="9" y="431"/>
                    </a:lnTo>
                    <a:lnTo>
                      <a:pt x="0" y="355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7" name="Freeform 201"/>
              <p:cNvSpPr>
                <a:spLocks/>
              </p:cNvSpPr>
              <p:nvPr/>
            </p:nvSpPr>
            <p:spPr bwMode="auto">
              <a:xfrm>
                <a:off x="2344" y="2174"/>
                <a:ext cx="34" cy="106"/>
              </a:xfrm>
              <a:custGeom>
                <a:avLst/>
                <a:gdLst>
                  <a:gd name="T0" fmla="*/ 0 w 170"/>
                  <a:gd name="T1" fmla="*/ 0 h 425"/>
                  <a:gd name="T2" fmla="*/ 0 w 170"/>
                  <a:gd name="T3" fmla="*/ 0 h 425"/>
                  <a:gd name="T4" fmla="*/ 0 w 170"/>
                  <a:gd name="T5" fmla="*/ 0 h 425"/>
                  <a:gd name="T6" fmla="*/ 0 w 170"/>
                  <a:gd name="T7" fmla="*/ 0 h 425"/>
                  <a:gd name="T8" fmla="*/ 0 w 170"/>
                  <a:gd name="T9" fmla="*/ 0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425"/>
                  <a:gd name="T17" fmla="*/ 170 w 170"/>
                  <a:gd name="T18" fmla="*/ 425 h 4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425">
                    <a:moveTo>
                      <a:pt x="164" y="0"/>
                    </a:moveTo>
                    <a:lnTo>
                      <a:pt x="170" y="80"/>
                    </a:lnTo>
                    <a:lnTo>
                      <a:pt x="9" y="425"/>
                    </a:lnTo>
                    <a:lnTo>
                      <a:pt x="0" y="35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8" name="Freeform 202"/>
              <p:cNvSpPr>
                <a:spLocks/>
              </p:cNvSpPr>
              <p:nvPr/>
            </p:nvSpPr>
            <p:spPr bwMode="auto">
              <a:xfrm>
                <a:off x="2346" y="2194"/>
                <a:ext cx="33" cy="105"/>
              </a:xfrm>
              <a:custGeom>
                <a:avLst/>
                <a:gdLst>
                  <a:gd name="T0" fmla="*/ 0 w 166"/>
                  <a:gd name="T1" fmla="*/ 0 h 421"/>
                  <a:gd name="T2" fmla="*/ 0 w 166"/>
                  <a:gd name="T3" fmla="*/ 0 h 421"/>
                  <a:gd name="T4" fmla="*/ 0 w 166"/>
                  <a:gd name="T5" fmla="*/ 0 h 421"/>
                  <a:gd name="T6" fmla="*/ 0 w 166"/>
                  <a:gd name="T7" fmla="*/ 0 h 421"/>
                  <a:gd name="T8" fmla="*/ 0 w 166"/>
                  <a:gd name="T9" fmla="*/ 0 h 4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"/>
                  <a:gd name="T16" fmla="*/ 0 h 421"/>
                  <a:gd name="T17" fmla="*/ 166 w 166"/>
                  <a:gd name="T18" fmla="*/ 421 h 4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" h="421">
                    <a:moveTo>
                      <a:pt x="161" y="0"/>
                    </a:moveTo>
                    <a:lnTo>
                      <a:pt x="166" y="80"/>
                    </a:lnTo>
                    <a:lnTo>
                      <a:pt x="7" y="421"/>
                    </a:lnTo>
                    <a:lnTo>
                      <a:pt x="0" y="345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79" name="Freeform 203"/>
              <p:cNvSpPr>
                <a:spLocks/>
              </p:cNvSpPr>
              <p:nvPr/>
            </p:nvSpPr>
            <p:spPr bwMode="auto">
              <a:xfrm>
                <a:off x="2347" y="2214"/>
                <a:ext cx="33" cy="104"/>
              </a:xfrm>
              <a:custGeom>
                <a:avLst/>
                <a:gdLst>
                  <a:gd name="T0" fmla="*/ 0 w 165"/>
                  <a:gd name="T1" fmla="*/ 0 h 416"/>
                  <a:gd name="T2" fmla="*/ 0 w 165"/>
                  <a:gd name="T3" fmla="*/ 0 h 416"/>
                  <a:gd name="T4" fmla="*/ 0 w 165"/>
                  <a:gd name="T5" fmla="*/ 0 h 416"/>
                  <a:gd name="T6" fmla="*/ 0 w 165"/>
                  <a:gd name="T7" fmla="*/ 0 h 416"/>
                  <a:gd name="T8" fmla="*/ 0 w 165"/>
                  <a:gd name="T9" fmla="*/ 0 h 4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416"/>
                  <a:gd name="T17" fmla="*/ 165 w 165"/>
                  <a:gd name="T18" fmla="*/ 416 h 4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416">
                    <a:moveTo>
                      <a:pt x="159" y="0"/>
                    </a:moveTo>
                    <a:lnTo>
                      <a:pt x="165" y="81"/>
                    </a:lnTo>
                    <a:lnTo>
                      <a:pt x="9" y="416"/>
                    </a:lnTo>
                    <a:lnTo>
                      <a:pt x="0" y="341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80" name="Freeform 204"/>
              <p:cNvSpPr>
                <a:spLocks/>
              </p:cNvSpPr>
              <p:nvPr/>
            </p:nvSpPr>
            <p:spPr bwMode="auto">
              <a:xfrm>
                <a:off x="2349" y="2234"/>
                <a:ext cx="32" cy="103"/>
              </a:xfrm>
              <a:custGeom>
                <a:avLst/>
                <a:gdLst>
                  <a:gd name="T0" fmla="*/ 0 w 163"/>
                  <a:gd name="T1" fmla="*/ 0 h 411"/>
                  <a:gd name="T2" fmla="*/ 0 w 163"/>
                  <a:gd name="T3" fmla="*/ 0 h 411"/>
                  <a:gd name="T4" fmla="*/ 0 w 163"/>
                  <a:gd name="T5" fmla="*/ 0 h 411"/>
                  <a:gd name="T6" fmla="*/ 0 w 163"/>
                  <a:gd name="T7" fmla="*/ 0 h 411"/>
                  <a:gd name="T8" fmla="*/ 0 w 16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411"/>
                  <a:gd name="T17" fmla="*/ 163 w 163"/>
                  <a:gd name="T18" fmla="*/ 411 h 4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411">
                    <a:moveTo>
                      <a:pt x="156" y="0"/>
                    </a:moveTo>
                    <a:lnTo>
                      <a:pt x="163" y="80"/>
                    </a:lnTo>
                    <a:lnTo>
                      <a:pt x="9" y="411"/>
                    </a:lnTo>
                    <a:lnTo>
                      <a:pt x="0" y="335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81" name="Freeform 205"/>
              <p:cNvSpPr>
                <a:spLocks/>
              </p:cNvSpPr>
              <p:nvPr/>
            </p:nvSpPr>
            <p:spPr bwMode="auto">
              <a:xfrm>
                <a:off x="2351" y="2254"/>
                <a:ext cx="32" cy="102"/>
              </a:xfrm>
              <a:custGeom>
                <a:avLst/>
                <a:gdLst>
                  <a:gd name="T0" fmla="*/ 0 w 160"/>
                  <a:gd name="T1" fmla="*/ 0 h 406"/>
                  <a:gd name="T2" fmla="*/ 0 w 160"/>
                  <a:gd name="T3" fmla="*/ 0 h 406"/>
                  <a:gd name="T4" fmla="*/ 0 w 160"/>
                  <a:gd name="T5" fmla="*/ 0 h 406"/>
                  <a:gd name="T6" fmla="*/ 0 w 160"/>
                  <a:gd name="T7" fmla="*/ 0 h 406"/>
                  <a:gd name="T8" fmla="*/ 0 w 160"/>
                  <a:gd name="T9" fmla="*/ 0 h 4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406"/>
                  <a:gd name="T17" fmla="*/ 160 w 160"/>
                  <a:gd name="T18" fmla="*/ 406 h 4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406">
                    <a:moveTo>
                      <a:pt x="154" y="0"/>
                    </a:moveTo>
                    <a:lnTo>
                      <a:pt x="160" y="81"/>
                    </a:lnTo>
                    <a:lnTo>
                      <a:pt x="7" y="406"/>
                    </a:lnTo>
                    <a:lnTo>
                      <a:pt x="0" y="331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82" name="Freeform 206"/>
              <p:cNvSpPr>
                <a:spLocks/>
              </p:cNvSpPr>
              <p:nvPr/>
            </p:nvSpPr>
            <p:spPr bwMode="auto">
              <a:xfrm>
                <a:off x="2352" y="2275"/>
                <a:ext cx="32" cy="100"/>
              </a:xfrm>
              <a:custGeom>
                <a:avLst/>
                <a:gdLst>
                  <a:gd name="T0" fmla="*/ 0 w 159"/>
                  <a:gd name="T1" fmla="*/ 0 h 400"/>
                  <a:gd name="T2" fmla="*/ 0 w 159"/>
                  <a:gd name="T3" fmla="*/ 0 h 400"/>
                  <a:gd name="T4" fmla="*/ 0 w 159"/>
                  <a:gd name="T5" fmla="*/ 0 h 400"/>
                  <a:gd name="T6" fmla="*/ 0 w 159"/>
                  <a:gd name="T7" fmla="*/ 0 h 400"/>
                  <a:gd name="T8" fmla="*/ 0 w 159"/>
                  <a:gd name="T9" fmla="*/ 0 h 4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400"/>
                  <a:gd name="T17" fmla="*/ 159 w 159"/>
                  <a:gd name="T18" fmla="*/ 400 h 4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400">
                    <a:moveTo>
                      <a:pt x="153" y="0"/>
                    </a:moveTo>
                    <a:lnTo>
                      <a:pt x="159" y="80"/>
                    </a:lnTo>
                    <a:lnTo>
                      <a:pt x="9" y="400"/>
                    </a:lnTo>
                    <a:lnTo>
                      <a:pt x="0" y="325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83" name="Freeform 207"/>
              <p:cNvSpPr>
                <a:spLocks/>
              </p:cNvSpPr>
              <p:nvPr/>
            </p:nvSpPr>
            <p:spPr bwMode="auto">
              <a:xfrm>
                <a:off x="2354" y="2294"/>
                <a:ext cx="31" cy="100"/>
              </a:xfrm>
              <a:custGeom>
                <a:avLst/>
                <a:gdLst>
                  <a:gd name="T0" fmla="*/ 0 w 156"/>
                  <a:gd name="T1" fmla="*/ 0 h 396"/>
                  <a:gd name="T2" fmla="*/ 0 w 156"/>
                  <a:gd name="T3" fmla="*/ 0 h 396"/>
                  <a:gd name="T4" fmla="*/ 0 w 156"/>
                  <a:gd name="T5" fmla="*/ 0 h 396"/>
                  <a:gd name="T6" fmla="*/ 0 w 156"/>
                  <a:gd name="T7" fmla="*/ 0 h 396"/>
                  <a:gd name="T8" fmla="*/ 0 w 156"/>
                  <a:gd name="T9" fmla="*/ 0 h 3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396"/>
                  <a:gd name="T17" fmla="*/ 156 w 156"/>
                  <a:gd name="T18" fmla="*/ 396 h 3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396">
                    <a:moveTo>
                      <a:pt x="150" y="0"/>
                    </a:moveTo>
                    <a:lnTo>
                      <a:pt x="156" y="81"/>
                    </a:lnTo>
                    <a:lnTo>
                      <a:pt x="9" y="396"/>
                    </a:lnTo>
                    <a:lnTo>
                      <a:pt x="0" y="32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784" name="Freeform 208"/>
              <p:cNvSpPr>
                <a:spLocks/>
              </p:cNvSpPr>
              <p:nvPr/>
            </p:nvSpPr>
            <p:spPr bwMode="auto">
              <a:xfrm>
                <a:off x="2356" y="2315"/>
                <a:ext cx="30" cy="97"/>
              </a:xfrm>
              <a:custGeom>
                <a:avLst/>
                <a:gdLst>
                  <a:gd name="T0" fmla="*/ 0 w 154"/>
                  <a:gd name="T1" fmla="*/ 0 h 391"/>
                  <a:gd name="T2" fmla="*/ 0 w 154"/>
                  <a:gd name="T3" fmla="*/ 0 h 391"/>
                  <a:gd name="T4" fmla="*/ 0 w 154"/>
                  <a:gd name="T5" fmla="*/ 0 h 391"/>
                  <a:gd name="T6" fmla="*/ 0 w 154"/>
                  <a:gd name="T7" fmla="*/ 0 h 391"/>
                  <a:gd name="T8" fmla="*/ 0 w 154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391"/>
                  <a:gd name="T17" fmla="*/ 154 w 154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391">
                    <a:moveTo>
                      <a:pt x="147" y="0"/>
                    </a:moveTo>
                    <a:lnTo>
                      <a:pt x="154" y="79"/>
                    </a:lnTo>
                    <a:lnTo>
                      <a:pt x="7" y="391"/>
                    </a:lnTo>
                    <a:lnTo>
                      <a:pt x="0" y="31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4828" name="Group 410"/>
            <p:cNvGrpSpPr>
              <a:grpSpLocks/>
            </p:cNvGrpSpPr>
            <p:nvPr/>
          </p:nvGrpSpPr>
          <p:grpSpPr bwMode="auto">
            <a:xfrm>
              <a:off x="2318" y="2141"/>
              <a:ext cx="242" cy="349"/>
              <a:chOff x="2318" y="2141"/>
              <a:chExt cx="242" cy="349"/>
            </a:xfrm>
          </p:grpSpPr>
          <p:sp>
            <p:nvSpPr>
              <p:cNvPr id="35385" name="Freeform 210"/>
              <p:cNvSpPr>
                <a:spLocks/>
              </p:cNvSpPr>
              <p:nvPr/>
            </p:nvSpPr>
            <p:spPr bwMode="auto">
              <a:xfrm>
                <a:off x="2357" y="2335"/>
                <a:ext cx="30" cy="96"/>
              </a:xfrm>
              <a:custGeom>
                <a:avLst/>
                <a:gdLst>
                  <a:gd name="T0" fmla="*/ 0 w 152"/>
                  <a:gd name="T1" fmla="*/ 0 h 387"/>
                  <a:gd name="T2" fmla="*/ 0 w 152"/>
                  <a:gd name="T3" fmla="*/ 0 h 387"/>
                  <a:gd name="T4" fmla="*/ 0 w 152"/>
                  <a:gd name="T5" fmla="*/ 0 h 387"/>
                  <a:gd name="T6" fmla="*/ 0 w 152"/>
                  <a:gd name="T7" fmla="*/ 0 h 387"/>
                  <a:gd name="T8" fmla="*/ 0 w 152"/>
                  <a:gd name="T9" fmla="*/ 0 h 3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2"/>
                  <a:gd name="T16" fmla="*/ 0 h 387"/>
                  <a:gd name="T17" fmla="*/ 152 w 152"/>
                  <a:gd name="T18" fmla="*/ 387 h 3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2" h="387">
                    <a:moveTo>
                      <a:pt x="147" y="0"/>
                    </a:moveTo>
                    <a:lnTo>
                      <a:pt x="152" y="81"/>
                    </a:lnTo>
                    <a:lnTo>
                      <a:pt x="9" y="387"/>
                    </a:lnTo>
                    <a:lnTo>
                      <a:pt x="0" y="312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6" name="Freeform 211"/>
              <p:cNvSpPr>
                <a:spLocks/>
              </p:cNvSpPr>
              <p:nvPr/>
            </p:nvSpPr>
            <p:spPr bwMode="auto">
              <a:xfrm>
                <a:off x="2359" y="2355"/>
                <a:ext cx="30" cy="95"/>
              </a:xfrm>
              <a:custGeom>
                <a:avLst/>
                <a:gdLst>
                  <a:gd name="T0" fmla="*/ 0 w 149"/>
                  <a:gd name="T1" fmla="*/ 0 h 381"/>
                  <a:gd name="T2" fmla="*/ 0 w 149"/>
                  <a:gd name="T3" fmla="*/ 0 h 381"/>
                  <a:gd name="T4" fmla="*/ 0 w 149"/>
                  <a:gd name="T5" fmla="*/ 0 h 381"/>
                  <a:gd name="T6" fmla="*/ 0 w 149"/>
                  <a:gd name="T7" fmla="*/ 0 h 381"/>
                  <a:gd name="T8" fmla="*/ 0 w 149"/>
                  <a:gd name="T9" fmla="*/ 0 h 3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381"/>
                  <a:gd name="T17" fmla="*/ 149 w 149"/>
                  <a:gd name="T18" fmla="*/ 381 h 3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381">
                    <a:moveTo>
                      <a:pt x="143" y="0"/>
                    </a:moveTo>
                    <a:lnTo>
                      <a:pt x="149" y="80"/>
                    </a:lnTo>
                    <a:lnTo>
                      <a:pt x="9" y="381"/>
                    </a:lnTo>
                    <a:lnTo>
                      <a:pt x="0" y="306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7" name="Freeform 212"/>
              <p:cNvSpPr>
                <a:spLocks/>
              </p:cNvSpPr>
              <p:nvPr/>
            </p:nvSpPr>
            <p:spPr bwMode="auto">
              <a:xfrm>
                <a:off x="2361" y="2375"/>
                <a:ext cx="29" cy="82"/>
              </a:xfrm>
              <a:custGeom>
                <a:avLst/>
                <a:gdLst>
                  <a:gd name="T0" fmla="*/ 0 w 146"/>
                  <a:gd name="T1" fmla="*/ 0 h 327"/>
                  <a:gd name="T2" fmla="*/ 0 w 146"/>
                  <a:gd name="T3" fmla="*/ 0 h 327"/>
                  <a:gd name="T4" fmla="*/ 0 w 146"/>
                  <a:gd name="T5" fmla="*/ 0 h 327"/>
                  <a:gd name="T6" fmla="*/ 0 w 146"/>
                  <a:gd name="T7" fmla="*/ 0 h 327"/>
                  <a:gd name="T8" fmla="*/ 0 w 146"/>
                  <a:gd name="T9" fmla="*/ 0 h 327"/>
                  <a:gd name="T10" fmla="*/ 0 w 146"/>
                  <a:gd name="T11" fmla="*/ 0 h 327"/>
                  <a:gd name="T12" fmla="*/ 0 w 146"/>
                  <a:gd name="T13" fmla="*/ 0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6"/>
                  <a:gd name="T22" fmla="*/ 0 h 327"/>
                  <a:gd name="T23" fmla="*/ 146 w 146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6" h="327">
                    <a:moveTo>
                      <a:pt x="140" y="0"/>
                    </a:moveTo>
                    <a:lnTo>
                      <a:pt x="146" y="81"/>
                    </a:lnTo>
                    <a:lnTo>
                      <a:pt x="36" y="317"/>
                    </a:lnTo>
                    <a:lnTo>
                      <a:pt x="26" y="319"/>
                    </a:lnTo>
                    <a:lnTo>
                      <a:pt x="2" y="327"/>
                    </a:lnTo>
                    <a:lnTo>
                      <a:pt x="0" y="301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8" name="Freeform 213"/>
              <p:cNvSpPr>
                <a:spLocks/>
              </p:cNvSpPr>
              <p:nvPr/>
            </p:nvSpPr>
            <p:spPr bwMode="auto">
              <a:xfrm>
                <a:off x="2368" y="2395"/>
                <a:ext cx="23" cy="59"/>
              </a:xfrm>
              <a:custGeom>
                <a:avLst/>
                <a:gdLst>
                  <a:gd name="T0" fmla="*/ 0 w 116"/>
                  <a:gd name="T1" fmla="*/ 0 h 236"/>
                  <a:gd name="T2" fmla="*/ 0 w 116"/>
                  <a:gd name="T3" fmla="*/ 0 h 236"/>
                  <a:gd name="T4" fmla="*/ 0 w 116"/>
                  <a:gd name="T5" fmla="*/ 0 h 236"/>
                  <a:gd name="T6" fmla="*/ 0 w 116"/>
                  <a:gd name="T7" fmla="*/ 0 h 236"/>
                  <a:gd name="T8" fmla="*/ 0 w 116"/>
                  <a:gd name="T9" fmla="*/ 0 h 236"/>
                  <a:gd name="T10" fmla="*/ 0 w 116"/>
                  <a:gd name="T11" fmla="*/ 0 h 2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6"/>
                  <a:gd name="T19" fmla="*/ 0 h 236"/>
                  <a:gd name="T20" fmla="*/ 116 w 116"/>
                  <a:gd name="T21" fmla="*/ 236 h 2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6" h="236">
                    <a:moveTo>
                      <a:pt x="110" y="0"/>
                    </a:moveTo>
                    <a:lnTo>
                      <a:pt x="116" y="80"/>
                    </a:lnTo>
                    <a:lnTo>
                      <a:pt x="49" y="226"/>
                    </a:lnTo>
                    <a:lnTo>
                      <a:pt x="20" y="231"/>
                    </a:lnTo>
                    <a:lnTo>
                      <a:pt x="0" y="236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9" name="Freeform 214"/>
              <p:cNvSpPr>
                <a:spLocks/>
              </p:cNvSpPr>
              <p:nvPr/>
            </p:nvSpPr>
            <p:spPr bwMode="auto">
              <a:xfrm>
                <a:off x="2378" y="2415"/>
                <a:ext cx="14" cy="36"/>
              </a:xfrm>
              <a:custGeom>
                <a:avLst/>
                <a:gdLst>
                  <a:gd name="T0" fmla="*/ 0 w 74"/>
                  <a:gd name="T1" fmla="*/ 0 h 146"/>
                  <a:gd name="T2" fmla="*/ 0 w 74"/>
                  <a:gd name="T3" fmla="*/ 0 h 146"/>
                  <a:gd name="T4" fmla="*/ 0 w 74"/>
                  <a:gd name="T5" fmla="*/ 0 h 146"/>
                  <a:gd name="T6" fmla="*/ 0 w 74"/>
                  <a:gd name="T7" fmla="*/ 0 h 146"/>
                  <a:gd name="T8" fmla="*/ 0 w 74"/>
                  <a:gd name="T9" fmla="*/ 0 h 146"/>
                  <a:gd name="T10" fmla="*/ 0 w 74"/>
                  <a:gd name="T11" fmla="*/ 0 h 146"/>
                  <a:gd name="T12" fmla="*/ 0 w 74"/>
                  <a:gd name="T13" fmla="*/ 0 h 1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146"/>
                  <a:gd name="T23" fmla="*/ 74 w 74"/>
                  <a:gd name="T24" fmla="*/ 146 h 1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146">
                    <a:moveTo>
                      <a:pt x="67" y="0"/>
                    </a:moveTo>
                    <a:lnTo>
                      <a:pt x="74" y="81"/>
                    </a:lnTo>
                    <a:lnTo>
                      <a:pt x="47" y="138"/>
                    </a:lnTo>
                    <a:lnTo>
                      <a:pt x="40" y="139"/>
                    </a:lnTo>
                    <a:lnTo>
                      <a:pt x="2" y="145"/>
                    </a:lnTo>
                    <a:lnTo>
                      <a:pt x="0" y="146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0" name="Freeform 215"/>
              <p:cNvSpPr>
                <a:spLocks/>
              </p:cNvSpPr>
              <p:nvPr/>
            </p:nvSpPr>
            <p:spPr bwMode="auto">
              <a:xfrm>
                <a:off x="2387" y="2435"/>
                <a:ext cx="6" cy="14"/>
              </a:xfrm>
              <a:custGeom>
                <a:avLst/>
                <a:gdLst>
                  <a:gd name="T0" fmla="*/ 0 w 30"/>
                  <a:gd name="T1" fmla="*/ 0 h 57"/>
                  <a:gd name="T2" fmla="*/ 0 w 30"/>
                  <a:gd name="T3" fmla="*/ 0 h 57"/>
                  <a:gd name="T4" fmla="*/ 0 w 30"/>
                  <a:gd name="T5" fmla="*/ 0 h 57"/>
                  <a:gd name="T6" fmla="*/ 0 w 30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57"/>
                  <a:gd name="T14" fmla="*/ 30 w 30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57">
                    <a:moveTo>
                      <a:pt x="27" y="0"/>
                    </a:moveTo>
                    <a:lnTo>
                      <a:pt x="30" y="52"/>
                    </a:lnTo>
                    <a:lnTo>
                      <a:pt x="0" y="57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1" name="Freeform 216"/>
              <p:cNvSpPr>
                <a:spLocks/>
              </p:cNvSpPr>
              <p:nvPr/>
            </p:nvSpPr>
            <p:spPr bwMode="auto">
              <a:xfrm>
                <a:off x="2375" y="2145"/>
                <a:ext cx="12" cy="15"/>
              </a:xfrm>
              <a:custGeom>
                <a:avLst/>
                <a:gdLst>
                  <a:gd name="T0" fmla="*/ 0 w 60"/>
                  <a:gd name="T1" fmla="*/ 0 h 61"/>
                  <a:gd name="T2" fmla="*/ 0 w 60"/>
                  <a:gd name="T3" fmla="*/ 0 h 61"/>
                  <a:gd name="T4" fmla="*/ 0 w 60"/>
                  <a:gd name="T5" fmla="*/ 0 h 61"/>
                  <a:gd name="T6" fmla="*/ 0 w 60"/>
                  <a:gd name="T7" fmla="*/ 0 h 61"/>
                  <a:gd name="T8" fmla="*/ 0 w 60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61"/>
                  <a:gd name="T17" fmla="*/ 60 w 60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61">
                    <a:moveTo>
                      <a:pt x="60" y="0"/>
                    </a:moveTo>
                    <a:lnTo>
                      <a:pt x="53" y="2"/>
                    </a:lnTo>
                    <a:lnTo>
                      <a:pt x="0" y="7"/>
                    </a:lnTo>
                    <a:lnTo>
                      <a:pt x="4" y="6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2" name="Freeform 217"/>
              <p:cNvSpPr>
                <a:spLocks/>
              </p:cNvSpPr>
              <p:nvPr/>
            </p:nvSpPr>
            <p:spPr bwMode="auto">
              <a:xfrm>
                <a:off x="2376" y="2143"/>
                <a:ext cx="26" cy="34"/>
              </a:xfrm>
              <a:custGeom>
                <a:avLst/>
                <a:gdLst>
                  <a:gd name="T0" fmla="*/ 0 w 132"/>
                  <a:gd name="T1" fmla="*/ 0 h 135"/>
                  <a:gd name="T2" fmla="*/ 0 w 132"/>
                  <a:gd name="T3" fmla="*/ 0 h 135"/>
                  <a:gd name="T4" fmla="*/ 0 w 132"/>
                  <a:gd name="T5" fmla="*/ 0 h 135"/>
                  <a:gd name="T6" fmla="*/ 0 w 132"/>
                  <a:gd name="T7" fmla="*/ 0 h 135"/>
                  <a:gd name="T8" fmla="*/ 0 w 132"/>
                  <a:gd name="T9" fmla="*/ 0 h 135"/>
                  <a:gd name="T10" fmla="*/ 0 w 132"/>
                  <a:gd name="T11" fmla="*/ 0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135"/>
                  <a:gd name="T20" fmla="*/ 132 w 132"/>
                  <a:gd name="T21" fmla="*/ 135 h 1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135">
                    <a:moveTo>
                      <a:pt x="56" y="5"/>
                    </a:moveTo>
                    <a:lnTo>
                      <a:pt x="102" y="2"/>
                    </a:lnTo>
                    <a:lnTo>
                      <a:pt x="132" y="0"/>
                    </a:lnTo>
                    <a:lnTo>
                      <a:pt x="5" y="135"/>
                    </a:lnTo>
                    <a:lnTo>
                      <a:pt x="0" y="66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3" name="Freeform 218"/>
              <p:cNvSpPr>
                <a:spLocks/>
              </p:cNvSpPr>
              <p:nvPr/>
            </p:nvSpPr>
            <p:spPr bwMode="auto">
              <a:xfrm>
                <a:off x="2377" y="2142"/>
                <a:ext cx="40" cy="53"/>
              </a:xfrm>
              <a:custGeom>
                <a:avLst/>
                <a:gdLst>
                  <a:gd name="T0" fmla="*/ 0 w 202"/>
                  <a:gd name="T1" fmla="*/ 0 h 211"/>
                  <a:gd name="T2" fmla="*/ 0 w 202"/>
                  <a:gd name="T3" fmla="*/ 0 h 211"/>
                  <a:gd name="T4" fmla="*/ 0 w 202"/>
                  <a:gd name="T5" fmla="*/ 0 h 211"/>
                  <a:gd name="T6" fmla="*/ 0 w 202"/>
                  <a:gd name="T7" fmla="*/ 0 h 211"/>
                  <a:gd name="T8" fmla="*/ 0 w 202"/>
                  <a:gd name="T9" fmla="*/ 0 h 211"/>
                  <a:gd name="T10" fmla="*/ 0 w 202"/>
                  <a:gd name="T11" fmla="*/ 0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2"/>
                  <a:gd name="T19" fmla="*/ 0 h 211"/>
                  <a:gd name="T20" fmla="*/ 202 w 202"/>
                  <a:gd name="T21" fmla="*/ 211 h 2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2" h="211">
                    <a:moveTo>
                      <a:pt x="127" y="5"/>
                    </a:moveTo>
                    <a:lnTo>
                      <a:pt x="156" y="2"/>
                    </a:lnTo>
                    <a:lnTo>
                      <a:pt x="202" y="0"/>
                    </a:lnTo>
                    <a:lnTo>
                      <a:pt x="6" y="211"/>
                    </a:lnTo>
                    <a:lnTo>
                      <a:pt x="0" y="140"/>
                    </a:lnTo>
                    <a:lnTo>
                      <a:pt x="127" y="5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4" name="Freeform 219"/>
              <p:cNvSpPr>
                <a:spLocks/>
              </p:cNvSpPr>
              <p:nvPr/>
            </p:nvSpPr>
            <p:spPr bwMode="auto">
              <a:xfrm>
                <a:off x="2378" y="2142"/>
                <a:ext cx="42" cy="70"/>
              </a:xfrm>
              <a:custGeom>
                <a:avLst/>
                <a:gdLst>
                  <a:gd name="T0" fmla="*/ 0 w 213"/>
                  <a:gd name="T1" fmla="*/ 0 h 281"/>
                  <a:gd name="T2" fmla="*/ 0 w 213"/>
                  <a:gd name="T3" fmla="*/ 0 h 281"/>
                  <a:gd name="T4" fmla="*/ 0 w 213"/>
                  <a:gd name="T5" fmla="*/ 0 h 281"/>
                  <a:gd name="T6" fmla="*/ 0 w 213"/>
                  <a:gd name="T7" fmla="*/ 0 h 281"/>
                  <a:gd name="T8" fmla="*/ 0 w 213"/>
                  <a:gd name="T9" fmla="*/ 0 h 281"/>
                  <a:gd name="T10" fmla="*/ 0 w 213"/>
                  <a:gd name="T11" fmla="*/ 0 h 2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3"/>
                  <a:gd name="T19" fmla="*/ 0 h 281"/>
                  <a:gd name="T20" fmla="*/ 213 w 213"/>
                  <a:gd name="T21" fmla="*/ 281 h 2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3" h="281">
                    <a:moveTo>
                      <a:pt x="196" y="1"/>
                    </a:moveTo>
                    <a:lnTo>
                      <a:pt x="210" y="0"/>
                    </a:lnTo>
                    <a:lnTo>
                      <a:pt x="213" y="59"/>
                    </a:lnTo>
                    <a:lnTo>
                      <a:pt x="5" y="281"/>
                    </a:lnTo>
                    <a:lnTo>
                      <a:pt x="0" y="212"/>
                    </a:lnTo>
                    <a:lnTo>
                      <a:pt x="196" y="1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5" name="Freeform 220"/>
              <p:cNvSpPr>
                <a:spLocks/>
              </p:cNvSpPr>
              <p:nvPr/>
            </p:nvSpPr>
            <p:spPr bwMode="auto">
              <a:xfrm>
                <a:off x="2379" y="2157"/>
                <a:ext cx="42" cy="72"/>
              </a:xfrm>
              <a:custGeom>
                <a:avLst/>
                <a:gdLst>
                  <a:gd name="T0" fmla="*/ 0 w 210"/>
                  <a:gd name="T1" fmla="*/ 0 h 292"/>
                  <a:gd name="T2" fmla="*/ 0 w 210"/>
                  <a:gd name="T3" fmla="*/ 0 h 292"/>
                  <a:gd name="T4" fmla="*/ 0 w 210"/>
                  <a:gd name="T5" fmla="*/ 0 h 292"/>
                  <a:gd name="T6" fmla="*/ 0 w 210"/>
                  <a:gd name="T7" fmla="*/ 0 h 292"/>
                  <a:gd name="T8" fmla="*/ 0 w 210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0"/>
                  <a:gd name="T16" fmla="*/ 0 h 292"/>
                  <a:gd name="T17" fmla="*/ 210 w 210"/>
                  <a:gd name="T18" fmla="*/ 292 h 2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0" h="292">
                    <a:moveTo>
                      <a:pt x="208" y="0"/>
                    </a:moveTo>
                    <a:lnTo>
                      <a:pt x="210" y="72"/>
                    </a:lnTo>
                    <a:lnTo>
                      <a:pt x="5" y="292"/>
                    </a:lnTo>
                    <a:lnTo>
                      <a:pt x="0" y="22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6" name="Freeform 221"/>
              <p:cNvSpPr>
                <a:spLocks/>
              </p:cNvSpPr>
              <p:nvPr/>
            </p:nvSpPr>
            <p:spPr bwMode="auto">
              <a:xfrm>
                <a:off x="2380" y="2175"/>
                <a:ext cx="41" cy="72"/>
              </a:xfrm>
              <a:custGeom>
                <a:avLst/>
                <a:gdLst>
                  <a:gd name="T0" fmla="*/ 0 w 208"/>
                  <a:gd name="T1" fmla="*/ 0 h 292"/>
                  <a:gd name="T2" fmla="*/ 0 w 208"/>
                  <a:gd name="T3" fmla="*/ 0 h 292"/>
                  <a:gd name="T4" fmla="*/ 0 w 208"/>
                  <a:gd name="T5" fmla="*/ 0 h 292"/>
                  <a:gd name="T6" fmla="*/ 0 w 208"/>
                  <a:gd name="T7" fmla="*/ 0 h 292"/>
                  <a:gd name="T8" fmla="*/ 0 w 208"/>
                  <a:gd name="T9" fmla="*/ 0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8"/>
                  <a:gd name="T16" fmla="*/ 0 h 292"/>
                  <a:gd name="T17" fmla="*/ 208 w 208"/>
                  <a:gd name="T18" fmla="*/ 292 h 2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8" h="292">
                    <a:moveTo>
                      <a:pt x="205" y="0"/>
                    </a:moveTo>
                    <a:lnTo>
                      <a:pt x="208" y="75"/>
                    </a:lnTo>
                    <a:lnTo>
                      <a:pt x="5" y="292"/>
                    </a:lnTo>
                    <a:lnTo>
                      <a:pt x="0" y="220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7" name="Freeform 222"/>
              <p:cNvSpPr>
                <a:spLocks/>
              </p:cNvSpPr>
              <p:nvPr/>
            </p:nvSpPr>
            <p:spPr bwMode="auto">
              <a:xfrm>
                <a:off x="2381" y="2193"/>
                <a:ext cx="41" cy="72"/>
              </a:xfrm>
              <a:custGeom>
                <a:avLst/>
                <a:gdLst>
                  <a:gd name="T0" fmla="*/ 0 w 206"/>
                  <a:gd name="T1" fmla="*/ 0 h 286"/>
                  <a:gd name="T2" fmla="*/ 0 w 206"/>
                  <a:gd name="T3" fmla="*/ 0 h 286"/>
                  <a:gd name="T4" fmla="*/ 0 w 206"/>
                  <a:gd name="T5" fmla="*/ 0 h 286"/>
                  <a:gd name="T6" fmla="*/ 0 w 206"/>
                  <a:gd name="T7" fmla="*/ 0 h 286"/>
                  <a:gd name="T8" fmla="*/ 0 w 206"/>
                  <a:gd name="T9" fmla="*/ 0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6"/>
                  <a:gd name="T16" fmla="*/ 0 h 286"/>
                  <a:gd name="T17" fmla="*/ 206 w 206"/>
                  <a:gd name="T18" fmla="*/ 286 h 2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6" h="286">
                    <a:moveTo>
                      <a:pt x="203" y="0"/>
                    </a:moveTo>
                    <a:lnTo>
                      <a:pt x="206" y="72"/>
                    </a:lnTo>
                    <a:lnTo>
                      <a:pt x="6" y="286"/>
                    </a:lnTo>
                    <a:lnTo>
                      <a:pt x="0" y="217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8" name="Freeform 223"/>
              <p:cNvSpPr>
                <a:spLocks/>
              </p:cNvSpPr>
              <p:nvPr/>
            </p:nvSpPr>
            <p:spPr bwMode="auto">
              <a:xfrm>
                <a:off x="2382" y="2211"/>
                <a:ext cx="41" cy="71"/>
              </a:xfrm>
              <a:custGeom>
                <a:avLst/>
                <a:gdLst>
                  <a:gd name="T0" fmla="*/ 0 w 203"/>
                  <a:gd name="T1" fmla="*/ 0 h 284"/>
                  <a:gd name="T2" fmla="*/ 0 w 203"/>
                  <a:gd name="T3" fmla="*/ 0 h 284"/>
                  <a:gd name="T4" fmla="*/ 0 w 203"/>
                  <a:gd name="T5" fmla="*/ 0 h 284"/>
                  <a:gd name="T6" fmla="*/ 0 w 203"/>
                  <a:gd name="T7" fmla="*/ 0 h 284"/>
                  <a:gd name="T8" fmla="*/ 0 w 203"/>
                  <a:gd name="T9" fmla="*/ 0 h 2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284"/>
                  <a:gd name="T17" fmla="*/ 203 w 203"/>
                  <a:gd name="T18" fmla="*/ 284 h 2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284">
                    <a:moveTo>
                      <a:pt x="200" y="0"/>
                    </a:moveTo>
                    <a:lnTo>
                      <a:pt x="203" y="73"/>
                    </a:lnTo>
                    <a:lnTo>
                      <a:pt x="5" y="284"/>
                    </a:lnTo>
                    <a:lnTo>
                      <a:pt x="0" y="214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99" name="Freeform 224"/>
              <p:cNvSpPr>
                <a:spLocks/>
              </p:cNvSpPr>
              <p:nvPr/>
            </p:nvSpPr>
            <p:spPr bwMode="auto">
              <a:xfrm>
                <a:off x="2383" y="2229"/>
                <a:ext cx="40" cy="71"/>
              </a:xfrm>
              <a:custGeom>
                <a:avLst/>
                <a:gdLst>
                  <a:gd name="T0" fmla="*/ 0 w 200"/>
                  <a:gd name="T1" fmla="*/ 0 h 281"/>
                  <a:gd name="T2" fmla="*/ 0 w 200"/>
                  <a:gd name="T3" fmla="*/ 0 h 281"/>
                  <a:gd name="T4" fmla="*/ 0 w 200"/>
                  <a:gd name="T5" fmla="*/ 0 h 281"/>
                  <a:gd name="T6" fmla="*/ 0 w 200"/>
                  <a:gd name="T7" fmla="*/ 0 h 281"/>
                  <a:gd name="T8" fmla="*/ 0 w 200"/>
                  <a:gd name="T9" fmla="*/ 0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281"/>
                  <a:gd name="T17" fmla="*/ 200 w 200"/>
                  <a:gd name="T18" fmla="*/ 281 h 2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281">
                    <a:moveTo>
                      <a:pt x="198" y="0"/>
                    </a:moveTo>
                    <a:lnTo>
                      <a:pt x="200" y="73"/>
                    </a:lnTo>
                    <a:lnTo>
                      <a:pt x="5" y="281"/>
                    </a:lnTo>
                    <a:lnTo>
                      <a:pt x="0" y="211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0" name="Freeform 225"/>
              <p:cNvSpPr>
                <a:spLocks/>
              </p:cNvSpPr>
              <p:nvPr/>
            </p:nvSpPr>
            <p:spPr bwMode="auto">
              <a:xfrm>
                <a:off x="2384" y="2248"/>
                <a:ext cx="40" cy="70"/>
              </a:xfrm>
              <a:custGeom>
                <a:avLst/>
                <a:gdLst>
                  <a:gd name="T0" fmla="*/ 0 w 198"/>
                  <a:gd name="T1" fmla="*/ 0 h 279"/>
                  <a:gd name="T2" fmla="*/ 0 w 198"/>
                  <a:gd name="T3" fmla="*/ 0 h 279"/>
                  <a:gd name="T4" fmla="*/ 0 w 198"/>
                  <a:gd name="T5" fmla="*/ 0 h 279"/>
                  <a:gd name="T6" fmla="*/ 0 w 198"/>
                  <a:gd name="T7" fmla="*/ 0 h 279"/>
                  <a:gd name="T8" fmla="*/ 0 w 198"/>
                  <a:gd name="T9" fmla="*/ 0 h 2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279"/>
                  <a:gd name="T17" fmla="*/ 198 w 198"/>
                  <a:gd name="T18" fmla="*/ 279 h 2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279">
                    <a:moveTo>
                      <a:pt x="195" y="0"/>
                    </a:moveTo>
                    <a:lnTo>
                      <a:pt x="198" y="74"/>
                    </a:lnTo>
                    <a:lnTo>
                      <a:pt x="5" y="279"/>
                    </a:lnTo>
                    <a:lnTo>
                      <a:pt x="0" y="208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1" name="Freeform 226"/>
              <p:cNvSpPr>
                <a:spLocks/>
              </p:cNvSpPr>
              <p:nvPr/>
            </p:nvSpPr>
            <p:spPr bwMode="auto">
              <a:xfrm>
                <a:off x="2385" y="2266"/>
                <a:ext cx="39" cy="69"/>
              </a:xfrm>
              <a:custGeom>
                <a:avLst/>
                <a:gdLst>
                  <a:gd name="T0" fmla="*/ 0 w 195"/>
                  <a:gd name="T1" fmla="*/ 0 h 276"/>
                  <a:gd name="T2" fmla="*/ 0 w 195"/>
                  <a:gd name="T3" fmla="*/ 0 h 276"/>
                  <a:gd name="T4" fmla="*/ 0 w 195"/>
                  <a:gd name="T5" fmla="*/ 0 h 276"/>
                  <a:gd name="T6" fmla="*/ 0 w 195"/>
                  <a:gd name="T7" fmla="*/ 0 h 276"/>
                  <a:gd name="T8" fmla="*/ 0 w 195"/>
                  <a:gd name="T9" fmla="*/ 0 h 2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"/>
                  <a:gd name="T16" fmla="*/ 0 h 276"/>
                  <a:gd name="T17" fmla="*/ 195 w 195"/>
                  <a:gd name="T18" fmla="*/ 276 h 2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" h="276">
                    <a:moveTo>
                      <a:pt x="193" y="0"/>
                    </a:moveTo>
                    <a:lnTo>
                      <a:pt x="195" y="72"/>
                    </a:lnTo>
                    <a:lnTo>
                      <a:pt x="7" y="276"/>
                    </a:lnTo>
                    <a:lnTo>
                      <a:pt x="0" y="205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2" name="Freeform 227"/>
              <p:cNvSpPr>
                <a:spLocks/>
              </p:cNvSpPr>
              <p:nvPr/>
            </p:nvSpPr>
            <p:spPr bwMode="auto">
              <a:xfrm>
                <a:off x="2386" y="2284"/>
                <a:ext cx="39" cy="69"/>
              </a:xfrm>
              <a:custGeom>
                <a:avLst/>
                <a:gdLst>
                  <a:gd name="T0" fmla="*/ 0 w 192"/>
                  <a:gd name="T1" fmla="*/ 0 h 273"/>
                  <a:gd name="T2" fmla="*/ 0 w 192"/>
                  <a:gd name="T3" fmla="*/ 0 h 273"/>
                  <a:gd name="T4" fmla="*/ 0 w 192"/>
                  <a:gd name="T5" fmla="*/ 0 h 273"/>
                  <a:gd name="T6" fmla="*/ 0 w 192"/>
                  <a:gd name="T7" fmla="*/ 0 h 273"/>
                  <a:gd name="T8" fmla="*/ 0 w 192"/>
                  <a:gd name="T9" fmla="*/ 0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2"/>
                  <a:gd name="T16" fmla="*/ 0 h 273"/>
                  <a:gd name="T17" fmla="*/ 192 w 192"/>
                  <a:gd name="T18" fmla="*/ 273 h 2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2" h="273">
                    <a:moveTo>
                      <a:pt x="188" y="0"/>
                    </a:moveTo>
                    <a:lnTo>
                      <a:pt x="192" y="73"/>
                    </a:lnTo>
                    <a:lnTo>
                      <a:pt x="5" y="273"/>
                    </a:lnTo>
                    <a:lnTo>
                      <a:pt x="0" y="204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3" name="Freeform 228"/>
              <p:cNvSpPr>
                <a:spLocks/>
              </p:cNvSpPr>
              <p:nvPr/>
            </p:nvSpPr>
            <p:spPr bwMode="auto">
              <a:xfrm>
                <a:off x="2387" y="2302"/>
                <a:ext cx="38" cy="68"/>
              </a:xfrm>
              <a:custGeom>
                <a:avLst/>
                <a:gdLst>
                  <a:gd name="T0" fmla="*/ 0 w 190"/>
                  <a:gd name="T1" fmla="*/ 0 h 270"/>
                  <a:gd name="T2" fmla="*/ 0 w 190"/>
                  <a:gd name="T3" fmla="*/ 0 h 270"/>
                  <a:gd name="T4" fmla="*/ 0 w 190"/>
                  <a:gd name="T5" fmla="*/ 0 h 270"/>
                  <a:gd name="T6" fmla="*/ 0 w 190"/>
                  <a:gd name="T7" fmla="*/ 0 h 270"/>
                  <a:gd name="T8" fmla="*/ 0 w 190"/>
                  <a:gd name="T9" fmla="*/ 0 h 2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0"/>
                  <a:gd name="T16" fmla="*/ 0 h 270"/>
                  <a:gd name="T17" fmla="*/ 190 w 190"/>
                  <a:gd name="T18" fmla="*/ 270 h 2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0" h="270">
                    <a:moveTo>
                      <a:pt x="187" y="0"/>
                    </a:moveTo>
                    <a:lnTo>
                      <a:pt x="190" y="73"/>
                    </a:lnTo>
                    <a:lnTo>
                      <a:pt x="5" y="270"/>
                    </a:lnTo>
                    <a:lnTo>
                      <a:pt x="0" y="200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4" name="Freeform 229"/>
              <p:cNvSpPr>
                <a:spLocks/>
              </p:cNvSpPr>
              <p:nvPr/>
            </p:nvSpPr>
            <p:spPr bwMode="auto">
              <a:xfrm>
                <a:off x="2388" y="2321"/>
                <a:ext cx="38" cy="66"/>
              </a:xfrm>
              <a:custGeom>
                <a:avLst/>
                <a:gdLst>
                  <a:gd name="T0" fmla="*/ 0 w 187"/>
                  <a:gd name="T1" fmla="*/ 0 h 266"/>
                  <a:gd name="T2" fmla="*/ 0 w 187"/>
                  <a:gd name="T3" fmla="*/ 0 h 266"/>
                  <a:gd name="T4" fmla="*/ 0 w 187"/>
                  <a:gd name="T5" fmla="*/ 0 h 266"/>
                  <a:gd name="T6" fmla="*/ 0 w 187"/>
                  <a:gd name="T7" fmla="*/ 0 h 266"/>
                  <a:gd name="T8" fmla="*/ 0 w 187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7"/>
                  <a:gd name="T16" fmla="*/ 0 h 266"/>
                  <a:gd name="T17" fmla="*/ 187 w 187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7" h="266">
                    <a:moveTo>
                      <a:pt x="185" y="0"/>
                    </a:moveTo>
                    <a:lnTo>
                      <a:pt x="187" y="71"/>
                    </a:lnTo>
                    <a:lnTo>
                      <a:pt x="5" y="266"/>
                    </a:lnTo>
                    <a:lnTo>
                      <a:pt x="0" y="197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5" name="Freeform 230"/>
              <p:cNvSpPr>
                <a:spLocks/>
              </p:cNvSpPr>
              <p:nvPr/>
            </p:nvSpPr>
            <p:spPr bwMode="auto">
              <a:xfrm>
                <a:off x="2389" y="2339"/>
                <a:ext cx="37" cy="66"/>
              </a:xfrm>
              <a:custGeom>
                <a:avLst/>
                <a:gdLst>
                  <a:gd name="T0" fmla="*/ 0 w 185"/>
                  <a:gd name="T1" fmla="*/ 0 h 267"/>
                  <a:gd name="T2" fmla="*/ 0 w 185"/>
                  <a:gd name="T3" fmla="*/ 0 h 267"/>
                  <a:gd name="T4" fmla="*/ 0 w 185"/>
                  <a:gd name="T5" fmla="*/ 0 h 267"/>
                  <a:gd name="T6" fmla="*/ 0 w 185"/>
                  <a:gd name="T7" fmla="*/ 0 h 267"/>
                  <a:gd name="T8" fmla="*/ 0 w 185"/>
                  <a:gd name="T9" fmla="*/ 0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267"/>
                  <a:gd name="T17" fmla="*/ 185 w 185"/>
                  <a:gd name="T18" fmla="*/ 267 h 2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267">
                    <a:moveTo>
                      <a:pt x="182" y="0"/>
                    </a:moveTo>
                    <a:lnTo>
                      <a:pt x="185" y="76"/>
                    </a:lnTo>
                    <a:lnTo>
                      <a:pt x="6" y="267"/>
                    </a:lnTo>
                    <a:lnTo>
                      <a:pt x="0" y="195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6" name="Freeform 231"/>
              <p:cNvSpPr>
                <a:spLocks/>
              </p:cNvSpPr>
              <p:nvPr/>
            </p:nvSpPr>
            <p:spPr bwMode="auto">
              <a:xfrm>
                <a:off x="2391" y="2357"/>
                <a:ext cx="36" cy="66"/>
              </a:xfrm>
              <a:custGeom>
                <a:avLst/>
                <a:gdLst>
                  <a:gd name="T0" fmla="*/ 0 w 182"/>
                  <a:gd name="T1" fmla="*/ 0 h 261"/>
                  <a:gd name="T2" fmla="*/ 0 w 182"/>
                  <a:gd name="T3" fmla="*/ 0 h 261"/>
                  <a:gd name="T4" fmla="*/ 0 w 182"/>
                  <a:gd name="T5" fmla="*/ 0 h 261"/>
                  <a:gd name="T6" fmla="*/ 0 w 182"/>
                  <a:gd name="T7" fmla="*/ 0 h 261"/>
                  <a:gd name="T8" fmla="*/ 0 w 182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2"/>
                  <a:gd name="T16" fmla="*/ 0 h 261"/>
                  <a:gd name="T17" fmla="*/ 182 w 182"/>
                  <a:gd name="T18" fmla="*/ 261 h 2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2" h="261">
                    <a:moveTo>
                      <a:pt x="179" y="0"/>
                    </a:moveTo>
                    <a:lnTo>
                      <a:pt x="182" y="71"/>
                    </a:lnTo>
                    <a:lnTo>
                      <a:pt x="5" y="261"/>
                    </a:lnTo>
                    <a:lnTo>
                      <a:pt x="0" y="191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7" name="Freeform 232"/>
              <p:cNvSpPr>
                <a:spLocks/>
              </p:cNvSpPr>
              <p:nvPr/>
            </p:nvSpPr>
            <p:spPr bwMode="auto">
              <a:xfrm>
                <a:off x="2392" y="2375"/>
                <a:ext cx="36" cy="65"/>
              </a:xfrm>
              <a:custGeom>
                <a:avLst/>
                <a:gdLst>
                  <a:gd name="T0" fmla="*/ 0 w 180"/>
                  <a:gd name="T1" fmla="*/ 0 h 260"/>
                  <a:gd name="T2" fmla="*/ 0 w 180"/>
                  <a:gd name="T3" fmla="*/ 0 h 260"/>
                  <a:gd name="T4" fmla="*/ 0 w 180"/>
                  <a:gd name="T5" fmla="*/ 0 h 260"/>
                  <a:gd name="T6" fmla="*/ 0 w 180"/>
                  <a:gd name="T7" fmla="*/ 0 h 260"/>
                  <a:gd name="T8" fmla="*/ 0 w 180"/>
                  <a:gd name="T9" fmla="*/ 0 h 2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0"/>
                  <a:gd name="T16" fmla="*/ 0 h 260"/>
                  <a:gd name="T17" fmla="*/ 180 w 180"/>
                  <a:gd name="T18" fmla="*/ 260 h 2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0" h="260">
                    <a:moveTo>
                      <a:pt x="177" y="0"/>
                    </a:moveTo>
                    <a:lnTo>
                      <a:pt x="180" y="73"/>
                    </a:lnTo>
                    <a:lnTo>
                      <a:pt x="5" y="260"/>
                    </a:lnTo>
                    <a:lnTo>
                      <a:pt x="0" y="190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8" name="Freeform 233"/>
              <p:cNvSpPr>
                <a:spLocks/>
              </p:cNvSpPr>
              <p:nvPr/>
            </p:nvSpPr>
            <p:spPr bwMode="auto">
              <a:xfrm>
                <a:off x="2393" y="2394"/>
                <a:ext cx="35" cy="54"/>
              </a:xfrm>
              <a:custGeom>
                <a:avLst/>
                <a:gdLst>
                  <a:gd name="T0" fmla="*/ 0 w 177"/>
                  <a:gd name="T1" fmla="*/ 0 h 219"/>
                  <a:gd name="T2" fmla="*/ 0 w 177"/>
                  <a:gd name="T3" fmla="*/ 0 h 219"/>
                  <a:gd name="T4" fmla="*/ 0 w 177"/>
                  <a:gd name="T5" fmla="*/ 0 h 219"/>
                  <a:gd name="T6" fmla="*/ 0 w 177"/>
                  <a:gd name="T7" fmla="*/ 0 h 219"/>
                  <a:gd name="T8" fmla="*/ 0 w 177"/>
                  <a:gd name="T9" fmla="*/ 0 h 219"/>
                  <a:gd name="T10" fmla="*/ 0 w 177"/>
                  <a:gd name="T11" fmla="*/ 0 h 2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7"/>
                  <a:gd name="T19" fmla="*/ 0 h 219"/>
                  <a:gd name="T20" fmla="*/ 177 w 177"/>
                  <a:gd name="T21" fmla="*/ 219 h 21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7" h="219">
                    <a:moveTo>
                      <a:pt x="175" y="0"/>
                    </a:moveTo>
                    <a:lnTo>
                      <a:pt x="177" y="73"/>
                    </a:lnTo>
                    <a:lnTo>
                      <a:pt x="45" y="215"/>
                    </a:lnTo>
                    <a:lnTo>
                      <a:pt x="2" y="219"/>
                    </a:lnTo>
                    <a:lnTo>
                      <a:pt x="0" y="187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09" name="Freeform 234"/>
              <p:cNvSpPr>
                <a:spLocks/>
              </p:cNvSpPr>
              <p:nvPr/>
            </p:nvSpPr>
            <p:spPr bwMode="auto">
              <a:xfrm>
                <a:off x="2402" y="2412"/>
                <a:ext cx="27" cy="35"/>
              </a:xfrm>
              <a:custGeom>
                <a:avLst/>
                <a:gdLst>
                  <a:gd name="T0" fmla="*/ 0 w 135"/>
                  <a:gd name="T1" fmla="*/ 0 h 142"/>
                  <a:gd name="T2" fmla="*/ 0 w 135"/>
                  <a:gd name="T3" fmla="*/ 0 h 142"/>
                  <a:gd name="T4" fmla="*/ 0 w 135"/>
                  <a:gd name="T5" fmla="*/ 0 h 142"/>
                  <a:gd name="T6" fmla="*/ 0 w 135"/>
                  <a:gd name="T7" fmla="*/ 0 h 142"/>
                  <a:gd name="T8" fmla="*/ 0 w 135"/>
                  <a:gd name="T9" fmla="*/ 0 h 142"/>
                  <a:gd name="T10" fmla="*/ 0 w 135"/>
                  <a:gd name="T11" fmla="*/ 0 h 142"/>
                  <a:gd name="T12" fmla="*/ 0 w 135"/>
                  <a:gd name="T13" fmla="*/ 0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5"/>
                  <a:gd name="T22" fmla="*/ 0 h 142"/>
                  <a:gd name="T23" fmla="*/ 135 w 135"/>
                  <a:gd name="T24" fmla="*/ 142 h 1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5" h="142">
                    <a:moveTo>
                      <a:pt x="132" y="0"/>
                    </a:moveTo>
                    <a:lnTo>
                      <a:pt x="135" y="74"/>
                    </a:lnTo>
                    <a:lnTo>
                      <a:pt x="79" y="135"/>
                    </a:lnTo>
                    <a:lnTo>
                      <a:pt x="41" y="137"/>
                    </a:lnTo>
                    <a:lnTo>
                      <a:pt x="1" y="142"/>
                    </a:lnTo>
                    <a:lnTo>
                      <a:pt x="0" y="142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0" name="Freeform 235"/>
              <p:cNvSpPr>
                <a:spLocks/>
              </p:cNvSpPr>
              <p:nvPr/>
            </p:nvSpPr>
            <p:spPr bwMode="auto">
              <a:xfrm>
                <a:off x="2417" y="2430"/>
                <a:ext cx="12" cy="15"/>
              </a:xfrm>
              <a:custGeom>
                <a:avLst/>
                <a:gdLst>
                  <a:gd name="T0" fmla="*/ 0 w 58"/>
                  <a:gd name="T1" fmla="*/ 0 h 61"/>
                  <a:gd name="T2" fmla="*/ 0 w 58"/>
                  <a:gd name="T3" fmla="*/ 0 h 61"/>
                  <a:gd name="T4" fmla="*/ 0 w 58"/>
                  <a:gd name="T5" fmla="*/ 0 h 61"/>
                  <a:gd name="T6" fmla="*/ 0 w 58"/>
                  <a:gd name="T7" fmla="*/ 0 h 61"/>
                  <a:gd name="T8" fmla="*/ 0 w 58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8"/>
                  <a:gd name="T16" fmla="*/ 0 h 61"/>
                  <a:gd name="T17" fmla="*/ 58 w 58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8" h="61">
                    <a:moveTo>
                      <a:pt x="56" y="0"/>
                    </a:moveTo>
                    <a:lnTo>
                      <a:pt x="58" y="57"/>
                    </a:lnTo>
                    <a:lnTo>
                      <a:pt x="11" y="60"/>
                    </a:lnTo>
                    <a:lnTo>
                      <a:pt x="0" y="6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1" name="Freeform 236"/>
              <p:cNvSpPr>
                <a:spLocks/>
              </p:cNvSpPr>
              <p:nvPr/>
            </p:nvSpPr>
            <p:spPr bwMode="auto">
              <a:xfrm>
                <a:off x="2420" y="2141"/>
                <a:ext cx="34" cy="16"/>
              </a:xfrm>
              <a:custGeom>
                <a:avLst/>
                <a:gdLst>
                  <a:gd name="T0" fmla="*/ 0 w 169"/>
                  <a:gd name="T1" fmla="*/ 0 h 62"/>
                  <a:gd name="T2" fmla="*/ 0 w 169"/>
                  <a:gd name="T3" fmla="*/ 0 h 62"/>
                  <a:gd name="T4" fmla="*/ 0 w 169"/>
                  <a:gd name="T5" fmla="*/ 0 h 62"/>
                  <a:gd name="T6" fmla="*/ 0 w 169"/>
                  <a:gd name="T7" fmla="*/ 0 h 62"/>
                  <a:gd name="T8" fmla="*/ 0 w 169"/>
                  <a:gd name="T9" fmla="*/ 0 h 62"/>
                  <a:gd name="T10" fmla="*/ 0 w 169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9"/>
                  <a:gd name="T19" fmla="*/ 0 h 62"/>
                  <a:gd name="T20" fmla="*/ 169 w 169"/>
                  <a:gd name="T21" fmla="*/ 62 h 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9" h="62">
                    <a:moveTo>
                      <a:pt x="169" y="1"/>
                    </a:moveTo>
                    <a:lnTo>
                      <a:pt x="123" y="0"/>
                    </a:lnTo>
                    <a:lnTo>
                      <a:pt x="61" y="1"/>
                    </a:lnTo>
                    <a:lnTo>
                      <a:pt x="0" y="2"/>
                    </a:lnTo>
                    <a:lnTo>
                      <a:pt x="3" y="62"/>
                    </a:ln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2" name="Freeform 237"/>
              <p:cNvSpPr>
                <a:spLocks/>
              </p:cNvSpPr>
              <p:nvPr/>
            </p:nvSpPr>
            <p:spPr bwMode="auto">
              <a:xfrm>
                <a:off x="2420" y="2141"/>
                <a:ext cx="48" cy="32"/>
              </a:xfrm>
              <a:custGeom>
                <a:avLst/>
                <a:gdLst>
                  <a:gd name="T0" fmla="*/ 0 w 238"/>
                  <a:gd name="T1" fmla="*/ 0 h 126"/>
                  <a:gd name="T2" fmla="*/ 0 w 238"/>
                  <a:gd name="T3" fmla="*/ 0 h 126"/>
                  <a:gd name="T4" fmla="*/ 0 w 238"/>
                  <a:gd name="T5" fmla="*/ 0 h 126"/>
                  <a:gd name="T6" fmla="*/ 0 w 238"/>
                  <a:gd name="T7" fmla="*/ 0 h 126"/>
                  <a:gd name="T8" fmla="*/ 0 w 238"/>
                  <a:gd name="T9" fmla="*/ 0 h 126"/>
                  <a:gd name="T10" fmla="*/ 0 w 238"/>
                  <a:gd name="T11" fmla="*/ 0 h 126"/>
                  <a:gd name="T12" fmla="*/ 0 w 238"/>
                  <a:gd name="T13" fmla="*/ 0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8"/>
                  <a:gd name="T22" fmla="*/ 0 h 126"/>
                  <a:gd name="T23" fmla="*/ 238 w 238"/>
                  <a:gd name="T24" fmla="*/ 126 h 1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8" h="126">
                    <a:moveTo>
                      <a:pt x="166" y="0"/>
                    </a:moveTo>
                    <a:lnTo>
                      <a:pt x="178" y="0"/>
                    </a:lnTo>
                    <a:lnTo>
                      <a:pt x="238" y="1"/>
                    </a:lnTo>
                    <a:lnTo>
                      <a:pt x="238" y="37"/>
                    </a:lnTo>
                    <a:lnTo>
                      <a:pt x="2" y="126"/>
                    </a:lnTo>
                    <a:lnTo>
                      <a:pt x="0" y="61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3" name="Freeform 238"/>
              <p:cNvSpPr>
                <a:spLocks/>
              </p:cNvSpPr>
              <p:nvPr/>
            </p:nvSpPr>
            <p:spPr bwMode="auto">
              <a:xfrm>
                <a:off x="2421" y="2151"/>
                <a:ext cx="47" cy="38"/>
              </a:xfrm>
              <a:custGeom>
                <a:avLst/>
                <a:gdLst>
                  <a:gd name="T0" fmla="*/ 0 w 236"/>
                  <a:gd name="T1" fmla="*/ 0 h 153"/>
                  <a:gd name="T2" fmla="*/ 0 w 236"/>
                  <a:gd name="T3" fmla="*/ 0 h 153"/>
                  <a:gd name="T4" fmla="*/ 0 w 236"/>
                  <a:gd name="T5" fmla="*/ 0 h 153"/>
                  <a:gd name="T6" fmla="*/ 0 w 236"/>
                  <a:gd name="T7" fmla="*/ 0 h 153"/>
                  <a:gd name="T8" fmla="*/ 0 w 236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53"/>
                  <a:gd name="T17" fmla="*/ 236 w 236"/>
                  <a:gd name="T18" fmla="*/ 153 h 1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53">
                    <a:moveTo>
                      <a:pt x="236" y="0"/>
                    </a:moveTo>
                    <a:lnTo>
                      <a:pt x="236" y="67"/>
                    </a:lnTo>
                    <a:lnTo>
                      <a:pt x="3" y="153"/>
                    </a:lnTo>
                    <a:lnTo>
                      <a:pt x="0" y="89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4" name="Freeform 239"/>
              <p:cNvSpPr>
                <a:spLocks/>
              </p:cNvSpPr>
              <p:nvPr/>
            </p:nvSpPr>
            <p:spPr bwMode="auto">
              <a:xfrm>
                <a:off x="2421" y="2167"/>
                <a:ext cx="47" cy="38"/>
              </a:xfrm>
              <a:custGeom>
                <a:avLst/>
                <a:gdLst>
                  <a:gd name="T0" fmla="*/ 0 w 233"/>
                  <a:gd name="T1" fmla="*/ 0 h 150"/>
                  <a:gd name="T2" fmla="*/ 0 w 233"/>
                  <a:gd name="T3" fmla="*/ 0 h 150"/>
                  <a:gd name="T4" fmla="*/ 0 w 233"/>
                  <a:gd name="T5" fmla="*/ 0 h 150"/>
                  <a:gd name="T6" fmla="*/ 0 w 233"/>
                  <a:gd name="T7" fmla="*/ 0 h 150"/>
                  <a:gd name="T8" fmla="*/ 0 w 233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3"/>
                  <a:gd name="T16" fmla="*/ 0 h 150"/>
                  <a:gd name="T17" fmla="*/ 233 w 233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3" h="150">
                    <a:moveTo>
                      <a:pt x="233" y="0"/>
                    </a:moveTo>
                    <a:lnTo>
                      <a:pt x="233" y="65"/>
                    </a:lnTo>
                    <a:lnTo>
                      <a:pt x="2" y="150"/>
                    </a:lnTo>
                    <a:lnTo>
                      <a:pt x="0" y="86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5" name="Freeform 240"/>
              <p:cNvSpPr>
                <a:spLocks/>
              </p:cNvSpPr>
              <p:nvPr/>
            </p:nvSpPr>
            <p:spPr bwMode="auto">
              <a:xfrm>
                <a:off x="2422" y="2184"/>
                <a:ext cx="46" cy="37"/>
              </a:xfrm>
              <a:custGeom>
                <a:avLst/>
                <a:gdLst>
                  <a:gd name="T0" fmla="*/ 0 w 231"/>
                  <a:gd name="T1" fmla="*/ 0 h 150"/>
                  <a:gd name="T2" fmla="*/ 0 w 231"/>
                  <a:gd name="T3" fmla="*/ 0 h 150"/>
                  <a:gd name="T4" fmla="*/ 0 w 231"/>
                  <a:gd name="T5" fmla="*/ 0 h 150"/>
                  <a:gd name="T6" fmla="*/ 0 w 231"/>
                  <a:gd name="T7" fmla="*/ 0 h 150"/>
                  <a:gd name="T8" fmla="*/ 0 w 231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1"/>
                  <a:gd name="T16" fmla="*/ 0 h 150"/>
                  <a:gd name="T17" fmla="*/ 231 w 231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1" h="150">
                    <a:moveTo>
                      <a:pt x="231" y="0"/>
                    </a:moveTo>
                    <a:lnTo>
                      <a:pt x="231" y="64"/>
                    </a:lnTo>
                    <a:lnTo>
                      <a:pt x="3" y="150"/>
                    </a:lnTo>
                    <a:lnTo>
                      <a:pt x="0" y="8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6" name="Freeform 241"/>
              <p:cNvSpPr>
                <a:spLocks/>
              </p:cNvSpPr>
              <p:nvPr/>
            </p:nvSpPr>
            <p:spPr bwMode="auto">
              <a:xfrm>
                <a:off x="2422" y="2200"/>
                <a:ext cx="46" cy="37"/>
              </a:xfrm>
              <a:custGeom>
                <a:avLst/>
                <a:gdLst>
                  <a:gd name="T0" fmla="*/ 0 w 228"/>
                  <a:gd name="T1" fmla="*/ 0 h 150"/>
                  <a:gd name="T2" fmla="*/ 0 w 228"/>
                  <a:gd name="T3" fmla="*/ 0 h 150"/>
                  <a:gd name="T4" fmla="*/ 0 w 228"/>
                  <a:gd name="T5" fmla="*/ 0 h 150"/>
                  <a:gd name="T6" fmla="*/ 0 w 228"/>
                  <a:gd name="T7" fmla="*/ 0 h 150"/>
                  <a:gd name="T8" fmla="*/ 0 w 228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8"/>
                  <a:gd name="T16" fmla="*/ 0 h 150"/>
                  <a:gd name="T17" fmla="*/ 228 w 228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8" h="150">
                    <a:moveTo>
                      <a:pt x="228" y="0"/>
                    </a:moveTo>
                    <a:lnTo>
                      <a:pt x="228" y="65"/>
                    </a:lnTo>
                    <a:lnTo>
                      <a:pt x="2" y="150"/>
                    </a:lnTo>
                    <a:lnTo>
                      <a:pt x="0" y="86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7" name="Freeform 242"/>
              <p:cNvSpPr>
                <a:spLocks/>
              </p:cNvSpPr>
              <p:nvPr/>
            </p:nvSpPr>
            <p:spPr bwMode="auto">
              <a:xfrm>
                <a:off x="2423" y="2216"/>
                <a:ext cx="45" cy="37"/>
              </a:xfrm>
              <a:custGeom>
                <a:avLst/>
                <a:gdLst>
                  <a:gd name="T0" fmla="*/ 0 w 226"/>
                  <a:gd name="T1" fmla="*/ 0 h 150"/>
                  <a:gd name="T2" fmla="*/ 0 w 226"/>
                  <a:gd name="T3" fmla="*/ 0 h 150"/>
                  <a:gd name="T4" fmla="*/ 0 w 226"/>
                  <a:gd name="T5" fmla="*/ 0 h 150"/>
                  <a:gd name="T6" fmla="*/ 0 w 226"/>
                  <a:gd name="T7" fmla="*/ 0 h 150"/>
                  <a:gd name="T8" fmla="*/ 0 w 226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150"/>
                  <a:gd name="T17" fmla="*/ 226 w 226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150">
                    <a:moveTo>
                      <a:pt x="226" y="0"/>
                    </a:moveTo>
                    <a:lnTo>
                      <a:pt x="225" y="67"/>
                    </a:lnTo>
                    <a:lnTo>
                      <a:pt x="3" y="150"/>
                    </a:lnTo>
                    <a:lnTo>
                      <a:pt x="0" y="85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8" name="Freeform 243"/>
              <p:cNvSpPr>
                <a:spLocks/>
              </p:cNvSpPr>
              <p:nvPr/>
            </p:nvSpPr>
            <p:spPr bwMode="auto">
              <a:xfrm>
                <a:off x="2423" y="2233"/>
                <a:ext cx="45" cy="36"/>
              </a:xfrm>
              <a:custGeom>
                <a:avLst/>
                <a:gdLst>
                  <a:gd name="T0" fmla="*/ 0 w 222"/>
                  <a:gd name="T1" fmla="*/ 0 h 147"/>
                  <a:gd name="T2" fmla="*/ 0 w 222"/>
                  <a:gd name="T3" fmla="*/ 0 h 147"/>
                  <a:gd name="T4" fmla="*/ 0 w 222"/>
                  <a:gd name="T5" fmla="*/ 0 h 147"/>
                  <a:gd name="T6" fmla="*/ 0 w 222"/>
                  <a:gd name="T7" fmla="*/ 0 h 147"/>
                  <a:gd name="T8" fmla="*/ 0 w 222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147"/>
                  <a:gd name="T17" fmla="*/ 222 w 222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147">
                    <a:moveTo>
                      <a:pt x="222" y="0"/>
                    </a:moveTo>
                    <a:lnTo>
                      <a:pt x="222" y="64"/>
                    </a:lnTo>
                    <a:lnTo>
                      <a:pt x="2" y="147"/>
                    </a:lnTo>
                    <a:lnTo>
                      <a:pt x="0" y="8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19" name="Freeform 244"/>
              <p:cNvSpPr>
                <a:spLocks/>
              </p:cNvSpPr>
              <p:nvPr/>
            </p:nvSpPr>
            <p:spPr bwMode="auto">
              <a:xfrm>
                <a:off x="2424" y="2249"/>
                <a:ext cx="44" cy="36"/>
              </a:xfrm>
              <a:custGeom>
                <a:avLst/>
                <a:gdLst>
                  <a:gd name="T0" fmla="*/ 0 w 220"/>
                  <a:gd name="T1" fmla="*/ 0 h 146"/>
                  <a:gd name="T2" fmla="*/ 0 w 220"/>
                  <a:gd name="T3" fmla="*/ 0 h 146"/>
                  <a:gd name="T4" fmla="*/ 0 w 220"/>
                  <a:gd name="T5" fmla="*/ 0 h 146"/>
                  <a:gd name="T6" fmla="*/ 0 w 220"/>
                  <a:gd name="T7" fmla="*/ 0 h 146"/>
                  <a:gd name="T8" fmla="*/ 0 w 220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0"/>
                  <a:gd name="T16" fmla="*/ 0 h 146"/>
                  <a:gd name="T17" fmla="*/ 220 w 220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0" h="146">
                    <a:moveTo>
                      <a:pt x="220" y="0"/>
                    </a:moveTo>
                    <a:lnTo>
                      <a:pt x="220" y="65"/>
                    </a:lnTo>
                    <a:lnTo>
                      <a:pt x="3" y="146"/>
                    </a:lnTo>
                    <a:lnTo>
                      <a:pt x="0" y="83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0" name="Freeform 245"/>
              <p:cNvSpPr>
                <a:spLocks/>
              </p:cNvSpPr>
              <p:nvPr/>
            </p:nvSpPr>
            <p:spPr bwMode="auto">
              <a:xfrm>
                <a:off x="2424" y="2265"/>
                <a:ext cx="44" cy="37"/>
              </a:xfrm>
              <a:custGeom>
                <a:avLst/>
                <a:gdLst>
                  <a:gd name="T0" fmla="*/ 0 w 217"/>
                  <a:gd name="T1" fmla="*/ 0 h 146"/>
                  <a:gd name="T2" fmla="*/ 0 w 217"/>
                  <a:gd name="T3" fmla="*/ 0 h 146"/>
                  <a:gd name="T4" fmla="*/ 0 w 217"/>
                  <a:gd name="T5" fmla="*/ 0 h 146"/>
                  <a:gd name="T6" fmla="*/ 0 w 217"/>
                  <a:gd name="T7" fmla="*/ 0 h 146"/>
                  <a:gd name="T8" fmla="*/ 0 w 217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7"/>
                  <a:gd name="T16" fmla="*/ 0 h 146"/>
                  <a:gd name="T17" fmla="*/ 217 w 217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7" h="146">
                    <a:moveTo>
                      <a:pt x="217" y="0"/>
                    </a:moveTo>
                    <a:lnTo>
                      <a:pt x="217" y="65"/>
                    </a:lnTo>
                    <a:lnTo>
                      <a:pt x="2" y="146"/>
                    </a:lnTo>
                    <a:lnTo>
                      <a:pt x="0" y="81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1" name="Freeform 246"/>
              <p:cNvSpPr>
                <a:spLocks/>
              </p:cNvSpPr>
              <p:nvPr/>
            </p:nvSpPr>
            <p:spPr bwMode="auto">
              <a:xfrm>
                <a:off x="2425" y="2281"/>
                <a:ext cx="43" cy="37"/>
              </a:xfrm>
              <a:custGeom>
                <a:avLst/>
                <a:gdLst>
                  <a:gd name="T0" fmla="*/ 0 w 215"/>
                  <a:gd name="T1" fmla="*/ 0 h 145"/>
                  <a:gd name="T2" fmla="*/ 0 w 215"/>
                  <a:gd name="T3" fmla="*/ 0 h 145"/>
                  <a:gd name="T4" fmla="*/ 0 w 215"/>
                  <a:gd name="T5" fmla="*/ 0 h 145"/>
                  <a:gd name="T6" fmla="*/ 0 w 215"/>
                  <a:gd name="T7" fmla="*/ 0 h 145"/>
                  <a:gd name="T8" fmla="*/ 0 w 215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145"/>
                  <a:gd name="T17" fmla="*/ 215 w 215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145">
                    <a:moveTo>
                      <a:pt x="215" y="0"/>
                    </a:moveTo>
                    <a:lnTo>
                      <a:pt x="215" y="66"/>
                    </a:lnTo>
                    <a:lnTo>
                      <a:pt x="1" y="145"/>
                    </a:lnTo>
                    <a:lnTo>
                      <a:pt x="0" y="81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2" name="Freeform 247"/>
              <p:cNvSpPr>
                <a:spLocks/>
              </p:cNvSpPr>
              <p:nvPr/>
            </p:nvSpPr>
            <p:spPr bwMode="auto">
              <a:xfrm>
                <a:off x="2425" y="2298"/>
                <a:ext cx="43" cy="36"/>
              </a:xfrm>
              <a:custGeom>
                <a:avLst/>
                <a:gdLst>
                  <a:gd name="T0" fmla="*/ 0 w 214"/>
                  <a:gd name="T1" fmla="*/ 0 h 144"/>
                  <a:gd name="T2" fmla="*/ 0 w 214"/>
                  <a:gd name="T3" fmla="*/ 0 h 144"/>
                  <a:gd name="T4" fmla="*/ 0 w 214"/>
                  <a:gd name="T5" fmla="*/ 0 h 144"/>
                  <a:gd name="T6" fmla="*/ 0 w 214"/>
                  <a:gd name="T7" fmla="*/ 0 h 144"/>
                  <a:gd name="T8" fmla="*/ 0 w 214"/>
                  <a:gd name="T9" fmla="*/ 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4"/>
                  <a:gd name="T16" fmla="*/ 0 h 144"/>
                  <a:gd name="T17" fmla="*/ 214 w 214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4" h="144">
                    <a:moveTo>
                      <a:pt x="214" y="0"/>
                    </a:moveTo>
                    <a:lnTo>
                      <a:pt x="214" y="65"/>
                    </a:lnTo>
                    <a:lnTo>
                      <a:pt x="3" y="144"/>
                    </a:lnTo>
                    <a:lnTo>
                      <a:pt x="0" y="79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3" name="Freeform 248"/>
              <p:cNvSpPr>
                <a:spLocks/>
              </p:cNvSpPr>
              <p:nvPr/>
            </p:nvSpPr>
            <p:spPr bwMode="auto">
              <a:xfrm>
                <a:off x="2426" y="2314"/>
                <a:ext cx="42" cy="36"/>
              </a:xfrm>
              <a:custGeom>
                <a:avLst/>
                <a:gdLst>
                  <a:gd name="T0" fmla="*/ 0 w 211"/>
                  <a:gd name="T1" fmla="*/ 0 h 143"/>
                  <a:gd name="T2" fmla="*/ 0 w 211"/>
                  <a:gd name="T3" fmla="*/ 0 h 143"/>
                  <a:gd name="T4" fmla="*/ 0 w 211"/>
                  <a:gd name="T5" fmla="*/ 0 h 143"/>
                  <a:gd name="T6" fmla="*/ 0 w 211"/>
                  <a:gd name="T7" fmla="*/ 0 h 143"/>
                  <a:gd name="T8" fmla="*/ 0 w 211"/>
                  <a:gd name="T9" fmla="*/ 0 h 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143"/>
                  <a:gd name="T17" fmla="*/ 211 w 211"/>
                  <a:gd name="T18" fmla="*/ 143 h 1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143">
                    <a:moveTo>
                      <a:pt x="211" y="0"/>
                    </a:moveTo>
                    <a:lnTo>
                      <a:pt x="211" y="65"/>
                    </a:lnTo>
                    <a:lnTo>
                      <a:pt x="2" y="143"/>
                    </a:lnTo>
                    <a:lnTo>
                      <a:pt x="0" y="79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4" name="Freeform 249"/>
              <p:cNvSpPr>
                <a:spLocks/>
              </p:cNvSpPr>
              <p:nvPr/>
            </p:nvSpPr>
            <p:spPr bwMode="auto">
              <a:xfrm>
                <a:off x="2426" y="2330"/>
                <a:ext cx="42" cy="36"/>
              </a:xfrm>
              <a:custGeom>
                <a:avLst/>
                <a:gdLst>
                  <a:gd name="T0" fmla="*/ 0 w 209"/>
                  <a:gd name="T1" fmla="*/ 0 h 142"/>
                  <a:gd name="T2" fmla="*/ 0 w 209"/>
                  <a:gd name="T3" fmla="*/ 0 h 142"/>
                  <a:gd name="T4" fmla="*/ 0 w 209"/>
                  <a:gd name="T5" fmla="*/ 0 h 142"/>
                  <a:gd name="T6" fmla="*/ 0 w 209"/>
                  <a:gd name="T7" fmla="*/ 0 h 142"/>
                  <a:gd name="T8" fmla="*/ 0 w 209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9"/>
                  <a:gd name="T16" fmla="*/ 0 h 142"/>
                  <a:gd name="T17" fmla="*/ 209 w 209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9" h="142">
                    <a:moveTo>
                      <a:pt x="209" y="0"/>
                    </a:moveTo>
                    <a:lnTo>
                      <a:pt x="209" y="65"/>
                    </a:lnTo>
                    <a:lnTo>
                      <a:pt x="3" y="142"/>
                    </a:lnTo>
                    <a:lnTo>
                      <a:pt x="0" y="78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5" name="Freeform 250"/>
              <p:cNvSpPr>
                <a:spLocks/>
              </p:cNvSpPr>
              <p:nvPr/>
            </p:nvSpPr>
            <p:spPr bwMode="auto">
              <a:xfrm>
                <a:off x="2427" y="2347"/>
                <a:ext cx="41" cy="35"/>
              </a:xfrm>
              <a:custGeom>
                <a:avLst/>
                <a:gdLst>
                  <a:gd name="T0" fmla="*/ 0 w 206"/>
                  <a:gd name="T1" fmla="*/ 0 h 142"/>
                  <a:gd name="T2" fmla="*/ 0 w 206"/>
                  <a:gd name="T3" fmla="*/ 0 h 142"/>
                  <a:gd name="T4" fmla="*/ 0 w 206"/>
                  <a:gd name="T5" fmla="*/ 0 h 142"/>
                  <a:gd name="T6" fmla="*/ 0 w 206"/>
                  <a:gd name="T7" fmla="*/ 0 h 142"/>
                  <a:gd name="T8" fmla="*/ 0 w 206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6"/>
                  <a:gd name="T16" fmla="*/ 0 h 142"/>
                  <a:gd name="T17" fmla="*/ 206 w 206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6" h="142">
                    <a:moveTo>
                      <a:pt x="206" y="0"/>
                    </a:moveTo>
                    <a:lnTo>
                      <a:pt x="206" y="66"/>
                    </a:lnTo>
                    <a:lnTo>
                      <a:pt x="2" y="142"/>
                    </a:lnTo>
                    <a:lnTo>
                      <a:pt x="0" y="77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6" name="Freeform 251"/>
              <p:cNvSpPr>
                <a:spLocks/>
              </p:cNvSpPr>
              <p:nvPr/>
            </p:nvSpPr>
            <p:spPr bwMode="auto">
              <a:xfrm>
                <a:off x="2427" y="2363"/>
                <a:ext cx="41" cy="35"/>
              </a:xfrm>
              <a:custGeom>
                <a:avLst/>
                <a:gdLst>
                  <a:gd name="T0" fmla="*/ 0 w 204"/>
                  <a:gd name="T1" fmla="*/ 0 h 139"/>
                  <a:gd name="T2" fmla="*/ 0 w 204"/>
                  <a:gd name="T3" fmla="*/ 0 h 139"/>
                  <a:gd name="T4" fmla="*/ 0 w 204"/>
                  <a:gd name="T5" fmla="*/ 0 h 139"/>
                  <a:gd name="T6" fmla="*/ 0 w 204"/>
                  <a:gd name="T7" fmla="*/ 0 h 139"/>
                  <a:gd name="T8" fmla="*/ 0 w 204"/>
                  <a:gd name="T9" fmla="*/ 0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139"/>
                  <a:gd name="T17" fmla="*/ 204 w 204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139">
                    <a:moveTo>
                      <a:pt x="204" y="0"/>
                    </a:moveTo>
                    <a:lnTo>
                      <a:pt x="203" y="65"/>
                    </a:lnTo>
                    <a:lnTo>
                      <a:pt x="3" y="139"/>
                    </a:lnTo>
                    <a:lnTo>
                      <a:pt x="0" y="76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7" name="Freeform 252"/>
              <p:cNvSpPr>
                <a:spLocks/>
              </p:cNvSpPr>
              <p:nvPr/>
            </p:nvSpPr>
            <p:spPr bwMode="auto">
              <a:xfrm>
                <a:off x="2428" y="2379"/>
                <a:ext cx="40" cy="35"/>
              </a:xfrm>
              <a:custGeom>
                <a:avLst/>
                <a:gdLst>
                  <a:gd name="T0" fmla="*/ 0 w 200"/>
                  <a:gd name="T1" fmla="*/ 0 h 139"/>
                  <a:gd name="T2" fmla="*/ 0 w 200"/>
                  <a:gd name="T3" fmla="*/ 0 h 139"/>
                  <a:gd name="T4" fmla="*/ 0 w 200"/>
                  <a:gd name="T5" fmla="*/ 0 h 139"/>
                  <a:gd name="T6" fmla="*/ 0 w 200"/>
                  <a:gd name="T7" fmla="*/ 0 h 139"/>
                  <a:gd name="T8" fmla="*/ 0 w 200"/>
                  <a:gd name="T9" fmla="*/ 0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139"/>
                  <a:gd name="T17" fmla="*/ 200 w 200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139">
                    <a:moveTo>
                      <a:pt x="200" y="0"/>
                    </a:moveTo>
                    <a:lnTo>
                      <a:pt x="200" y="65"/>
                    </a:lnTo>
                    <a:lnTo>
                      <a:pt x="2" y="139"/>
                    </a:lnTo>
                    <a:lnTo>
                      <a:pt x="0" y="74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8" name="Freeform 253"/>
              <p:cNvSpPr>
                <a:spLocks/>
              </p:cNvSpPr>
              <p:nvPr/>
            </p:nvSpPr>
            <p:spPr bwMode="auto">
              <a:xfrm>
                <a:off x="2428" y="2396"/>
                <a:ext cx="40" cy="34"/>
              </a:xfrm>
              <a:custGeom>
                <a:avLst/>
                <a:gdLst>
                  <a:gd name="T0" fmla="*/ 0 w 198"/>
                  <a:gd name="T1" fmla="*/ 0 h 138"/>
                  <a:gd name="T2" fmla="*/ 0 w 198"/>
                  <a:gd name="T3" fmla="*/ 0 h 138"/>
                  <a:gd name="T4" fmla="*/ 0 w 198"/>
                  <a:gd name="T5" fmla="*/ 0 h 138"/>
                  <a:gd name="T6" fmla="*/ 0 w 198"/>
                  <a:gd name="T7" fmla="*/ 0 h 138"/>
                  <a:gd name="T8" fmla="*/ 0 w 198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138"/>
                  <a:gd name="T17" fmla="*/ 198 w 198"/>
                  <a:gd name="T18" fmla="*/ 138 h 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138">
                    <a:moveTo>
                      <a:pt x="198" y="0"/>
                    </a:moveTo>
                    <a:lnTo>
                      <a:pt x="198" y="65"/>
                    </a:lnTo>
                    <a:lnTo>
                      <a:pt x="3" y="138"/>
                    </a:lnTo>
                    <a:lnTo>
                      <a:pt x="0" y="74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29" name="Freeform 254"/>
              <p:cNvSpPr>
                <a:spLocks/>
              </p:cNvSpPr>
              <p:nvPr/>
            </p:nvSpPr>
            <p:spPr bwMode="auto">
              <a:xfrm>
                <a:off x="2429" y="2412"/>
                <a:ext cx="39" cy="33"/>
              </a:xfrm>
              <a:custGeom>
                <a:avLst/>
                <a:gdLst>
                  <a:gd name="T0" fmla="*/ 0 w 195"/>
                  <a:gd name="T1" fmla="*/ 0 h 131"/>
                  <a:gd name="T2" fmla="*/ 0 w 195"/>
                  <a:gd name="T3" fmla="*/ 0 h 131"/>
                  <a:gd name="T4" fmla="*/ 0 w 195"/>
                  <a:gd name="T5" fmla="*/ 0 h 131"/>
                  <a:gd name="T6" fmla="*/ 0 w 195"/>
                  <a:gd name="T7" fmla="*/ 0 h 131"/>
                  <a:gd name="T8" fmla="*/ 0 w 195"/>
                  <a:gd name="T9" fmla="*/ 0 h 131"/>
                  <a:gd name="T10" fmla="*/ 0 w 195"/>
                  <a:gd name="T11" fmla="*/ 0 h 1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5"/>
                  <a:gd name="T19" fmla="*/ 0 h 131"/>
                  <a:gd name="T20" fmla="*/ 195 w 195"/>
                  <a:gd name="T21" fmla="*/ 131 h 1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5" h="131">
                    <a:moveTo>
                      <a:pt x="195" y="0"/>
                    </a:moveTo>
                    <a:lnTo>
                      <a:pt x="195" y="68"/>
                    </a:lnTo>
                    <a:lnTo>
                      <a:pt x="24" y="131"/>
                    </a:lnTo>
                    <a:lnTo>
                      <a:pt x="2" y="131"/>
                    </a:lnTo>
                    <a:lnTo>
                      <a:pt x="0" y="73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0" name="Freeform 255"/>
              <p:cNvSpPr>
                <a:spLocks/>
              </p:cNvSpPr>
              <p:nvPr/>
            </p:nvSpPr>
            <p:spPr bwMode="auto">
              <a:xfrm>
                <a:off x="2433" y="2429"/>
                <a:ext cx="35" cy="16"/>
              </a:xfrm>
              <a:custGeom>
                <a:avLst/>
                <a:gdLst>
                  <a:gd name="T0" fmla="*/ 0 w 171"/>
                  <a:gd name="T1" fmla="*/ 0 h 63"/>
                  <a:gd name="T2" fmla="*/ 0 w 171"/>
                  <a:gd name="T3" fmla="*/ 0 h 63"/>
                  <a:gd name="T4" fmla="*/ 0 w 171"/>
                  <a:gd name="T5" fmla="*/ 0 h 63"/>
                  <a:gd name="T6" fmla="*/ 0 w 171"/>
                  <a:gd name="T7" fmla="*/ 0 h 63"/>
                  <a:gd name="T8" fmla="*/ 0 w 171"/>
                  <a:gd name="T9" fmla="*/ 0 h 63"/>
                  <a:gd name="T10" fmla="*/ 0 w 171"/>
                  <a:gd name="T11" fmla="*/ 0 h 63"/>
                  <a:gd name="T12" fmla="*/ 0 w 171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63"/>
                  <a:gd name="T23" fmla="*/ 171 w 171"/>
                  <a:gd name="T24" fmla="*/ 63 h 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63">
                    <a:moveTo>
                      <a:pt x="171" y="0"/>
                    </a:moveTo>
                    <a:lnTo>
                      <a:pt x="171" y="63"/>
                    </a:lnTo>
                    <a:lnTo>
                      <a:pt x="123" y="62"/>
                    </a:lnTo>
                    <a:lnTo>
                      <a:pt x="76" y="62"/>
                    </a:lnTo>
                    <a:lnTo>
                      <a:pt x="28" y="62"/>
                    </a:lnTo>
                    <a:lnTo>
                      <a:pt x="0" y="6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1" name="Freeform 256"/>
              <p:cNvSpPr>
                <a:spLocks/>
              </p:cNvSpPr>
              <p:nvPr/>
            </p:nvSpPr>
            <p:spPr bwMode="auto">
              <a:xfrm>
                <a:off x="2497" y="2144"/>
                <a:ext cx="22" cy="14"/>
              </a:xfrm>
              <a:custGeom>
                <a:avLst/>
                <a:gdLst>
                  <a:gd name="T0" fmla="*/ 0 w 111"/>
                  <a:gd name="T1" fmla="*/ 0 h 56"/>
                  <a:gd name="T2" fmla="*/ 0 w 111"/>
                  <a:gd name="T3" fmla="*/ 0 h 56"/>
                  <a:gd name="T4" fmla="*/ 0 w 111"/>
                  <a:gd name="T5" fmla="*/ 0 h 56"/>
                  <a:gd name="T6" fmla="*/ 0 w 111"/>
                  <a:gd name="T7" fmla="*/ 0 h 56"/>
                  <a:gd name="T8" fmla="*/ 0 w 111"/>
                  <a:gd name="T9" fmla="*/ 0 h 56"/>
                  <a:gd name="T10" fmla="*/ 0 w 11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1"/>
                  <a:gd name="T19" fmla="*/ 0 h 56"/>
                  <a:gd name="T20" fmla="*/ 111 w 111"/>
                  <a:gd name="T21" fmla="*/ 56 h 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1" h="56">
                    <a:moveTo>
                      <a:pt x="109" y="56"/>
                    </a:moveTo>
                    <a:lnTo>
                      <a:pt x="111" y="14"/>
                    </a:lnTo>
                    <a:lnTo>
                      <a:pt x="66" y="7"/>
                    </a:lnTo>
                    <a:lnTo>
                      <a:pt x="17" y="1"/>
                    </a:lnTo>
                    <a:lnTo>
                      <a:pt x="0" y="0"/>
                    </a:lnTo>
                    <a:lnTo>
                      <a:pt x="109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2" name="Freeform 257"/>
              <p:cNvSpPr>
                <a:spLocks/>
              </p:cNvSpPr>
              <p:nvPr/>
            </p:nvSpPr>
            <p:spPr bwMode="auto">
              <a:xfrm>
                <a:off x="2468" y="2142"/>
                <a:ext cx="51" cy="33"/>
              </a:xfrm>
              <a:custGeom>
                <a:avLst/>
                <a:gdLst>
                  <a:gd name="T0" fmla="*/ 0 w 253"/>
                  <a:gd name="T1" fmla="*/ 0 h 133"/>
                  <a:gd name="T2" fmla="*/ 0 w 253"/>
                  <a:gd name="T3" fmla="*/ 0 h 133"/>
                  <a:gd name="T4" fmla="*/ 0 w 253"/>
                  <a:gd name="T5" fmla="*/ 0 h 133"/>
                  <a:gd name="T6" fmla="*/ 0 w 253"/>
                  <a:gd name="T7" fmla="*/ 0 h 133"/>
                  <a:gd name="T8" fmla="*/ 0 w 253"/>
                  <a:gd name="T9" fmla="*/ 0 h 133"/>
                  <a:gd name="T10" fmla="*/ 0 w 253"/>
                  <a:gd name="T11" fmla="*/ 0 h 133"/>
                  <a:gd name="T12" fmla="*/ 0 w 253"/>
                  <a:gd name="T13" fmla="*/ 0 h 133"/>
                  <a:gd name="T14" fmla="*/ 0 w 253"/>
                  <a:gd name="T15" fmla="*/ 0 h 1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3"/>
                  <a:gd name="T25" fmla="*/ 0 h 133"/>
                  <a:gd name="T26" fmla="*/ 253 w 253"/>
                  <a:gd name="T27" fmla="*/ 133 h 13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3" h="133">
                    <a:moveTo>
                      <a:pt x="253" y="66"/>
                    </a:moveTo>
                    <a:lnTo>
                      <a:pt x="250" y="13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5" y="2"/>
                    </a:lnTo>
                    <a:lnTo>
                      <a:pt x="110" y="7"/>
                    </a:lnTo>
                    <a:lnTo>
                      <a:pt x="144" y="10"/>
                    </a:lnTo>
                    <a:lnTo>
                      <a:pt x="253" y="66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3" name="Freeform 258"/>
              <p:cNvSpPr>
                <a:spLocks/>
              </p:cNvSpPr>
              <p:nvPr/>
            </p:nvSpPr>
            <p:spPr bwMode="auto">
              <a:xfrm>
                <a:off x="2468" y="2142"/>
                <a:ext cx="50" cy="50"/>
              </a:xfrm>
              <a:custGeom>
                <a:avLst/>
                <a:gdLst>
                  <a:gd name="T0" fmla="*/ 0 w 250"/>
                  <a:gd name="T1" fmla="*/ 0 h 197"/>
                  <a:gd name="T2" fmla="*/ 0 w 250"/>
                  <a:gd name="T3" fmla="*/ 0 h 197"/>
                  <a:gd name="T4" fmla="*/ 0 w 250"/>
                  <a:gd name="T5" fmla="*/ 0 h 197"/>
                  <a:gd name="T6" fmla="*/ 0 w 250"/>
                  <a:gd name="T7" fmla="*/ 0 h 197"/>
                  <a:gd name="T8" fmla="*/ 0 w 250"/>
                  <a:gd name="T9" fmla="*/ 0 h 1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197"/>
                  <a:gd name="T17" fmla="*/ 250 w 250"/>
                  <a:gd name="T18" fmla="*/ 197 h 1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197">
                    <a:moveTo>
                      <a:pt x="250" y="131"/>
                    </a:moveTo>
                    <a:lnTo>
                      <a:pt x="248" y="197"/>
                    </a:lnTo>
                    <a:lnTo>
                      <a:pt x="0" y="69"/>
                    </a:lnTo>
                    <a:lnTo>
                      <a:pt x="0" y="0"/>
                    </a:lnTo>
                    <a:lnTo>
                      <a:pt x="250" y="131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4" name="Freeform 259"/>
              <p:cNvSpPr>
                <a:spLocks/>
              </p:cNvSpPr>
              <p:nvPr/>
            </p:nvSpPr>
            <p:spPr bwMode="auto">
              <a:xfrm>
                <a:off x="2468" y="2159"/>
                <a:ext cx="50" cy="49"/>
              </a:xfrm>
              <a:custGeom>
                <a:avLst/>
                <a:gdLst>
                  <a:gd name="T0" fmla="*/ 0 w 248"/>
                  <a:gd name="T1" fmla="*/ 0 h 196"/>
                  <a:gd name="T2" fmla="*/ 0 w 248"/>
                  <a:gd name="T3" fmla="*/ 0 h 196"/>
                  <a:gd name="T4" fmla="*/ 0 w 248"/>
                  <a:gd name="T5" fmla="*/ 0 h 196"/>
                  <a:gd name="T6" fmla="*/ 0 w 248"/>
                  <a:gd name="T7" fmla="*/ 0 h 196"/>
                  <a:gd name="T8" fmla="*/ 0 w 248"/>
                  <a:gd name="T9" fmla="*/ 0 h 1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8"/>
                  <a:gd name="T16" fmla="*/ 0 h 196"/>
                  <a:gd name="T17" fmla="*/ 248 w 248"/>
                  <a:gd name="T18" fmla="*/ 196 h 1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8" h="196">
                    <a:moveTo>
                      <a:pt x="248" y="128"/>
                    </a:moveTo>
                    <a:lnTo>
                      <a:pt x="244" y="196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48" y="128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5" name="Freeform 260"/>
              <p:cNvSpPr>
                <a:spLocks/>
              </p:cNvSpPr>
              <p:nvPr/>
            </p:nvSpPr>
            <p:spPr bwMode="auto">
              <a:xfrm>
                <a:off x="2468" y="2177"/>
                <a:ext cx="49" cy="48"/>
              </a:xfrm>
              <a:custGeom>
                <a:avLst/>
                <a:gdLst>
                  <a:gd name="T0" fmla="*/ 0 w 244"/>
                  <a:gd name="T1" fmla="*/ 0 h 195"/>
                  <a:gd name="T2" fmla="*/ 0 w 244"/>
                  <a:gd name="T3" fmla="*/ 0 h 195"/>
                  <a:gd name="T4" fmla="*/ 0 w 244"/>
                  <a:gd name="T5" fmla="*/ 0 h 195"/>
                  <a:gd name="T6" fmla="*/ 0 w 244"/>
                  <a:gd name="T7" fmla="*/ 0 h 195"/>
                  <a:gd name="T8" fmla="*/ 0 w 244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195"/>
                  <a:gd name="T17" fmla="*/ 244 w 244"/>
                  <a:gd name="T18" fmla="*/ 195 h 1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195">
                    <a:moveTo>
                      <a:pt x="244" y="128"/>
                    </a:moveTo>
                    <a:lnTo>
                      <a:pt x="241" y="195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44" y="128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6" name="Freeform 261"/>
              <p:cNvSpPr>
                <a:spLocks/>
              </p:cNvSpPr>
              <p:nvPr/>
            </p:nvSpPr>
            <p:spPr bwMode="auto">
              <a:xfrm>
                <a:off x="2468" y="2194"/>
                <a:ext cx="48" cy="48"/>
              </a:xfrm>
              <a:custGeom>
                <a:avLst/>
                <a:gdLst>
                  <a:gd name="T0" fmla="*/ 0 w 241"/>
                  <a:gd name="T1" fmla="*/ 0 h 193"/>
                  <a:gd name="T2" fmla="*/ 0 w 241"/>
                  <a:gd name="T3" fmla="*/ 0 h 193"/>
                  <a:gd name="T4" fmla="*/ 0 w 241"/>
                  <a:gd name="T5" fmla="*/ 0 h 193"/>
                  <a:gd name="T6" fmla="*/ 0 w 241"/>
                  <a:gd name="T7" fmla="*/ 0 h 193"/>
                  <a:gd name="T8" fmla="*/ 0 w 241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1"/>
                  <a:gd name="T16" fmla="*/ 0 h 193"/>
                  <a:gd name="T17" fmla="*/ 241 w 241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1" h="193">
                    <a:moveTo>
                      <a:pt x="241" y="127"/>
                    </a:moveTo>
                    <a:lnTo>
                      <a:pt x="239" y="193"/>
                    </a:lnTo>
                    <a:lnTo>
                      <a:pt x="0" y="69"/>
                    </a:lnTo>
                    <a:lnTo>
                      <a:pt x="0" y="0"/>
                    </a:lnTo>
                    <a:lnTo>
                      <a:pt x="241" y="127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7" name="Freeform 262"/>
              <p:cNvSpPr>
                <a:spLocks/>
              </p:cNvSpPr>
              <p:nvPr/>
            </p:nvSpPr>
            <p:spPr bwMode="auto">
              <a:xfrm>
                <a:off x="2468" y="2211"/>
                <a:ext cx="48" cy="48"/>
              </a:xfrm>
              <a:custGeom>
                <a:avLst/>
                <a:gdLst>
                  <a:gd name="T0" fmla="*/ 0 w 240"/>
                  <a:gd name="T1" fmla="*/ 0 h 191"/>
                  <a:gd name="T2" fmla="*/ 0 w 240"/>
                  <a:gd name="T3" fmla="*/ 0 h 191"/>
                  <a:gd name="T4" fmla="*/ 0 w 240"/>
                  <a:gd name="T5" fmla="*/ 0 h 191"/>
                  <a:gd name="T6" fmla="*/ 0 w 240"/>
                  <a:gd name="T7" fmla="*/ 0 h 191"/>
                  <a:gd name="T8" fmla="*/ 0 w 240"/>
                  <a:gd name="T9" fmla="*/ 0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0"/>
                  <a:gd name="T16" fmla="*/ 0 h 191"/>
                  <a:gd name="T17" fmla="*/ 240 w 240"/>
                  <a:gd name="T18" fmla="*/ 191 h 1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0" h="191">
                    <a:moveTo>
                      <a:pt x="240" y="124"/>
                    </a:moveTo>
                    <a:lnTo>
                      <a:pt x="236" y="191"/>
                    </a:lnTo>
                    <a:lnTo>
                      <a:pt x="0" y="68"/>
                    </a:lnTo>
                    <a:lnTo>
                      <a:pt x="1" y="0"/>
                    </a:lnTo>
                    <a:lnTo>
                      <a:pt x="240" y="124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8" name="Freeform 263"/>
              <p:cNvSpPr>
                <a:spLocks/>
              </p:cNvSpPr>
              <p:nvPr/>
            </p:nvSpPr>
            <p:spPr bwMode="auto">
              <a:xfrm>
                <a:off x="2468" y="2228"/>
                <a:ext cx="47" cy="47"/>
              </a:xfrm>
              <a:custGeom>
                <a:avLst/>
                <a:gdLst>
                  <a:gd name="T0" fmla="*/ 0 w 236"/>
                  <a:gd name="T1" fmla="*/ 0 h 189"/>
                  <a:gd name="T2" fmla="*/ 0 w 236"/>
                  <a:gd name="T3" fmla="*/ 0 h 189"/>
                  <a:gd name="T4" fmla="*/ 0 w 236"/>
                  <a:gd name="T5" fmla="*/ 0 h 189"/>
                  <a:gd name="T6" fmla="*/ 0 w 236"/>
                  <a:gd name="T7" fmla="*/ 0 h 189"/>
                  <a:gd name="T8" fmla="*/ 0 w 236"/>
                  <a:gd name="T9" fmla="*/ 0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189"/>
                  <a:gd name="T17" fmla="*/ 236 w 236"/>
                  <a:gd name="T18" fmla="*/ 189 h 1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189">
                    <a:moveTo>
                      <a:pt x="236" y="123"/>
                    </a:moveTo>
                    <a:lnTo>
                      <a:pt x="234" y="189"/>
                    </a:lnTo>
                    <a:lnTo>
                      <a:pt x="0" y="69"/>
                    </a:lnTo>
                    <a:lnTo>
                      <a:pt x="0" y="0"/>
                    </a:lnTo>
                    <a:lnTo>
                      <a:pt x="236" y="123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39" name="Freeform 264"/>
              <p:cNvSpPr>
                <a:spLocks/>
              </p:cNvSpPr>
              <p:nvPr/>
            </p:nvSpPr>
            <p:spPr bwMode="auto">
              <a:xfrm>
                <a:off x="2468" y="2245"/>
                <a:ext cx="47" cy="47"/>
              </a:xfrm>
              <a:custGeom>
                <a:avLst/>
                <a:gdLst>
                  <a:gd name="T0" fmla="*/ 0 w 234"/>
                  <a:gd name="T1" fmla="*/ 0 h 188"/>
                  <a:gd name="T2" fmla="*/ 0 w 234"/>
                  <a:gd name="T3" fmla="*/ 0 h 188"/>
                  <a:gd name="T4" fmla="*/ 0 w 234"/>
                  <a:gd name="T5" fmla="*/ 0 h 188"/>
                  <a:gd name="T6" fmla="*/ 0 w 234"/>
                  <a:gd name="T7" fmla="*/ 0 h 188"/>
                  <a:gd name="T8" fmla="*/ 0 w 234"/>
                  <a:gd name="T9" fmla="*/ 0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188"/>
                  <a:gd name="T17" fmla="*/ 234 w 234"/>
                  <a:gd name="T18" fmla="*/ 188 h 1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188">
                    <a:moveTo>
                      <a:pt x="234" y="120"/>
                    </a:moveTo>
                    <a:lnTo>
                      <a:pt x="230" y="188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34" y="12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0" name="Freeform 265"/>
              <p:cNvSpPr>
                <a:spLocks/>
              </p:cNvSpPr>
              <p:nvPr/>
            </p:nvSpPr>
            <p:spPr bwMode="auto">
              <a:xfrm>
                <a:off x="2468" y="2262"/>
                <a:ext cx="46" cy="46"/>
              </a:xfrm>
              <a:custGeom>
                <a:avLst/>
                <a:gdLst>
                  <a:gd name="T0" fmla="*/ 0 w 230"/>
                  <a:gd name="T1" fmla="*/ 0 h 186"/>
                  <a:gd name="T2" fmla="*/ 0 w 230"/>
                  <a:gd name="T3" fmla="*/ 0 h 186"/>
                  <a:gd name="T4" fmla="*/ 0 w 230"/>
                  <a:gd name="T5" fmla="*/ 0 h 186"/>
                  <a:gd name="T6" fmla="*/ 0 w 230"/>
                  <a:gd name="T7" fmla="*/ 0 h 186"/>
                  <a:gd name="T8" fmla="*/ 0 w 230"/>
                  <a:gd name="T9" fmla="*/ 0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0"/>
                  <a:gd name="T16" fmla="*/ 0 h 186"/>
                  <a:gd name="T17" fmla="*/ 230 w 230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0" h="186">
                    <a:moveTo>
                      <a:pt x="230" y="120"/>
                    </a:moveTo>
                    <a:lnTo>
                      <a:pt x="227" y="186"/>
                    </a:lnTo>
                    <a:lnTo>
                      <a:pt x="0" y="67"/>
                    </a:lnTo>
                    <a:lnTo>
                      <a:pt x="0" y="0"/>
                    </a:lnTo>
                    <a:lnTo>
                      <a:pt x="230" y="12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1" name="Freeform 266"/>
              <p:cNvSpPr>
                <a:spLocks/>
              </p:cNvSpPr>
              <p:nvPr/>
            </p:nvSpPr>
            <p:spPr bwMode="auto">
              <a:xfrm>
                <a:off x="2468" y="2279"/>
                <a:ext cx="45" cy="46"/>
              </a:xfrm>
              <a:custGeom>
                <a:avLst/>
                <a:gdLst>
                  <a:gd name="T0" fmla="*/ 0 w 227"/>
                  <a:gd name="T1" fmla="*/ 0 h 186"/>
                  <a:gd name="T2" fmla="*/ 0 w 227"/>
                  <a:gd name="T3" fmla="*/ 0 h 186"/>
                  <a:gd name="T4" fmla="*/ 0 w 227"/>
                  <a:gd name="T5" fmla="*/ 0 h 186"/>
                  <a:gd name="T6" fmla="*/ 0 w 227"/>
                  <a:gd name="T7" fmla="*/ 0 h 186"/>
                  <a:gd name="T8" fmla="*/ 0 w 227"/>
                  <a:gd name="T9" fmla="*/ 0 h 1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7"/>
                  <a:gd name="T16" fmla="*/ 0 h 186"/>
                  <a:gd name="T17" fmla="*/ 227 w 227"/>
                  <a:gd name="T18" fmla="*/ 186 h 1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7" h="186">
                    <a:moveTo>
                      <a:pt x="227" y="119"/>
                    </a:moveTo>
                    <a:lnTo>
                      <a:pt x="225" y="186"/>
                    </a:lnTo>
                    <a:lnTo>
                      <a:pt x="0" y="69"/>
                    </a:lnTo>
                    <a:lnTo>
                      <a:pt x="0" y="0"/>
                    </a:lnTo>
                    <a:lnTo>
                      <a:pt x="227" y="119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2" name="Freeform 267"/>
              <p:cNvSpPr>
                <a:spLocks/>
              </p:cNvSpPr>
              <p:nvPr/>
            </p:nvSpPr>
            <p:spPr bwMode="auto">
              <a:xfrm>
                <a:off x="2468" y="2296"/>
                <a:ext cx="45" cy="46"/>
              </a:xfrm>
              <a:custGeom>
                <a:avLst/>
                <a:gdLst>
                  <a:gd name="T0" fmla="*/ 0 w 225"/>
                  <a:gd name="T1" fmla="*/ 0 h 184"/>
                  <a:gd name="T2" fmla="*/ 0 w 225"/>
                  <a:gd name="T3" fmla="*/ 0 h 184"/>
                  <a:gd name="T4" fmla="*/ 0 w 225"/>
                  <a:gd name="T5" fmla="*/ 0 h 184"/>
                  <a:gd name="T6" fmla="*/ 0 w 225"/>
                  <a:gd name="T7" fmla="*/ 0 h 184"/>
                  <a:gd name="T8" fmla="*/ 0 w 225"/>
                  <a:gd name="T9" fmla="*/ 0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5"/>
                  <a:gd name="T16" fmla="*/ 0 h 184"/>
                  <a:gd name="T17" fmla="*/ 225 w 225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5" h="184">
                    <a:moveTo>
                      <a:pt x="225" y="117"/>
                    </a:moveTo>
                    <a:lnTo>
                      <a:pt x="221" y="184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25" y="117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3" name="Freeform 268"/>
              <p:cNvSpPr>
                <a:spLocks/>
              </p:cNvSpPr>
              <p:nvPr/>
            </p:nvSpPr>
            <p:spPr bwMode="auto">
              <a:xfrm>
                <a:off x="2468" y="2313"/>
                <a:ext cx="44" cy="46"/>
              </a:xfrm>
              <a:custGeom>
                <a:avLst/>
                <a:gdLst>
                  <a:gd name="T0" fmla="*/ 0 w 221"/>
                  <a:gd name="T1" fmla="*/ 0 h 182"/>
                  <a:gd name="T2" fmla="*/ 0 w 221"/>
                  <a:gd name="T3" fmla="*/ 0 h 182"/>
                  <a:gd name="T4" fmla="*/ 0 w 221"/>
                  <a:gd name="T5" fmla="*/ 0 h 182"/>
                  <a:gd name="T6" fmla="*/ 0 w 221"/>
                  <a:gd name="T7" fmla="*/ 0 h 182"/>
                  <a:gd name="T8" fmla="*/ 0 w 221"/>
                  <a:gd name="T9" fmla="*/ 0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182"/>
                  <a:gd name="T17" fmla="*/ 221 w 221"/>
                  <a:gd name="T18" fmla="*/ 182 h 1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182">
                    <a:moveTo>
                      <a:pt x="221" y="116"/>
                    </a:moveTo>
                    <a:lnTo>
                      <a:pt x="219" y="182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21" y="116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4" name="Freeform 269"/>
              <p:cNvSpPr>
                <a:spLocks/>
              </p:cNvSpPr>
              <p:nvPr/>
            </p:nvSpPr>
            <p:spPr bwMode="auto">
              <a:xfrm>
                <a:off x="2468" y="2330"/>
                <a:ext cx="44" cy="45"/>
              </a:xfrm>
              <a:custGeom>
                <a:avLst/>
                <a:gdLst>
                  <a:gd name="T0" fmla="*/ 0 w 219"/>
                  <a:gd name="T1" fmla="*/ 0 h 181"/>
                  <a:gd name="T2" fmla="*/ 0 w 219"/>
                  <a:gd name="T3" fmla="*/ 0 h 181"/>
                  <a:gd name="T4" fmla="*/ 0 w 219"/>
                  <a:gd name="T5" fmla="*/ 0 h 181"/>
                  <a:gd name="T6" fmla="*/ 0 w 219"/>
                  <a:gd name="T7" fmla="*/ 0 h 181"/>
                  <a:gd name="T8" fmla="*/ 0 w 219"/>
                  <a:gd name="T9" fmla="*/ 0 h 1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81"/>
                  <a:gd name="T17" fmla="*/ 219 w 219"/>
                  <a:gd name="T18" fmla="*/ 181 h 1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81">
                    <a:moveTo>
                      <a:pt x="219" y="114"/>
                    </a:moveTo>
                    <a:lnTo>
                      <a:pt x="216" y="181"/>
                    </a:lnTo>
                    <a:lnTo>
                      <a:pt x="0" y="69"/>
                    </a:lnTo>
                    <a:lnTo>
                      <a:pt x="0" y="0"/>
                    </a:lnTo>
                    <a:lnTo>
                      <a:pt x="219" y="114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5" name="Freeform 270"/>
              <p:cNvSpPr>
                <a:spLocks/>
              </p:cNvSpPr>
              <p:nvPr/>
            </p:nvSpPr>
            <p:spPr bwMode="auto">
              <a:xfrm>
                <a:off x="2468" y="2347"/>
                <a:ext cx="43" cy="45"/>
              </a:xfrm>
              <a:custGeom>
                <a:avLst/>
                <a:gdLst>
                  <a:gd name="T0" fmla="*/ 0 w 216"/>
                  <a:gd name="T1" fmla="*/ 0 h 179"/>
                  <a:gd name="T2" fmla="*/ 0 w 216"/>
                  <a:gd name="T3" fmla="*/ 0 h 179"/>
                  <a:gd name="T4" fmla="*/ 0 w 216"/>
                  <a:gd name="T5" fmla="*/ 0 h 179"/>
                  <a:gd name="T6" fmla="*/ 0 w 216"/>
                  <a:gd name="T7" fmla="*/ 0 h 179"/>
                  <a:gd name="T8" fmla="*/ 0 w 216"/>
                  <a:gd name="T9" fmla="*/ 0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179"/>
                  <a:gd name="T17" fmla="*/ 216 w 216"/>
                  <a:gd name="T18" fmla="*/ 179 h 1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179">
                    <a:moveTo>
                      <a:pt x="216" y="112"/>
                    </a:moveTo>
                    <a:lnTo>
                      <a:pt x="212" y="179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16" y="112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6" name="Freeform 271"/>
              <p:cNvSpPr>
                <a:spLocks/>
              </p:cNvSpPr>
              <p:nvPr/>
            </p:nvSpPr>
            <p:spPr bwMode="auto">
              <a:xfrm>
                <a:off x="2468" y="2364"/>
                <a:ext cx="42" cy="45"/>
              </a:xfrm>
              <a:custGeom>
                <a:avLst/>
                <a:gdLst>
                  <a:gd name="T0" fmla="*/ 0 w 213"/>
                  <a:gd name="T1" fmla="*/ 0 h 178"/>
                  <a:gd name="T2" fmla="*/ 0 w 213"/>
                  <a:gd name="T3" fmla="*/ 0 h 178"/>
                  <a:gd name="T4" fmla="*/ 0 w 213"/>
                  <a:gd name="T5" fmla="*/ 0 h 178"/>
                  <a:gd name="T6" fmla="*/ 0 w 213"/>
                  <a:gd name="T7" fmla="*/ 0 h 178"/>
                  <a:gd name="T8" fmla="*/ 0 w 213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3"/>
                  <a:gd name="T16" fmla="*/ 0 h 178"/>
                  <a:gd name="T17" fmla="*/ 213 w 213"/>
                  <a:gd name="T18" fmla="*/ 178 h 1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3" h="178">
                    <a:moveTo>
                      <a:pt x="213" y="111"/>
                    </a:moveTo>
                    <a:lnTo>
                      <a:pt x="211" y="178"/>
                    </a:lnTo>
                    <a:lnTo>
                      <a:pt x="0" y="68"/>
                    </a:lnTo>
                    <a:lnTo>
                      <a:pt x="1" y="0"/>
                    </a:lnTo>
                    <a:lnTo>
                      <a:pt x="213" y="111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7" name="Freeform 272"/>
              <p:cNvSpPr>
                <a:spLocks/>
              </p:cNvSpPr>
              <p:nvPr/>
            </p:nvSpPr>
            <p:spPr bwMode="auto">
              <a:xfrm>
                <a:off x="2468" y="2381"/>
                <a:ext cx="42" cy="44"/>
              </a:xfrm>
              <a:custGeom>
                <a:avLst/>
                <a:gdLst>
                  <a:gd name="T0" fmla="*/ 0 w 211"/>
                  <a:gd name="T1" fmla="*/ 0 h 177"/>
                  <a:gd name="T2" fmla="*/ 0 w 211"/>
                  <a:gd name="T3" fmla="*/ 0 h 177"/>
                  <a:gd name="T4" fmla="*/ 0 w 211"/>
                  <a:gd name="T5" fmla="*/ 0 h 177"/>
                  <a:gd name="T6" fmla="*/ 0 w 211"/>
                  <a:gd name="T7" fmla="*/ 0 h 177"/>
                  <a:gd name="T8" fmla="*/ 0 w 211"/>
                  <a:gd name="T9" fmla="*/ 0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177"/>
                  <a:gd name="T17" fmla="*/ 211 w 211"/>
                  <a:gd name="T18" fmla="*/ 177 h 1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177">
                    <a:moveTo>
                      <a:pt x="211" y="110"/>
                    </a:moveTo>
                    <a:lnTo>
                      <a:pt x="207" y="177"/>
                    </a:lnTo>
                    <a:lnTo>
                      <a:pt x="0" y="69"/>
                    </a:lnTo>
                    <a:lnTo>
                      <a:pt x="0" y="0"/>
                    </a:lnTo>
                    <a:lnTo>
                      <a:pt x="211" y="11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8" name="Freeform 273"/>
              <p:cNvSpPr>
                <a:spLocks/>
              </p:cNvSpPr>
              <p:nvPr/>
            </p:nvSpPr>
            <p:spPr bwMode="auto">
              <a:xfrm>
                <a:off x="2468" y="2398"/>
                <a:ext cx="41" cy="44"/>
              </a:xfrm>
              <a:custGeom>
                <a:avLst/>
                <a:gdLst>
                  <a:gd name="T0" fmla="*/ 0 w 207"/>
                  <a:gd name="T1" fmla="*/ 0 h 174"/>
                  <a:gd name="T2" fmla="*/ 0 w 207"/>
                  <a:gd name="T3" fmla="*/ 0 h 174"/>
                  <a:gd name="T4" fmla="*/ 0 w 207"/>
                  <a:gd name="T5" fmla="*/ 0 h 174"/>
                  <a:gd name="T6" fmla="*/ 0 w 207"/>
                  <a:gd name="T7" fmla="*/ 0 h 174"/>
                  <a:gd name="T8" fmla="*/ 0 w 207"/>
                  <a:gd name="T9" fmla="*/ 0 h 1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174"/>
                  <a:gd name="T17" fmla="*/ 207 w 207"/>
                  <a:gd name="T18" fmla="*/ 174 h 1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174">
                    <a:moveTo>
                      <a:pt x="207" y="108"/>
                    </a:moveTo>
                    <a:lnTo>
                      <a:pt x="205" y="174"/>
                    </a:lnTo>
                    <a:lnTo>
                      <a:pt x="0" y="68"/>
                    </a:lnTo>
                    <a:lnTo>
                      <a:pt x="0" y="0"/>
                    </a:lnTo>
                    <a:lnTo>
                      <a:pt x="207" y="108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49" name="Freeform 274"/>
              <p:cNvSpPr>
                <a:spLocks/>
              </p:cNvSpPr>
              <p:nvPr/>
            </p:nvSpPr>
            <p:spPr bwMode="auto">
              <a:xfrm>
                <a:off x="2468" y="2416"/>
                <a:ext cx="41" cy="33"/>
              </a:xfrm>
              <a:custGeom>
                <a:avLst/>
                <a:gdLst>
                  <a:gd name="T0" fmla="*/ 0 w 205"/>
                  <a:gd name="T1" fmla="*/ 0 h 136"/>
                  <a:gd name="T2" fmla="*/ 0 w 205"/>
                  <a:gd name="T3" fmla="*/ 0 h 136"/>
                  <a:gd name="T4" fmla="*/ 0 w 205"/>
                  <a:gd name="T5" fmla="*/ 0 h 136"/>
                  <a:gd name="T6" fmla="*/ 0 w 205"/>
                  <a:gd name="T7" fmla="*/ 0 h 136"/>
                  <a:gd name="T8" fmla="*/ 0 w 205"/>
                  <a:gd name="T9" fmla="*/ 0 h 136"/>
                  <a:gd name="T10" fmla="*/ 0 w 205"/>
                  <a:gd name="T11" fmla="*/ 0 h 136"/>
                  <a:gd name="T12" fmla="*/ 0 w 205"/>
                  <a:gd name="T13" fmla="*/ 0 h 136"/>
                  <a:gd name="T14" fmla="*/ 0 w 205"/>
                  <a:gd name="T15" fmla="*/ 0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5"/>
                  <a:gd name="T25" fmla="*/ 0 h 136"/>
                  <a:gd name="T26" fmla="*/ 205 w 205"/>
                  <a:gd name="T27" fmla="*/ 136 h 1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5" h="136">
                    <a:moveTo>
                      <a:pt x="205" y="106"/>
                    </a:moveTo>
                    <a:lnTo>
                      <a:pt x="203" y="136"/>
                    </a:lnTo>
                    <a:lnTo>
                      <a:pt x="168" y="130"/>
                    </a:lnTo>
                    <a:lnTo>
                      <a:pt x="128" y="125"/>
                    </a:lnTo>
                    <a:lnTo>
                      <a:pt x="108" y="124"/>
                    </a:lnTo>
                    <a:lnTo>
                      <a:pt x="0" y="67"/>
                    </a:lnTo>
                    <a:lnTo>
                      <a:pt x="0" y="0"/>
                    </a:lnTo>
                    <a:lnTo>
                      <a:pt x="205" y="106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0" name="Freeform 275"/>
              <p:cNvSpPr>
                <a:spLocks/>
              </p:cNvSpPr>
              <p:nvPr/>
            </p:nvSpPr>
            <p:spPr bwMode="auto">
              <a:xfrm>
                <a:off x="2468" y="2432"/>
                <a:ext cx="21" cy="15"/>
              </a:xfrm>
              <a:custGeom>
                <a:avLst/>
                <a:gdLst>
                  <a:gd name="T0" fmla="*/ 0 w 108"/>
                  <a:gd name="T1" fmla="*/ 0 h 57"/>
                  <a:gd name="T2" fmla="*/ 0 w 108"/>
                  <a:gd name="T3" fmla="*/ 0 h 57"/>
                  <a:gd name="T4" fmla="*/ 0 w 108"/>
                  <a:gd name="T5" fmla="*/ 0 h 57"/>
                  <a:gd name="T6" fmla="*/ 0 w 108"/>
                  <a:gd name="T7" fmla="*/ 0 h 57"/>
                  <a:gd name="T8" fmla="*/ 0 w 108"/>
                  <a:gd name="T9" fmla="*/ 0 h 57"/>
                  <a:gd name="T10" fmla="*/ 0 w 108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57"/>
                  <a:gd name="T20" fmla="*/ 108 w 108"/>
                  <a:gd name="T21" fmla="*/ 57 h 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57">
                    <a:moveTo>
                      <a:pt x="108" y="57"/>
                    </a:moveTo>
                    <a:lnTo>
                      <a:pt x="87" y="55"/>
                    </a:lnTo>
                    <a:lnTo>
                      <a:pt x="45" y="52"/>
                    </a:lnTo>
                    <a:lnTo>
                      <a:pt x="0" y="49"/>
                    </a:lnTo>
                    <a:lnTo>
                      <a:pt x="0" y="0"/>
                    </a:lnTo>
                    <a:lnTo>
                      <a:pt x="108" y="57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1" name="Freeform 276"/>
              <p:cNvSpPr>
                <a:spLocks/>
              </p:cNvSpPr>
              <p:nvPr/>
            </p:nvSpPr>
            <p:spPr bwMode="auto">
              <a:xfrm>
                <a:off x="2553" y="2159"/>
                <a:ext cx="3" cy="11"/>
              </a:xfrm>
              <a:custGeom>
                <a:avLst/>
                <a:gdLst>
                  <a:gd name="T0" fmla="*/ 0 w 18"/>
                  <a:gd name="T1" fmla="*/ 0 h 42"/>
                  <a:gd name="T2" fmla="*/ 0 w 18"/>
                  <a:gd name="T3" fmla="*/ 0 h 42"/>
                  <a:gd name="T4" fmla="*/ 0 w 18"/>
                  <a:gd name="T5" fmla="*/ 0 h 42"/>
                  <a:gd name="T6" fmla="*/ 0 w 1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42"/>
                  <a:gd name="T14" fmla="*/ 18 w 18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42">
                    <a:moveTo>
                      <a:pt x="16" y="42"/>
                    </a:moveTo>
                    <a:lnTo>
                      <a:pt x="18" y="9"/>
                    </a:lnTo>
                    <a:lnTo>
                      <a:pt x="0" y="0"/>
                    </a:lnTo>
                    <a:lnTo>
                      <a:pt x="16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2" name="Freeform 277"/>
              <p:cNvSpPr>
                <a:spLocks/>
              </p:cNvSpPr>
              <p:nvPr/>
            </p:nvSpPr>
            <p:spPr bwMode="auto">
              <a:xfrm>
                <a:off x="2545" y="2155"/>
                <a:ext cx="11" cy="35"/>
              </a:xfrm>
              <a:custGeom>
                <a:avLst/>
                <a:gdLst>
                  <a:gd name="T0" fmla="*/ 0 w 56"/>
                  <a:gd name="T1" fmla="*/ 0 h 139"/>
                  <a:gd name="T2" fmla="*/ 0 w 56"/>
                  <a:gd name="T3" fmla="*/ 0 h 139"/>
                  <a:gd name="T4" fmla="*/ 0 w 56"/>
                  <a:gd name="T5" fmla="*/ 0 h 139"/>
                  <a:gd name="T6" fmla="*/ 0 w 56"/>
                  <a:gd name="T7" fmla="*/ 0 h 139"/>
                  <a:gd name="T8" fmla="*/ 0 w 56"/>
                  <a:gd name="T9" fmla="*/ 0 h 139"/>
                  <a:gd name="T10" fmla="*/ 0 w 56"/>
                  <a:gd name="T11" fmla="*/ 0 h 139"/>
                  <a:gd name="T12" fmla="*/ 0 w 56"/>
                  <a:gd name="T13" fmla="*/ 0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6"/>
                  <a:gd name="T22" fmla="*/ 0 h 139"/>
                  <a:gd name="T23" fmla="*/ 56 w 56"/>
                  <a:gd name="T24" fmla="*/ 139 h 1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6" h="139">
                    <a:moveTo>
                      <a:pt x="56" y="60"/>
                    </a:moveTo>
                    <a:lnTo>
                      <a:pt x="50" y="139"/>
                    </a:lnTo>
                    <a:lnTo>
                      <a:pt x="0" y="0"/>
                    </a:lnTo>
                    <a:lnTo>
                      <a:pt x="16" y="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56" y="60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3" name="Freeform 278"/>
              <p:cNvSpPr>
                <a:spLocks/>
              </p:cNvSpPr>
              <p:nvPr/>
            </p:nvSpPr>
            <p:spPr bwMode="auto">
              <a:xfrm>
                <a:off x="2537" y="2152"/>
                <a:ext cx="18" cy="57"/>
              </a:xfrm>
              <a:custGeom>
                <a:avLst/>
                <a:gdLst>
                  <a:gd name="T0" fmla="*/ 0 w 88"/>
                  <a:gd name="T1" fmla="*/ 0 h 229"/>
                  <a:gd name="T2" fmla="*/ 0 w 88"/>
                  <a:gd name="T3" fmla="*/ 0 h 229"/>
                  <a:gd name="T4" fmla="*/ 0 w 88"/>
                  <a:gd name="T5" fmla="*/ 0 h 229"/>
                  <a:gd name="T6" fmla="*/ 0 w 88"/>
                  <a:gd name="T7" fmla="*/ 0 h 229"/>
                  <a:gd name="T8" fmla="*/ 0 w 88"/>
                  <a:gd name="T9" fmla="*/ 0 h 229"/>
                  <a:gd name="T10" fmla="*/ 0 w 88"/>
                  <a:gd name="T11" fmla="*/ 0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8"/>
                  <a:gd name="T19" fmla="*/ 0 h 229"/>
                  <a:gd name="T20" fmla="*/ 88 w 88"/>
                  <a:gd name="T21" fmla="*/ 229 h 2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8" h="229">
                    <a:moveTo>
                      <a:pt x="88" y="150"/>
                    </a:moveTo>
                    <a:lnTo>
                      <a:pt x="81" y="229"/>
                    </a:lnTo>
                    <a:lnTo>
                      <a:pt x="0" y="0"/>
                    </a:lnTo>
                    <a:lnTo>
                      <a:pt x="23" y="7"/>
                    </a:lnTo>
                    <a:lnTo>
                      <a:pt x="38" y="11"/>
                    </a:lnTo>
                    <a:lnTo>
                      <a:pt x="88" y="150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4" name="Freeform 279"/>
              <p:cNvSpPr>
                <a:spLocks/>
              </p:cNvSpPr>
              <p:nvPr/>
            </p:nvSpPr>
            <p:spPr bwMode="auto">
              <a:xfrm>
                <a:off x="2530" y="2150"/>
                <a:ext cx="23" cy="79"/>
              </a:xfrm>
              <a:custGeom>
                <a:avLst/>
                <a:gdLst>
                  <a:gd name="T0" fmla="*/ 0 w 118"/>
                  <a:gd name="T1" fmla="*/ 0 h 316"/>
                  <a:gd name="T2" fmla="*/ 0 w 118"/>
                  <a:gd name="T3" fmla="*/ 0 h 316"/>
                  <a:gd name="T4" fmla="*/ 0 w 118"/>
                  <a:gd name="T5" fmla="*/ 0 h 316"/>
                  <a:gd name="T6" fmla="*/ 0 w 118"/>
                  <a:gd name="T7" fmla="*/ 0 h 316"/>
                  <a:gd name="T8" fmla="*/ 0 w 118"/>
                  <a:gd name="T9" fmla="*/ 0 h 316"/>
                  <a:gd name="T10" fmla="*/ 0 w 118"/>
                  <a:gd name="T11" fmla="*/ 0 h 3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316"/>
                  <a:gd name="T20" fmla="*/ 118 w 118"/>
                  <a:gd name="T21" fmla="*/ 316 h 3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316">
                    <a:moveTo>
                      <a:pt x="118" y="237"/>
                    </a:moveTo>
                    <a:lnTo>
                      <a:pt x="113" y="316"/>
                    </a:lnTo>
                    <a:lnTo>
                      <a:pt x="0" y="0"/>
                    </a:lnTo>
                    <a:lnTo>
                      <a:pt x="28" y="6"/>
                    </a:lnTo>
                    <a:lnTo>
                      <a:pt x="37" y="8"/>
                    </a:lnTo>
                    <a:lnTo>
                      <a:pt x="118" y="237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5" name="Freeform 280"/>
              <p:cNvSpPr>
                <a:spLocks/>
              </p:cNvSpPr>
              <p:nvPr/>
            </p:nvSpPr>
            <p:spPr bwMode="auto">
              <a:xfrm>
                <a:off x="2522" y="2148"/>
                <a:ext cx="30" cy="101"/>
              </a:xfrm>
              <a:custGeom>
                <a:avLst/>
                <a:gdLst>
                  <a:gd name="T0" fmla="*/ 0 w 151"/>
                  <a:gd name="T1" fmla="*/ 0 h 401"/>
                  <a:gd name="T2" fmla="*/ 0 w 151"/>
                  <a:gd name="T3" fmla="*/ 0 h 401"/>
                  <a:gd name="T4" fmla="*/ 0 w 151"/>
                  <a:gd name="T5" fmla="*/ 0 h 401"/>
                  <a:gd name="T6" fmla="*/ 0 w 151"/>
                  <a:gd name="T7" fmla="*/ 0 h 401"/>
                  <a:gd name="T8" fmla="*/ 0 w 151"/>
                  <a:gd name="T9" fmla="*/ 0 h 401"/>
                  <a:gd name="T10" fmla="*/ 0 w 151"/>
                  <a:gd name="T11" fmla="*/ 0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1"/>
                  <a:gd name="T19" fmla="*/ 0 h 401"/>
                  <a:gd name="T20" fmla="*/ 151 w 151"/>
                  <a:gd name="T21" fmla="*/ 401 h 40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1" h="401">
                    <a:moveTo>
                      <a:pt x="151" y="323"/>
                    </a:moveTo>
                    <a:lnTo>
                      <a:pt x="145" y="401"/>
                    </a:lnTo>
                    <a:lnTo>
                      <a:pt x="0" y="0"/>
                    </a:lnTo>
                    <a:lnTo>
                      <a:pt x="28" y="5"/>
                    </a:lnTo>
                    <a:lnTo>
                      <a:pt x="38" y="7"/>
                    </a:lnTo>
                    <a:lnTo>
                      <a:pt x="151" y="323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6" name="Freeform 281"/>
              <p:cNvSpPr>
                <a:spLocks/>
              </p:cNvSpPr>
              <p:nvPr/>
            </p:nvSpPr>
            <p:spPr bwMode="auto">
              <a:xfrm>
                <a:off x="2519" y="2148"/>
                <a:ext cx="32" cy="121"/>
              </a:xfrm>
              <a:custGeom>
                <a:avLst/>
                <a:gdLst>
                  <a:gd name="T0" fmla="*/ 0 w 162"/>
                  <a:gd name="T1" fmla="*/ 0 h 483"/>
                  <a:gd name="T2" fmla="*/ 0 w 162"/>
                  <a:gd name="T3" fmla="*/ 0 h 483"/>
                  <a:gd name="T4" fmla="*/ 0 w 162"/>
                  <a:gd name="T5" fmla="*/ 0 h 483"/>
                  <a:gd name="T6" fmla="*/ 0 w 162"/>
                  <a:gd name="T7" fmla="*/ 0 h 483"/>
                  <a:gd name="T8" fmla="*/ 0 w 162"/>
                  <a:gd name="T9" fmla="*/ 0 h 483"/>
                  <a:gd name="T10" fmla="*/ 0 w 162"/>
                  <a:gd name="T11" fmla="*/ 0 h 4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2"/>
                  <a:gd name="T19" fmla="*/ 0 h 483"/>
                  <a:gd name="T20" fmla="*/ 162 w 162"/>
                  <a:gd name="T21" fmla="*/ 483 h 48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2" h="483">
                    <a:moveTo>
                      <a:pt x="162" y="403"/>
                    </a:moveTo>
                    <a:lnTo>
                      <a:pt x="156" y="483"/>
                    </a:lnTo>
                    <a:lnTo>
                      <a:pt x="0" y="49"/>
                    </a:lnTo>
                    <a:lnTo>
                      <a:pt x="2" y="0"/>
                    </a:lnTo>
                    <a:lnTo>
                      <a:pt x="17" y="2"/>
                    </a:lnTo>
                    <a:lnTo>
                      <a:pt x="162" y="403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7" name="Freeform 282"/>
              <p:cNvSpPr>
                <a:spLocks/>
              </p:cNvSpPr>
              <p:nvPr/>
            </p:nvSpPr>
            <p:spPr bwMode="auto">
              <a:xfrm>
                <a:off x="2518" y="2160"/>
                <a:ext cx="32" cy="129"/>
              </a:xfrm>
              <a:custGeom>
                <a:avLst/>
                <a:gdLst>
                  <a:gd name="T0" fmla="*/ 0 w 160"/>
                  <a:gd name="T1" fmla="*/ 0 h 516"/>
                  <a:gd name="T2" fmla="*/ 0 w 160"/>
                  <a:gd name="T3" fmla="*/ 0 h 516"/>
                  <a:gd name="T4" fmla="*/ 0 w 160"/>
                  <a:gd name="T5" fmla="*/ 0 h 516"/>
                  <a:gd name="T6" fmla="*/ 0 w 160"/>
                  <a:gd name="T7" fmla="*/ 0 h 516"/>
                  <a:gd name="T8" fmla="*/ 0 w 160"/>
                  <a:gd name="T9" fmla="*/ 0 h 5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0"/>
                  <a:gd name="T16" fmla="*/ 0 h 516"/>
                  <a:gd name="T17" fmla="*/ 160 w 160"/>
                  <a:gd name="T18" fmla="*/ 516 h 5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0" h="516">
                    <a:moveTo>
                      <a:pt x="160" y="434"/>
                    </a:moveTo>
                    <a:lnTo>
                      <a:pt x="154" y="516"/>
                    </a:lnTo>
                    <a:lnTo>
                      <a:pt x="0" y="88"/>
                    </a:lnTo>
                    <a:lnTo>
                      <a:pt x="4" y="0"/>
                    </a:lnTo>
                    <a:lnTo>
                      <a:pt x="160" y="434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8" name="Freeform 283"/>
              <p:cNvSpPr>
                <a:spLocks/>
              </p:cNvSpPr>
              <p:nvPr/>
            </p:nvSpPr>
            <p:spPr bwMode="auto">
              <a:xfrm>
                <a:off x="2517" y="2182"/>
                <a:ext cx="32" cy="127"/>
              </a:xfrm>
              <a:custGeom>
                <a:avLst/>
                <a:gdLst>
                  <a:gd name="T0" fmla="*/ 0 w 158"/>
                  <a:gd name="T1" fmla="*/ 0 h 507"/>
                  <a:gd name="T2" fmla="*/ 0 w 158"/>
                  <a:gd name="T3" fmla="*/ 0 h 507"/>
                  <a:gd name="T4" fmla="*/ 0 w 158"/>
                  <a:gd name="T5" fmla="*/ 0 h 507"/>
                  <a:gd name="T6" fmla="*/ 0 w 158"/>
                  <a:gd name="T7" fmla="*/ 0 h 507"/>
                  <a:gd name="T8" fmla="*/ 0 w 158"/>
                  <a:gd name="T9" fmla="*/ 0 h 5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507"/>
                  <a:gd name="T17" fmla="*/ 158 w 158"/>
                  <a:gd name="T18" fmla="*/ 507 h 5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507">
                    <a:moveTo>
                      <a:pt x="158" y="428"/>
                    </a:moveTo>
                    <a:lnTo>
                      <a:pt x="153" y="507"/>
                    </a:lnTo>
                    <a:lnTo>
                      <a:pt x="0" y="85"/>
                    </a:lnTo>
                    <a:lnTo>
                      <a:pt x="4" y="0"/>
                    </a:lnTo>
                    <a:lnTo>
                      <a:pt x="158" y="428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59" name="Freeform 284"/>
              <p:cNvSpPr>
                <a:spLocks/>
              </p:cNvSpPr>
              <p:nvPr/>
            </p:nvSpPr>
            <p:spPr bwMode="auto">
              <a:xfrm>
                <a:off x="2516" y="2203"/>
                <a:ext cx="32" cy="125"/>
              </a:xfrm>
              <a:custGeom>
                <a:avLst/>
                <a:gdLst>
                  <a:gd name="T0" fmla="*/ 0 w 157"/>
                  <a:gd name="T1" fmla="*/ 0 h 500"/>
                  <a:gd name="T2" fmla="*/ 0 w 157"/>
                  <a:gd name="T3" fmla="*/ 0 h 500"/>
                  <a:gd name="T4" fmla="*/ 0 w 157"/>
                  <a:gd name="T5" fmla="*/ 0 h 500"/>
                  <a:gd name="T6" fmla="*/ 0 w 157"/>
                  <a:gd name="T7" fmla="*/ 0 h 500"/>
                  <a:gd name="T8" fmla="*/ 0 w 157"/>
                  <a:gd name="T9" fmla="*/ 0 h 5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500"/>
                  <a:gd name="T17" fmla="*/ 157 w 157"/>
                  <a:gd name="T18" fmla="*/ 500 h 5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500">
                    <a:moveTo>
                      <a:pt x="157" y="422"/>
                    </a:moveTo>
                    <a:lnTo>
                      <a:pt x="150" y="500"/>
                    </a:lnTo>
                    <a:lnTo>
                      <a:pt x="0" y="84"/>
                    </a:lnTo>
                    <a:lnTo>
                      <a:pt x="4" y="0"/>
                    </a:lnTo>
                    <a:lnTo>
                      <a:pt x="157" y="422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0" name="Freeform 285"/>
              <p:cNvSpPr>
                <a:spLocks/>
              </p:cNvSpPr>
              <p:nvPr/>
            </p:nvSpPr>
            <p:spPr bwMode="auto">
              <a:xfrm>
                <a:off x="2516" y="2224"/>
                <a:ext cx="30" cy="124"/>
              </a:xfrm>
              <a:custGeom>
                <a:avLst/>
                <a:gdLst>
                  <a:gd name="T0" fmla="*/ 0 w 153"/>
                  <a:gd name="T1" fmla="*/ 0 h 496"/>
                  <a:gd name="T2" fmla="*/ 0 w 153"/>
                  <a:gd name="T3" fmla="*/ 0 h 496"/>
                  <a:gd name="T4" fmla="*/ 0 w 153"/>
                  <a:gd name="T5" fmla="*/ 0 h 496"/>
                  <a:gd name="T6" fmla="*/ 0 w 153"/>
                  <a:gd name="T7" fmla="*/ 0 h 496"/>
                  <a:gd name="T8" fmla="*/ 0 w 153"/>
                  <a:gd name="T9" fmla="*/ 0 h 4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3"/>
                  <a:gd name="T16" fmla="*/ 0 h 496"/>
                  <a:gd name="T17" fmla="*/ 153 w 153"/>
                  <a:gd name="T18" fmla="*/ 496 h 4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3" h="496">
                    <a:moveTo>
                      <a:pt x="153" y="416"/>
                    </a:moveTo>
                    <a:lnTo>
                      <a:pt x="147" y="496"/>
                    </a:lnTo>
                    <a:lnTo>
                      <a:pt x="0" y="85"/>
                    </a:lnTo>
                    <a:lnTo>
                      <a:pt x="3" y="0"/>
                    </a:lnTo>
                    <a:lnTo>
                      <a:pt x="153" y="416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1" name="Freeform 286"/>
              <p:cNvSpPr>
                <a:spLocks/>
              </p:cNvSpPr>
              <p:nvPr/>
            </p:nvSpPr>
            <p:spPr bwMode="auto">
              <a:xfrm>
                <a:off x="2515" y="2245"/>
                <a:ext cx="30" cy="123"/>
              </a:xfrm>
              <a:custGeom>
                <a:avLst/>
                <a:gdLst>
                  <a:gd name="T0" fmla="*/ 0 w 151"/>
                  <a:gd name="T1" fmla="*/ 0 h 490"/>
                  <a:gd name="T2" fmla="*/ 0 w 151"/>
                  <a:gd name="T3" fmla="*/ 0 h 490"/>
                  <a:gd name="T4" fmla="*/ 0 w 151"/>
                  <a:gd name="T5" fmla="*/ 0 h 490"/>
                  <a:gd name="T6" fmla="*/ 0 w 151"/>
                  <a:gd name="T7" fmla="*/ 0 h 490"/>
                  <a:gd name="T8" fmla="*/ 0 w 151"/>
                  <a:gd name="T9" fmla="*/ 0 h 4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1"/>
                  <a:gd name="T16" fmla="*/ 0 h 490"/>
                  <a:gd name="T17" fmla="*/ 151 w 151"/>
                  <a:gd name="T18" fmla="*/ 490 h 4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1" h="490">
                    <a:moveTo>
                      <a:pt x="151" y="411"/>
                    </a:moveTo>
                    <a:lnTo>
                      <a:pt x="145" y="490"/>
                    </a:lnTo>
                    <a:lnTo>
                      <a:pt x="0" y="85"/>
                    </a:lnTo>
                    <a:lnTo>
                      <a:pt x="4" y="0"/>
                    </a:lnTo>
                    <a:lnTo>
                      <a:pt x="151" y="411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2" name="Freeform 287"/>
              <p:cNvSpPr>
                <a:spLocks/>
              </p:cNvSpPr>
              <p:nvPr/>
            </p:nvSpPr>
            <p:spPr bwMode="auto">
              <a:xfrm>
                <a:off x="2514" y="2267"/>
                <a:ext cx="30" cy="121"/>
              </a:xfrm>
              <a:custGeom>
                <a:avLst/>
                <a:gdLst>
                  <a:gd name="T0" fmla="*/ 0 w 149"/>
                  <a:gd name="T1" fmla="*/ 0 h 483"/>
                  <a:gd name="T2" fmla="*/ 0 w 149"/>
                  <a:gd name="T3" fmla="*/ 0 h 483"/>
                  <a:gd name="T4" fmla="*/ 0 w 149"/>
                  <a:gd name="T5" fmla="*/ 0 h 483"/>
                  <a:gd name="T6" fmla="*/ 0 w 149"/>
                  <a:gd name="T7" fmla="*/ 0 h 483"/>
                  <a:gd name="T8" fmla="*/ 0 w 149"/>
                  <a:gd name="T9" fmla="*/ 0 h 4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483"/>
                  <a:gd name="T17" fmla="*/ 149 w 149"/>
                  <a:gd name="T18" fmla="*/ 483 h 4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483">
                    <a:moveTo>
                      <a:pt x="149" y="405"/>
                    </a:moveTo>
                    <a:lnTo>
                      <a:pt x="144" y="483"/>
                    </a:lnTo>
                    <a:lnTo>
                      <a:pt x="0" y="85"/>
                    </a:lnTo>
                    <a:lnTo>
                      <a:pt x="4" y="0"/>
                    </a:lnTo>
                    <a:lnTo>
                      <a:pt x="149" y="405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3" name="Freeform 288"/>
              <p:cNvSpPr>
                <a:spLocks/>
              </p:cNvSpPr>
              <p:nvPr/>
            </p:nvSpPr>
            <p:spPr bwMode="auto">
              <a:xfrm>
                <a:off x="2513" y="2288"/>
                <a:ext cx="30" cy="120"/>
              </a:xfrm>
              <a:custGeom>
                <a:avLst/>
                <a:gdLst>
                  <a:gd name="T0" fmla="*/ 0 w 148"/>
                  <a:gd name="T1" fmla="*/ 0 h 480"/>
                  <a:gd name="T2" fmla="*/ 0 w 148"/>
                  <a:gd name="T3" fmla="*/ 0 h 480"/>
                  <a:gd name="T4" fmla="*/ 0 w 148"/>
                  <a:gd name="T5" fmla="*/ 0 h 480"/>
                  <a:gd name="T6" fmla="*/ 0 w 148"/>
                  <a:gd name="T7" fmla="*/ 0 h 480"/>
                  <a:gd name="T8" fmla="*/ 0 w 148"/>
                  <a:gd name="T9" fmla="*/ 0 h 4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8"/>
                  <a:gd name="T16" fmla="*/ 0 h 480"/>
                  <a:gd name="T17" fmla="*/ 148 w 148"/>
                  <a:gd name="T18" fmla="*/ 480 h 4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8" h="480">
                    <a:moveTo>
                      <a:pt x="148" y="398"/>
                    </a:moveTo>
                    <a:lnTo>
                      <a:pt x="142" y="480"/>
                    </a:lnTo>
                    <a:lnTo>
                      <a:pt x="0" y="88"/>
                    </a:lnTo>
                    <a:lnTo>
                      <a:pt x="4" y="0"/>
                    </a:lnTo>
                    <a:lnTo>
                      <a:pt x="148" y="398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4" name="Freeform 289"/>
              <p:cNvSpPr>
                <a:spLocks/>
              </p:cNvSpPr>
              <p:nvPr/>
            </p:nvSpPr>
            <p:spPr bwMode="auto">
              <a:xfrm>
                <a:off x="2513" y="2310"/>
                <a:ext cx="29" cy="118"/>
              </a:xfrm>
              <a:custGeom>
                <a:avLst/>
                <a:gdLst>
                  <a:gd name="T0" fmla="*/ 0 w 145"/>
                  <a:gd name="T1" fmla="*/ 0 h 471"/>
                  <a:gd name="T2" fmla="*/ 0 w 145"/>
                  <a:gd name="T3" fmla="*/ 0 h 471"/>
                  <a:gd name="T4" fmla="*/ 0 w 145"/>
                  <a:gd name="T5" fmla="*/ 0 h 471"/>
                  <a:gd name="T6" fmla="*/ 0 w 145"/>
                  <a:gd name="T7" fmla="*/ 0 h 471"/>
                  <a:gd name="T8" fmla="*/ 0 w 145"/>
                  <a:gd name="T9" fmla="*/ 0 h 4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5"/>
                  <a:gd name="T16" fmla="*/ 0 h 471"/>
                  <a:gd name="T17" fmla="*/ 145 w 145"/>
                  <a:gd name="T18" fmla="*/ 471 h 4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5" h="471">
                    <a:moveTo>
                      <a:pt x="145" y="392"/>
                    </a:moveTo>
                    <a:lnTo>
                      <a:pt x="138" y="471"/>
                    </a:lnTo>
                    <a:lnTo>
                      <a:pt x="0" y="85"/>
                    </a:lnTo>
                    <a:lnTo>
                      <a:pt x="3" y="0"/>
                    </a:lnTo>
                    <a:lnTo>
                      <a:pt x="145" y="392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5" name="Freeform 290"/>
              <p:cNvSpPr>
                <a:spLocks/>
              </p:cNvSpPr>
              <p:nvPr/>
            </p:nvSpPr>
            <p:spPr bwMode="auto">
              <a:xfrm>
                <a:off x="2512" y="2331"/>
                <a:ext cx="28" cy="117"/>
              </a:xfrm>
              <a:custGeom>
                <a:avLst/>
                <a:gdLst>
                  <a:gd name="T0" fmla="*/ 0 w 142"/>
                  <a:gd name="T1" fmla="*/ 0 h 466"/>
                  <a:gd name="T2" fmla="*/ 0 w 142"/>
                  <a:gd name="T3" fmla="*/ 0 h 466"/>
                  <a:gd name="T4" fmla="*/ 0 w 142"/>
                  <a:gd name="T5" fmla="*/ 0 h 466"/>
                  <a:gd name="T6" fmla="*/ 0 w 142"/>
                  <a:gd name="T7" fmla="*/ 0 h 466"/>
                  <a:gd name="T8" fmla="*/ 0 w 142"/>
                  <a:gd name="T9" fmla="*/ 0 h 4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2"/>
                  <a:gd name="T16" fmla="*/ 0 h 466"/>
                  <a:gd name="T17" fmla="*/ 142 w 142"/>
                  <a:gd name="T18" fmla="*/ 466 h 4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2" h="466">
                    <a:moveTo>
                      <a:pt x="142" y="386"/>
                    </a:moveTo>
                    <a:lnTo>
                      <a:pt x="136" y="466"/>
                    </a:lnTo>
                    <a:lnTo>
                      <a:pt x="0" y="84"/>
                    </a:lnTo>
                    <a:lnTo>
                      <a:pt x="4" y="0"/>
                    </a:lnTo>
                    <a:lnTo>
                      <a:pt x="142" y="386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6" name="Freeform 291"/>
              <p:cNvSpPr>
                <a:spLocks/>
              </p:cNvSpPr>
              <p:nvPr/>
            </p:nvSpPr>
            <p:spPr bwMode="auto">
              <a:xfrm>
                <a:off x="2511" y="2352"/>
                <a:ext cx="28" cy="109"/>
              </a:xfrm>
              <a:custGeom>
                <a:avLst/>
                <a:gdLst>
                  <a:gd name="T0" fmla="*/ 0 w 140"/>
                  <a:gd name="T1" fmla="*/ 0 h 433"/>
                  <a:gd name="T2" fmla="*/ 0 w 140"/>
                  <a:gd name="T3" fmla="*/ 0 h 433"/>
                  <a:gd name="T4" fmla="*/ 0 w 140"/>
                  <a:gd name="T5" fmla="*/ 0 h 433"/>
                  <a:gd name="T6" fmla="*/ 0 w 140"/>
                  <a:gd name="T7" fmla="*/ 0 h 433"/>
                  <a:gd name="T8" fmla="*/ 0 w 140"/>
                  <a:gd name="T9" fmla="*/ 0 h 433"/>
                  <a:gd name="T10" fmla="*/ 0 w 140"/>
                  <a:gd name="T11" fmla="*/ 0 h 4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33"/>
                  <a:gd name="T20" fmla="*/ 140 w 140"/>
                  <a:gd name="T21" fmla="*/ 433 h 4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33">
                    <a:moveTo>
                      <a:pt x="140" y="382"/>
                    </a:moveTo>
                    <a:lnTo>
                      <a:pt x="136" y="433"/>
                    </a:lnTo>
                    <a:lnTo>
                      <a:pt x="123" y="425"/>
                    </a:lnTo>
                    <a:lnTo>
                      <a:pt x="0" y="86"/>
                    </a:lnTo>
                    <a:lnTo>
                      <a:pt x="4" y="0"/>
                    </a:lnTo>
                    <a:lnTo>
                      <a:pt x="140" y="382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7" name="Freeform 292"/>
              <p:cNvSpPr>
                <a:spLocks/>
              </p:cNvSpPr>
              <p:nvPr/>
            </p:nvSpPr>
            <p:spPr bwMode="auto">
              <a:xfrm>
                <a:off x="2510" y="2374"/>
                <a:ext cx="26" cy="85"/>
              </a:xfrm>
              <a:custGeom>
                <a:avLst/>
                <a:gdLst>
                  <a:gd name="T0" fmla="*/ 0 w 127"/>
                  <a:gd name="T1" fmla="*/ 0 h 339"/>
                  <a:gd name="T2" fmla="*/ 0 w 127"/>
                  <a:gd name="T3" fmla="*/ 0 h 339"/>
                  <a:gd name="T4" fmla="*/ 0 w 127"/>
                  <a:gd name="T5" fmla="*/ 0 h 339"/>
                  <a:gd name="T6" fmla="*/ 0 w 127"/>
                  <a:gd name="T7" fmla="*/ 0 h 339"/>
                  <a:gd name="T8" fmla="*/ 0 w 127"/>
                  <a:gd name="T9" fmla="*/ 0 h 339"/>
                  <a:gd name="T10" fmla="*/ 0 w 127"/>
                  <a:gd name="T11" fmla="*/ 0 h 339"/>
                  <a:gd name="T12" fmla="*/ 0 w 127"/>
                  <a:gd name="T13" fmla="*/ 0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7"/>
                  <a:gd name="T22" fmla="*/ 0 h 339"/>
                  <a:gd name="T23" fmla="*/ 127 w 127"/>
                  <a:gd name="T24" fmla="*/ 339 h 33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7" h="339">
                    <a:moveTo>
                      <a:pt x="127" y="339"/>
                    </a:moveTo>
                    <a:lnTo>
                      <a:pt x="123" y="338"/>
                    </a:lnTo>
                    <a:lnTo>
                      <a:pt x="105" y="330"/>
                    </a:lnTo>
                    <a:lnTo>
                      <a:pt x="87" y="324"/>
                    </a:lnTo>
                    <a:lnTo>
                      <a:pt x="0" y="84"/>
                    </a:lnTo>
                    <a:lnTo>
                      <a:pt x="4" y="0"/>
                    </a:lnTo>
                    <a:lnTo>
                      <a:pt x="127" y="339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8" name="Freeform 293"/>
              <p:cNvSpPr>
                <a:spLocks/>
              </p:cNvSpPr>
              <p:nvPr/>
            </p:nvSpPr>
            <p:spPr bwMode="auto">
              <a:xfrm>
                <a:off x="2510" y="2395"/>
                <a:ext cx="18" cy="60"/>
              </a:xfrm>
              <a:custGeom>
                <a:avLst/>
                <a:gdLst>
                  <a:gd name="T0" fmla="*/ 0 w 90"/>
                  <a:gd name="T1" fmla="*/ 0 h 240"/>
                  <a:gd name="T2" fmla="*/ 0 w 90"/>
                  <a:gd name="T3" fmla="*/ 0 h 240"/>
                  <a:gd name="T4" fmla="*/ 0 w 90"/>
                  <a:gd name="T5" fmla="*/ 0 h 240"/>
                  <a:gd name="T6" fmla="*/ 0 w 90"/>
                  <a:gd name="T7" fmla="*/ 0 h 240"/>
                  <a:gd name="T8" fmla="*/ 0 w 90"/>
                  <a:gd name="T9" fmla="*/ 0 h 240"/>
                  <a:gd name="T10" fmla="*/ 0 w 90"/>
                  <a:gd name="T11" fmla="*/ 0 h 240"/>
                  <a:gd name="T12" fmla="*/ 0 w 90"/>
                  <a:gd name="T13" fmla="*/ 0 h 2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"/>
                  <a:gd name="T22" fmla="*/ 0 h 240"/>
                  <a:gd name="T23" fmla="*/ 90 w 90"/>
                  <a:gd name="T24" fmla="*/ 240 h 2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" h="240">
                    <a:moveTo>
                      <a:pt x="90" y="240"/>
                    </a:moveTo>
                    <a:lnTo>
                      <a:pt x="83" y="238"/>
                    </a:lnTo>
                    <a:lnTo>
                      <a:pt x="57" y="231"/>
                    </a:lnTo>
                    <a:lnTo>
                      <a:pt x="51" y="230"/>
                    </a:lnTo>
                    <a:lnTo>
                      <a:pt x="0" y="85"/>
                    </a:lnTo>
                    <a:lnTo>
                      <a:pt x="3" y="0"/>
                    </a:lnTo>
                    <a:lnTo>
                      <a:pt x="90" y="24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69" name="Freeform 294"/>
              <p:cNvSpPr>
                <a:spLocks/>
              </p:cNvSpPr>
              <p:nvPr/>
            </p:nvSpPr>
            <p:spPr bwMode="auto">
              <a:xfrm>
                <a:off x="2509" y="2416"/>
                <a:ext cx="11" cy="36"/>
              </a:xfrm>
              <a:custGeom>
                <a:avLst/>
                <a:gdLst>
                  <a:gd name="T0" fmla="*/ 0 w 55"/>
                  <a:gd name="T1" fmla="*/ 0 h 145"/>
                  <a:gd name="T2" fmla="*/ 0 w 55"/>
                  <a:gd name="T3" fmla="*/ 0 h 145"/>
                  <a:gd name="T4" fmla="*/ 0 w 55"/>
                  <a:gd name="T5" fmla="*/ 0 h 145"/>
                  <a:gd name="T6" fmla="*/ 0 w 55"/>
                  <a:gd name="T7" fmla="*/ 0 h 145"/>
                  <a:gd name="T8" fmla="*/ 0 w 55"/>
                  <a:gd name="T9" fmla="*/ 0 h 145"/>
                  <a:gd name="T10" fmla="*/ 0 w 55"/>
                  <a:gd name="T11" fmla="*/ 0 h 1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145"/>
                  <a:gd name="T20" fmla="*/ 55 w 55"/>
                  <a:gd name="T21" fmla="*/ 145 h 1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145">
                    <a:moveTo>
                      <a:pt x="55" y="145"/>
                    </a:moveTo>
                    <a:lnTo>
                      <a:pt x="32" y="139"/>
                    </a:lnTo>
                    <a:lnTo>
                      <a:pt x="17" y="137"/>
                    </a:lnTo>
                    <a:lnTo>
                      <a:pt x="0" y="88"/>
                    </a:lnTo>
                    <a:lnTo>
                      <a:pt x="4" y="0"/>
                    </a:lnTo>
                    <a:lnTo>
                      <a:pt x="55" y="145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0" name="Freeform 295"/>
              <p:cNvSpPr>
                <a:spLocks/>
              </p:cNvSpPr>
              <p:nvPr/>
            </p:nvSpPr>
            <p:spPr bwMode="auto">
              <a:xfrm>
                <a:off x="2508" y="2438"/>
                <a:ext cx="4" cy="12"/>
              </a:xfrm>
              <a:custGeom>
                <a:avLst/>
                <a:gdLst>
                  <a:gd name="T0" fmla="*/ 0 w 20"/>
                  <a:gd name="T1" fmla="*/ 0 h 49"/>
                  <a:gd name="T2" fmla="*/ 0 w 20"/>
                  <a:gd name="T3" fmla="*/ 0 h 49"/>
                  <a:gd name="T4" fmla="*/ 0 w 20"/>
                  <a:gd name="T5" fmla="*/ 0 h 49"/>
                  <a:gd name="T6" fmla="*/ 0 w 20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49"/>
                  <a:gd name="T14" fmla="*/ 20 w 20"/>
                  <a:gd name="T15" fmla="*/ 49 h 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49">
                    <a:moveTo>
                      <a:pt x="20" y="49"/>
                    </a:moveTo>
                    <a:lnTo>
                      <a:pt x="0" y="46"/>
                    </a:lnTo>
                    <a:lnTo>
                      <a:pt x="3" y="0"/>
                    </a:lnTo>
                    <a:lnTo>
                      <a:pt x="20" y="49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1" name="Freeform 296"/>
              <p:cNvSpPr>
                <a:spLocks/>
              </p:cNvSpPr>
              <p:nvPr/>
            </p:nvSpPr>
            <p:spPr bwMode="auto">
              <a:xfrm>
                <a:off x="2559" y="2165"/>
                <a:ext cx="1" cy="15"/>
              </a:xfrm>
              <a:custGeom>
                <a:avLst/>
                <a:gdLst>
                  <a:gd name="T0" fmla="*/ 0 w 7"/>
                  <a:gd name="T1" fmla="*/ 0 h 62"/>
                  <a:gd name="T2" fmla="*/ 0 w 7"/>
                  <a:gd name="T3" fmla="*/ 0 h 62"/>
                  <a:gd name="T4" fmla="*/ 0 w 7"/>
                  <a:gd name="T5" fmla="*/ 0 h 62"/>
                  <a:gd name="T6" fmla="*/ 0 w 7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62"/>
                  <a:gd name="T14" fmla="*/ 7 w 7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62">
                    <a:moveTo>
                      <a:pt x="4" y="62"/>
                    </a:moveTo>
                    <a:lnTo>
                      <a:pt x="7" y="12"/>
                    </a:lnTo>
                    <a:lnTo>
                      <a:pt x="0" y="0"/>
                    </a:lnTo>
                    <a:lnTo>
                      <a:pt x="4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2" name="Freeform 297"/>
              <p:cNvSpPr>
                <a:spLocks/>
              </p:cNvSpPr>
              <p:nvPr/>
            </p:nvSpPr>
            <p:spPr bwMode="auto">
              <a:xfrm>
                <a:off x="2557" y="2163"/>
                <a:ext cx="3" cy="32"/>
              </a:xfrm>
              <a:custGeom>
                <a:avLst/>
                <a:gdLst>
                  <a:gd name="T0" fmla="*/ 0 w 12"/>
                  <a:gd name="T1" fmla="*/ 0 h 129"/>
                  <a:gd name="T2" fmla="*/ 0 w 12"/>
                  <a:gd name="T3" fmla="*/ 0 h 129"/>
                  <a:gd name="T4" fmla="*/ 0 w 12"/>
                  <a:gd name="T5" fmla="*/ 0 h 129"/>
                  <a:gd name="T6" fmla="*/ 0 w 12"/>
                  <a:gd name="T7" fmla="*/ 0 h 129"/>
                  <a:gd name="T8" fmla="*/ 0 w 12"/>
                  <a:gd name="T9" fmla="*/ 0 h 129"/>
                  <a:gd name="T10" fmla="*/ 0 w 12"/>
                  <a:gd name="T11" fmla="*/ 0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129"/>
                  <a:gd name="T20" fmla="*/ 12 w 12"/>
                  <a:gd name="T21" fmla="*/ 129 h 1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129">
                    <a:moveTo>
                      <a:pt x="12" y="70"/>
                    </a:moveTo>
                    <a:lnTo>
                      <a:pt x="7" y="129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2" y="70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3" name="Freeform 298"/>
              <p:cNvSpPr>
                <a:spLocks/>
              </p:cNvSpPr>
              <p:nvPr/>
            </p:nvSpPr>
            <p:spPr bwMode="auto">
              <a:xfrm>
                <a:off x="2556" y="2161"/>
                <a:ext cx="3" cy="51"/>
              </a:xfrm>
              <a:custGeom>
                <a:avLst/>
                <a:gdLst>
                  <a:gd name="T0" fmla="*/ 0 w 14"/>
                  <a:gd name="T1" fmla="*/ 0 h 202"/>
                  <a:gd name="T2" fmla="*/ 0 w 14"/>
                  <a:gd name="T3" fmla="*/ 0 h 202"/>
                  <a:gd name="T4" fmla="*/ 0 w 14"/>
                  <a:gd name="T5" fmla="*/ 0 h 202"/>
                  <a:gd name="T6" fmla="*/ 0 w 14"/>
                  <a:gd name="T7" fmla="*/ 0 h 202"/>
                  <a:gd name="T8" fmla="*/ 0 w 14"/>
                  <a:gd name="T9" fmla="*/ 0 h 202"/>
                  <a:gd name="T10" fmla="*/ 0 w 14"/>
                  <a:gd name="T11" fmla="*/ 0 h 2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202"/>
                  <a:gd name="T20" fmla="*/ 14 w 14"/>
                  <a:gd name="T21" fmla="*/ 202 h 2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202">
                    <a:moveTo>
                      <a:pt x="14" y="133"/>
                    </a:moveTo>
                    <a:lnTo>
                      <a:pt x="9" y="202"/>
                    </a:lnTo>
                    <a:lnTo>
                      <a:pt x="0" y="30"/>
                    </a:lnTo>
                    <a:lnTo>
                      <a:pt x="2" y="0"/>
                    </a:lnTo>
                    <a:lnTo>
                      <a:pt x="7" y="4"/>
                    </a:lnTo>
                    <a:lnTo>
                      <a:pt x="14" y="133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4" name="Freeform 299"/>
              <p:cNvSpPr>
                <a:spLocks/>
              </p:cNvSpPr>
              <p:nvPr/>
            </p:nvSpPr>
            <p:spPr bwMode="auto">
              <a:xfrm>
                <a:off x="2555" y="2169"/>
                <a:ext cx="3" cy="60"/>
              </a:xfrm>
              <a:custGeom>
                <a:avLst/>
                <a:gdLst>
                  <a:gd name="T0" fmla="*/ 0 w 14"/>
                  <a:gd name="T1" fmla="*/ 0 h 242"/>
                  <a:gd name="T2" fmla="*/ 0 w 14"/>
                  <a:gd name="T3" fmla="*/ 0 h 242"/>
                  <a:gd name="T4" fmla="*/ 0 w 14"/>
                  <a:gd name="T5" fmla="*/ 0 h 242"/>
                  <a:gd name="T6" fmla="*/ 0 w 14"/>
                  <a:gd name="T7" fmla="*/ 0 h 242"/>
                  <a:gd name="T8" fmla="*/ 0 w 14"/>
                  <a:gd name="T9" fmla="*/ 0 h 2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242"/>
                  <a:gd name="T17" fmla="*/ 14 w 14"/>
                  <a:gd name="T18" fmla="*/ 242 h 2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242">
                    <a:moveTo>
                      <a:pt x="14" y="172"/>
                    </a:moveTo>
                    <a:lnTo>
                      <a:pt x="7" y="242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4" y="172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5" name="Freeform 300"/>
              <p:cNvSpPr>
                <a:spLocks/>
              </p:cNvSpPr>
              <p:nvPr/>
            </p:nvSpPr>
            <p:spPr bwMode="auto">
              <a:xfrm>
                <a:off x="2554" y="2187"/>
                <a:ext cx="2" cy="60"/>
              </a:xfrm>
              <a:custGeom>
                <a:avLst/>
                <a:gdLst>
                  <a:gd name="T0" fmla="*/ 0 w 12"/>
                  <a:gd name="T1" fmla="*/ 0 h 241"/>
                  <a:gd name="T2" fmla="*/ 0 w 12"/>
                  <a:gd name="T3" fmla="*/ 0 h 241"/>
                  <a:gd name="T4" fmla="*/ 0 w 12"/>
                  <a:gd name="T5" fmla="*/ 0 h 241"/>
                  <a:gd name="T6" fmla="*/ 0 w 12"/>
                  <a:gd name="T7" fmla="*/ 0 h 241"/>
                  <a:gd name="T8" fmla="*/ 0 w 12"/>
                  <a:gd name="T9" fmla="*/ 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41"/>
                  <a:gd name="T17" fmla="*/ 12 w 12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41">
                    <a:moveTo>
                      <a:pt x="12" y="171"/>
                    </a:moveTo>
                    <a:lnTo>
                      <a:pt x="7" y="241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2" y="171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6" name="Freeform 301"/>
              <p:cNvSpPr>
                <a:spLocks/>
              </p:cNvSpPr>
              <p:nvPr/>
            </p:nvSpPr>
            <p:spPr bwMode="auto">
              <a:xfrm>
                <a:off x="2553" y="2204"/>
                <a:ext cx="2" cy="58"/>
              </a:xfrm>
              <a:custGeom>
                <a:avLst/>
                <a:gdLst>
                  <a:gd name="T0" fmla="*/ 0 w 12"/>
                  <a:gd name="T1" fmla="*/ 0 h 229"/>
                  <a:gd name="T2" fmla="*/ 0 w 12"/>
                  <a:gd name="T3" fmla="*/ 0 h 229"/>
                  <a:gd name="T4" fmla="*/ 0 w 12"/>
                  <a:gd name="T5" fmla="*/ 0 h 229"/>
                  <a:gd name="T6" fmla="*/ 0 w 12"/>
                  <a:gd name="T7" fmla="*/ 0 h 229"/>
                  <a:gd name="T8" fmla="*/ 0 w 12"/>
                  <a:gd name="T9" fmla="*/ 0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29"/>
                  <a:gd name="T17" fmla="*/ 12 w 12"/>
                  <a:gd name="T18" fmla="*/ 229 h 2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29">
                    <a:moveTo>
                      <a:pt x="12" y="170"/>
                    </a:moveTo>
                    <a:lnTo>
                      <a:pt x="7" y="229"/>
                    </a:lnTo>
                    <a:lnTo>
                      <a:pt x="0" y="61"/>
                    </a:lnTo>
                    <a:lnTo>
                      <a:pt x="5" y="0"/>
                    </a:lnTo>
                    <a:lnTo>
                      <a:pt x="12" y="17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7" name="Freeform 302"/>
              <p:cNvSpPr>
                <a:spLocks/>
              </p:cNvSpPr>
              <p:nvPr/>
            </p:nvSpPr>
            <p:spPr bwMode="auto">
              <a:xfrm>
                <a:off x="2552" y="2220"/>
                <a:ext cx="2" cy="59"/>
              </a:xfrm>
              <a:custGeom>
                <a:avLst/>
                <a:gdLst>
                  <a:gd name="T0" fmla="*/ 0 w 12"/>
                  <a:gd name="T1" fmla="*/ 0 h 237"/>
                  <a:gd name="T2" fmla="*/ 0 w 12"/>
                  <a:gd name="T3" fmla="*/ 0 h 237"/>
                  <a:gd name="T4" fmla="*/ 0 w 12"/>
                  <a:gd name="T5" fmla="*/ 0 h 237"/>
                  <a:gd name="T6" fmla="*/ 0 w 12"/>
                  <a:gd name="T7" fmla="*/ 0 h 237"/>
                  <a:gd name="T8" fmla="*/ 0 w 12"/>
                  <a:gd name="T9" fmla="*/ 0 h 2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37"/>
                  <a:gd name="T17" fmla="*/ 12 w 12"/>
                  <a:gd name="T18" fmla="*/ 237 h 2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37">
                    <a:moveTo>
                      <a:pt x="12" y="168"/>
                    </a:moveTo>
                    <a:lnTo>
                      <a:pt x="7" y="237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2" y="168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8" name="Freeform 303"/>
              <p:cNvSpPr>
                <a:spLocks/>
              </p:cNvSpPr>
              <p:nvPr/>
            </p:nvSpPr>
            <p:spPr bwMode="auto">
              <a:xfrm>
                <a:off x="2551" y="2237"/>
                <a:ext cx="2" cy="59"/>
              </a:xfrm>
              <a:custGeom>
                <a:avLst/>
                <a:gdLst>
                  <a:gd name="T0" fmla="*/ 0 w 13"/>
                  <a:gd name="T1" fmla="*/ 0 h 236"/>
                  <a:gd name="T2" fmla="*/ 0 w 13"/>
                  <a:gd name="T3" fmla="*/ 0 h 236"/>
                  <a:gd name="T4" fmla="*/ 0 w 13"/>
                  <a:gd name="T5" fmla="*/ 0 h 236"/>
                  <a:gd name="T6" fmla="*/ 0 w 13"/>
                  <a:gd name="T7" fmla="*/ 0 h 236"/>
                  <a:gd name="T8" fmla="*/ 0 w 13"/>
                  <a:gd name="T9" fmla="*/ 0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36"/>
                  <a:gd name="T17" fmla="*/ 13 w 13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36">
                    <a:moveTo>
                      <a:pt x="13" y="166"/>
                    </a:moveTo>
                    <a:lnTo>
                      <a:pt x="8" y="236"/>
                    </a:lnTo>
                    <a:lnTo>
                      <a:pt x="0" y="71"/>
                    </a:lnTo>
                    <a:lnTo>
                      <a:pt x="6" y="0"/>
                    </a:lnTo>
                    <a:lnTo>
                      <a:pt x="13" y="166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79" name="Freeform 304"/>
              <p:cNvSpPr>
                <a:spLocks/>
              </p:cNvSpPr>
              <p:nvPr/>
            </p:nvSpPr>
            <p:spPr bwMode="auto">
              <a:xfrm>
                <a:off x="2550" y="2255"/>
                <a:ext cx="2" cy="59"/>
              </a:xfrm>
              <a:custGeom>
                <a:avLst/>
                <a:gdLst>
                  <a:gd name="T0" fmla="*/ 0 w 13"/>
                  <a:gd name="T1" fmla="*/ 0 h 234"/>
                  <a:gd name="T2" fmla="*/ 0 w 13"/>
                  <a:gd name="T3" fmla="*/ 0 h 234"/>
                  <a:gd name="T4" fmla="*/ 0 w 13"/>
                  <a:gd name="T5" fmla="*/ 0 h 234"/>
                  <a:gd name="T6" fmla="*/ 0 w 13"/>
                  <a:gd name="T7" fmla="*/ 0 h 234"/>
                  <a:gd name="T8" fmla="*/ 0 w 13"/>
                  <a:gd name="T9" fmla="*/ 0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34"/>
                  <a:gd name="T17" fmla="*/ 13 w 13"/>
                  <a:gd name="T18" fmla="*/ 234 h 2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34">
                    <a:moveTo>
                      <a:pt x="13" y="165"/>
                    </a:moveTo>
                    <a:lnTo>
                      <a:pt x="7" y="234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3" y="165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0" name="Freeform 305"/>
              <p:cNvSpPr>
                <a:spLocks/>
              </p:cNvSpPr>
              <p:nvPr/>
            </p:nvSpPr>
            <p:spPr bwMode="auto">
              <a:xfrm>
                <a:off x="2549" y="2273"/>
                <a:ext cx="2" cy="58"/>
              </a:xfrm>
              <a:custGeom>
                <a:avLst/>
                <a:gdLst>
                  <a:gd name="T0" fmla="*/ 0 w 12"/>
                  <a:gd name="T1" fmla="*/ 0 h 233"/>
                  <a:gd name="T2" fmla="*/ 0 w 12"/>
                  <a:gd name="T3" fmla="*/ 0 h 233"/>
                  <a:gd name="T4" fmla="*/ 0 w 12"/>
                  <a:gd name="T5" fmla="*/ 0 h 233"/>
                  <a:gd name="T6" fmla="*/ 0 w 12"/>
                  <a:gd name="T7" fmla="*/ 0 h 233"/>
                  <a:gd name="T8" fmla="*/ 0 w 12"/>
                  <a:gd name="T9" fmla="*/ 0 h 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33"/>
                  <a:gd name="T17" fmla="*/ 12 w 12"/>
                  <a:gd name="T18" fmla="*/ 233 h 2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33">
                    <a:moveTo>
                      <a:pt x="12" y="163"/>
                    </a:moveTo>
                    <a:lnTo>
                      <a:pt x="7" y="233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2" y="163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1" name="Freeform 306"/>
              <p:cNvSpPr>
                <a:spLocks/>
              </p:cNvSpPr>
              <p:nvPr/>
            </p:nvSpPr>
            <p:spPr bwMode="auto">
              <a:xfrm>
                <a:off x="2548" y="2291"/>
                <a:ext cx="2" cy="55"/>
              </a:xfrm>
              <a:custGeom>
                <a:avLst/>
                <a:gdLst>
                  <a:gd name="T0" fmla="*/ 0 w 12"/>
                  <a:gd name="T1" fmla="*/ 0 h 221"/>
                  <a:gd name="T2" fmla="*/ 0 w 12"/>
                  <a:gd name="T3" fmla="*/ 0 h 221"/>
                  <a:gd name="T4" fmla="*/ 0 w 12"/>
                  <a:gd name="T5" fmla="*/ 0 h 221"/>
                  <a:gd name="T6" fmla="*/ 0 w 12"/>
                  <a:gd name="T7" fmla="*/ 0 h 221"/>
                  <a:gd name="T8" fmla="*/ 0 w 12"/>
                  <a:gd name="T9" fmla="*/ 0 h 2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21"/>
                  <a:gd name="T17" fmla="*/ 12 w 12"/>
                  <a:gd name="T18" fmla="*/ 221 h 2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21">
                    <a:moveTo>
                      <a:pt x="12" y="162"/>
                    </a:moveTo>
                    <a:lnTo>
                      <a:pt x="7" y="221"/>
                    </a:lnTo>
                    <a:lnTo>
                      <a:pt x="0" y="60"/>
                    </a:lnTo>
                    <a:lnTo>
                      <a:pt x="5" y="0"/>
                    </a:lnTo>
                    <a:lnTo>
                      <a:pt x="12" y="162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2" name="Freeform 307"/>
              <p:cNvSpPr>
                <a:spLocks/>
              </p:cNvSpPr>
              <p:nvPr/>
            </p:nvSpPr>
            <p:spPr bwMode="auto">
              <a:xfrm>
                <a:off x="2547" y="2306"/>
                <a:ext cx="2" cy="57"/>
              </a:xfrm>
              <a:custGeom>
                <a:avLst/>
                <a:gdLst>
                  <a:gd name="T0" fmla="*/ 0 w 12"/>
                  <a:gd name="T1" fmla="*/ 0 h 231"/>
                  <a:gd name="T2" fmla="*/ 0 w 12"/>
                  <a:gd name="T3" fmla="*/ 0 h 231"/>
                  <a:gd name="T4" fmla="*/ 0 w 12"/>
                  <a:gd name="T5" fmla="*/ 0 h 231"/>
                  <a:gd name="T6" fmla="*/ 0 w 12"/>
                  <a:gd name="T7" fmla="*/ 0 h 231"/>
                  <a:gd name="T8" fmla="*/ 0 w 12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31"/>
                  <a:gd name="T17" fmla="*/ 12 w 12"/>
                  <a:gd name="T18" fmla="*/ 231 h 2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31">
                    <a:moveTo>
                      <a:pt x="12" y="161"/>
                    </a:moveTo>
                    <a:lnTo>
                      <a:pt x="7" y="231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2" y="161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3" name="Freeform 308"/>
              <p:cNvSpPr>
                <a:spLocks/>
              </p:cNvSpPr>
              <p:nvPr/>
            </p:nvSpPr>
            <p:spPr bwMode="auto">
              <a:xfrm>
                <a:off x="2546" y="2324"/>
                <a:ext cx="2" cy="57"/>
              </a:xfrm>
              <a:custGeom>
                <a:avLst/>
                <a:gdLst>
                  <a:gd name="T0" fmla="*/ 0 w 12"/>
                  <a:gd name="T1" fmla="*/ 0 h 229"/>
                  <a:gd name="T2" fmla="*/ 0 w 12"/>
                  <a:gd name="T3" fmla="*/ 0 h 229"/>
                  <a:gd name="T4" fmla="*/ 0 w 12"/>
                  <a:gd name="T5" fmla="*/ 0 h 229"/>
                  <a:gd name="T6" fmla="*/ 0 w 12"/>
                  <a:gd name="T7" fmla="*/ 0 h 229"/>
                  <a:gd name="T8" fmla="*/ 0 w 12"/>
                  <a:gd name="T9" fmla="*/ 0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229"/>
                  <a:gd name="T17" fmla="*/ 12 w 12"/>
                  <a:gd name="T18" fmla="*/ 229 h 2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229">
                    <a:moveTo>
                      <a:pt x="12" y="160"/>
                    </a:moveTo>
                    <a:lnTo>
                      <a:pt x="6" y="229"/>
                    </a:lnTo>
                    <a:lnTo>
                      <a:pt x="0" y="72"/>
                    </a:lnTo>
                    <a:lnTo>
                      <a:pt x="5" y="0"/>
                    </a:lnTo>
                    <a:lnTo>
                      <a:pt x="12" y="16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4" name="Freeform 309"/>
              <p:cNvSpPr>
                <a:spLocks/>
              </p:cNvSpPr>
              <p:nvPr/>
            </p:nvSpPr>
            <p:spPr bwMode="auto">
              <a:xfrm>
                <a:off x="2544" y="2341"/>
                <a:ext cx="3" cy="57"/>
              </a:xfrm>
              <a:custGeom>
                <a:avLst/>
                <a:gdLst>
                  <a:gd name="T0" fmla="*/ 0 w 13"/>
                  <a:gd name="T1" fmla="*/ 0 h 227"/>
                  <a:gd name="T2" fmla="*/ 0 w 13"/>
                  <a:gd name="T3" fmla="*/ 0 h 227"/>
                  <a:gd name="T4" fmla="*/ 0 w 13"/>
                  <a:gd name="T5" fmla="*/ 0 h 227"/>
                  <a:gd name="T6" fmla="*/ 0 w 13"/>
                  <a:gd name="T7" fmla="*/ 0 h 227"/>
                  <a:gd name="T8" fmla="*/ 0 w 13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27"/>
                  <a:gd name="T17" fmla="*/ 13 w 13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27">
                    <a:moveTo>
                      <a:pt x="13" y="157"/>
                    </a:moveTo>
                    <a:lnTo>
                      <a:pt x="8" y="227"/>
                    </a:lnTo>
                    <a:lnTo>
                      <a:pt x="0" y="70"/>
                    </a:lnTo>
                    <a:lnTo>
                      <a:pt x="7" y="0"/>
                    </a:lnTo>
                    <a:lnTo>
                      <a:pt x="13" y="157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5" name="Freeform 310"/>
              <p:cNvSpPr>
                <a:spLocks/>
              </p:cNvSpPr>
              <p:nvPr/>
            </p:nvSpPr>
            <p:spPr bwMode="auto">
              <a:xfrm>
                <a:off x="2544" y="2359"/>
                <a:ext cx="2" cy="54"/>
              </a:xfrm>
              <a:custGeom>
                <a:avLst/>
                <a:gdLst>
                  <a:gd name="T0" fmla="*/ 0 w 11"/>
                  <a:gd name="T1" fmla="*/ 0 h 216"/>
                  <a:gd name="T2" fmla="*/ 0 w 11"/>
                  <a:gd name="T3" fmla="*/ 0 h 216"/>
                  <a:gd name="T4" fmla="*/ 0 w 11"/>
                  <a:gd name="T5" fmla="*/ 0 h 216"/>
                  <a:gd name="T6" fmla="*/ 0 w 11"/>
                  <a:gd name="T7" fmla="*/ 0 h 216"/>
                  <a:gd name="T8" fmla="*/ 0 w 11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216"/>
                  <a:gd name="T17" fmla="*/ 11 w 11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216">
                    <a:moveTo>
                      <a:pt x="11" y="157"/>
                    </a:moveTo>
                    <a:lnTo>
                      <a:pt x="6" y="216"/>
                    </a:lnTo>
                    <a:lnTo>
                      <a:pt x="0" y="61"/>
                    </a:lnTo>
                    <a:lnTo>
                      <a:pt x="3" y="0"/>
                    </a:lnTo>
                    <a:lnTo>
                      <a:pt x="11" y="157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6" name="Freeform 311"/>
              <p:cNvSpPr>
                <a:spLocks/>
              </p:cNvSpPr>
              <p:nvPr/>
            </p:nvSpPr>
            <p:spPr bwMode="auto">
              <a:xfrm>
                <a:off x="2542" y="2374"/>
                <a:ext cx="3" cy="56"/>
              </a:xfrm>
              <a:custGeom>
                <a:avLst/>
                <a:gdLst>
                  <a:gd name="T0" fmla="*/ 0 w 13"/>
                  <a:gd name="T1" fmla="*/ 0 h 224"/>
                  <a:gd name="T2" fmla="*/ 0 w 13"/>
                  <a:gd name="T3" fmla="*/ 0 h 224"/>
                  <a:gd name="T4" fmla="*/ 0 w 13"/>
                  <a:gd name="T5" fmla="*/ 0 h 224"/>
                  <a:gd name="T6" fmla="*/ 0 w 13"/>
                  <a:gd name="T7" fmla="*/ 0 h 224"/>
                  <a:gd name="T8" fmla="*/ 0 w 13"/>
                  <a:gd name="T9" fmla="*/ 0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24"/>
                  <a:gd name="T17" fmla="*/ 13 w 13"/>
                  <a:gd name="T18" fmla="*/ 224 h 2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24">
                    <a:moveTo>
                      <a:pt x="13" y="155"/>
                    </a:moveTo>
                    <a:lnTo>
                      <a:pt x="8" y="224"/>
                    </a:lnTo>
                    <a:lnTo>
                      <a:pt x="0" y="72"/>
                    </a:lnTo>
                    <a:lnTo>
                      <a:pt x="7" y="0"/>
                    </a:lnTo>
                    <a:lnTo>
                      <a:pt x="13" y="155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7" name="Freeform 312"/>
              <p:cNvSpPr>
                <a:spLocks/>
              </p:cNvSpPr>
              <p:nvPr/>
            </p:nvSpPr>
            <p:spPr bwMode="auto">
              <a:xfrm>
                <a:off x="2541" y="2392"/>
                <a:ext cx="3" cy="56"/>
              </a:xfrm>
              <a:custGeom>
                <a:avLst/>
                <a:gdLst>
                  <a:gd name="T0" fmla="*/ 0 w 13"/>
                  <a:gd name="T1" fmla="*/ 0 h 222"/>
                  <a:gd name="T2" fmla="*/ 0 w 13"/>
                  <a:gd name="T3" fmla="*/ 0 h 222"/>
                  <a:gd name="T4" fmla="*/ 0 w 13"/>
                  <a:gd name="T5" fmla="*/ 0 h 222"/>
                  <a:gd name="T6" fmla="*/ 0 w 13"/>
                  <a:gd name="T7" fmla="*/ 0 h 222"/>
                  <a:gd name="T8" fmla="*/ 0 w 13"/>
                  <a:gd name="T9" fmla="*/ 0 h 2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222"/>
                  <a:gd name="T17" fmla="*/ 13 w 13"/>
                  <a:gd name="T18" fmla="*/ 222 h 2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222">
                    <a:moveTo>
                      <a:pt x="13" y="152"/>
                    </a:moveTo>
                    <a:lnTo>
                      <a:pt x="7" y="222"/>
                    </a:lnTo>
                    <a:lnTo>
                      <a:pt x="0" y="70"/>
                    </a:lnTo>
                    <a:lnTo>
                      <a:pt x="5" y="0"/>
                    </a:lnTo>
                    <a:lnTo>
                      <a:pt x="13" y="152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8" name="Freeform 313"/>
              <p:cNvSpPr>
                <a:spLocks/>
              </p:cNvSpPr>
              <p:nvPr/>
            </p:nvSpPr>
            <p:spPr bwMode="auto">
              <a:xfrm>
                <a:off x="2540" y="2410"/>
                <a:ext cx="3" cy="55"/>
              </a:xfrm>
              <a:custGeom>
                <a:avLst/>
                <a:gdLst>
                  <a:gd name="T0" fmla="*/ 0 w 12"/>
                  <a:gd name="T1" fmla="*/ 0 h 221"/>
                  <a:gd name="T2" fmla="*/ 0 w 12"/>
                  <a:gd name="T3" fmla="*/ 0 h 221"/>
                  <a:gd name="T4" fmla="*/ 0 w 12"/>
                  <a:gd name="T5" fmla="*/ 0 h 221"/>
                  <a:gd name="T6" fmla="*/ 0 w 12"/>
                  <a:gd name="T7" fmla="*/ 0 h 221"/>
                  <a:gd name="T8" fmla="*/ 0 w 12"/>
                  <a:gd name="T9" fmla="*/ 0 h 221"/>
                  <a:gd name="T10" fmla="*/ 0 w 12"/>
                  <a:gd name="T11" fmla="*/ 0 h 2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221"/>
                  <a:gd name="T20" fmla="*/ 12 w 12"/>
                  <a:gd name="T21" fmla="*/ 221 h 2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221">
                    <a:moveTo>
                      <a:pt x="12" y="152"/>
                    </a:moveTo>
                    <a:lnTo>
                      <a:pt x="7" y="221"/>
                    </a:lnTo>
                    <a:lnTo>
                      <a:pt x="0" y="71"/>
                    </a:lnTo>
                    <a:lnTo>
                      <a:pt x="5" y="0"/>
                    </a:lnTo>
                    <a:lnTo>
                      <a:pt x="12" y="152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89" name="Freeform 314"/>
              <p:cNvSpPr>
                <a:spLocks/>
              </p:cNvSpPr>
              <p:nvPr/>
            </p:nvSpPr>
            <p:spPr bwMode="auto">
              <a:xfrm>
                <a:off x="2539" y="2427"/>
                <a:ext cx="3" cy="38"/>
              </a:xfrm>
              <a:custGeom>
                <a:avLst/>
                <a:gdLst>
                  <a:gd name="T0" fmla="*/ 0 w 12"/>
                  <a:gd name="T1" fmla="*/ 0 h 150"/>
                  <a:gd name="T2" fmla="*/ 0 w 12"/>
                  <a:gd name="T3" fmla="*/ 0 h 150"/>
                  <a:gd name="T4" fmla="*/ 0 w 12"/>
                  <a:gd name="T5" fmla="*/ 0 h 150"/>
                  <a:gd name="T6" fmla="*/ 0 w 12"/>
                  <a:gd name="T7" fmla="*/ 0 h 150"/>
                  <a:gd name="T8" fmla="*/ 0 w 12"/>
                  <a:gd name="T9" fmla="*/ 0 h 150"/>
                  <a:gd name="T10" fmla="*/ 0 w 12"/>
                  <a:gd name="T11" fmla="*/ 0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150"/>
                  <a:gd name="T20" fmla="*/ 12 w 12"/>
                  <a:gd name="T21" fmla="*/ 150 h 1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150">
                    <a:moveTo>
                      <a:pt x="12" y="150"/>
                    </a:moveTo>
                    <a:lnTo>
                      <a:pt x="5" y="141"/>
                    </a:lnTo>
                    <a:lnTo>
                      <a:pt x="3" y="139"/>
                    </a:lnTo>
                    <a:lnTo>
                      <a:pt x="0" y="72"/>
                    </a:lnTo>
                    <a:lnTo>
                      <a:pt x="5" y="0"/>
                    </a:lnTo>
                    <a:lnTo>
                      <a:pt x="12" y="15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0" name="Freeform 315"/>
              <p:cNvSpPr>
                <a:spLocks/>
              </p:cNvSpPr>
              <p:nvPr/>
            </p:nvSpPr>
            <p:spPr bwMode="auto">
              <a:xfrm>
                <a:off x="2538" y="2445"/>
                <a:ext cx="2" cy="17"/>
              </a:xfrm>
              <a:custGeom>
                <a:avLst/>
                <a:gdLst>
                  <a:gd name="T0" fmla="*/ 0 w 8"/>
                  <a:gd name="T1" fmla="*/ 0 h 67"/>
                  <a:gd name="T2" fmla="*/ 0 w 8"/>
                  <a:gd name="T3" fmla="*/ 0 h 67"/>
                  <a:gd name="T4" fmla="*/ 0 w 8"/>
                  <a:gd name="T5" fmla="*/ 0 h 67"/>
                  <a:gd name="T6" fmla="*/ 0 w 8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67"/>
                  <a:gd name="T14" fmla="*/ 8 w 8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67">
                    <a:moveTo>
                      <a:pt x="8" y="67"/>
                    </a:moveTo>
                    <a:lnTo>
                      <a:pt x="0" y="60"/>
                    </a:lnTo>
                    <a:lnTo>
                      <a:pt x="5" y="0"/>
                    </a:lnTo>
                    <a:lnTo>
                      <a:pt x="8" y="67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1" name="Freeform 316"/>
              <p:cNvSpPr>
                <a:spLocks/>
              </p:cNvSpPr>
              <p:nvPr/>
            </p:nvSpPr>
            <p:spPr bwMode="auto">
              <a:xfrm>
                <a:off x="2318" y="2141"/>
                <a:ext cx="242" cy="329"/>
              </a:xfrm>
              <a:custGeom>
                <a:avLst/>
                <a:gdLst>
                  <a:gd name="T0" fmla="*/ 0 w 1209"/>
                  <a:gd name="T1" fmla="*/ 0 h 1314"/>
                  <a:gd name="T2" fmla="*/ 0 w 1209"/>
                  <a:gd name="T3" fmla="*/ 0 h 1314"/>
                  <a:gd name="T4" fmla="*/ 0 w 1209"/>
                  <a:gd name="T5" fmla="*/ 0 h 1314"/>
                  <a:gd name="T6" fmla="*/ 0 w 1209"/>
                  <a:gd name="T7" fmla="*/ 0 h 1314"/>
                  <a:gd name="T8" fmla="*/ 0 w 1209"/>
                  <a:gd name="T9" fmla="*/ 0 h 1314"/>
                  <a:gd name="T10" fmla="*/ 0 w 1209"/>
                  <a:gd name="T11" fmla="*/ 0 h 1314"/>
                  <a:gd name="T12" fmla="*/ 0 w 1209"/>
                  <a:gd name="T13" fmla="*/ 0 h 1314"/>
                  <a:gd name="T14" fmla="*/ 0 w 1209"/>
                  <a:gd name="T15" fmla="*/ 0 h 1314"/>
                  <a:gd name="T16" fmla="*/ 0 w 1209"/>
                  <a:gd name="T17" fmla="*/ 0 h 1314"/>
                  <a:gd name="T18" fmla="*/ 0 w 1209"/>
                  <a:gd name="T19" fmla="*/ 0 h 1314"/>
                  <a:gd name="T20" fmla="*/ 0 w 1209"/>
                  <a:gd name="T21" fmla="*/ 0 h 1314"/>
                  <a:gd name="T22" fmla="*/ 0 w 1209"/>
                  <a:gd name="T23" fmla="*/ 0 h 1314"/>
                  <a:gd name="T24" fmla="*/ 0 w 1209"/>
                  <a:gd name="T25" fmla="*/ 0 h 1314"/>
                  <a:gd name="T26" fmla="*/ 0 w 1209"/>
                  <a:gd name="T27" fmla="*/ 0 h 1314"/>
                  <a:gd name="T28" fmla="*/ 0 w 1209"/>
                  <a:gd name="T29" fmla="*/ 0 h 1314"/>
                  <a:gd name="T30" fmla="*/ 0 w 1209"/>
                  <a:gd name="T31" fmla="*/ 0 h 1314"/>
                  <a:gd name="T32" fmla="*/ 0 w 1209"/>
                  <a:gd name="T33" fmla="*/ 0 h 1314"/>
                  <a:gd name="T34" fmla="*/ 0 w 1209"/>
                  <a:gd name="T35" fmla="*/ 0 h 1314"/>
                  <a:gd name="T36" fmla="*/ 0 w 1209"/>
                  <a:gd name="T37" fmla="*/ 0 h 1314"/>
                  <a:gd name="T38" fmla="*/ 0 w 1209"/>
                  <a:gd name="T39" fmla="*/ 0 h 1314"/>
                  <a:gd name="T40" fmla="*/ 0 w 1209"/>
                  <a:gd name="T41" fmla="*/ 0 h 1314"/>
                  <a:gd name="T42" fmla="*/ 0 w 1209"/>
                  <a:gd name="T43" fmla="*/ 0 h 1314"/>
                  <a:gd name="T44" fmla="*/ 0 w 1209"/>
                  <a:gd name="T45" fmla="*/ 0 h 1314"/>
                  <a:gd name="T46" fmla="*/ 0 w 1209"/>
                  <a:gd name="T47" fmla="*/ 0 h 1314"/>
                  <a:gd name="T48" fmla="*/ 0 w 1209"/>
                  <a:gd name="T49" fmla="*/ 0 h 1314"/>
                  <a:gd name="T50" fmla="*/ 0 w 1209"/>
                  <a:gd name="T51" fmla="*/ 0 h 1314"/>
                  <a:gd name="T52" fmla="*/ 0 w 1209"/>
                  <a:gd name="T53" fmla="*/ 0 h 1314"/>
                  <a:gd name="T54" fmla="*/ 0 w 1209"/>
                  <a:gd name="T55" fmla="*/ 0 h 1314"/>
                  <a:gd name="T56" fmla="*/ 0 w 1209"/>
                  <a:gd name="T57" fmla="*/ 0 h 1314"/>
                  <a:gd name="T58" fmla="*/ 0 w 1209"/>
                  <a:gd name="T59" fmla="*/ 0 h 1314"/>
                  <a:gd name="T60" fmla="*/ 0 w 1209"/>
                  <a:gd name="T61" fmla="*/ 0 h 1314"/>
                  <a:gd name="T62" fmla="*/ 0 w 1209"/>
                  <a:gd name="T63" fmla="*/ 0 h 1314"/>
                  <a:gd name="T64" fmla="*/ 0 w 1209"/>
                  <a:gd name="T65" fmla="*/ 0 h 13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09"/>
                  <a:gd name="T100" fmla="*/ 0 h 1314"/>
                  <a:gd name="T101" fmla="*/ 1209 w 1209"/>
                  <a:gd name="T102" fmla="*/ 1314 h 13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09" h="1314">
                    <a:moveTo>
                      <a:pt x="0" y="127"/>
                    </a:moveTo>
                    <a:lnTo>
                      <a:pt x="146" y="1314"/>
                    </a:lnTo>
                    <a:lnTo>
                      <a:pt x="147" y="1304"/>
                    </a:lnTo>
                    <a:lnTo>
                      <a:pt x="151" y="1295"/>
                    </a:lnTo>
                    <a:lnTo>
                      <a:pt x="161" y="1286"/>
                    </a:lnTo>
                    <a:lnTo>
                      <a:pt x="173" y="1277"/>
                    </a:lnTo>
                    <a:lnTo>
                      <a:pt x="191" y="1269"/>
                    </a:lnTo>
                    <a:lnTo>
                      <a:pt x="213" y="1261"/>
                    </a:lnTo>
                    <a:lnTo>
                      <a:pt x="237" y="1253"/>
                    </a:lnTo>
                    <a:lnTo>
                      <a:pt x="267" y="1246"/>
                    </a:lnTo>
                    <a:lnTo>
                      <a:pt x="298" y="1240"/>
                    </a:lnTo>
                    <a:lnTo>
                      <a:pt x="336" y="1234"/>
                    </a:lnTo>
                    <a:lnTo>
                      <a:pt x="373" y="1228"/>
                    </a:lnTo>
                    <a:lnTo>
                      <a:pt x="417" y="1224"/>
                    </a:lnTo>
                    <a:lnTo>
                      <a:pt x="457" y="1219"/>
                    </a:lnTo>
                    <a:lnTo>
                      <a:pt x="506" y="1216"/>
                    </a:lnTo>
                    <a:lnTo>
                      <a:pt x="553" y="1213"/>
                    </a:lnTo>
                    <a:lnTo>
                      <a:pt x="603" y="1212"/>
                    </a:lnTo>
                    <a:lnTo>
                      <a:pt x="651" y="1212"/>
                    </a:lnTo>
                    <a:lnTo>
                      <a:pt x="698" y="1212"/>
                    </a:lnTo>
                    <a:lnTo>
                      <a:pt x="746" y="1213"/>
                    </a:lnTo>
                    <a:lnTo>
                      <a:pt x="791" y="1216"/>
                    </a:lnTo>
                    <a:lnTo>
                      <a:pt x="833" y="1219"/>
                    </a:lnTo>
                    <a:lnTo>
                      <a:pt x="874" y="1222"/>
                    </a:lnTo>
                    <a:lnTo>
                      <a:pt x="914" y="1227"/>
                    </a:lnTo>
                    <a:lnTo>
                      <a:pt x="949" y="1233"/>
                    </a:lnTo>
                    <a:lnTo>
                      <a:pt x="984" y="1238"/>
                    </a:lnTo>
                    <a:lnTo>
                      <a:pt x="1013" y="1245"/>
                    </a:lnTo>
                    <a:lnTo>
                      <a:pt x="1039" y="1252"/>
                    </a:lnTo>
                    <a:lnTo>
                      <a:pt x="1064" y="1260"/>
                    </a:lnTo>
                    <a:lnTo>
                      <a:pt x="1082" y="1268"/>
                    </a:lnTo>
                    <a:lnTo>
                      <a:pt x="1099" y="1277"/>
                    </a:lnTo>
                    <a:lnTo>
                      <a:pt x="1109" y="1286"/>
                    </a:lnTo>
                    <a:lnTo>
                      <a:pt x="1116" y="1295"/>
                    </a:lnTo>
                    <a:lnTo>
                      <a:pt x="1209" y="105"/>
                    </a:lnTo>
                    <a:lnTo>
                      <a:pt x="1202" y="93"/>
                    </a:lnTo>
                    <a:lnTo>
                      <a:pt x="1189" y="81"/>
                    </a:lnTo>
                    <a:lnTo>
                      <a:pt x="1169" y="70"/>
                    </a:lnTo>
                    <a:lnTo>
                      <a:pt x="1147" y="60"/>
                    </a:lnTo>
                    <a:lnTo>
                      <a:pt x="1116" y="50"/>
                    </a:lnTo>
                    <a:lnTo>
                      <a:pt x="1084" y="41"/>
                    </a:lnTo>
                    <a:lnTo>
                      <a:pt x="1046" y="33"/>
                    </a:lnTo>
                    <a:lnTo>
                      <a:pt x="1003" y="26"/>
                    </a:lnTo>
                    <a:lnTo>
                      <a:pt x="958" y="19"/>
                    </a:lnTo>
                    <a:lnTo>
                      <a:pt x="909" y="13"/>
                    </a:lnTo>
                    <a:lnTo>
                      <a:pt x="858" y="9"/>
                    </a:lnTo>
                    <a:lnTo>
                      <a:pt x="803" y="4"/>
                    </a:lnTo>
                    <a:lnTo>
                      <a:pt x="748" y="2"/>
                    </a:lnTo>
                    <a:lnTo>
                      <a:pt x="688" y="1"/>
                    </a:lnTo>
                    <a:lnTo>
                      <a:pt x="630" y="0"/>
                    </a:lnTo>
                    <a:lnTo>
                      <a:pt x="568" y="1"/>
                    </a:lnTo>
                    <a:lnTo>
                      <a:pt x="507" y="2"/>
                    </a:lnTo>
                    <a:lnTo>
                      <a:pt x="447" y="5"/>
                    </a:lnTo>
                    <a:lnTo>
                      <a:pt x="388" y="10"/>
                    </a:lnTo>
                    <a:lnTo>
                      <a:pt x="335" y="15"/>
                    </a:lnTo>
                    <a:lnTo>
                      <a:pt x="282" y="20"/>
                    </a:lnTo>
                    <a:lnTo>
                      <a:pt x="235" y="27"/>
                    </a:lnTo>
                    <a:lnTo>
                      <a:pt x="190" y="35"/>
                    </a:lnTo>
                    <a:lnTo>
                      <a:pt x="151" y="43"/>
                    </a:lnTo>
                    <a:lnTo>
                      <a:pt x="113" y="52"/>
                    </a:lnTo>
                    <a:lnTo>
                      <a:pt x="81" y="61"/>
                    </a:lnTo>
                    <a:lnTo>
                      <a:pt x="55" y="72"/>
                    </a:lnTo>
                    <a:lnTo>
                      <a:pt x="32" y="82"/>
                    </a:lnTo>
                    <a:lnTo>
                      <a:pt x="17" y="93"/>
                    </a:lnTo>
                    <a:lnTo>
                      <a:pt x="5" y="105"/>
                    </a:lnTo>
                    <a:lnTo>
                      <a:pt x="1" y="116"/>
                    </a:lnTo>
                    <a:lnTo>
                      <a:pt x="0" y="12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2" name="Freeform 317"/>
              <p:cNvSpPr>
                <a:spLocks/>
              </p:cNvSpPr>
              <p:nvPr/>
            </p:nvSpPr>
            <p:spPr bwMode="auto">
              <a:xfrm>
                <a:off x="2542" y="2182"/>
                <a:ext cx="6" cy="51"/>
              </a:xfrm>
              <a:custGeom>
                <a:avLst/>
                <a:gdLst>
                  <a:gd name="T0" fmla="*/ 0 w 33"/>
                  <a:gd name="T1" fmla="*/ 0 h 204"/>
                  <a:gd name="T2" fmla="*/ 0 w 33"/>
                  <a:gd name="T3" fmla="*/ 0 h 204"/>
                  <a:gd name="T4" fmla="*/ 0 w 33"/>
                  <a:gd name="T5" fmla="*/ 0 h 204"/>
                  <a:gd name="T6" fmla="*/ 0 w 33"/>
                  <a:gd name="T7" fmla="*/ 0 h 2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204"/>
                  <a:gd name="T14" fmla="*/ 33 w 33"/>
                  <a:gd name="T15" fmla="*/ 204 h 2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204">
                    <a:moveTo>
                      <a:pt x="33" y="0"/>
                    </a:moveTo>
                    <a:lnTo>
                      <a:pt x="12" y="8"/>
                    </a:lnTo>
                    <a:lnTo>
                      <a:pt x="0" y="20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3" name="Freeform 318"/>
              <p:cNvSpPr>
                <a:spLocks/>
              </p:cNvSpPr>
              <p:nvPr/>
            </p:nvSpPr>
            <p:spPr bwMode="auto">
              <a:xfrm>
                <a:off x="2539" y="2180"/>
                <a:ext cx="13" cy="99"/>
              </a:xfrm>
              <a:custGeom>
                <a:avLst/>
                <a:gdLst>
                  <a:gd name="T0" fmla="*/ 0 w 65"/>
                  <a:gd name="T1" fmla="*/ 0 h 395"/>
                  <a:gd name="T2" fmla="*/ 0 w 65"/>
                  <a:gd name="T3" fmla="*/ 0 h 395"/>
                  <a:gd name="T4" fmla="*/ 0 w 65"/>
                  <a:gd name="T5" fmla="*/ 0 h 395"/>
                  <a:gd name="T6" fmla="*/ 0 w 65"/>
                  <a:gd name="T7" fmla="*/ 0 h 395"/>
                  <a:gd name="T8" fmla="*/ 0 w 65"/>
                  <a:gd name="T9" fmla="*/ 0 h 395"/>
                  <a:gd name="T10" fmla="*/ 0 w 65"/>
                  <a:gd name="T11" fmla="*/ 0 h 3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395"/>
                  <a:gd name="T20" fmla="*/ 65 w 65"/>
                  <a:gd name="T21" fmla="*/ 395 h 3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395">
                    <a:moveTo>
                      <a:pt x="46" y="8"/>
                    </a:moveTo>
                    <a:lnTo>
                      <a:pt x="51" y="5"/>
                    </a:lnTo>
                    <a:lnTo>
                      <a:pt x="65" y="0"/>
                    </a:lnTo>
                    <a:lnTo>
                      <a:pt x="0" y="395"/>
                    </a:lnTo>
                    <a:lnTo>
                      <a:pt x="13" y="212"/>
                    </a:lnTo>
                    <a:lnTo>
                      <a:pt x="46" y="8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4" name="Freeform 319"/>
              <p:cNvSpPr>
                <a:spLocks/>
              </p:cNvSpPr>
              <p:nvPr/>
            </p:nvSpPr>
            <p:spPr bwMode="auto">
              <a:xfrm>
                <a:off x="2536" y="2177"/>
                <a:ext cx="20" cy="151"/>
              </a:xfrm>
              <a:custGeom>
                <a:avLst/>
                <a:gdLst>
                  <a:gd name="T0" fmla="*/ 0 w 100"/>
                  <a:gd name="T1" fmla="*/ 0 h 606"/>
                  <a:gd name="T2" fmla="*/ 0 w 100"/>
                  <a:gd name="T3" fmla="*/ 0 h 606"/>
                  <a:gd name="T4" fmla="*/ 0 w 100"/>
                  <a:gd name="T5" fmla="*/ 0 h 606"/>
                  <a:gd name="T6" fmla="*/ 0 w 100"/>
                  <a:gd name="T7" fmla="*/ 0 h 606"/>
                  <a:gd name="T8" fmla="*/ 0 w 100"/>
                  <a:gd name="T9" fmla="*/ 0 h 606"/>
                  <a:gd name="T10" fmla="*/ 0 w 100"/>
                  <a:gd name="T11" fmla="*/ 0 h 6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0"/>
                  <a:gd name="T19" fmla="*/ 0 h 606"/>
                  <a:gd name="T20" fmla="*/ 100 w 100"/>
                  <a:gd name="T21" fmla="*/ 606 h 6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0" h="606">
                    <a:moveTo>
                      <a:pt x="79" y="14"/>
                    </a:moveTo>
                    <a:lnTo>
                      <a:pt x="88" y="9"/>
                    </a:lnTo>
                    <a:lnTo>
                      <a:pt x="100" y="0"/>
                    </a:lnTo>
                    <a:lnTo>
                      <a:pt x="0" y="606"/>
                    </a:lnTo>
                    <a:lnTo>
                      <a:pt x="14" y="409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5" name="Freeform 320"/>
              <p:cNvSpPr>
                <a:spLocks/>
              </p:cNvSpPr>
              <p:nvPr/>
            </p:nvSpPr>
            <p:spPr bwMode="auto">
              <a:xfrm>
                <a:off x="2534" y="2167"/>
                <a:ext cx="26" cy="207"/>
              </a:xfrm>
              <a:custGeom>
                <a:avLst/>
                <a:gdLst>
                  <a:gd name="T0" fmla="*/ 0 w 132"/>
                  <a:gd name="T1" fmla="*/ 0 h 825"/>
                  <a:gd name="T2" fmla="*/ 0 w 132"/>
                  <a:gd name="T3" fmla="*/ 0 h 825"/>
                  <a:gd name="T4" fmla="*/ 0 w 132"/>
                  <a:gd name="T5" fmla="*/ 0 h 825"/>
                  <a:gd name="T6" fmla="*/ 0 w 132"/>
                  <a:gd name="T7" fmla="*/ 0 h 825"/>
                  <a:gd name="T8" fmla="*/ 0 w 132"/>
                  <a:gd name="T9" fmla="*/ 0 h 825"/>
                  <a:gd name="T10" fmla="*/ 0 w 132"/>
                  <a:gd name="T11" fmla="*/ 0 h 825"/>
                  <a:gd name="T12" fmla="*/ 0 w 132"/>
                  <a:gd name="T13" fmla="*/ 0 h 825"/>
                  <a:gd name="T14" fmla="*/ 0 w 132"/>
                  <a:gd name="T15" fmla="*/ 0 h 825"/>
                  <a:gd name="T16" fmla="*/ 0 w 132"/>
                  <a:gd name="T17" fmla="*/ 0 h 8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2"/>
                  <a:gd name="T28" fmla="*/ 0 h 825"/>
                  <a:gd name="T29" fmla="*/ 132 w 132"/>
                  <a:gd name="T30" fmla="*/ 825 h 8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2" h="825">
                    <a:moveTo>
                      <a:pt x="112" y="36"/>
                    </a:moveTo>
                    <a:lnTo>
                      <a:pt x="115" y="34"/>
                    </a:lnTo>
                    <a:lnTo>
                      <a:pt x="127" y="24"/>
                    </a:lnTo>
                    <a:lnTo>
                      <a:pt x="131" y="11"/>
                    </a:lnTo>
                    <a:lnTo>
                      <a:pt x="132" y="0"/>
                    </a:lnTo>
                    <a:lnTo>
                      <a:pt x="129" y="44"/>
                    </a:lnTo>
                    <a:lnTo>
                      <a:pt x="0" y="825"/>
                    </a:lnTo>
                    <a:lnTo>
                      <a:pt x="12" y="642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6" name="Freeform 321"/>
              <p:cNvSpPr>
                <a:spLocks/>
              </p:cNvSpPr>
              <p:nvPr/>
            </p:nvSpPr>
            <p:spPr bwMode="auto">
              <a:xfrm>
                <a:off x="2531" y="2179"/>
                <a:ext cx="29" cy="244"/>
              </a:xfrm>
              <a:custGeom>
                <a:avLst/>
                <a:gdLst>
                  <a:gd name="T0" fmla="*/ 0 w 142"/>
                  <a:gd name="T1" fmla="*/ 0 h 978"/>
                  <a:gd name="T2" fmla="*/ 0 w 142"/>
                  <a:gd name="T3" fmla="*/ 0 h 978"/>
                  <a:gd name="T4" fmla="*/ 0 w 142"/>
                  <a:gd name="T5" fmla="*/ 0 h 978"/>
                  <a:gd name="T6" fmla="*/ 0 w 142"/>
                  <a:gd name="T7" fmla="*/ 0 h 978"/>
                  <a:gd name="T8" fmla="*/ 0 w 142"/>
                  <a:gd name="T9" fmla="*/ 0 h 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2"/>
                  <a:gd name="T16" fmla="*/ 0 h 978"/>
                  <a:gd name="T17" fmla="*/ 142 w 142"/>
                  <a:gd name="T18" fmla="*/ 978 h 9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2" h="978">
                    <a:moveTo>
                      <a:pt x="142" y="0"/>
                    </a:moveTo>
                    <a:lnTo>
                      <a:pt x="124" y="220"/>
                    </a:lnTo>
                    <a:lnTo>
                      <a:pt x="0" y="978"/>
                    </a:lnTo>
                    <a:lnTo>
                      <a:pt x="13" y="781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7" name="Freeform 322"/>
              <p:cNvSpPr>
                <a:spLocks/>
              </p:cNvSpPr>
              <p:nvPr/>
            </p:nvSpPr>
            <p:spPr bwMode="auto">
              <a:xfrm>
                <a:off x="2529" y="2233"/>
                <a:ext cx="27" cy="236"/>
              </a:xfrm>
              <a:custGeom>
                <a:avLst/>
                <a:gdLst>
                  <a:gd name="T0" fmla="*/ 0 w 136"/>
                  <a:gd name="T1" fmla="*/ 0 h 941"/>
                  <a:gd name="T2" fmla="*/ 0 w 136"/>
                  <a:gd name="T3" fmla="*/ 0 h 941"/>
                  <a:gd name="T4" fmla="*/ 0 w 136"/>
                  <a:gd name="T5" fmla="*/ 0 h 941"/>
                  <a:gd name="T6" fmla="*/ 0 w 136"/>
                  <a:gd name="T7" fmla="*/ 0 h 941"/>
                  <a:gd name="T8" fmla="*/ 0 w 136"/>
                  <a:gd name="T9" fmla="*/ 0 h 9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6"/>
                  <a:gd name="T16" fmla="*/ 0 h 941"/>
                  <a:gd name="T17" fmla="*/ 136 w 136"/>
                  <a:gd name="T18" fmla="*/ 941 h 9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6" h="941">
                    <a:moveTo>
                      <a:pt x="136" y="0"/>
                    </a:moveTo>
                    <a:lnTo>
                      <a:pt x="120" y="206"/>
                    </a:lnTo>
                    <a:lnTo>
                      <a:pt x="0" y="941"/>
                    </a:lnTo>
                    <a:lnTo>
                      <a:pt x="12" y="758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8" name="Freeform 323"/>
              <p:cNvSpPr>
                <a:spLocks/>
              </p:cNvSpPr>
              <p:nvPr/>
            </p:nvSpPr>
            <p:spPr bwMode="auto">
              <a:xfrm>
                <a:off x="2528" y="2285"/>
                <a:ext cx="25" cy="193"/>
              </a:xfrm>
              <a:custGeom>
                <a:avLst/>
                <a:gdLst>
                  <a:gd name="T0" fmla="*/ 0 w 123"/>
                  <a:gd name="T1" fmla="*/ 0 h 774"/>
                  <a:gd name="T2" fmla="*/ 0 w 123"/>
                  <a:gd name="T3" fmla="*/ 0 h 774"/>
                  <a:gd name="T4" fmla="*/ 0 w 123"/>
                  <a:gd name="T5" fmla="*/ 0 h 774"/>
                  <a:gd name="T6" fmla="*/ 0 w 123"/>
                  <a:gd name="T7" fmla="*/ 0 h 774"/>
                  <a:gd name="T8" fmla="*/ 0 w 123"/>
                  <a:gd name="T9" fmla="*/ 0 h 774"/>
                  <a:gd name="T10" fmla="*/ 0 w 123"/>
                  <a:gd name="T11" fmla="*/ 0 h 7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3"/>
                  <a:gd name="T19" fmla="*/ 0 h 774"/>
                  <a:gd name="T20" fmla="*/ 123 w 123"/>
                  <a:gd name="T21" fmla="*/ 774 h 77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3" h="774">
                    <a:moveTo>
                      <a:pt x="123" y="0"/>
                    </a:moveTo>
                    <a:lnTo>
                      <a:pt x="107" y="205"/>
                    </a:lnTo>
                    <a:lnTo>
                      <a:pt x="15" y="768"/>
                    </a:lnTo>
                    <a:lnTo>
                      <a:pt x="0" y="774"/>
                    </a:lnTo>
                    <a:lnTo>
                      <a:pt x="3" y="735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499" name="Freeform 324"/>
              <p:cNvSpPr>
                <a:spLocks/>
              </p:cNvSpPr>
              <p:nvPr/>
            </p:nvSpPr>
            <p:spPr bwMode="auto">
              <a:xfrm>
                <a:off x="2531" y="2336"/>
                <a:ext cx="19" cy="141"/>
              </a:xfrm>
              <a:custGeom>
                <a:avLst/>
                <a:gdLst>
                  <a:gd name="T0" fmla="*/ 0 w 92"/>
                  <a:gd name="T1" fmla="*/ 0 h 563"/>
                  <a:gd name="T2" fmla="*/ 0 w 92"/>
                  <a:gd name="T3" fmla="*/ 0 h 563"/>
                  <a:gd name="T4" fmla="*/ 0 w 92"/>
                  <a:gd name="T5" fmla="*/ 0 h 563"/>
                  <a:gd name="T6" fmla="*/ 0 w 92"/>
                  <a:gd name="T7" fmla="*/ 0 h 563"/>
                  <a:gd name="T8" fmla="*/ 0 w 92"/>
                  <a:gd name="T9" fmla="*/ 0 h 563"/>
                  <a:gd name="T10" fmla="*/ 0 w 92"/>
                  <a:gd name="T11" fmla="*/ 0 h 5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2"/>
                  <a:gd name="T19" fmla="*/ 0 h 563"/>
                  <a:gd name="T20" fmla="*/ 92 w 92"/>
                  <a:gd name="T21" fmla="*/ 563 h 5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2" h="563">
                    <a:moveTo>
                      <a:pt x="92" y="0"/>
                    </a:moveTo>
                    <a:lnTo>
                      <a:pt x="75" y="221"/>
                    </a:lnTo>
                    <a:lnTo>
                      <a:pt x="20" y="554"/>
                    </a:lnTo>
                    <a:lnTo>
                      <a:pt x="7" y="560"/>
                    </a:lnTo>
                    <a:lnTo>
                      <a:pt x="0" y="56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0" name="Freeform 325"/>
              <p:cNvSpPr>
                <a:spLocks/>
              </p:cNvSpPr>
              <p:nvPr/>
            </p:nvSpPr>
            <p:spPr bwMode="auto">
              <a:xfrm>
                <a:off x="2535" y="2392"/>
                <a:ext cx="11" cy="83"/>
              </a:xfrm>
              <a:custGeom>
                <a:avLst/>
                <a:gdLst>
                  <a:gd name="T0" fmla="*/ 0 w 55"/>
                  <a:gd name="T1" fmla="*/ 0 h 333"/>
                  <a:gd name="T2" fmla="*/ 0 w 55"/>
                  <a:gd name="T3" fmla="*/ 0 h 333"/>
                  <a:gd name="T4" fmla="*/ 0 w 55"/>
                  <a:gd name="T5" fmla="*/ 0 h 333"/>
                  <a:gd name="T6" fmla="*/ 0 w 55"/>
                  <a:gd name="T7" fmla="*/ 0 h 333"/>
                  <a:gd name="T8" fmla="*/ 0 w 55"/>
                  <a:gd name="T9" fmla="*/ 0 h 333"/>
                  <a:gd name="T10" fmla="*/ 0 w 55"/>
                  <a:gd name="T11" fmla="*/ 0 h 333"/>
                  <a:gd name="T12" fmla="*/ 0 w 55"/>
                  <a:gd name="T13" fmla="*/ 0 h 3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333"/>
                  <a:gd name="T23" fmla="*/ 55 w 55"/>
                  <a:gd name="T24" fmla="*/ 333 h 3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333">
                    <a:moveTo>
                      <a:pt x="55" y="0"/>
                    </a:moveTo>
                    <a:lnTo>
                      <a:pt x="39" y="207"/>
                    </a:lnTo>
                    <a:lnTo>
                      <a:pt x="20" y="319"/>
                    </a:lnTo>
                    <a:lnTo>
                      <a:pt x="17" y="323"/>
                    </a:lnTo>
                    <a:lnTo>
                      <a:pt x="4" y="331"/>
                    </a:lnTo>
                    <a:lnTo>
                      <a:pt x="0" y="33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1" name="Freeform 326"/>
              <p:cNvSpPr>
                <a:spLocks/>
              </p:cNvSpPr>
              <p:nvPr/>
            </p:nvSpPr>
            <p:spPr bwMode="auto">
              <a:xfrm>
                <a:off x="2539" y="2443"/>
                <a:ext cx="4" cy="28"/>
              </a:xfrm>
              <a:custGeom>
                <a:avLst/>
                <a:gdLst>
                  <a:gd name="T0" fmla="*/ 0 w 19"/>
                  <a:gd name="T1" fmla="*/ 0 h 112"/>
                  <a:gd name="T2" fmla="*/ 0 w 19"/>
                  <a:gd name="T3" fmla="*/ 0 h 112"/>
                  <a:gd name="T4" fmla="*/ 0 w 19"/>
                  <a:gd name="T5" fmla="*/ 0 h 112"/>
                  <a:gd name="T6" fmla="*/ 0 w 19"/>
                  <a:gd name="T7" fmla="*/ 0 h 112"/>
                  <a:gd name="T8" fmla="*/ 0 w 19"/>
                  <a:gd name="T9" fmla="*/ 0 h 112"/>
                  <a:gd name="T10" fmla="*/ 0 w 19"/>
                  <a:gd name="T11" fmla="*/ 0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12"/>
                  <a:gd name="T20" fmla="*/ 19 w 19"/>
                  <a:gd name="T21" fmla="*/ 112 h 1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12">
                    <a:moveTo>
                      <a:pt x="19" y="0"/>
                    </a:moveTo>
                    <a:lnTo>
                      <a:pt x="12" y="87"/>
                    </a:lnTo>
                    <a:lnTo>
                      <a:pt x="10" y="96"/>
                    </a:lnTo>
                    <a:lnTo>
                      <a:pt x="7" y="107"/>
                    </a:lnTo>
                    <a:lnTo>
                      <a:pt x="0" y="1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2" name="Freeform 327"/>
              <p:cNvSpPr>
                <a:spLocks/>
              </p:cNvSpPr>
              <p:nvPr/>
            </p:nvSpPr>
            <p:spPr bwMode="auto">
              <a:xfrm>
                <a:off x="2504" y="2193"/>
                <a:ext cx="5" cy="15"/>
              </a:xfrm>
              <a:custGeom>
                <a:avLst/>
                <a:gdLst>
                  <a:gd name="T0" fmla="*/ 0 w 26"/>
                  <a:gd name="T1" fmla="*/ 0 h 57"/>
                  <a:gd name="T2" fmla="*/ 0 w 26"/>
                  <a:gd name="T3" fmla="*/ 0 h 57"/>
                  <a:gd name="T4" fmla="*/ 0 w 26"/>
                  <a:gd name="T5" fmla="*/ 0 h 57"/>
                  <a:gd name="T6" fmla="*/ 0 w 26"/>
                  <a:gd name="T7" fmla="*/ 0 h 5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57"/>
                  <a:gd name="T14" fmla="*/ 26 w 26"/>
                  <a:gd name="T15" fmla="*/ 57 h 5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57">
                    <a:moveTo>
                      <a:pt x="26" y="0"/>
                    </a:moveTo>
                    <a:lnTo>
                      <a:pt x="1" y="4"/>
                    </a:lnTo>
                    <a:lnTo>
                      <a:pt x="0" y="57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3" name="Freeform 328"/>
              <p:cNvSpPr>
                <a:spLocks/>
              </p:cNvSpPr>
              <p:nvPr/>
            </p:nvSpPr>
            <p:spPr bwMode="auto">
              <a:xfrm>
                <a:off x="2503" y="2192"/>
                <a:ext cx="15" cy="39"/>
              </a:xfrm>
              <a:custGeom>
                <a:avLst/>
                <a:gdLst>
                  <a:gd name="T0" fmla="*/ 0 w 74"/>
                  <a:gd name="T1" fmla="*/ 0 h 158"/>
                  <a:gd name="T2" fmla="*/ 0 w 74"/>
                  <a:gd name="T3" fmla="*/ 0 h 158"/>
                  <a:gd name="T4" fmla="*/ 0 w 74"/>
                  <a:gd name="T5" fmla="*/ 0 h 158"/>
                  <a:gd name="T6" fmla="*/ 0 w 74"/>
                  <a:gd name="T7" fmla="*/ 0 h 158"/>
                  <a:gd name="T8" fmla="*/ 0 w 74"/>
                  <a:gd name="T9" fmla="*/ 0 h 158"/>
                  <a:gd name="T10" fmla="*/ 0 w 74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4"/>
                  <a:gd name="T19" fmla="*/ 0 h 158"/>
                  <a:gd name="T20" fmla="*/ 74 w 74"/>
                  <a:gd name="T21" fmla="*/ 158 h 15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4" h="158">
                    <a:moveTo>
                      <a:pt x="30" y="7"/>
                    </a:moveTo>
                    <a:lnTo>
                      <a:pt x="52" y="4"/>
                    </a:lnTo>
                    <a:lnTo>
                      <a:pt x="74" y="0"/>
                    </a:lnTo>
                    <a:lnTo>
                      <a:pt x="0" y="158"/>
                    </a:lnTo>
                    <a:lnTo>
                      <a:pt x="4" y="64"/>
                    </a:lnTo>
                    <a:lnTo>
                      <a:pt x="30" y="7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4" name="Freeform 329"/>
              <p:cNvSpPr>
                <a:spLocks/>
              </p:cNvSpPr>
              <p:nvPr/>
            </p:nvSpPr>
            <p:spPr bwMode="auto">
              <a:xfrm>
                <a:off x="2502" y="2190"/>
                <a:ext cx="24" cy="63"/>
              </a:xfrm>
              <a:custGeom>
                <a:avLst/>
                <a:gdLst>
                  <a:gd name="T0" fmla="*/ 0 w 119"/>
                  <a:gd name="T1" fmla="*/ 0 h 256"/>
                  <a:gd name="T2" fmla="*/ 0 w 119"/>
                  <a:gd name="T3" fmla="*/ 0 h 256"/>
                  <a:gd name="T4" fmla="*/ 0 w 119"/>
                  <a:gd name="T5" fmla="*/ 0 h 256"/>
                  <a:gd name="T6" fmla="*/ 0 w 119"/>
                  <a:gd name="T7" fmla="*/ 0 h 256"/>
                  <a:gd name="T8" fmla="*/ 0 w 119"/>
                  <a:gd name="T9" fmla="*/ 0 h 256"/>
                  <a:gd name="T10" fmla="*/ 0 w 119"/>
                  <a:gd name="T11" fmla="*/ 0 h 2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9"/>
                  <a:gd name="T19" fmla="*/ 0 h 256"/>
                  <a:gd name="T20" fmla="*/ 119 w 119"/>
                  <a:gd name="T21" fmla="*/ 256 h 25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9" h="256">
                    <a:moveTo>
                      <a:pt x="77" y="8"/>
                    </a:moveTo>
                    <a:lnTo>
                      <a:pt x="100" y="4"/>
                    </a:lnTo>
                    <a:lnTo>
                      <a:pt x="119" y="0"/>
                    </a:lnTo>
                    <a:lnTo>
                      <a:pt x="0" y="256"/>
                    </a:lnTo>
                    <a:lnTo>
                      <a:pt x="3" y="16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5" name="Freeform 330"/>
              <p:cNvSpPr>
                <a:spLocks/>
              </p:cNvSpPr>
              <p:nvPr/>
            </p:nvSpPr>
            <p:spPr bwMode="auto">
              <a:xfrm>
                <a:off x="2502" y="2187"/>
                <a:ext cx="33" cy="90"/>
              </a:xfrm>
              <a:custGeom>
                <a:avLst/>
                <a:gdLst>
                  <a:gd name="T0" fmla="*/ 0 w 167"/>
                  <a:gd name="T1" fmla="*/ 0 h 360"/>
                  <a:gd name="T2" fmla="*/ 0 w 167"/>
                  <a:gd name="T3" fmla="*/ 0 h 360"/>
                  <a:gd name="T4" fmla="*/ 0 w 167"/>
                  <a:gd name="T5" fmla="*/ 0 h 360"/>
                  <a:gd name="T6" fmla="*/ 0 w 167"/>
                  <a:gd name="T7" fmla="*/ 0 h 360"/>
                  <a:gd name="T8" fmla="*/ 0 w 167"/>
                  <a:gd name="T9" fmla="*/ 0 h 360"/>
                  <a:gd name="T10" fmla="*/ 0 w 167"/>
                  <a:gd name="T11" fmla="*/ 0 h 3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360"/>
                  <a:gd name="T20" fmla="*/ 167 w 167"/>
                  <a:gd name="T21" fmla="*/ 360 h 3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360">
                    <a:moveTo>
                      <a:pt x="122" y="10"/>
                    </a:moveTo>
                    <a:lnTo>
                      <a:pt x="143" y="6"/>
                    </a:lnTo>
                    <a:lnTo>
                      <a:pt x="167" y="0"/>
                    </a:lnTo>
                    <a:lnTo>
                      <a:pt x="0" y="360"/>
                    </a:lnTo>
                    <a:lnTo>
                      <a:pt x="3" y="266"/>
                    </a:lnTo>
                    <a:lnTo>
                      <a:pt x="122" y="1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6" name="Freeform 331"/>
              <p:cNvSpPr>
                <a:spLocks/>
              </p:cNvSpPr>
              <p:nvPr/>
            </p:nvSpPr>
            <p:spPr bwMode="auto">
              <a:xfrm>
                <a:off x="2501" y="2184"/>
                <a:ext cx="43" cy="116"/>
              </a:xfrm>
              <a:custGeom>
                <a:avLst/>
                <a:gdLst>
                  <a:gd name="T0" fmla="*/ 0 w 215"/>
                  <a:gd name="T1" fmla="*/ 0 h 462"/>
                  <a:gd name="T2" fmla="*/ 0 w 215"/>
                  <a:gd name="T3" fmla="*/ 0 h 462"/>
                  <a:gd name="T4" fmla="*/ 0 w 215"/>
                  <a:gd name="T5" fmla="*/ 0 h 462"/>
                  <a:gd name="T6" fmla="*/ 0 w 215"/>
                  <a:gd name="T7" fmla="*/ 0 h 462"/>
                  <a:gd name="T8" fmla="*/ 0 w 215"/>
                  <a:gd name="T9" fmla="*/ 0 h 462"/>
                  <a:gd name="T10" fmla="*/ 0 w 215"/>
                  <a:gd name="T11" fmla="*/ 0 h 4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5"/>
                  <a:gd name="T19" fmla="*/ 0 h 462"/>
                  <a:gd name="T20" fmla="*/ 215 w 215"/>
                  <a:gd name="T21" fmla="*/ 462 h 46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5" h="462">
                    <a:moveTo>
                      <a:pt x="170" y="12"/>
                    </a:moveTo>
                    <a:lnTo>
                      <a:pt x="183" y="9"/>
                    </a:lnTo>
                    <a:lnTo>
                      <a:pt x="215" y="0"/>
                    </a:lnTo>
                    <a:lnTo>
                      <a:pt x="0" y="462"/>
                    </a:lnTo>
                    <a:lnTo>
                      <a:pt x="3" y="372"/>
                    </a:lnTo>
                    <a:lnTo>
                      <a:pt x="170" y="12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7" name="Freeform 332"/>
              <p:cNvSpPr>
                <a:spLocks/>
              </p:cNvSpPr>
              <p:nvPr/>
            </p:nvSpPr>
            <p:spPr bwMode="auto">
              <a:xfrm>
                <a:off x="2501" y="2184"/>
                <a:ext cx="43" cy="139"/>
              </a:xfrm>
              <a:custGeom>
                <a:avLst/>
                <a:gdLst>
                  <a:gd name="T0" fmla="*/ 0 w 217"/>
                  <a:gd name="T1" fmla="*/ 0 h 557"/>
                  <a:gd name="T2" fmla="*/ 0 w 217"/>
                  <a:gd name="T3" fmla="*/ 0 h 557"/>
                  <a:gd name="T4" fmla="*/ 0 w 217"/>
                  <a:gd name="T5" fmla="*/ 0 h 557"/>
                  <a:gd name="T6" fmla="*/ 0 w 217"/>
                  <a:gd name="T7" fmla="*/ 0 h 557"/>
                  <a:gd name="T8" fmla="*/ 0 w 217"/>
                  <a:gd name="T9" fmla="*/ 0 h 557"/>
                  <a:gd name="T10" fmla="*/ 0 w 217"/>
                  <a:gd name="T11" fmla="*/ 0 h 5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7"/>
                  <a:gd name="T19" fmla="*/ 0 h 557"/>
                  <a:gd name="T20" fmla="*/ 217 w 217"/>
                  <a:gd name="T21" fmla="*/ 557 h 55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7" h="557">
                    <a:moveTo>
                      <a:pt x="217" y="0"/>
                    </a:moveTo>
                    <a:lnTo>
                      <a:pt x="217" y="0"/>
                    </a:lnTo>
                    <a:lnTo>
                      <a:pt x="211" y="102"/>
                    </a:lnTo>
                    <a:lnTo>
                      <a:pt x="0" y="557"/>
                    </a:lnTo>
                    <a:lnTo>
                      <a:pt x="2" y="46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8" name="Freeform 333"/>
              <p:cNvSpPr>
                <a:spLocks/>
              </p:cNvSpPr>
              <p:nvPr/>
            </p:nvSpPr>
            <p:spPr bwMode="auto">
              <a:xfrm>
                <a:off x="2500" y="2210"/>
                <a:ext cx="43" cy="136"/>
              </a:xfrm>
              <a:custGeom>
                <a:avLst/>
                <a:gdLst>
                  <a:gd name="T0" fmla="*/ 0 w 215"/>
                  <a:gd name="T1" fmla="*/ 0 h 545"/>
                  <a:gd name="T2" fmla="*/ 0 w 215"/>
                  <a:gd name="T3" fmla="*/ 0 h 545"/>
                  <a:gd name="T4" fmla="*/ 0 w 215"/>
                  <a:gd name="T5" fmla="*/ 0 h 545"/>
                  <a:gd name="T6" fmla="*/ 0 w 215"/>
                  <a:gd name="T7" fmla="*/ 0 h 545"/>
                  <a:gd name="T8" fmla="*/ 0 w 215"/>
                  <a:gd name="T9" fmla="*/ 0 h 5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545"/>
                  <a:gd name="T17" fmla="*/ 215 w 215"/>
                  <a:gd name="T18" fmla="*/ 545 h 5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545">
                    <a:moveTo>
                      <a:pt x="215" y="0"/>
                    </a:moveTo>
                    <a:lnTo>
                      <a:pt x="207" y="98"/>
                    </a:lnTo>
                    <a:lnTo>
                      <a:pt x="0" y="545"/>
                    </a:lnTo>
                    <a:lnTo>
                      <a:pt x="4" y="455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09" name="Freeform 334"/>
              <p:cNvSpPr>
                <a:spLocks/>
              </p:cNvSpPr>
              <p:nvPr/>
            </p:nvSpPr>
            <p:spPr bwMode="auto">
              <a:xfrm>
                <a:off x="2499" y="2234"/>
                <a:ext cx="42" cy="135"/>
              </a:xfrm>
              <a:custGeom>
                <a:avLst/>
                <a:gdLst>
                  <a:gd name="T0" fmla="*/ 0 w 210"/>
                  <a:gd name="T1" fmla="*/ 0 h 542"/>
                  <a:gd name="T2" fmla="*/ 0 w 210"/>
                  <a:gd name="T3" fmla="*/ 0 h 542"/>
                  <a:gd name="T4" fmla="*/ 0 w 210"/>
                  <a:gd name="T5" fmla="*/ 0 h 542"/>
                  <a:gd name="T6" fmla="*/ 0 w 210"/>
                  <a:gd name="T7" fmla="*/ 0 h 542"/>
                  <a:gd name="T8" fmla="*/ 0 w 210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0"/>
                  <a:gd name="T16" fmla="*/ 0 h 542"/>
                  <a:gd name="T17" fmla="*/ 210 w 210"/>
                  <a:gd name="T18" fmla="*/ 542 h 5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0" h="542">
                    <a:moveTo>
                      <a:pt x="210" y="0"/>
                    </a:moveTo>
                    <a:lnTo>
                      <a:pt x="204" y="103"/>
                    </a:lnTo>
                    <a:lnTo>
                      <a:pt x="0" y="542"/>
                    </a:lnTo>
                    <a:lnTo>
                      <a:pt x="3" y="447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0" name="Freeform 335"/>
              <p:cNvSpPr>
                <a:spLocks/>
              </p:cNvSpPr>
              <p:nvPr/>
            </p:nvSpPr>
            <p:spPr bwMode="auto">
              <a:xfrm>
                <a:off x="2499" y="2260"/>
                <a:ext cx="41" cy="133"/>
              </a:xfrm>
              <a:custGeom>
                <a:avLst/>
                <a:gdLst>
                  <a:gd name="T0" fmla="*/ 0 w 206"/>
                  <a:gd name="T1" fmla="*/ 0 h 532"/>
                  <a:gd name="T2" fmla="*/ 0 w 206"/>
                  <a:gd name="T3" fmla="*/ 0 h 532"/>
                  <a:gd name="T4" fmla="*/ 0 w 206"/>
                  <a:gd name="T5" fmla="*/ 0 h 532"/>
                  <a:gd name="T6" fmla="*/ 0 w 206"/>
                  <a:gd name="T7" fmla="*/ 0 h 532"/>
                  <a:gd name="T8" fmla="*/ 0 w 206"/>
                  <a:gd name="T9" fmla="*/ 0 h 5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6"/>
                  <a:gd name="T16" fmla="*/ 0 h 532"/>
                  <a:gd name="T17" fmla="*/ 206 w 206"/>
                  <a:gd name="T18" fmla="*/ 532 h 5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6" h="532">
                    <a:moveTo>
                      <a:pt x="206" y="0"/>
                    </a:moveTo>
                    <a:lnTo>
                      <a:pt x="199" y="102"/>
                    </a:lnTo>
                    <a:lnTo>
                      <a:pt x="0" y="532"/>
                    </a:lnTo>
                    <a:lnTo>
                      <a:pt x="2" y="439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1" name="Freeform 336"/>
              <p:cNvSpPr>
                <a:spLocks/>
              </p:cNvSpPr>
              <p:nvPr/>
            </p:nvSpPr>
            <p:spPr bwMode="auto">
              <a:xfrm>
                <a:off x="2498" y="2285"/>
                <a:ext cx="41" cy="130"/>
              </a:xfrm>
              <a:custGeom>
                <a:avLst/>
                <a:gdLst>
                  <a:gd name="T0" fmla="*/ 0 w 203"/>
                  <a:gd name="T1" fmla="*/ 0 h 520"/>
                  <a:gd name="T2" fmla="*/ 0 w 203"/>
                  <a:gd name="T3" fmla="*/ 0 h 520"/>
                  <a:gd name="T4" fmla="*/ 0 w 203"/>
                  <a:gd name="T5" fmla="*/ 0 h 520"/>
                  <a:gd name="T6" fmla="*/ 0 w 203"/>
                  <a:gd name="T7" fmla="*/ 0 h 520"/>
                  <a:gd name="T8" fmla="*/ 0 w 203"/>
                  <a:gd name="T9" fmla="*/ 0 h 5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20"/>
                  <a:gd name="T17" fmla="*/ 203 w 203"/>
                  <a:gd name="T18" fmla="*/ 520 h 5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20">
                    <a:moveTo>
                      <a:pt x="203" y="0"/>
                    </a:moveTo>
                    <a:lnTo>
                      <a:pt x="196" y="98"/>
                    </a:lnTo>
                    <a:lnTo>
                      <a:pt x="0" y="520"/>
                    </a:lnTo>
                    <a:lnTo>
                      <a:pt x="4" y="430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2" name="Freeform 337"/>
              <p:cNvSpPr>
                <a:spLocks/>
              </p:cNvSpPr>
              <p:nvPr/>
            </p:nvSpPr>
            <p:spPr bwMode="auto">
              <a:xfrm>
                <a:off x="2498" y="2310"/>
                <a:ext cx="39" cy="129"/>
              </a:xfrm>
              <a:custGeom>
                <a:avLst/>
                <a:gdLst>
                  <a:gd name="T0" fmla="*/ 0 w 198"/>
                  <a:gd name="T1" fmla="*/ 0 h 517"/>
                  <a:gd name="T2" fmla="*/ 0 w 198"/>
                  <a:gd name="T3" fmla="*/ 0 h 517"/>
                  <a:gd name="T4" fmla="*/ 0 w 198"/>
                  <a:gd name="T5" fmla="*/ 0 h 517"/>
                  <a:gd name="T6" fmla="*/ 0 w 198"/>
                  <a:gd name="T7" fmla="*/ 0 h 517"/>
                  <a:gd name="T8" fmla="*/ 0 w 198"/>
                  <a:gd name="T9" fmla="*/ 0 h 5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517"/>
                  <a:gd name="T17" fmla="*/ 198 w 198"/>
                  <a:gd name="T18" fmla="*/ 517 h 5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517">
                    <a:moveTo>
                      <a:pt x="198" y="0"/>
                    </a:moveTo>
                    <a:lnTo>
                      <a:pt x="192" y="103"/>
                    </a:lnTo>
                    <a:lnTo>
                      <a:pt x="0" y="517"/>
                    </a:lnTo>
                    <a:lnTo>
                      <a:pt x="2" y="422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3" name="Freeform 338"/>
              <p:cNvSpPr>
                <a:spLocks/>
              </p:cNvSpPr>
              <p:nvPr/>
            </p:nvSpPr>
            <p:spPr bwMode="auto">
              <a:xfrm>
                <a:off x="2497" y="2335"/>
                <a:ext cx="39" cy="126"/>
              </a:xfrm>
              <a:custGeom>
                <a:avLst/>
                <a:gdLst>
                  <a:gd name="T0" fmla="*/ 0 w 195"/>
                  <a:gd name="T1" fmla="*/ 0 h 504"/>
                  <a:gd name="T2" fmla="*/ 0 w 195"/>
                  <a:gd name="T3" fmla="*/ 0 h 504"/>
                  <a:gd name="T4" fmla="*/ 0 w 195"/>
                  <a:gd name="T5" fmla="*/ 0 h 504"/>
                  <a:gd name="T6" fmla="*/ 0 w 195"/>
                  <a:gd name="T7" fmla="*/ 0 h 504"/>
                  <a:gd name="T8" fmla="*/ 0 w 195"/>
                  <a:gd name="T9" fmla="*/ 0 h 5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"/>
                  <a:gd name="T16" fmla="*/ 0 h 504"/>
                  <a:gd name="T17" fmla="*/ 195 w 195"/>
                  <a:gd name="T18" fmla="*/ 504 h 5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" h="504">
                    <a:moveTo>
                      <a:pt x="195" y="0"/>
                    </a:moveTo>
                    <a:lnTo>
                      <a:pt x="188" y="99"/>
                    </a:lnTo>
                    <a:lnTo>
                      <a:pt x="0" y="504"/>
                    </a:lnTo>
                    <a:lnTo>
                      <a:pt x="3" y="414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4" name="Freeform 339"/>
              <p:cNvSpPr>
                <a:spLocks/>
              </p:cNvSpPr>
              <p:nvPr/>
            </p:nvSpPr>
            <p:spPr bwMode="auto">
              <a:xfrm>
                <a:off x="2496" y="2360"/>
                <a:ext cx="39" cy="125"/>
              </a:xfrm>
              <a:custGeom>
                <a:avLst/>
                <a:gdLst>
                  <a:gd name="T0" fmla="*/ 0 w 192"/>
                  <a:gd name="T1" fmla="*/ 0 h 499"/>
                  <a:gd name="T2" fmla="*/ 0 w 192"/>
                  <a:gd name="T3" fmla="*/ 0 h 499"/>
                  <a:gd name="T4" fmla="*/ 0 w 192"/>
                  <a:gd name="T5" fmla="*/ 0 h 499"/>
                  <a:gd name="T6" fmla="*/ 0 w 192"/>
                  <a:gd name="T7" fmla="*/ 0 h 499"/>
                  <a:gd name="T8" fmla="*/ 0 w 192"/>
                  <a:gd name="T9" fmla="*/ 0 h 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2"/>
                  <a:gd name="T16" fmla="*/ 0 h 499"/>
                  <a:gd name="T17" fmla="*/ 192 w 192"/>
                  <a:gd name="T18" fmla="*/ 499 h 49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2" h="499">
                    <a:moveTo>
                      <a:pt x="192" y="0"/>
                    </a:moveTo>
                    <a:lnTo>
                      <a:pt x="185" y="101"/>
                    </a:lnTo>
                    <a:lnTo>
                      <a:pt x="0" y="499"/>
                    </a:lnTo>
                    <a:lnTo>
                      <a:pt x="4" y="405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5" name="Freeform 340"/>
              <p:cNvSpPr>
                <a:spLocks/>
              </p:cNvSpPr>
              <p:nvPr/>
            </p:nvSpPr>
            <p:spPr bwMode="auto">
              <a:xfrm>
                <a:off x="2496" y="2386"/>
                <a:ext cx="37" cy="100"/>
              </a:xfrm>
              <a:custGeom>
                <a:avLst/>
                <a:gdLst>
                  <a:gd name="T0" fmla="*/ 0 w 185"/>
                  <a:gd name="T1" fmla="*/ 0 h 404"/>
                  <a:gd name="T2" fmla="*/ 0 w 185"/>
                  <a:gd name="T3" fmla="*/ 0 h 404"/>
                  <a:gd name="T4" fmla="*/ 0 w 185"/>
                  <a:gd name="T5" fmla="*/ 0 h 404"/>
                  <a:gd name="T6" fmla="*/ 0 w 185"/>
                  <a:gd name="T7" fmla="*/ 0 h 404"/>
                  <a:gd name="T8" fmla="*/ 0 w 185"/>
                  <a:gd name="T9" fmla="*/ 0 h 404"/>
                  <a:gd name="T10" fmla="*/ 0 w 185"/>
                  <a:gd name="T11" fmla="*/ 0 h 404"/>
                  <a:gd name="T12" fmla="*/ 0 w 185"/>
                  <a:gd name="T13" fmla="*/ 0 h 4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5"/>
                  <a:gd name="T22" fmla="*/ 0 h 404"/>
                  <a:gd name="T23" fmla="*/ 185 w 185"/>
                  <a:gd name="T24" fmla="*/ 404 h 4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5" h="404">
                    <a:moveTo>
                      <a:pt x="185" y="0"/>
                    </a:moveTo>
                    <a:lnTo>
                      <a:pt x="179" y="100"/>
                    </a:lnTo>
                    <a:lnTo>
                      <a:pt x="39" y="399"/>
                    </a:lnTo>
                    <a:lnTo>
                      <a:pt x="0" y="404"/>
                    </a:lnTo>
                    <a:lnTo>
                      <a:pt x="0" y="398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6" name="Freeform 341"/>
              <p:cNvSpPr>
                <a:spLocks/>
              </p:cNvSpPr>
              <p:nvPr/>
            </p:nvSpPr>
            <p:spPr bwMode="auto">
              <a:xfrm>
                <a:off x="2504" y="2410"/>
                <a:ext cx="28" cy="75"/>
              </a:xfrm>
              <a:custGeom>
                <a:avLst/>
                <a:gdLst>
                  <a:gd name="T0" fmla="*/ 0 w 140"/>
                  <a:gd name="T1" fmla="*/ 0 h 299"/>
                  <a:gd name="T2" fmla="*/ 0 w 140"/>
                  <a:gd name="T3" fmla="*/ 0 h 299"/>
                  <a:gd name="T4" fmla="*/ 0 w 140"/>
                  <a:gd name="T5" fmla="*/ 0 h 299"/>
                  <a:gd name="T6" fmla="*/ 0 w 140"/>
                  <a:gd name="T7" fmla="*/ 0 h 299"/>
                  <a:gd name="T8" fmla="*/ 0 w 140"/>
                  <a:gd name="T9" fmla="*/ 0 h 299"/>
                  <a:gd name="T10" fmla="*/ 0 w 140"/>
                  <a:gd name="T11" fmla="*/ 0 h 2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299"/>
                  <a:gd name="T20" fmla="*/ 140 w 140"/>
                  <a:gd name="T21" fmla="*/ 299 h 2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299">
                    <a:moveTo>
                      <a:pt x="140" y="0"/>
                    </a:moveTo>
                    <a:lnTo>
                      <a:pt x="133" y="102"/>
                    </a:lnTo>
                    <a:lnTo>
                      <a:pt x="45" y="291"/>
                    </a:lnTo>
                    <a:lnTo>
                      <a:pt x="35" y="294"/>
                    </a:lnTo>
                    <a:lnTo>
                      <a:pt x="0" y="299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7" name="Freeform 342"/>
              <p:cNvSpPr>
                <a:spLocks/>
              </p:cNvSpPr>
              <p:nvPr/>
            </p:nvSpPr>
            <p:spPr bwMode="auto">
              <a:xfrm>
                <a:off x="2513" y="2436"/>
                <a:ext cx="18" cy="47"/>
              </a:xfrm>
              <a:custGeom>
                <a:avLst/>
                <a:gdLst>
                  <a:gd name="T0" fmla="*/ 0 w 88"/>
                  <a:gd name="T1" fmla="*/ 0 h 189"/>
                  <a:gd name="T2" fmla="*/ 0 w 88"/>
                  <a:gd name="T3" fmla="*/ 0 h 189"/>
                  <a:gd name="T4" fmla="*/ 0 w 88"/>
                  <a:gd name="T5" fmla="*/ 0 h 189"/>
                  <a:gd name="T6" fmla="*/ 0 w 88"/>
                  <a:gd name="T7" fmla="*/ 0 h 189"/>
                  <a:gd name="T8" fmla="*/ 0 w 88"/>
                  <a:gd name="T9" fmla="*/ 0 h 189"/>
                  <a:gd name="T10" fmla="*/ 0 w 88"/>
                  <a:gd name="T11" fmla="*/ 0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8"/>
                  <a:gd name="T19" fmla="*/ 0 h 189"/>
                  <a:gd name="T20" fmla="*/ 88 w 88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8" h="189">
                    <a:moveTo>
                      <a:pt x="88" y="0"/>
                    </a:moveTo>
                    <a:lnTo>
                      <a:pt x="81" y="98"/>
                    </a:lnTo>
                    <a:lnTo>
                      <a:pt x="45" y="178"/>
                    </a:lnTo>
                    <a:lnTo>
                      <a:pt x="21" y="185"/>
                    </a:lnTo>
                    <a:lnTo>
                      <a:pt x="0" y="18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8" name="Freeform 343"/>
              <p:cNvSpPr>
                <a:spLocks/>
              </p:cNvSpPr>
              <p:nvPr/>
            </p:nvSpPr>
            <p:spPr bwMode="auto">
              <a:xfrm>
                <a:off x="2522" y="2461"/>
                <a:ext cx="7" cy="19"/>
              </a:xfrm>
              <a:custGeom>
                <a:avLst/>
                <a:gdLst>
                  <a:gd name="T0" fmla="*/ 0 w 36"/>
                  <a:gd name="T1" fmla="*/ 0 h 80"/>
                  <a:gd name="T2" fmla="*/ 0 w 36"/>
                  <a:gd name="T3" fmla="*/ 0 h 80"/>
                  <a:gd name="T4" fmla="*/ 0 w 36"/>
                  <a:gd name="T5" fmla="*/ 0 h 80"/>
                  <a:gd name="T6" fmla="*/ 0 w 36"/>
                  <a:gd name="T7" fmla="*/ 0 h 80"/>
                  <a:gd name="T8" fmla="*/ 0 w 36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80"/>
                  <a:gd name="T17" fmla="*/ 36 w 36"/>
                  <a:gd name="T18" fmla="*/ 80 h 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80">
                    <a:moveTo>
                      <a:pt x="36" y="0"/>
                    </a:moveTo>
                    <a:lnTo>
                      <a:pt x="31" y="72"/>
                    </a:lnTo>
                    <a:lnTo>
                      <a:pt x="6" y="79"/>
                    </a:lnTo>
                    <a:lnTo>
                      <a:pt x="0" y="8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19" name="Freeform 344"/>
              <p:cNvSpPr>
                <a:spLocks/>
              </p:cNvSpPr>
              <p:nvPr/>
            </p:nvSpPr>
            <p:spPr bwMode="auto">
              <a:xfrm>
                <a:off x="2459" y="2198"/>
                <a:ext cx="10" cy="14"/>
              </a:xfrm>
              <a:custGeom>
                <a:avLst/>
                <a:gdLst>
                  <a:gd name="T0" fmla="*/ 0 w 51"/>
                  <a:gd name="T1" fmla="*/ 0 h 55"/>
                  <a:gd name="T2" fmla="*/ 0 w 51"/>
                  <a:gd name="T3" fmla="*/ 0 h 55"/>
                  <a:gd name="T4" fmla="*/ 0 w 51"/>
                  <a:gd name="T5" fmla="*/ 0 h 55"/>
                  <a:gd name="T6" fmla="*/ 0 w 51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55"/>
                  <a:gd name="T14" fmla="*/ 51 w 51"/>
                  <a:gd name="T15" fmla="*/ 55 h 5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55">
                    <a:moveTo>
                      <a:pt x="51" y="0"/>
                    </a:moveTo>
                    <a:lnTo>
                      <a:pt x="0" y="3"/>
                    </a:lnTo>
                    <a:lnTo>
                      <a:pt x="0" y="55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0" name="Freeform 345"/>
              <p:cNvSpPr>
                <a:spLocks/>
              </p:cNvSpPr>
              <p:nvPr/>
            </p:nvSpPr>
            <p:spPr bwMode="auto">
              <a:xfrm>
                <a:off x="2459" y="2197"/>
                <a:ext cx="24" cy="32"/>
              </a:xfrm>
              <a:custGeom>
                <a:avLst/>
                <a:gdLst>
                  <a:gd name="T0" fmla="*/ 0 w 123"/>
                  <a:gd name="T1" fmla="*/ 0 h 129"/>
                  <a:gd name="T2" fmla="*/ 0 w 123"/>
                  <a:gd name="T3" fmla="*/ 0 h 129"/>
                  <a:gd name="T4" fmla="*/ 0 w 123"/>
                  <a:gd name="T5" fmla="*/ 0 h 129"/>
                  <a:gd name="T6" fmla="*/ 0 w 123"/>
                  <a:gd name="T7" fmla="*/ 0 h 129"/>
                  <a:gd name="T8" fmla="*/ 0 w 123"/>
                  <a:gd name="T9" fmla="*/ 0 h 129"/>
                  <a:gd name="T10" fmla="*/ 0 w 123"/>
                  <a:gd name="T11" fmla="*/ 0 h 129"/>
                  <a:gd name="T12" fmla="*/ 0 w 123"/>
                  <a:gd name="T13" fmla="*/ 0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3"/>
                  <a:gd name="T22" fmla="*/ 0 h 129"/>
                  <a:gd name="T23" fmla="*/ 123 w 123"/>
                  <a:gd name="T24" fmla="*/ 129 h 1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3" h="129">
                    <a:moveTo>
                      <a:pt x="51" y="4"/>
                    </a:moveTo>
                    <a:lnTo>
                      <a:pt x="60" y="4"/>
                    </a:lnTo>
                    <a:lnTo>
                      <a:pt x="119" y="0"/>
                    </a:lnTo>
                    <a:lnTo>
                      <a:pt x="123" y="0"/>
                    </a:lnTo>
                    <a:lnTo>
                      <a:pt x="1" y="129"/>
                    </a:lnTo>
                    <a:lnTo>
                      <a:pt x="0" y="59"/>
                    </a:lnTo>
                    <a:lnTo>
                      <a:pt x="51" y="4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1" name="Freeform 346"/>
              <p:cNvSpPr>
                <a:spLocks/>
              </p:cNvSpPr>
              <p:nvPr/>
            </p:nvSpPr>
            <p:spPr bwMode="auto">
              <a:xfrm>
                <a:off x="2459" y="2195"/>
                <a:ext cx="39" cy="52"/>
              </a:xfrm>
              <a:custGeom>
                <a:avLst/>
                <a:gdLst>
                  <a:gd name="T0" fmla="*/ 0 w 195"/>
                  <a:gd name="T1" fmla="*/ 0 h 209"/>
                  <a:gd name="T2" fmla="*/ 0 w 195"/>
                  <a:gd name="T3" fmla="*/ 0 h 209"/>
                  <a:gd name="T4" fmla="*/ 0 w 195"/>
                  <a:gd name="T5" fmla="*/ 0 h 209"/>
                  <a:gd name="T6" fmla="*/ 0 w 195"/>
                  <a:gd name="T7" fmla="*/ 0 h 209"/>
                  <a:gd name="T8" fmla="*/ 0 w 195"/>
                  <a:gd name="T9" fmla="*/ 0 h 209"/>
                  <a:gd name="T10" fmla="*/ 0 w 195"/>
                  <a:gd name="T11" fmla="*/ 0 h 2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5"/>
                  <a:gd name="T19" fmla="*/ 0 h 209"/>
                  <a:gd name="T20" fmla="*/ 195 w 195"/>
                  <a:gd name="T21" fmla="*/ 209 h 20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5" h="209">
                    <a:moveTo>
                      <a:pt x="122" y="8"/>
                    </a:moveTo>
                    <a:lnTo>
                      <a:pt x="171" y="2"/>
                    </a:lnTo>
                    <a:lnTo>
                      <a:pt x="195" y="0"/>
                    </a:lnTo>
                    <a:lnTo>
                      <a:pt x="0" y="209"/>
                    </a:lnTo>
                    <a:lnTo>
                      <a:pt x="0" y="137"/>
                    </a:lnTo>
                    <a:lnTo>
                      <a:pt x="122" y="8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2" name="Freeform 347"/>
              <p:cNvSpPr>
                <a:spLocks/>
              </p:cNvSpPr>
              <p:nvPr/>
            </p:nvSpPr>
            <p:spPr bwMode="auto">
              <a:xfrm>
                <a:off x="2459" y="2194"/>
                <a:ext cx="45" cy="71"/>
              </a:xfrm>
              <a:custGeom>
                <a:avLst/>
                <a:gdLst>
                  <a:gd name="T0" fmla="*/ 0 w 224"/>
                  <a:gd name="T1" fmla="*/ 0 h 281"/>
                  <a:gd name="T2" fmla="*/ 0 w 224"/>
                  <a:gd name="T3" fmla="*/ 0 h 281"/>
                  <a:gd name="T4" fmla="*/ 0 w 224"/>
                  <a:gd name="T5" fmla="*/ 0 h 281"/>
                  <a:gd name="T6" fmla="*/ 0 w 224"/>
                  <a:gd name="T7" fmla="*/ 0 h 281"/>
                  <a:gd name="T8" fmla="*/ 0 w 224"/>
                  <a:gd name="T9" fmla="*/ 0 h 281"/>
                  <a:gd name="T10" fmla="*/ 0 w 224"/>
                  <a:gd name="T11" fmla="*/ 0 h 2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4"/>
                  <a:gd name="T19" fmla="*/ 0 h 281"/>
                  <a:gd name="T20" fmla="*/ 224 w 224"/>
                  <a:gd name="T21" fmla="*/ 281 h 2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4" h="281">
                    <a:moveTo>
                      <a:pt x="195" y="3"/>
                    </a:moveTo>
                    <a:lnTo>
                      <a:pt x="224" y="0"/>
                    </a:lnTo>
                    <a:lnTo>
                      <a:pt x="223" y="43"/>
                    </a:lnTo>
                    <a:lnTo>
                      <a:pt x="0" y="281"/>
                    </a:lnTo>
                    <a:lnTo>
                      <a:pt x="0" y="212"/>
                    </a:lnTo>
                    <a:lnTo>
                      <a:pt x="195" y="3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3" name="Freeform 348"/>
              <p:cNvSpPr>
                <a:spLocks/>
              </p:cNvSpPr>
              <p:nvPr/>
            </p:nvSpPr>
            <p:spPr bwMode="auto">
              <a:xfrm>
                <a:off x="2459" y="2205"/>
                <a:ext cx="45" cy="77"/>
              </a:xfrm>
              <a:custGeom>
                <a:avLst/>
                <a:gdLst>
                  <a:gd name="T0" fmla="*/ 0 w 223"/>
                  <a:gd name="T1" fmla="*/ 0 h 310"/>
                  <a:gd name="T2" fmla="*/ 0 w 223"/>
                  <a:gd name="T3" fmla="*/ 0 h 310"/>
                  <a:gd name="T4" fmla="*/ 0 w 223"/>
                  <a:gd name="T5" fmla="*/ 0 h 310"/>
                  <a:gd name="T6" fmla="*/ 0 w 223"/>
                  <a:gd name="T7" fmla="*/ 0 h 310"/>
                  <a:gd name="T8" fmla="*/ 0 w 223"/>
                  <a:gd name="T9" fmla="*/ 0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3"/>
                  <a:gd name="T16" fmla="*/ 0 h 310"/>
                  <a:gd name="T17" fmla="*/ 223 w 223"/>
                  <a:gd name="T18" fmla="*/ 310 h 3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3" h="310">
                    <a:moveTo>
                      <a:pt x="223" y="0"/>
                    </a:moveTo>
                    <a:lnTo>
                      <a:pt x="220" y="75"/>
                    </a:lnTo>
                    <a:lnTo>
                      <a:pt x="2" y="310"/>
                    </a:lnTo>
                    <a:lnTo>
                      <a:pt x="0" y="238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4" name="Freeform 349"/>
              <p:cNvSpPr>
                <a:spLocks/>
              </p:cNvSpPr>
              <p:nvPr/>
            </p:nvSpPr>
            <p:spPr bwMode="auto">
              <a:xfrm>
                <a:off x="2459" y="2224"/>
                <a:ext cx="44" cy="76"/>
              </a:xfrm>
              <a:custGeom>
                <a:avLst/>
                <a:gdLst>
                  <a:gd name="T0" fmla="*/ 0 w 218"/>
                  <a:gd name="T1" fmla="*/ 0 h 306"/>
                  <a:gd name="T2" fmla="*/ 0 w 218"/>
                  <a:gd name="T3" fmla="*/ 0 h 306"/>
                  <a:gd name="T4" fmla="*/ 0 w 218"/>
                  <a:gd name="T5" fmla="*/ 0 h 306"/>
                  <a:gd name="T6" fmla="*/ 0 w 218"/>
                  <a:gd name="T7" fmla="*/ 0 h 306"/>
                  <a:gd name="T8" fmla="*/ 0 w 218"/>
                  <a:gd name="T9" fmla="*/ 0 h 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8"/>
                  <a:gd name="T16" fmla="*/ 0 h 306"/>
                  <a:gd name="T17" fmla="*/ 218 w 218"/>
                  <a:gd name="T18" fmla="*/ 306 h 3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8" h="306">
                    <a:moveTo>
                      <a:pt x="218" y="0"/>
                    </a:moveTo>
                    <a:lnTo>
                      <a:pt x="216" y="74"/>
                    </a:lnTo>
                    <a:lnTo>
                      <a:pt x="0" y="306"/>
                    </a:lnTo>
                    <a:lnTo>
                      <a:pt x="0" y="235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5" name="Freeform 350"/>
              <p:cNvSpPr>
                <a:spLocks/>
              </p:cNvSpPr>
              <p:nvPr/>
            </p:nvSpPr>
            <p:spPr bwMode="auto">
              <a:xfrm>
                <a:off x="2459" y="2242"/>
                <a:ext cx="44" cy="76"/>
              </a:xfrm>
              <a:custGeom>
                <a:avLst/>
                <a:gdLst>
                  <a:gd name="T0" fmla="*/ 0 w 216"/>
                  <a:gd name="T1" fmla="*/ 0 h 301"/>
                  <a:gd name="T2" fmla="*/ 0 w 216"/>
                  <a:gd name="T3" fmla="*/ 0 h 301"/>
                  <a:gd name="T4" fmla="*/ 0 w 216"/>
                  <a:gd name="T5" fmla="*/ 0 h 301"/>
                  <a:gd name="T6" fmla="*/ 0 w 216"/>
                  <a:gd name="T7" fmla="*/ 0 h 301"/>
                  <a:gd name="T8" fmla="*/ 0 w 216"/>
                  <a:gd name="T9" fmla="*/ 0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301"/>
                  <a:gd name="T17" fmla="*/ 216 w 216"/>
                  <a:gd name="T18" fmla="*/ 301 h 3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301">
                    <a:moveTo>
                      <a:pt x="216" y="0"/>
                    </a:moveTo>
                    <a:lnTo>
                      <a:pt x="213" y="73"/>
                    </a:lnTo>
                    <a:lnTo>
                      <a:pt x="0" y="301"/>
                    </a:lnTo>
                    <a:lnTo>
                      <a:pt x="0" y="232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6" name="Freeform 351"/>
              <p:cNvSpPr>
                <a:spLocks/>
              </p:cNvSpPr>
              <p:nvPr/>
            </p:nvSpPr>
            <p:spPr bwMode="auto">
              <a:xfrm>
                <a:off x="2459" y="2261"/>
                <a:ext cx="43" cy="74"/>
              </a:xfrm>
              <a:custGeom>
                <a:avLst/>
                <a:gdLst>
                  <a:gd name="T0" fmla="*/ 0 w 213"/>
                  <a:gd name="T1" fmla="*/ 0 h 300"/>
                  <a:gd name="T2" fmla="*/ 0 w 213"/>
                  <a:gd name="T3" fmla="*/ 0 h 300"/>
                  <a:gd name="T4" fmla="*/ 0 w 213"/>
                  <a:gd name="T5" fmla="*/ 0 h 300"/>
                  <a:gd name="T6" fmla="*/ 0 w 213"/>
                  <a:gd name="T7" fmla="*/ 0 h 300"/>
                  <a:gd name="T8" fmla="*/ 0 w 213"/>
                  <a:gd name="T9" fmla="*/ 0 h 3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3"/>
                  <a:gd name="T16" fmla="*/ 0 h 300"/>
                  <a:gd name="T17" fmla="*/ 213 w 213"/>
                  <a:gd name="T18" fmla="*/ 300 h 3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3" h="300">
                    <a:moveTo>
                      <a:pt x="213" y="0"/>
                    </a:moveTo>
                    <a:lnTo>
                      <a:pt x="211" y="74"/>
                    </a:lnTo>
                    <a:lnTo>
                      <a:pt x="1" y="300"/>
                    </a:lnTo>
                    <a:lnTo>
                      <a:pt x="0" y="228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7" name="Freeform 352"/>
              <p:cNvSpPr>
                <a:spLocks/>
              </p:cNvSpPr>
              <p:nvPr/>
            </p:nvSpPr>
            <p:spPr bwMode="auto">
              <a:xfrm>
                <a:off x="2460" y="2279"/>
                <a:ext cx="42" cy="74"/>
              </a:xfrm>
              <a:custGeom>
                <a:avLst/>
                <a:gdLst>
                  <a:gd name="T0" fmla="*/ 0 w 210"/>
                  <a:gd name="T1" fmla="*/ 0 h 295"/>
                  <a:gd name="T2" fmla="*/ 0 w 210"/>
                  <a:gd name="T3" fmla="*/ 0 h 295"/>
                  <a:gd name="T4" fmla="*/ 0 w 210"/>
                  <a:gd name="T5" fmla="*/ 0 h 295"/>
                  <a:gd name="T6" fmla="*/ 0 w 210"/>
                  <a:gd name="T7" fmla="*/ 0 h 295"/>
                  <a:gd name="T8" fmla="*/ 0 w 210"/>
                  <a:gd name="T9" fmla="*/ 0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0"/>
                  <a:gd name="T16" fmla="*/ 0 h 295"/>
                  <a:gd name="T17" fmla="*/ 210 w 210"/>
                  <a:gd name="T18" fmla="*/ 295 h 2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0" h="295">
                    <a:moveTo>
                      <a:pt x="210" y="0"/>
                    </a:moveTo>
                    <a:lnTo>
                      <a:pt x="207" y="73"/>
                    </a:lnTo>
                    <a:lnTo>
                      <a:pt x="0" y="295"/>
                    </a:lnTo>
                    <a:lnTo>
                      <a:pt x="0" y="226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8" name="Freeform 353"/>
              <p:cNvSpPr>
                <a:spLocks/>
              </p:cNvSpPr>
              <p:nvPr/>
            </p:nvSpPr>
            <p:spPr bwMode="auto">
              <a:xfrm>
                <a:off x="2460" y="2297"/>
                <a:ext cx="41" cy="74"/>
              </a:xfrm>
              <a:custGeom>
                <a:avLst/>
                <a:gdLst>
                  <a:gd name="T0" fmla="*/ 0 w 207"/>
                  <a:gd name="T1" fmla="*/ 0 h 294"/>
                  <a:gd name="T2" fmla="*/ 0 w 207"/>
                  <a:gd name="T3" fmla="*/ 0 h 294"/>
                  <a:gd name="T4" fmla="*/ 0 w 207"/>
                  <a:gd name="T5" fmla="*/ 0 h 294"/>
                  <a:gd name="T6" fmla="*/ 0 w 207"/>
                  <a:gd name="T7" fmla="*/ 0 h 294"/>
                  <a:gd name="T8" fmla="*/ 0 w 207"/>
                  <a:gd name="T9" fmla="*/ 0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294"/>
                  <a:gd name="T17" fmla="*/ 207 w 207"/>
                  <a:gd name="T18" fmla="*/ 294 h 2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294">
                    <a:moveTo>
                      <a:pt x="207" y="0"/>
                    </a:moveTo>
                    <a:lnTo>
                      <a:pt x="205" y="75"/>
                    </a:lnTo>
                    <a:lnTo>
                      <a:pt x="1" y="294"/>
                    </a:lnTo>
                    <a:lnTo>
                      <a:pt x="0" y="22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29" name="Freeform 354"/>
              <p:cNvSpPr>
                <a:spLocks/>
              </p:cNvSpPr>
              <p:nvPr/>
            </p:nvSpPr>
            <p:spPr bwMode="auto">
              <a:xfrm>
                <a:off x="2460" y="2316"/>
                <a:ext cx="41" cy="73"/>
              </a:xfrm>
              <a:custGeom>
                <a:avLst/>
                <a:gdLst>
                  <a:gd name="T0" fmla="*/ 0 w 204"/>
                  <a:gd name="T1" fmla="*/ 0 h 291"/>
                  <a:gd name="T2" fmla="*/ 0 w 204"/>
                  <a:gd name="T3" fmla="*/ 0 h 291"/>
                  <a:gd name="T4" fmla="*/ 0 w 204"/>
                  <a:gd name="T5" fmla="*/ 0 h 291"/>
                  <a:gd name="T6" fmla="*/ 0 w 204"/>
                  <a:gd name="T7" fmla="*/ 0 h 291"/>
                  <a:gd name="T8" fmla="*/ 0 w 204"/>
                  <a:gd name="T9" fmla="*/ 0 h 2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291"/>
                  <a:gd name="T17" fmla="*/ 204 w 204"/>
                  <a:gd name="T18" fmla="*/ 291 h 2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291">
                    <a:moveTo>
                      <a:pt x="204" y="0"/>
                    </a:moveTo>
                    <a:lnTo>
                      <a:pt x="202" y="74"/>
                    </a:lnTo>
                    <a:lnTo>
                      <a:pt x="0" y="291"/>
                    </a:lnTo>
                    <a:lnTo>
                      <a:pt x="0" y="219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0" name="Freeform 355"/>
              <p:cNvSpPr>
                <a:spLocks/>
              </p:cNvSpPr>
              <p:nvPr/>
            </p:nvSpPr>
            <p:spPr bwMode="auto">
              <a:xfrm>
                <a:off x="2460" y="2335"/>
                <a:ext cx="40" cy="71"/>
              </a:xfrm>
              <a:custGeom>
                <a:avLst/>
                <a:gdLst>
                  <a:gd name="T0" fmla="*/ 0 w 202"/>
                  <a:gd name="T1" fmla="*/ 0 h 286"/>
                  <a:gd name="T2" fmla="*/ 0 w 202"/>
                  <a:gd name="T3" fmla="*/ 0 h 286"/>
                  <a:gd name="T4" fmla="*/ 0 w 202"/>
                  <a:gd name="T5" fmla="*/ 0 h 286"/>
                  <a:gd name="T6" fmla="*/ 0 w 202"/>
                  <a:gd name="T7" fmla="*/ 0 h 286"/>
                  <a:gd name="T8" fmla="*/ 0 w 202"/>
                  <a:gd name="T9" fmla="*/ 0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286"/>
                  <a:gd name="T17" fmla="*/ 202 w 202"/>
                  <a:gd name="T18" fmla="*/ 286 h 2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286">
                    <a:moveTo>
                      <a:pt x="202" y="0"/>
                    </a:moveTo>
                    <a:lnTo>
                      <a:pt x="200" y="73"/>
                    </a:lnTo>
                    <a:lnTo>
                      <a:pt x="0" y="286"/>
                    </a:lnTo>
                    <a:lnTo>
                      <a:pt x="0" y="217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1" name="Freeform 356"/>
              <p:cNvSpPr>
                <a:spLocks/>
              </p:cNvSpPr>
              <p:nvPr/>
            </p:nvSpPr>
            <p:spPr bwMode="auto">
              <a:xfrm>
                <a:off x="2460" y="2353"/>
                <a:ext cx="40" cy="71"/>
              </a:xfrm>
              <a:custGeom>
                <a:avLst/>
                <a:gdLst>
                  <a:gd name="T0" fmla="*/ 0 w 200"/>
                  <a:gd name="T1" fmla="*/ 0 h 285"/>
                  <a:gd name="T2" fmla="*/ 0 w 200"/>
                  <a:gd name="T3" fmla="*/ 0 h 285"/>
                  <a:gd name="T4" fmla="*/ 0 w 200"/>
                  <a:gd name="T5" fmla="*/ 0 h 285"/>
                  <a:gd name="T6" fmla="*/ 0 w 200"/>
                  <a:gd name="T7" fmla="*/ 0 h 285"/>
                  <a:gd name="T8" fmla="*/ 0 w 200"/>
                  <a:gd name="T9" fmla="*/ 0 h 2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285"/>
                  <a:gd name="T17" fmla="*/ 200 w 200"/>
                  <a:gd name="T18" fmla="*/ 285 h 2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285">
                    <a:moveTo>
                      <a:pt x="200" y="0"/>
                    </a:moveTo>
                    <a:lnTo>
                      <a:pt x="197" y="74"/>
                    </a:lnTo>
                    <a:lnTo>
                      <a:pt x="1" y="285"/>
                    </a:lnTo>
                    <a:lnTo>
                      <a:pt x="0" y="213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2" name="Freeform 357"/>
              <p:cNvSpPr>
                <a:spLocks/>
              </p:cNvSpPr>
              <p:nvPr/>
            </p:nvSpPr>
            <p:spPr bwMode="auto">
              <a:xfrm>
                <a:off x="2460" y="2371"/>
                <a:ext cx="39" cy="70"/>
              </a:xfrm>
              <a:custGeom>
                <a:avLst/>
                <a:gdLst>
                  <a:gd name="T0" fmla="*/ 0 w 196"/>
                  <a:gd name="T1" fmla="*/ 0 h 281"/>
                  <a:gd name="T2" fmla="*/ 0 w 196"/>
                  <a:gd name="T3" fmla="*/ 0 h 281"/>
                  <a:gd name="T4" fmla="*/ 0 w 196"/>
                  <a:gd name="T5" fmla="*/ 0 h 281"/>
                  <a:gd name="T6" fmla="*/ 0 w 196"/>
                  <a:gd name="T7" fmla="*/ 0 h 281"/>
                  <a:gd name="T8" fmla="*/ 0 w 196"/>
                  <a:gd name="T9" fmla="*/ 0 h 2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6"/>
                  <a:gd name="T16" fmla="*/ 0 h 281"/>
                  <a:gd name="T17" fmla="*/ 196 w 196"/>
                  <a:gd name="T18" fmla="*/ 281 h 2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6" h="281">
                    <a:moveTo>
                      <a:pt x="196" y="0"/>
                    </a:moveTo>
                    <a:lnTo>
                      <a:pt x="194" y="73"/>
                    </a:lnTo>
                    <a:lnTo>
                      <a:pt x="0" y="281"/>
                    </a:lnTo>
                    <a:lnTo>
                      <a:pt x="0" y="211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3" name="Freeform 358"/>
              <p:cNvSpPr>
                <a:spLocks/>
              </p:cNvSpPr>
              <p:nvPr/>
            </p:nvSpPr>
            <p:spPr bwMode="auto">
              <a:xfrm>
                <a:off x="2460" y="2390"/>
                <a:ext cx="39" cy="69"/>
              </a:xfrm>
              <a:custGeom>
                <a:avLst/>
                <a:gdLst>
                  <a:gd name="T0" fmla="*/ 0 w 194"/>
                  <a:gd name="T1" fmla="*/ 0 h 278"/>
                  <a:gd name="T2" fmla="*/ 0 w 194"/>
                  <a:gd name="T3" fmla="*/ 0 h 278"/>
                  <a:gd name="T4" fmla="*/ 0 w 194"/>
                  <a:gd name="T5" fmla="*/ 0 h 278"/>
                  <a:gd name="T6" fmla="*/ 0 w 194"/>
                  <a:gd name="T7" fmla="*/ 0 h 278"/>
                  <a:gd name="T8" fmla="*/ 0 w 194"/>
                  <a:gd name="T9" fmla="*/ 0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278"/>
                  <a:gd name="T17" fmla="*/ 194 w 194"/>
                  <a:gd name="T18" fmla="*/ 278 h 2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278">
                    <a:moveTo>
                      <a:pt x="194" y="0"/>
                    </a:moveTo>
                    <a:lnTo>
                      <a:pt x="191" y="76"/>
                    </a:lnTo>
                    <a:lnTo>
                      <a:pt x="0" y="278"/>
                    </a:lnTo>
                    <a:lnTo>
                      <a:pt x="0" y="208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4" name="Freeform 359"/>
              <p:cNvSpPr>
                <a:spLocks/>
              </p:cNvSpPr>
              <p:nvPr/>
            </p:nvSpPr>
            <p:spPr bwMode="auto">
              <a:xfrm>
                <a:off x="2460" y="2408"/>
                <a:ext cx="38" cy="69"/>
              </a:xfrm>
              <a:custGeom>
                <a:avLst/>
                <a:gdLst>
                  <a:gd name="T0" fmla="*/ 0 w 191"/>
                  <a:gd name="T1" fmla="*/ 0 h 274"/>
                  <a:gd name="T2" fmla="*/ 0 w 191"/>
                  <a:gd name="T3" fmla="*/ 0 h 274"/>
                  <a:gd name="T4" fmla="*/ 0 w 191"/>
                  <a:gd name="T5" fmla="*/ 0 h 274"/>
                  <a:gd name="T6" fmla="*/ 0 w 191"/>
                  <a:gd name="T7" fmla="*/ 0 h 274"/>
                  <a:gd name="T8" fmla="*/ 0 w 191"/>
                  <a:gd name="T9" fmla="*/ 0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1"/>
                  <a:gd name="T16" fmla="*/ 0 h 274"/>
                  <a:gd name="T17" fmla="*/ 191 w 191"/>
                  <a:gd name="T18" fmla="*/ 274 h 2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1" h="274">
                    <a:moveTo>
                      <a:pt x="191" y="0"/>
                    </a:moveTo>
                    <a:lnTo>
                      <a:pt x="189" y="74"/>
                    </a:lnTo>
                    <a:lnTo>
                      <a:pt x="2" y="274"/>
                    </a:lnTo>
                    <a:lnTo>
                      <a:pt x="0" y="202"/>
                    </a:lnTo>
                    <a:lnTo>
                      <a:pt x="191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5" name="Freeform 360"/>
              <p:cNvSpPr>
                <a:spLocks/>
              </p:cNvSpPr>
              <p:nvPr/>
            </p:nvSpPr>
            <p:spPr bwMode="auto">
              <a:xfrm>
                <a:off x="2460" y="2427"/>
                <a:ext cx="38" cy="63"/>
              </a:xfrm>
              <a:custGeom>
                <a:avLst/>
                <a:gdLst>
                  <a:gd name="T0" fmla="*/ 0 w 187"/>
                  <a:gd name="T1" fmla="*/ 0 h 253"/>
                  <a:gd name="T2" fmla="*/ 0 w 187"/>
                  <a:gd name="T3" fmla="*/ 0 h 253"/>
                  <a:gd name="T4" fmla="*/ 0 w 187"/>
                  <a:gd name="T5" fmla="*/ 0 h 253"/>
                  <a:gd name="T6" fmla="*/ 0 w 187"/>
                  <a:gd name="T7" fmla="*/ 0 h 253"/>
                  <a:gd name="T8" fmla="*/ 0 w 187"/>
                  <a:gd name="T9" fmla="*/ 0 h 253"/>
                  <a:gd name="T10" fmla="*/ 0 w 187"/>
                  <a:gd name="T11" fmla="*/ 0 h 2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7"/>
                  <a:gd name="T19" fmla="*/ 0 h 253"/>
                  <a:gd name="T20" fmla="*/ 187 w 187"/>
                  <a:gd name="T21" fmla="*/ 253 h 25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7" h="253">
                    <a:moveTo>
                      <a:pt x="187" y="0"/>
                    </a:moveTo>
                    <a:lnTo>
                      <a:pt x="184" y="73"/>
                    </a:lnTo>
                    <a:lnTo>
                      <a:pt x="17" y="252"/>
                    </a:lnTo>
                    <a:lnTo>
                      <a:pt x="0" y="253"/>
                    </a:lnTo>
                    <a:lnTo>
                      <a:pt x="0" y="200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6" name="Freeform 361"/>
              <p:cNvSpPr>
                <a:spLocks/>
              </p:cNvSpPr>
              <p:nvPr/>
            </p:nvSpPr>
            <p:spPr bwMode="auto">
              <a:xfrm>
                <a:off x="2464" y="2445"/>
                <a:ext cx="33" cy="45"/>
              </a:xfrm>
              <a:custGeom>
                <a:avLst/>
                <a:gdLst>
                  <a:gd name="T0" fmla="*/ 0 w 167"/>
                  <a:gd name="T1" fmla="*/ 0 h 179"/>
                  <a:gd name="T2" fmla="*/ 0 w 167"/>
                  <a:gd name="T3" fmla="*/ 0 h 179"/>
                  <a:gd name="T4" fmla="*/ 0 w 167"/>
                  <a:gd name="T5" fmla="*/ 0 h 179"/>
                  <a:gd name="T6" fmla="*/ 0 w 167"/>
                  <a:gd name="T7" fmla="*/ 0 h 179"/>
                  <a:gd name="T8" fmla="*/ 0 w 167"/>
                  <a:gd name="T9" fmla="*/ 0 h 179"/>
                  <a:gd name="T10" fmla="*/ 0 w 167"/>
                  <a:gd name="T11" fmla="*/ 0 h 1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7"/>
                  <a:gd name="T19" fmla="*/ 0 h 179"/>
                  <a:gd name="T20" fmla="*/ 167 w 167"/>
                  <a:gd name="T21" fmla="*/ 179 h 17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7" h="179">
                    <a:moveTo>
                      <a:pt x="167" y="0"/>
                    </a:moveTo>
                    <a:lnTo>
                      <a:pt x="165" y="74"/>
                    </a:lnTo>
                    <a:lnTo>
                      <a:pt x="71" y="174"/>
                    </a:lnTo>
                    <a:lnTo>
                      <a:pt x="31" y="177"/>
                    </a:lnTo>
                    <a:lnTo>
                      <a:pt x="0" y="179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7" name="Freeform 362"/>
              <p:cNvSpPr>
                <a:spLocks/>
              </p:cNvSpPr>
              <p:nvPr/>
            </p:nvSpPr>
            <p:spPr bwMode="auto">
              <a:xfrm>
                <a:off x="2478" y="2464"/>
                <a:ext cx="19" cy="25"/>
              </a:xfrm>
              <a:custGeom>
                <a:avLst/>
                <a:gdLst>
                  <a:gd name="T0" fmla="*/ 0 w 94"/>
                  <a:gd name="T1" fmla="*/ 0 h 100"/>
                  <a:gd name="T2" fmla="*/ 0 w 94"/>
                  <a:gd name="T3" fmla="*/ 0 h 100"/>
                  <a:gd name="T4" fmla="*/ 0 w 94"/>
                  <a:gd name="T5" fmla="*/ 0 h 100"/>
                  <a:gd name="T6" fmla="*/ 0 w 94"/>
                  <a:gd name="T7" fmla="*/ 0 h 100"/>
                  <a:gd name="T8" fmla="*/ 0 w 94"/>
                  <a:gd name="T9" fmla="*/ 0 h 100"/>
                  <a:gd name="T10" fmla="*/ 0 w 94"/>
                  <a:gd name="T11" fmla="*/ 0 h 100"/>
                  <a:gd name="T12" fmla="*/ 0 w 94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4"/>
                  <a:gd name="T22" fmla="*/ 0 h 100"/>
                  <a:gd name="T23" fmla="*/ 94 w 94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4" h="100">
                    <a:moveTo>
                      <a:pt x="94" y="0"/>
                    </a:moveTo>
                    <a:lnTo>
                      <a:pt x="91" y="75"/>
                    </a:lnTo>
                    <a:lnTo>
                      <a:pt x="74" y="93"/>
                    </a:lnTo>
                    <a:lnTo>
                      <a:pt x="49" y="97"/>
                    </a:lnTo>
                    <a:lnTo>
                      <a:pt x="5" y="100"/>
                    </a:lnTo>
                    <a:lnTo>
                      <a:pt x="0" y="10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8" name="Freeform 363"/>
              <p:cNvSpPr>
                <a:spLocks/>
              </p:cNvSpPr>
              <p:nvPr/>
            </p:nvSpPr>
            <p:spPr bwMode="auto">
              <a:xfrm>
                <a:off x="2493" y="2482"/>
                <a:ext cx="3" cy="5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0 h 18"/>
                  <a:gd name="T4" fmla="*/ 0 w 17"/>
                  <a:gd name="T5" fmla="*/ 0 h 18"/>
                  <a:gd name="T6" fmla="*/ 0 w 17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"/>
                  <a:gd name="T13" fmla="*/ 0 h 18"/>
                  <a:gd name="T14" fmla="*/ 17 w 17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" h="18">
                    <a:moveTo>
                      <a:pt x="17" y="0"/>
                    </a:moveTo>
                    <a:lnTo>
                      <a:pt x="17" y="16"/>
                    </a:lnTo>
                    <a:lnTo>
                      <a:pt x="0" y="1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39" name="Freeform 364"/>
              <p:cNvSpPr>
                <a:spLocks/>
              </p:cNvSpPr>
              <p:nvPr/>
            </p:nvSpPr>
            <p:spPr bwMode="auto">
              <a:xfrm>
                <a:off x="2411" y="2199"/>
                <a:ext cx="33" cy="15"/>
              </a:xfrm>
              <a:custGeom>
                <a:avLst/>
                <a:gdLst>
                  <a:gd name="T0" fmla="*/ 0 w 165"/>
                  <a:gd name="T1" fmla="*/ 0 h 61"/>
                  <a:gd name="T2" fmla="*/ 0 w 165"/>
                  <a:gd name="T3" fmla="*/ 0 h 61"/>
                  <a:gd name="T4" fmla="*/ 0 w 165"/>
                  <a:gd name="T5" fmla="*/ 0 h 61"/>
                  <a:gd name="T6" fmla="*/ 0 w 165"/>
                  <a:gd name="T7" fmla="*/ 0 h 61"/>
                  <a:gd name="T8" fmla="*/ 0 w 165"/>
                  <a:gd name="T9" fmla="*/ 0 h 61"/>
                  <a:gd name="T10" fmla="*/ 0 w 16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5"/>
                  <a:gd name="T19" fmla="*/ 0 h 61"/>
                  <a:gd name="T20" fmla="*/ 165 w 165"/>
                  <a:gd name="T21" fmla="*/ 61 h 6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5" h="61">
                    <a:moveTo>
                      <a:pt x="165" y="2"/>
                    </a:moveTo>
                    <a:lnTo>
                      <a:pt x="118" y="2"/>
                    </a:lnTo>
                    <a:lnTo>
                      <a:pt x="59" y="2"/>
                    </a:lnTo>
                    <a:lnTo>
                      <a:pt x="0" y="0"/>
                    </a:lnTo>
                    <a:lnTo>
                      <a:pt x="3" y="61"/>
                    </a:lnTo>
                    <a:lnTo>
                      <a:pt x="16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0" name="Freeform 365"/>
              <p:cNvSpPr>
                <a:spLocks/>
              </p:cNvSpPr>
              <p:nvPr/>
            </p:nvSpPr>
            <p:spPr bwMode="auto">
              <a:xfrm>
                <a:off x="2411" y="2199"/>
                <a:ext cx="48" cy="30"/>
              </a:xfrm>
              <a:custGeom>
                <a:avLst/>
                <a:gdLst>
                  <a:gd name="T0" fmla="*/ 0 w 237"/>
                  <a:gd name="T1" fmla="*/ 0 h 123"/>
                  <a:gd name="T2" fmla="*/ 0 w 237"/>
                  <a:gd name="T3" fmla="*/ 0 h 123"/>
                  <a:gd name="T4" fmla="*/ 0 w 237"/>
                  <a:gd name="T5" fmla="*/ 0 h 123"/>
                  <a:gd name="T6" fmla="*/ 0 w 237"/>
                  <a:gd name="T7" fmla="*/ 0 h 123"/>
                  <a:gd name="T8" fmla="*/ 0 w 237"/>
                  <a:gd name="T9" fmla="*/ 0 h 123"/>
                  <a:gd name="T10" fmla="*/ 0 w 237"/>
                  <a:gd name="T11" fmla="*/ 0 h 123"/>
                  <a:gd name="T12" fmla="*/ 0 w 237"/>
                  <a:gd name="T13" fmla="*/ 0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7"/>
                  <a:gd name="T22" fmla="*/ 0 h 123"/>
                  <a:gd name="T23" fmla="*/ 237 w 237"/>
                  <a:gd name="T24" fmla="*/ 123 h 1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7" h="123">
                    <a:moveTo>
                      <a:pt x="162" y="2"/>
                    </a:moveTo>
                    <a:lnTo>
                      <a:pt x="176" y="2"/>
                    </a:lnTo>
                    <a:lnTo>
                      <a:pt x="237" y="0"/>
                    </a:lnTo>
                    <a:lnTo>
                      <a:pt x="237" y="36"/>
                    </a:lnTo>
                    <a:lnTo>
                      <a:pt x="3" y="123"/>
                    </a:lnTo>
                    <a:lnTo>
                      <a:pt x="0" y="61"/>
                    </a:lnTo>
                    <a:lnTo>
                      <a:pt x="162" y="2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1" name="Freeform 366"/>
              <p:cNvSpPr>
                <a:spLocks/>
              </p:cNvSpPr>
              <p:nvPr/>
            </p:nvSpPr>
            <p:spPr bwMode="auto">
              <a:xfrm>
                <a:off x="2412" y="2208"/>
                <a:ext cx="47" cy="37"/>
              </a:xfrm>
              <a:custGeom>
                <a:avLst/>
                <a:gdLst>
                  <a:gd name="T0" fmla="*/ 0 w 235"/>
                  <a:gd name="T1" fmla="*/ 0 h 149"/>
                  <a:gd name="T2" fmla="*/ 0 w 235"/>
                  <a:gd name="T3" fmla="*/ 0 h 149"/>
                  <a:gd name="T4" fmla="*/ 0 w 235"/>
                  <a:gd name="T5" fmla="*/ 0 h 149"/>
                  <a:gd name="T6" fmla="*/ 0 w 235"/>
                  <a:gd name="T7" fmla="*/ 0 h 149"/>
                  <a:gd name="T8" fmla="*/ 0 w 235"/>
                  <a:gd name="T9" fmla="*/ 0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149"/>
                  <a:gd name="T17" fmla="*/ 235 w 235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149">
                    <a:moveTo>
                      <a:pt x="234" y="0"/>
                    </a:moveTo>
                    <a:lnTo>
                      <a:pt x="235" y="63"/>
                    </a:lnTo>
                    <a:lnTo>
                      <a:pt x="3" y="149"/>
                    </a:lnTo>
                    <a:lnTo>
                      <a:pt x="0" y="87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2" name="Freeform 367"/>
              <p:cNvSpPr>
                <a:spLocks/>
              </p:cNvSpPr>
              <p:nvPr/>
            </p:nvSpPr>
            <p:spPr bwMode="auto">
              <a:xfrm>
                <a:off x="2413" y="2224"/>
                <a:ext cx="46" cy="36"/>
              </a:xfrm>
              <a:custGeom>
                <a:avLst/>
                <a:gdLst>
                  <a:gd name="T0" fmla="*/ 0 w 232"/>
                  <a:gd name="T1" fmla="*/ 0 h 147"/>
                  <a:gd name="T2" fmla="*/ 0 w 232"/>
                  <a:gd name="T3" fmla="*/ 0 h 147"/>
                  <a:gd name="T4" fmla="*/ 0 w 232"/>
                  <a:gd name="T5" fmla="*/ 0 h 147"/>
                  <a:gd name="T6" fmla="*/ 0 w 232"/>
                  <a:gd name="T7" fmla="*/ 0 h 147"/>
                  <a:gd name="T8" fmla="*/ 0 w 232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2"/>
                  <a:gd name="T16" fmla="*/ 0 h 147"/>
                  <a:gd name="T17" fmla="*/ 232 w 232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2" h="147">
                    <a:moveTo>
                      <a:pt x="232" y="0"/>
                    </a:moveTo>
                    <a:lnTo>
                      <a:pt x="232" y="63"/>
                    </a:lnTo>
                    <a:lnTo>
                      <a:pt x="2" y="147"/>
                    </a:lnTo>
                    <a:lnTo>
                      <a:pt x="0" y="86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3" name="Freeform 368"/>
              <p:cNvSpPr>
                <a:spLocks/>
              </p:cNvSpPr>
              <p:nvPr/>
            </p:nvSpPr>
            <p:spPr bwMode="auto">
              <a:xfrm>
                <a:off x="2413" y="2239"/>
                <a:ext cx="46" cy="37"/>
              </a:xfrm>
              <a:custGeom>
                <a:avLst/>
                <a:gdLst>
                  <a:gd name="T0" fmla="*/ 0 w 230"/>
                  <a:gd name="T1" fmla="*/ 0 h 147"/>
                  <a:gd name="T2" fmla="*/ 0 w 230"/>
                  <a:gd name="T3" fmla="*/ 0 h 147"/>
                  <a:gd name="T4" fmla="*/ 0 w 230"/>
                  <a:gd name="T5" fmla="*/ 0 h 147"/>
                  <a:gd name="T6" fmla="*/ 0 w 230"/>
                  <a:gd name="T7" fmla="*/ 0 h 147"/>
                  <a:gd name="T8" fmla="*/ 0 w 230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0"/>
                  <a:gd name="T16" fmla="*/ 0 h 147"/>
                  <a:gd name="T17" fmla="*/ 230 w 230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0" h="147">
                    <a:moveTo>
                      <a:pt x="230" y="0"/>
                    </a:moveTo>
                    <a:lnTo>
                      <a:pt x="230" y="62"/>
                    </a:lnTo>
                    <a:lnTo>
                      <a:pt x="4" y="147"/>
                    </a:lnTo>
                    <a:lnTo>
                      <a:pt x="0" y="84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4" name="Freeform 369"/>
              <p:cNvSpPr>
                <a:spLocks/>
              </p:cNvSpPr>
              <p:nvPr/>
            </p:nvSpPr>
            <p:spPr bwMode="auto">
              <a:xfrm>
                <a:off x="2414" y="2255"/>
                <a:ext cx="45" cy="36"/>
              </a:xfrm>
              <a:custGeom>
                <a:avLst/>
                <a:gdLst>
                  <a:gd name="T0" fmla="*/ 0 w 226"/>
                  <a:gd name="T1" fmla="*/ 0 h 146"/>
                  <a:gd name="T2" fmla="*/ 0 w 226"/>
                  <a:gd name="T3" fmla="*/ 0 h 146"/>
                  <a:gd name="T4" fmla="*/ 0 w 226"/>
                  <a:gd name="T5" fmla="*/ 0 h 146"/>
                  <a:gd name="T6" fmla="*/ 0 w 226"/>
                  <a:gd name="T7" fmla="*/ 0 h 146"/>
                  <a:gd name="T8" fmla="*/ 0 w 226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"/>
                  <a:gd name="T16" fmla="*/ 0 h 146"/>
                  <a:gd name="T17" fmla="*/ 226 w 226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" h="146">
                    <a:moveTo>
                      <a:pt x="226" y="0"/>
                    </a:moveTo>
                    <a:lnTo>
                      <a:pt x="226" y="63"/>
                    </a:lnTo>
                    <a:lnTo>
                      <a:pt x="3" y="146"/>
                    </a:lnTo>
                    <a:lnTo>
                      <a:pt x="0" y="85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5" name="Freeform 370"/>
              <p:cNvSpPr>
                <a:spLocks/>
              </p:cNvSpPr>
              <p:nvPr/>
            </p:nvSpPr>
            <p:spPr bwMode="auto">
              <a:xfrm>
                <a:off x="2414" y="2271"/>
                <a:ext cx="45" cy="36"/>
              </a:xfrm>
              <a:custGeom>
                <a:avLst/>
                <a:gdLst>
                  <a:gd name="T0" fmla="*/ 0 w 225"/>
                  <a:gd name="T1" fmla="*/ 0 h 146"/>
                  <a:gd name="T2" fmla="*/ 0 w 225"/>
                  <a:gd name="T3" fmla="*/ 0 h 146"/>
                  <a:gd name="T4" fmla="*/ 0 w 225"/>
                  <a:gd name="T5" fmla="*/ 0 h 146"/>
                  <a:gd name="T6" fmla="*/ 0 w 225"/>
                  <a:gd name="T7" fmla="*/ 0 h 146"/>
                  <a:gd name="T8" fmla="*/ 0 w 22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5"/>
                  <a:gd name="T16" fmla="*/ 0 h 146"/>
                  <a:gd name="T17" fmla="*/ 225 w 225"/>
                  <a:gd name="T18" fmla="*/ 146 h 1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5" h="146">
                    <a:moveTo>
                      <a:pt x="223" y="0"/>
                    </a:moveTo>
                    <a:lnTo>
                      <a:pt x="225" y="64"/>
                    </a:lnTo>
                    <a:lnTo>
                      <a:pt x="2" y="146"/>
                    </a:lnTo>
                    <a:lnTo>
                      <a:pt x="0" y="83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6" name="Freeform 371"/>
              <p:cNvSpPr>
                <a:spLocks/>
              </p:cNvSpPr>
              <p:nvPr/>
            </p:nvSpPr>
            <p:spPr bwMode="auto">
              <a:xfrm>
                <a:off x="2415" y="2286"/>
                <a:ext cx="44" cy="36"/>
              </a:xfrm>
              <a:custGeom>
                <a:avLst/>
                <a:gdLst>
                  <a:gd name="T0" fmla="*/ 0 w 223"/>
                  <a:gd name="T1" fmla="*/ 0 h 143"/>
                  <a:gd name="T2" fmla="*/ 0 w 223"/>
                  <a:gd name="T3" fmla="*/ 0 h 143"/>
                  <a:gd name="T4" fmla="*/ 0 w 223"/>
                  <a:gd name="T5" fmla="*/ 0 h 143"/>
                  <a:gd name="T6" fmla="*/ 0 w 223"/>
                  <a:gd name="T7" fmla="*/ 0 h 143"/>
                  <a:gd name="T8" fmla="*/ 0 w 223"/>
                  <a:gd name="T9" fmla="*/ 0 h 1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3"/>
                  <a:gd name="T16" fmla="*/ 0 h 143"/>
                  <a:gd name="T17" fmla="*/ 223 w 223"/>
                  <a:gd name="T18" fmla="*/ 143 h 1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3" h="143">
                    <a:moveTo>
                      <a:pt x="223" y="0"/>
                    </a:moveTo>
                    <a:lnTo>
                      <a:pt x="223" y="63"/>
                    </a:lnTo>
                    <a:lnTo>
                      <a:pt x="4" y="143"/>
                    </a:lnTo>
                    <a:lnTo>
                      <a:pt x="0" y="8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7" name="Freeform 372"/>
              <p:cNvSpPr>
                <a:spLocks/>
              </p:cNvSpPr>
              <p:nvPr/>
            </p:nvSpPr>
            <p:spPr bwMode="auto">
              <a:xfrm>
                <a:off x="2416" y="2302"/>
                <a:ext cx="43" cy="36"/>
              </a:xfrm>
              <a:custGeom>
                <a:avLst/>
                <a:gdLst>
                  <a:gd name="T0" fmla="*/ 0 w 219"/>
                  <a:gd name="T1" fmla="*/ 0 h 142"/>
                  <a:gd name="T2" fmla="*/ 0 w 219"/>
                  <a:gd name="T3" fmla="*/ 0 h 142"/>
                  <a:gd name="T4" fmla="*/ 0 w 219"/>
                  <a:gd name="T5" fmla="*/ 0 h 142"/>
                  <a:gd name="T6" fmla="*/ 0 w 219"/>
                  <a:gd name="T7" fmla="*/ 0 h 142"/>
                  <a:gd name="T8" fmla="*/ 0 w 219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9"/>
                  <a:gd name="T16" fmla="*/ 0 h 142"/>
                  <a:gd name="T17" fmla="*/ 219 w 219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9" h="142">
                    <a:moveTo>
                      <a:pt x="219" y="0"/>
                    </a:moveTo>
                    <a:lnTo>
                      <a:pt x="219" y="62"/>
                    </a:lnTo>
                    <a:lnTo>
                      <a:pt x="2" y="142"/>
                    </a:lnTo>
                    <a:lnTo>
                      <a:pt x="0" y="80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8" name="Freeform 373"/>
              <p:cNvSpPr>
                <a:spLocks/>
              </p:cNvSpPr>
              <p:nvPr/>
            </p:nvSpPr>
            <p:spPr bwMode="auto">
              <a:xfrm>
                <a:off x="2416" y="2318"/>
                <a:ext cx="44" cy="35"/>
              </a:xfrm>
              <a:custGeom>
                <a:avLst/>
                <a:gdLst>
                  <a:gd name="T0" fmla="*/ 0 w 218"/>
                  <a:gd name="T1" fmla="*/ 0 h 142"/>
                  <a:gd name="T2" fmla="*/ 0 w 218"/>
                  <a:gd name="T3" fmla="*/ 0 h 142"/>
                  <a:gd name="T4" fmla="*/ 0 w 218"/>
                  <a:gd name="T5" fmla="*/ 0 h 142"/>
                  <a:gd name="T6" fmla="*/ 0 w 218"/>
                  <a:gd name="T7" fmla="*/ 0 h 142"/>
                  <a:gd name="T8" fmla="*/ 0 w 218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8"/>
                  <a:gd name="T16" fmla="*/ 0 h 142"/>
                  <a:gd name="T17" fmla="*/ 218 w 218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8" h="142">
                    <a:moveTo>
                      <a:pt x="217" y="0"/>
                    </a:moveTo>
                    <a:lnTo>
                      <a:pt x="218" y="63"/>
                    </a:lnTo>
                    <a:lnTo>
                      <a:pt x="3" y="142"/>
                    </a:lnTo>
                    <a:lnTo>
                      <a:pt x="0" y="8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49" name="Freeform 374"/>
              <p:cNvSpPr>
                <a:spLocks/>
              </p:cNvSpPr>
              <p:nvPr/>
            </p:nvSpPr>
            <p:spPr bwMode="auto">
              <a:xfrm>
                <a:off x="2417" y="2333"/>
                <a:ext cx="43" cy="36"/>
              </a:xfrm>
              <a:custGeom>
                <a:avLst/>
                <a:gdLst>
                  <a:gd name="T0" fmla="*/ 0 w 215"/>
                  <a:gd name="T1" fmla="*/ 0 h 140"/>
                  <a:gd name="T2" fmla="*/ 0 w 215"/>
                  <a:gd name="T3" fmla="*/ 0 h 140"/>
                  <a:gd name="T4" fmla="*/ 0 w 215"/>
                  <a:gd name="T5" fmla="*/ 0 h 140"/>
                  <a:gd name="T6" fmla="*/ 0 w 215"/>
                  <a:gd name="T7" fmla="*/ 0 h 140"/>
                  <a:gd name="T8" fmla="*/ 0 w 215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140"/>
                  <a:gd name="T17" fmla="*/ 215 w 215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140">
                    <a:moveTo>
                      <a:pt x="215" y="0"/>
                    </a:moveTo>
                    <a:lnTo>
                      <a:pt x="215" y="63"/>
                    </a:lnTo>
                    <a:lnTo>
                      <a:pt x="4" y="140"/>
                    </a:lnTo>
                    <a:lnTo>
                      <a:pt x="0" y="79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0" name="Freeform 375"/>
              <p:cNvSpPr>
                <a:spLocks/>
              </p:cNvSpPr>
              <p:nvPr/>
            </p:nvSpPr>
            <p:spPr bwMode="auto">
              <a:xfrm>
                <a:off x="2417" y="2349"/>
                <a:ext cx="43" cy="35"/>
              </a:xfrm>
              <a:custGeom>
                <a:avLst/>
                <a:gdLst>
                  <a:gd name="T0" fmla="*/ 0 w 211"/>
                  <a:gd name="T1" fmla="*/ 0 h 140"/>
                  <a:gd name="T2" fmla="*/ 0 w 211"/>
                  <a:gd name="T3" fmla="*/ 0 h 140"/>
                  <a:gd name="T4" fmla="*/ 0 w 211"/>
                  <a:gd name="T5" fmla="*/ 0 h 140"/>
                  <a:gd name="T6" fmla="*/ 0 w 211"/>
                  <a:gd name="T7" fmla="*/ 0 h 140"/>
                  <a:gd name="T8" fmla="*/ 0 w 21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140"/>
                  <a:gd name="T17" fmla="*/ 211 w 211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140">
                    <a:moveTo>
                      <a:pt x="211" y="0"/>
                    </a:moveTo>
                    <a:lnTo>
                      <a:pt x="211" y="62"/>
                    </a:lnTo>
                    <a:lnTo>
                      <a:pt x="2" y="140"/>
                    </a:lnTo>
                    <a:lnTo>
                      <a:pt x="0" y="77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1" name="Freeform 376"/>
              <p:cNvSpPr>
                <a:spLocks/>
              </p:cNvSpPr>
              <p:nvPr/>
            </p:nvSpPr>
            <p:spPr bwMode="auto">
              <a:xfrm>
                <a:off x="2418" y="2365"/>
                <a:ext cx="42" cy="35"/>
              </a:xfrm>
              <a:custGeom>
                <a:avLst/>
                <a:gdLst>
                  <a:gd name="T0" fmla="*/ 0 w 210"/>
                  <a:gd name="T1" fmla="*/ 0 h 140"/>
                  <a:gd name="T2" fmla="*/ 0 w 210"/>
                  <a:gd name="T3" fmla="*/ 0 h 140"/>
                  <a:gd name="T4" fmla="*/ 0 w 210"/>
                  <a:gd name="T5" fmla="*/ 0 h 140"/>
                  <a:gd name="T6" fmla="*/ 0 w 210"/>
                  <a:gd name="T7" fmla="*/ 0 h 140"/>
                  <a:gd name="T8" fmla="*/ 0 w 21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0"/>
                  <a:gd name="T16" fmla="*/ 0 h 140"/>
                  <a:gd name="T17" fmla="*/ 210 w 210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0" h="140">
                    <a:moveTo>
                      <a:pt x="209" y="0"/>
                    </a:moveTo>
                    <a:lnTo>
                      <a:pt x="210" y="64"/>
                    </a:lnTo>
                    <a:lnTo>
                      <a:pt x="3" y="140"/>
                    </a:lnTo>
                    <a:lnTo>
                      <a:pt x="0" y="78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2" name="Freeform 377"/>
              <p:cNvSpPr>
                <a:spLocks/>
              </p:cNvSpPr>
              <p:nvPr/>
            </p:nvSpPr>
            <p:spPr bwMode="auto">
              <a:xfrm>
                <a:off x="2418" y="2381"/>
                <a:ext cx="42" cy="34"/>
              </a:xfrm>
              <a:custGeom>
                <a:avLst/>
                <a:gdLst>
                  <a:gd name="T0" fmla="*/ 0 w 207"/>
                  <a:gd name="T1" fmla="*/ 0 h 138"/>
                  <a:gd name="T2" fmla="*/ 0 w 207"/>
                  <a:gd name="T3" fmla="*/ 0 h 138"/>
                  <a:gd name="T4" fmla="*/ 0 w 207"/>
                  <a:gd name="T5" fmla="*/ 0 h 138"/>
                  <a:gd name="T6" fmla="*/ 0 w 207"/>
                  <a:gd name="T7" fmla="*/ 0 h 138"/>
                  <a:gd name="T8" fmla="*/ 0 w 207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138"/>
                  <a:gd name="T17" fmla="*/ 207 w 207"/>
                  <a:gd name="T18" fmla="*/ 138 h 1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138">
                    <a:moveTo>
                      <a:pt x="207" y="0"/>
                    </a:moveTo>
                    <a:lnTo>
                      <a:pt x="207" y="62"/>
                    </a:lnTo>
                    <a:lnTo>
                      <a:pt x="3" y="138"/>
                    </a:lnTo>
                    <a:lnTo>
                      <a:pt x="0" y="76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3" name="Freeform 378"/>
              <p:cNvSpPr>
                <a:spLocks/>
              </p:cNvSpPr>
              <p:nvPr/>
            </p:nvSpPr>
            <p:spPr bwMode="auto">
              <a:xfrm>
                <a:off x="2419" y="2396"/>
                <a:ext cx="41" cy="35"/>
              </a:xfrm>
              <a:custGeom>
                <a:avLst/>
                <a:gdLst>
                  <a:gd name="T0" fmla="*/ 0 w 204"/>
                  <a:gd name="T1" fmla="*/ 0 h 137"/>
                  <a:gd name="T2" fmla="*/ 0 w 204"/>
                  <a:gd name="T3" fmla="*/ 0 h 137"/>
                  <a:gd name="T4" fmla="*/ 0 w 204"/>
                  <a:gd name="T5" fmla="*/ 0 h 137"/>
                  <a:gd name="T6" fmla="*/ 0 w 204"/>
                  <a:gd name="T7" fmla="*/ 0 h 137"/>
                  <a:gd name="T8" fmla="*/ 0 w 204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137"/>
                  <a:gd name="T17" fmla="*/ 204 w 204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137">
                    <a:moveTo>
                      <a:pt x="204" y="0"/>
                    </a:moveTo>
                    <a:lnTo>
                      <a:pt x="204" y="62"/>
                    </a:lnTo>
                    <a:lnTo>
                      <a:pt x="3" y="137"/>
                    </a:lnTo>
                    <a:lnTo>
                      <a:pt x="0" y="76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4" name="Freeform 379"/>
              <p:cNvSpPr>
                <a:spLocks/>
              </p:cNvSpPr>
              <p:nvPr/>
            </p:nvSpPr>
            <p:spPr bwMode="auto">
              <a:xfrm>
                <a:off x="2420" y="2412"/>
                <a:ext cx="40" cy="34"/>
              </a:xfrm>
              <a:custGeom>
                <a:avLst/>
                <a:gdLst>
                  <a:gd name="T0" fmla="*/ 0 w 202"/>
                  <a:gd name="T1" fmla="*/ 0 h 137"/>
                  <a:gd name="T2" fmla="*/ 0 w 202"/>
                  <a:gd name="T3" fmla="*/ 0 h 137"/>
                  <a:gd name="T4" fmla="*/ 0 w 202"/>
                  <a:gd name="T5" fmla="*/ 0 h 137"/>
                  <a:gd name="T6" fmla="*/ 0 w 202"/>
                  <a:gd name="T7" fmla="*/ 0 h 137"/>
                  <a:gd name="T8" fmla="*/ 0 w 202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137"/>
                  <a:gd name="T17" fmla="*/ 202 w 202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137">
                    <a:moveTo>
                      <a:pt x="201" y="0"/>
                    </a:moveTo>
                    <a:lnTo>
                      <a:pt x="202" y="63"/>
                    </a:lnTo>
                    <a:lnTo>
                      <a:pt x="2" y="137"/>
                    </a:lnTo>
                    <a:lnTo>
                      <a:pt x="0" y="75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5" name="Freeform 380"/>
              <p:cNvSpPr>
                <a:spLocks/>
              </p:cNvSpPr>
              <p:nvPr/>
            </p:nvSpPr>
            <p:spPr bwMode="auto">
              <a:xfrm>
                <a:off x="2420" y="2427"/>
                <a:ext cx="40" cy="34"/>
              </a:xfrm>
              <a:custGeom>
                <a:avLst/>
                <a:gdLst>
                  <a:gd name="T0" fmla="*/ 0 w 200"/>
                  <a:gd name="T1" fmla="*/ 0 h 136"/>
                  <a:gd name="T2" fmla="*/ 0 w 200"/>
                  <a:gd name="T3" fmla="*/ 0 h 136"/>
                  <a:gd name="T4" fmla="*/ 0 w 200"/>
                  <a:gd name="T5" fmla="*/ 0 h 136"/>
                  <a:gd name="T6" fmla="*/ 0 w 200"/>
                  <a:gd name="T7" fmla="*/ 0 h 136"/>
                  <a:gd name="T8" fmla="*/ 0 w 20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136"/>
                  <a:gd name="T17" fmla="*/ 200 w 20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136">
                    <a:moveTo>
                      <a:pt x="200" y="0"/>
                    </a:moveTo>
                    <a:lnTo>
                      <a:pt x="200" y="63"/>
                    </a:lnTo>
                    <a:lnTo>
                      <a:pt x="4" y="136"/>
                    </a:lnTo>
                    <a:lnTo>
                      <a:pt x="0" y="74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6" name="Freeform 381"/>
              <p:cNvSpPr>
                <a:spLocks/>
              </p:cNvSpPr>
              <p:nvPr/>
            </p:nvSpPr>
            <p:spPr bwMode="auto">
              <a:xfrm>
                <a:off x="2421" y="2443"/>
                <a:ext cx="39" cy="34"/>
              </a:xfrm>
              <a:custGeom>
                <a:avLst/>
                <a:gdLst>
                  <a:gd name="T0" fmla="*/ 0 w 196"/>
                  <a:gd name="T1" fmla="*/ 0 h 134"/>
                  <a:gd name="T2" fmla="*/ 0 w 196"/>
                  <a:gd name="T3" fmla="*/ 0 h 134"/>
                  <a:gd name="T4" fmla="*/ 0 w 196"/>
                  <a:gd name="T5" fmla="*/ 0 h 134"/>
                  <a:gd name="T6" fmla="*/ 0 w 196"/>
                  <a:gd name="T7" fmla="*/ 0 h 134"/>
                  <a:gd name="T8" fmla="*/ 0 w 196"/>
                  <a:gd name="T9" fmla="*/ 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6"/>
                  <a:gd name="T16" fmla="*/ 0 h 134"/>
                  <a:gd name="T17" fmla="*/ 196 w 196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6" h="134">
                    <a:moveTo>
                      <a:pt x="196" y="0"/>
                    </a:moveTo>
                    <a:lnTo>
                      <a:pt x="196" y="62"/>
                    </a:lnTo>
                    <a:lnTo>
                      <a:pt x="3" y="134"/>
                    </a:lnTo>
                    <a:lnTo>
                      <a:pt x="0" y="73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7" name="Freeform 382"/>
              <p:cNvSpPr>
                <a:spLocks/>
              </p:cNvSpPr>
              <p:nvPr/>
            </p:nvSpPr>
            <p:spPr bwMode="auto">
              <a:xfrm>
                <a:off x="2421" y="2459"/>
                <a:ext cx="39" cy="31"/>
              </a:xfrm>
              <a:custGeom>
                <a:avLst/>
                <a:gdLst>
                  <a:gd name="T0" fmla="*/ 0 w 195"/>
                  <a:gd name="T1" fmla="*/ 0 h 127"/>
                  <a:gd name="T2" fmla="*/ 0 w 195"/>
                  <a:gd name="T3" fmla="*/ 0 h 127"/>
                  <a:gd name="T4" fmla="*/ 0 w 195"/>
                  <a:gd name="T5" fmla="*/ 0 h 127"/>
                  <a:gd name="T6" fmla="*/ 0 w 195"/>
                  <a:gd name="T7" fmla="*/ 0 h 127"/>
                  <a:gd name="T8" fmla="*/ 0 w 195"/>
                  <a:gd name="T9" fmla="*/ 0 h 127"/>
                  <a:gd name="T10" fmla="*/ 0 w 195"/>
                  <a:gd name="T11" fmla="*/ 0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5"/>
                  <a:gd name="T19" fmla="*/ 0 h 127"/>
                  <a:gd name="T20" fmla="*/ 195 w 195"/>
                  <a:gd name="T21" fmla="*/ 127 h 1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5" h="127">
                    <a:moveTo>
                      <a:pt x="193" y="0"/>
                    </a:moveTo>
                    <a:lnTo>
                      <a:pt x="195" y="64"/>
                    </a:lnTo>
                    <a:lnTo>
                      <a:pt x="27" y="127"/>
                    </a:lnTo>
                    <a:lnTo>
                      <a:pt x="2" y="126"/>
                    </a:lnTo>
                    <a:lnTo>
                      <a:pt x="0" y="72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8" name="Freeform 383"/>
              <p:cNvSpPr>
                <a:spLocks/>
              </p:cNvSpPr>
              <p:nvPr/>
            </p:nvSpPr>
            <p:spPr bwMode="auto">
              <a:xfrm>
                <a:off x="2427" y="2475"/>
                <a:ext cx="33" cy="15"/>
              </a:xfrm>
              <a:custGeom>
                <a:avLst/>
                <a:gdLst>
                  <a:gd name="T0" fmla="*/ 0 w 168"/>
                  <a:gd name="T1" fmla="*/ 0 h 63"/>
                  <a:gd name="T2" fmla="*/ 0 w 168"/>
                  <a:gd name="T3" fmla="*/ 0 h 63"/>
                  <a:gd name="T4" fmla="*/ 0 w 168"/>
                  <a:gd name="T5" fmla="*/ 0 h 63"/>
                  <a:gd name="T6" fmla="*/ 0 w 168"/>
                  <a:gd name="T7" fmla="*/ 0 h 63"/>
                  <a:gd name="T8" fmla="*/ 0 w 168"/>
                  <a:gd name="T9" fmla="*/ 0 h 63"/>
                  <a:gd name="T10" fmla="*/ 0 w 168"/>
                  <a:gd name="T11" fmla="*/ 0 h 63"/>
                  <a:gd name="T12" fmla="*/ 0 w 168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8"/>
                  <a:gd name="T22" fmla="*/ 0 h 63"/>
                  <a:gd name="T23" fmla="*/ 168 w 168"/>
                  <a:gd name="T24" fmla="*/ 63 h 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8" h="63">
                    <a:moveTo>
                      <a:pt x="168" y="0"/>
                    </a:moveTo>
                    <a:lnTo>
                      <a:pt x="168" y="62"/>
                    </a:lnTo>
                    <a:lnTo>
                      <a:pt x="119" y="63"/>
                    </a:lnTo>
                    <a:lnTo>
                      <a:pt x="68" y="63"/>
                    </a:lnTo>
                    <a:lnTo>
                      <a:pt x="23" y="63"/>
                    </a:lnTo>
                    <a:lnTo>
                      <a:pt x="0" y="63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FF9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59" name="Freeform 384"/>
              <p:cNvSpPr>
                <a:spLocks/>
              </p:cNvSpPr>
              <p:nvPr/>
            </p:nvSpPr>
            <p:spPr bwMode="auto">
              <a:xfrm>
                <a:off x="2404" y="2198"/>
                <a:ext cx="7" cy="5"/>
              </a:xfrm>
              <a:custGeom>
                <a:avLst/>
                <a:gdLst>
                  <a:gd name="T0" fmla="*/ 0 w 33"/>
                  <a:gd name="T1" fmla="*/ 0 h 17"/>
                  <a:gd name="T2" fmla="*/ 0 w 33"/>
                  <a:gd name="T3" fmla="*/ 0 h 17"/>
                  <a:gd name="T4" fmla="*/ 0 w 33"/>
                  <a:gd name="T5" fmla="*/ 0 h 17"/>
                  <a:gd name="T6" fmla="*/ 0 w 33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17"/>
                  <a:gd name="T14" fmla="*/ 33 w 33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17">
                    <a:moveTo>
                      <a:pt x="33" y="17"/>
                    </a:moveTo>
                    <a:lnTo>
                      <a:pt x="32" y="1"/>
                    </a:lnTo>
                    <a:lnTo>
                      <a:pt x="0" y="0"/>
                    </a:lnTo>
                    <a:lnTo>
                      <a:pt x="33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0" name="Freeform 385"/>
              <p:cNvSpPr>
                <a:spLocks/>
              </p:cNvSpPr>
              <p:nvPr/>
            </p:nvSpPr>
            <p:spPr bwMode="auto">
              <a:xfrm>
                <a:off x="2374" y="2195"/>
                <a:ext cx="38" cy="25"/>
              </a:xfrm>
              <a:custGeom>
                <a:avLst/>
                <a:gdLst>
                  <a:gd name="T0" fmla="*/ 0 w 189"/>
                  <a:gd name="T1" fmla="*/ 0 h 98"/>
                  <a:gd name="T2" fmla="*/ 0 w 189"/>
                  <a:gd name="T3" fmla="*/ 0 h 98"/>
                  <a:gd name="T4" fmla="*/ 0 w 189"/>
                  <a:gd name="T5" fmla="*/ 0 h 98"/>
                  <a:gd name="T6" fmla="*/ 0 w 189"/>
                  <a:gd name="T7" fmla="*/ 0 h 98"/>
                  <a:gd name="T8" fmla="*/ 0 w 189"/>
                  <a:gd name="T9" fmla="*/ 0 h 98"/>
                  <a:gd name="T10" fmla="*/ 0 w 189"/>
                  <a:gd name="T11" fmla="*/ 0 h 98"/>
                  <a:gd name="T12" fmla="*/ 0 w 189"/>
                  <a:gd name="T13" fmla="*/ 0 h 98"/>
                  <a:gd name="T14" fmla="*/ 0 w 189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89"/>
                  <a:gd name="T25" fmla="*/ 0 h 98"/>
                  <a:gd name="T26" fmla="*/ 189 w 189"/>
                  <a:gd name="T27" fmla="*/ 98 h 9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89" h="98">
                    <a:moveTo>
                      <a:pt x="186" y="30"/>
                    </a:moveTo>
                    <a:lnTo>
                      <a:pt x="189" y="98"/>
                    </a:lnTo>
                    <a:lnTo>
                      <a:pt x="0" y="0"/>
                    </a:lnTo>
                    <a:lnTo>
                      <a:pt x="24" y="3"/>
                    </a:lnTo>
                    <a:lnTo>
                      <a:pt x="74" y="7"/>
                    </a:lnTo>
                    <a:lnTo>
                      <a:pt x="129" y="12"/>
                    </a:lnTo>
                    <a:lnTo>
                      <a:pt x="153" y="13"/>
                    </a:lnTo>
                    <a:lnTo>
                      <a:pt x="186" y="30"/>
                    </a:lnTo>
                    <a:close/>
                  </a:path>
                </a:pathLst>
              </a:custGeom>
              <a:solidFill>
                <a:srgbClr val="FF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1" name="Freeform 386"/>
              <p:cNvSpPr>
                <a:spLocks/>
              </p:cNvSpPr>
              <p:nvPr/>
            </p:nvSpPr>
            <p:spPr bwMode="auto">
              <a:xfrm>
                <a:off x="2360" y="2193"/>
                <a:ext cx="52" cy="44"/>
              </a:xfrm>
              <a:custGeom>
                <a:avLst/>
                <a:gdLst>
                  <a:gd name="T0" fmla="*/ 0 w 264"/>
                  <a:gd name="T1" fmla="*/ 0 h 178"/>
                  <a:gd name="T2" fmla="*/ 0 w 264"/>
                  <a:gd name="T3" fmla="*/ 0 h 178"/>
                  <a:gd name="T4" fmla="*/ 0 w 264"/>
                  <a:gd name="T5" fmla="*/ 0 h 178"/>
                  <a:gd name="T6" fmla="*/ 0 w 264"/>
                  <a:gd name="T7" fmla="*/ 0 h 178"/>
                  <a:gd name="T8" fmla="*/ 0 w 264"/>
                  <a:gd name="T9" fmla="*/ 0 h 178"/>
                  <a:gd name="T10" fmla="*/ 0 w 264"/>
                  <a:gd name="T11" fmla="*/ 0 h 178"/>
                  <a:gd name="T12" fmla="*/ 0 w 264"/>
                  <a:gd name="T13" fmla="*/ 0 h 1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4"/>
                  <a:gd name="T22" fmla="*/ 0 h 178"/>
                  <a:gd name="T23" fmla="*/ 264 w 264"/>
                  <a:gd name="T24" fmla="*/ 178 h 17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4" h="178">
                    <a:moveTo>
                      <a:pt x="260" y="107"/>
                    </a:moveTo>
                    <a:lnTo>
                      <a:pt x="264" y="178"/>
                    </a:lnTo>
                    <a:lnTo>
                      <a:pt x="4" y="41"/>
                    </a:lnTo>
                    <a:lnTo>
                      <a:pt x="0" y="0"/>
                    </a:lnTo>
                    <a:lnTo>
                      <a:pt x="45" y="6"/>
                    </a:lnTo>
                    <a:lnTo>
                      <a:pt x="71" y="9"/>
                    </a:lnTo>
                    <a:lnTo>
                      <a:pt x="260" y="107"/>
                    </a:lnTo>
                    <a:close/>
                  </a:path>
                </a:pathLst>
              </a:custGeom>
              <a:solidFill>
                <a:srgbClr val="FF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2" name="Freeform 387"/>
              <p:cNvSpPr>
                <a:spLocks/>
              </p:cNvSpPr>
              <p:nvPr/>
            </p:nvSpPr>
            <p:spPr bwMode="auto">
              <a:xfrm>
                <a:off x="2360" y="2203"/>
                <a:ext cx="53" cy="52"/>
              </a:xfrm>
              <a:custGeom>
                <a:avLst/>
                <a:gdLst>
                  <a:gd name="T0" fmla="*/ 0 w 262"/>
                  <a:gd name="T1" fmla="*/ 0 h 205"/>
                  <a:gd name="T2" fmla="*/ 0 w 262"/>
                  <a:gd name="T3" fmla="*/ 0 h 205"/>
                  <a:gd name="T4" fmla="*/ 0 w 262"/>
                  <a:gd name="T5" fmla="*/ 0 h 205"/>
                  <a:gd name="T6" fmla="*/ 0 w 262"/>
                  <a:gd name="T7" fmla="*/ 0 h 205"/>
                  <a:gd name="T8" fmla="*/ 0 w 262"/>
                  <a:gd name="T9" fmla="*/ 0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2"/>
                  <a:gd name="T16" fmla="*/ 0 h 205"/>
                  <a:gd name="T17" fmla="*/ 262 w 262"/>
                  <a:gd name="T18" fmla="*/ 205 h 2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2" h="205">
                    <a:moveTo>
                      <a:pt x="260" y="137"/>
                    </a:moveTo>
                    <a:lnTo>
                      <a:pt x="262" y="205"/>
                    </a:lnTo>
                    <a:lnTo>
                      <a:pt x="6" y="71"/>
                    </a:lnTo>
                    <a:lnTo>
                      <a:pt x="0" y="0"/>
                    </a:lnTo>
                    <a:lnTo>
                      <a:pt x="260" y="137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3" name="Freeform 388"/>
              <p:cNvSpPr>
                <a:spLocks/>
              </p:cNvSpPr>
              <p:nvPr/>
            </p:nvSpPr>
            <p:spPr bwMode="auto">
              <a:xfrm>
                <a:off x="2362" y="2221"/>
                <a:ext cx="52" cy="51"/>
              </a:xfrm>
              <a:custGeom>
                <a:avLst/>
                <a:gdLst>
                  <a:gd name="T0" fmla="*/ 0 w 260"/>
                  <a:gd name="T1" fmla="*/ 0 h 205"/>
                  <a:gd name="T2" fmla="*/ 0 w 260"/>
                  <a:gd name="T3" fmla="*/ 0 h 205"/>
                  <a:gd name="T4" fmla="*/ 0 w 260"/>
                  <a:gd name="T5" fmla="*/ 0 h 205"/>
                  <a:gd name="T6" fmla="*/ 0 w 260"/>
                  <a:gd name="T7" fmla="*/ 0 h 205"/>
                  <a:gd name="T8" fmla="*/ 0 w 260"/>
                  <a:gd name="T9" fmla="*/ 0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0"/>
                  <a:gd name="T16" fmla="*/ 0 h 205"/>
                  <a:gd name="T17" fmla="*/ 260 w 260"/>
                  <a:gd name="T18" fmla="*/ 205 h 2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0" h="205">
                    <a:moveTo>
                      <a:pt x="256" y="134"/>
                    </a:moveTo>
                    <a:lnTo>
                      <a:pt x="260" y="205"/>
                    </a:lnTo>
                    <a:lnTo>
                      <a:pt x="6" y="72"/>
                    </a:lnTo>
                    <a:lnTo>
                      <a:pt x="0" y="0"/>
                    </a:lnTo>
                    <a:lnTo>
                      <a:pt x="256" y="134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4" name="Freeform 389"/>
              <p:cNvSpPr>
                <a:spLocks/>
              </p:cNvSpPr>
              <p:nvPr/>
            </p:nvSpPr>
            <p:spPr bwMode="auto">
              <a:xfrm>
                <a:off x="2363" y="2239"/>
                <a:ext cx="51" cy="50"/>
              </a:xfrm>
              <a:custGeom>
                <a:avLst/>
                <a:gdLst>
                  <a:gd name="T0" fmla="*/ 0 w 258"/>
                  <a:gd name="T1" fmla="*/ 0 h 201"/>
                  <a:gd name="T2" fmla="*/ 0 w 258"/>
                  <a:gd name="T3" fmla="*/ 0 h 201"/>
                  <a:gd name="T4" fmla="*/ 0 w 258"/>
                  <a:gd name="T5" fmla="*/ 0 h 201"/>
                  <a:gd name="T6" fmla="*/ 0 w 258"/>
                  <a:gd name="T7" fmla="*/ 0 h 201"/>
                  <a:gd name="T8" fmla="*/ 0 w 258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201"/>
                  <a:gd name="T17" fmla="*/ 258 w 258"/>
                  <a:gd name="T18" fmla="*/ 201 h 2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201">
                    <a:moveTo>
                      <a:pt x="254" y="133"/>
                    </a:moveTo>
                    <a:lnTo>
                      <a:pt x="258" y="201"/>
                    </a:lnTo>
                    <a:lnTo>
                      <a:pt x="6" y="70"/>
                    </a:lnTo>
                    <a:lnTo>
                      <a:pt x="0" y="0"/>
                    </a:lnTo>
                    <a:lnTo>
                      <a:pt x="254" y="133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5" name="Freeform 390"/>
              <p:cNvSpPr>
                <a:spLocks/>
              </p:cNvSpPr>
              <p:nvPr/>
            </p:nvSpPr>
            <p:spPr bwMode="auto">
              <a:xfrm>
                <a:off x="2364" y="2257"/>
                <a:ext cx="51" cy="50"/>
              </a:xfrm>
              <a:custGeom>
                <a:avLst/>
                <a:gdLst>
                  <a:gd name="T0" fmla="*/ 0 w 254"/>
                  <a:gd name="T1" fmla="*/ 0 h 201"/>
                  <a:gd name="T2" fmla="*/ 0 w 254"/>
                  <a:gd name="T3" fmla="*/ 0 h 201"/>
                  <a:gd name="T4" fmla="*/ 0 w 254"/>
                  <a:gd name="T5" fmla="*/ 0 h 201"/>
                  <a:gd name="T6" fmla="*/ 0 w 254"/>
                  <a:gd name="T7" fmla="*/ 0 h 201"/>
                  <a:gd name="T8" fmla="*/ 0 w 254"/>
                  <a:gd name="T9" fmla="*/ 0 h 2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201"/>
                  <a:gd name="T17" fmla="*/ 254 w 254"/>
                  <a:gd name="T18" fmla="*/ 201 h 2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201">
                    <a:moveTo>
                      <a:pt x="252" y="131"/>
                    </a:moveTo>
                    <a:lnTo>
                      <a:pt x="254" y="201"/>
                    </a:lnTo>
                    <a:lnTo>
                      <a:pt x="8" y="71"/>
                    </a:lnTo>
                    <a:lnTo>
                      <a:pt x="0" y="0"/>
                    </a:lnTo>
                    <a:lnTo>
                      <a:pt x="252" y="131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6" name="Freeform 391"/>
              <p:cNvSpPr>
                <a:spLocks/>
              </p:cNvSpPr>
              <p:nvPr/>
            </p:nvSpPr>
            <p:spPr bwMode="auto">
              <a:xfrm>
                <a:off x="2366" y="2274"/>
                <a:ext cx="50" cy="50"/>
              </a:xfrm>
              <a:custGeom>
                <a:avLst/>
                <a:gdLst>
                  <a:gd name="T0" fmla="*/ 0 w 250"/>
                  <a:gd name="T1" fmla="*/ 0 h 198"/>
                  <a:gd name="T2" fmla="*/ 0 w 250"/>
                  <a:gd name="T3" fmla="*/ 0 h 198"/>
                  <a:gd name="T4" fmla="*/ 0 w 250"/>
                  <a:gd name="T5" fmla="*/ 0 h 198"/>
                  <a:gd name="T6" fmla="*/ 0 w 250"/>
                  <a:gd name="T7" fmla="*/ 0 h 198"/>
                  <a:gd name="T8" fmla="*/ 0 w 250"/>
                  <a:gd name="T9" fmla="*/ 0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198"/>
                  <a:gd name="T17" fmla="*/ 250 w 250"/>
                  <a:gd name="T18" fmla="*/ 198 h 1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198">
                    <a:moveTo>
                      <a:pt x="246" y="130"/>
                    </a:moveTo>
                    <a:lnTo>
                      <a:pt x="250" y="198"/>
                    </a:lnTo>
                    <a:lnTo>
                      <a:pt x="6" y="71"/>
                    </a:lnTo>
                    <a:lnTo>
                      <a:pt x="0" y="0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7" name="Freeform 392"/>
              <p:cNvSpPr>
                <a:spLocks/>
              </p:cNvSpPr>
              <p:nvPr/>
            </p:nvSpPr>
            <p:spPr bwMode="auto">
              <a:xfrm>
                <a:off x="2367" y="2292"/>
                <a:ext cx="49" cy="49"/>
              </a:xfrm>
              <a:custGeom>
                <a:avLst/>
                <a:gdLst>
                  <a:gd name="T0" fmla="*/ 0 w 248"/>
                  <a:gd name="T1" fmla="*/ 0 h 198"/>
                  <a:gd name="T2" fmla="*/ 0 w 248"/>
                  <a:gd name="T3" fmla="*/ 0 h 198"/>
                  <a:gd name="T4" fmla="*/ 0 w 248"/>
                  <a:gd name="T5" fmla="*/ 0 h 198"/>
                  <a:gd name="T6" fmla="*/ 0 w 248"/>
                  <a:gd name="T7" fmla="*/ 0 h 198"/>
                  <a:gd name="T8" fmla="*/ 0 w 248"/>
                  <a:gd name="T9" fmla="*/ 0 h 1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8"/>
                  <a:gd name="T16" fmla="*/ 0 h 198"/>
                  <a:gd name="T17" fmla="*/ 248 w 248"/>
                  <a:gd name="T18" fmla="*/ 198 h 1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8" h="198">
                    <a:moveTo>
                      <a:pt x="244" y="127"/>
                    </a:moveTo>
                    <a:lnTo>
                      <a:pt x="248" y="198"/>
                    </a:lnTo>
                    <a:lnTo>
                      <a:pt x="6" y="71"/>
                    </a:lnTo>
                    <a:lnTo>
                      <a:pt x="0" y="0"/>
                    </a:lnTo>
                    <a:lnTo>
                      <a:pt x="244" y="127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8" name="Freeform 393"/>
              <p:cNvSpPr>
                <a:spLocks/>
              </p:cNvSpPr>
              <p:nvPr/>
            </p:nvSpPr>
            <p:spPr bwMode="auto">
              <a:xfrm>
                <a:off x="2368" y="2310"/>
                <a:ext cx="49" cy="49"/>
              </a:xfrm>
              <a:custGeom>
                <a:avLst/>
                <a:gdLst>
                  <a:gd name="T0" fmla="*/ 0 w 244"/>
                  <a:gd name="T1" fmla="*/ 0 h 195"/>
                  <a:gd name="T2" fmla="*/ 0 w 244"/>
                  <a:gd name="T3" fmla="*/ 0 h 195"/>
                  <a:gd name="T4" fmla="*/ 0 w 244"/>
                  <a:gd name="T5" fmla="*/ 0 h 195"/>
                  <a:gd name="T6" fmla="*/ 0 w 244"/>
                  <a:gd name="T7" fmla="*/ 0 h 195"/>
                  <a:gd name="T8" fmla="*/ 0 w 244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195"/>
                  <a:gd name="T17" fmla="*/ 244 w 244"/>
                  <a:gd name="T18" fmla="*/ 195 h 1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195">
                    <a:moveTo>
                      <a:pt x="242" y="127"/>
                    </a:moveTo>
                    <a:lnTo>
                      <a:pt x="244" y="195"/>
                    </a:lnTo>
                    <a:lnTo>
                      <a:pt x="7" y="71"/>
                    </a:lnTo>
                    <a:lnTo>
                      <a:pt x="0" y="0"/>
                    </a:lnTo>
                    <a:lnTo>
                      <a:pt x="242" y="127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69" name="Freeform 394"/>
              <p:cNvSpPr>
                <a:spLocks/>
              </p:cNvSpPr>
              <p:nvPr/>
            </p:nvSpPr>
            <p:spPr bwMode="auto">
              <a:xfrm>
                <a:off x="2369" y="2327"/>
                <a:ext cx="49" cy="49"/>
              </a:xfrm>
              <a:custGeom>
                <a:avLst/>
                <a:gdLst>
                  <a:gd name="T0" fmla="*/ 0 w 241"/>
                  <a:gd name="T1" fmla="*/ 0 h 195"/>
                  <a:gd name="T2" fmla="*/ 0 w 241"/>
                  <a:gd name="T3" fmla="*/ 0 h 195"/>
                  <a:gd name="T4" fmla="*/ 0 w 241"/>
                  <a:gd name="T5" fmla="*/ 0 h 195"/>
                  <a:gd name="T6" fmla="*/ 0 w 241"/>
                  <a:gd name="T7" fmla="*/ 0 h 195"/>
                  <a:gd name="T8" fmla="*/ 0 w 241"/>
                  <a:gd name="T9" fmla="*/ 0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1"/>
                  <a:gd name="T16" fmla="*/ 0 h 195"/>
                  <a:gd name="T17" fmla="*/ 241 w 241"/>
                  <a:gd name="T18" fmla="*/ 195 h 1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1" h="195">
                    <a:moveTo>
                      <a:pt x="237" y="124"/>
                    </a:moveTo>
                    <a:lnTo>
                      <a:pt x="241" y="195"/>
                    </a:lnTo>
                    <a:lnTo>
                      <a:pt x="6" y="72"/>
                    </a:lnTo>
                    <a:lnTo>
                      <a:pt x="0" y="0"/>
                    </a:lnTo>
                    <a:lnTo>
                      <a:pt x="237" y="124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0" name="Freeform 395"/>
              <p:cNvSpPr>
                <a:spLocks/>
              </p:cNvSpPr>
              <p:nvPr/>
            </p:nvSpPr>
            <p:spPr bwMode="auto">
              <a:xfrm>
                <a:off x="2371" y="2345"/>
                <a:ext cx="47" cy="48"/>
              </a:xfrm>
              <a:custGeom>
                <a:avLst/>
                <a:gdLst>
                  <a:gd name="T0" fmla="*/ 0 w 237"/>
                  <a:gd name="T1" fmla="*/ 0 h 191"/>
                  <a:gd name="T2" fmla="*/ 0 w 237"/>
                  <a:gd name="T3" fmla="*/ 0 h 191"/>
                  <a:gd name="T4" fmla="*/ 0 w 237"/>
                  <a:gd name="T5" fmla="*/ 0 h 191"/>
                  <a:gd name="T6" fmla="*/ 0 w 237"/>
                  <a:gd name="T7" fmla="*/ 0 h 191"/>
                  <a:gd name="T8" fmla="*/ 0 w 237"/>
                  <a:gd name="T9" fmla="*/ 0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191"/>
                  <a:gd name="T17" fmla="*/ 237 w 237"/>
                  <a:gd name="T18" fmla="*/ 191 h 1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191">
                    <a:moveTo>
                      <a:pt x="235" y="123"/>
                    </a:moveTo>
                    <a:lnTo>
                      <a:pt x="237" y="191"/>
                    </a:lnTo>
                    <a:lnTo>
                      <a:pt x="6" y="69"/>
                    </a:lnTo>
                    <a:lnTo>
                      <a:pt x="0" y="0"/>
                    </a:lnTo>
                    <a:lnTo>
                      <a:pt x="235" y="123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1" name="Freeform 396"/>
              <p:cNvSpPr>
                <a:spLocks/>
              </p:cNvSpPr>
              <p:nvPr/>
            </p:nvSpPr>
            <p:spPr bwMode="auto">
              <a:xfrm>
                <a:off x="2372" y="2363"/>
                <a:ext cx="47" cy="48"/>
              </a:xfrm>
              <a:custGeom>
                <a:avLst/>
                <a:gdLst>
                  <a:gd name="T0" fmla="*/ 0 w 235"/>
                  <a:gd name="T1" fmla="*/ 0 h 192"/>
                  <a:gd name="T2" fmla="*/ 0 w 235"/>
                  <a:gd name="T3" fmla="*/ 0 h 192"/>
                  <a:gd name="T4" fmla="*/ 0 w 235"/>
                  <a:gd name="T5" fmla="*/ 0 h 192"/>
                  <a:gd name="T6" fmla="*/ 0 w 235"/>
                  <a:gd name="T7" fmla="*/ 0 h 192"/>
                  <a:gd name="T8" fmla="*/ 0 w 235"/>
                  <a:gd name="T9" fmla="*/ 0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192"/>
                  <a:gd name="T17" fmla="*/ 235 w 235"/>
                  <a:gd name="T18" fmla="*/ 192 h 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192">
                    <a:moveTo>
                      <a:pt x="231" y="122"/>
                    </a:moveTo>
                    <a:lnTo>
                      <a:pt x="235" y="192"/>
                    </a:lnTo>
                    <a:lnTo>
                      <a:pt x="8" y="72"/>
                    </a:lnTo>
                    <a:lnTo>
                      <a:pt x="0" y="0"/>
                    </a:lnTo>
                    <a:lnTo>
                      <a:pt x="231" y="122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2" name="Freeform 397"/>
              <p:cNvSpPr>
                <a:spLocks/>
              </p:cNvSpPr>
              <p:nvPr/>
            </p:nvSpPr>
            <p:spPr bwMode="auto">
              <a:xfrm>
                <a:off x="2373" y="2381"/>
                <a:ext cx="47" cy="47"/>
              </a:xfrm>
              <a:custGeom>
                <a:avLst/>
                <a:gdLst>
                  <a:gd name="T0" fmla="*/ 0 w 231"/>
                  <a:gd name="T1" fmla="*/ 0 h 188"/>
                  <a:gd name="T2" fmla="*/ 0 w 231"/>
                  <a:gd name="T3" fmla="*/ 0 h 188"/>
                  <a:gd name="T4" fmla="*/ 0 w 231"/>
                  <a:gd name="T5" fmla="*/ 0 h 188"/>
                  <a:gd name="T6" fmla="*/ 0 w 231"/>
                  <a:gd name="T7" fmla="*/ 0 h 188"/>
                  <a:gd name="T8" fmla="*/ 0 w 231"/>
                  <a:gd name="T9" fmla="*/ 0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1"/>
                  <a:gd name="T16" fmla="*/ 0 h 188"/>
                  <a:gd name="T17" fmla="*/ 231 w 231"/>
                  <a:gd name="T18" fmla="*/ 188 h 1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1" h="188">
                    <a:moveTo>
                      <a:pt x="227" y="120"/>
                    </a:moveTo>
                    <a:lnTo>
                      <a:pt x="231" y="188"/>
                    </a:lnTo>
                    <a:lnTo>
                      <a:pt x="6" y="71"/>
                    </a:lnTo>
                    <a:lnTo>
                      <a:pt x="0" y="0"/>
                    </a:lnTo>
                    <a:lnTo>
                      <a:pt x="227" y="120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3" name="Freeform 398"/>
              <p:cNvSpPr>
                <a:spLocks/>
              </p:cNvSpPr>
              <p:nvPr/>
            </p:nvSpPr>
            <p:spPr bwMode="auto">
              <a:xfrm>
                <a:off x="2375" y="2398"/>
                <a:ext cx="45" cy="47"/>
              </a:xfrm>
              <a:custGeom>
                <a:avLst/>
                <a:gdLst>
                  <a:gd name="T0" fmla="*/ 0 w 227"/>
                  <a:gd name="T1" fmla="*/ 0 h 188"/>
                  <a:gd name="T2" fmla="*/ 0 w 227"/>
                  <a:gd name="T3" fmla="*/ 0 h 188"/>
                  <a:gd name="T4" fmla="*/ 0 w 227"/>
                  <a:gd name="T5" fmla="*/ 0 h 188"/>
                  <a:gd name="T6" fmla="*/ 0 w 227"/>
                  <a:gd name="T7" fmla="*/ 0 h 188"/>
                  <a:gd name="T8" fmla="*/ 0 w 227"/>
                  <a:gd name="T9" fmla="*/ 0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7"/>
                  <a:gd name="T16" fmla="*/ 0 h 188"/>
                  <a:gd name="T17" fmla="*/ 227 w 227"/>
                  <a:gd name="T18" fmla="*/ 188 h 1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7" h="188">
                    <a:moveTo>
                      <a:pt x="225" y="117"/>
                    </a:moveTo>
                    <a:lnTo>
                      <a:pt x="227" y="188"/>
                    </a:lnTo>
                    <a:lnTo>
                      <a:pt x="6" y="72"/>
                    </a:lnTo>
                    <a:lnTo>
                      <a:pt x="0" y="0"/>
                    </a:lnTo>
                    <a:lnTo>
                      <a:pt x="225" y="117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4" name="Freeform 399"/>
              <p:cNvSpPr>
                <a:spLocks/>
              </p:cNvSpPr>
              <p:nvPr/>
            </p:nvSpPr>
            <p:spPr bwMode="auto">
              <a:xfrm>
                <a:off x="2376" y="2416"/>
                <a:ext cx="45" cy="47"/>
              </a:xfrm>
              <a:custGeom>
                <a:avLst/>
                <a:gdLst>
                  <a:gd name="T0" fmla="*/ 0 w 225"/>
                  <a:gd name="T1" fmla="*/ 0 h 184"/>
                  <a:gd name="T2" fmla="*/ 0 w 225"/>
                  <a:gd name="T3" fmla="*/ 0 h 184"/>
                  <a:gd name="T4" fmla="*/ 0 w 225"/>
                  <a:gd name="T5" fmla="*/ 0 h 184"/>
                  <a:gd name="T6" fmla="*/ 0 w 225"/>
                  <a:gd name="T7" fmla="*/ 0 h 184"/>
                  <a:gd name="T8" fmla="*/ 0 w 225"/>
                  <a:gd name="T9" fmla="*/ 0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5"/>
                  <a:gd name="T16" fmla="*/ 0 h 184"/>
                  <a:gd name="T17" fmla="*/ 225 w 225"/>
                  <a:gd name="T18" fmla="*/ 184 h 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5" h="184">
                    <a:moveTo>
                      <a:pt x="221" y="116"/>
                    </a:moveTo>
                    <a:lnTo>
                      <a:pt x="225" y="184"/>
                    </a:lnTo>
                    <a:lnTo>
                      <a:pt x="6" y="70"/>
                    </a:lnTo>
                    <a:lnTo>
                      <a:pt x="0" y="0"/>
                    </a:lnTo>
                    <a:lnTo>
                      <a:pt x="221" y="116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5" name="Freeform 400"/>
              <p:cNvSpPr>
                <a:spLocks/>
              </p:cNvSpPr>
              <p:nvPr/>
            </p:nvSpPr>
            <p:spPr bwMode="auto">
              <a:xfrm>
                <a:off x="2377" y="2434"/>
                <a:ext cx="44" cy="46"/>
              </a:xfrm>
              <a:custGeom>
                <a:avLst/>
                <a:gdLst>
                  <a:gd name="T0" fmla="*/ 0 w 222"/>
                  <a:gd name="T1" fmla="*/ 0 h 185"/>
                  <a:gd name="T2" fmla="*/ 0 w 222"/>
                  <a:gd name="T3" fmla="*/ 0 h 185"/>
                  <a:gd name="T4" fmla="*/ 0 w 222"/>
                  <a:gd name="T5" fmla="*/ 0 h 185"/>
                  <a:gd name="T6" fmla="*/ 0 w 222"/>
                  <a:gd name="T7" fmla="*/ 0 h 185"/>
                  <a:gd name="T8" fmla="*/ 0 w 222"/>
                  <a:gd name="T9" fmla="*/ 0 h 1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185"/>
                  <a:gd name="T17" fmla="*/ 222 w 222"/>
                  <a:gd name="T18" fmla="*/ 185 h 1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185">
                    <a:moveTo>
                      <a:pt x="219" y="114"/>
                    </a:moveTo>
                    <a:lnTo>
                      <a:pt x="222" y="185"/>
                    </a:lnTo>
                    <a:lnTo>
                      <a:pt x="7" y="71"/>
                    </a:lnTo>
                    <a:lnTo>
                      <a:pt x="0" y="0"/>
                    </a:lnTo>
                    <a:lnTo>
                      <a:pt x="219" y="114"/>
                    </a:lnTo>
                    <a:close/>
                  </a:path>
                </a:pathLst>
              </a:custGeom>
              <a:solidFill>
                <a:srgbClr val="FFA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6" name="Freeform 401"/>
              <p:cNvSpPr>
                <a:spLocks/>
              </p:cNvSpPr>
              <p:nvPr/>
            </p:nvSpPr>
            <p:spPr bwMode="auto">
              <a:xfrm>
                <a:off x="2378" y="2452"/>
                <a:ext cx="44" cy="38"/>
              </a:xfrm>
              <a:custGeom>
                <a:avLst/>
                <a:gdLst>
                  <a:gd name="T0" fmla="*/ 0 w 217"/>
                  <a:gd name="T1" fmla="*/ 0 h 154"/>
                  <a:gd name="T2" fmla="*/ 0 w 217"/>
                  <a:gd name="T3" fmla="*/ 0 h 154"/>
                  <a:gd name="T4" fmla="*/ 0 w 217"/>
                  <a:gd name="T5" fmla="*/ 0 h 154"/>
                  <a:gd name="T6" fmla="*/ 0 w 217"/>
                  <a:gd name="T7" fmla="*/ 0 h 154"/>
                  <a:gd name="T8" fmla="*/ 0 w 217"/>
                  <a:gd name="T9" fmla="*/ 0 h 154"/>
                  <a:gd name="T10" fmla="*/ 0 w 217"/>
                  <a:gd name="T11" fmla="*/ 0 h 154"/>
                  <a:gd name="T12" fmla="*/ 0 w 217"/>
                  <a:gd name="T13" fmla="*/ 0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7"/>
                  <a:gd name="T22" fmla="*/ 0 h 154"/>
                  <a:gd name="T23" fmla="*/ 217 w 217"/>
                  <a:gd name="T24" fmla="*/ 154 h 15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7" h="154">
                    <a:moveTo>
                      <a:pt x="215" y="114"/>
                    </a:moveTo>
                    <a:lnTo>
                      <a:pt x="217" y="154"/>
                    </a:lnTo>
                    <a:lnTo>
                      <a:pt x="173" y="151"/>
                    </a:lnTo>
                    <a:lnTo>
                      <a:pt x="160" y="150"/>
                    </a:lnTo>
                    <a:lnTo>
                      <a:pt x="6" y="70"/>
                    </a:lnTo>
                    <a:lnTo>
                      <a:pt x="0" y="0"/>
                    </a:lnTo>
                    <a:lnTo>
                      <a:pt x="215" y="114"/>
                    </a:lnTo>
                    <a:close/>
                  </a:path>
                </a:pathLst>
              </a:custGeom>
              <a:solidFill>
                <a:srgbClr val="FFA4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7" name="Freeform 402"/>
              <p:cNvSpPr>
                <a:spLocks/>
              </p:cNvSpPr>
              <p:nvPr/>
            </p:nvSpPr>
            <p:spPr bwMode="auto">
              <a:xfrm>
                <a:off x="2380" y="2469"/>
                <a:ext cx="30" cy="20"/>
              </a:xfrm>
              <a:custGeom>
                <a:avLst/>
                <a:gdLst>
                  <a:gd name="T0" fmla="*/ 0 w 154"/>
                  <a:gd name="T1" fmla="*/ 0 h 80"/>
                  <a:gd name="T2" fmla="*/ 0 w 154"/>
                  <a:gd name="T3" fmla="*/ 0 h 80"/>
                  <a:gd name="T4" fmla="*/ 0 w 154"/>
                  <a:gd name="T5" fmla="*/ 0 h 80"/>
                  <a:gd name="T6" fmla="*/ 0 w 154"/>
                  <a:gd name="T7" fmla="*/ 0 h 80"/>
                  <a:gd name="T8" fmla="*/ 0 w 154"/>
                  <a:gd name="T9" fmla="*/ 0 h 80"/>
                  <a:gd name="T10" fmla="*/ 0 w 154"/>
                  <a:gd name="T11" fmla="*/ 0 h 80"/>
                  <a:gd name="T12" fmla="*/ 0 w 154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4"/>
                  <a:gd name="T22" fmla="*/ 0 h 80"/>
                  <a:gd name="T23" fmla="*/ 154 w 154"/>
                  <a:gd name="T24" fmla="*/ 80 h 8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4" h="80">
                    <a:moveTo>
                      <a:pt x="154" y="80"/>
                    </a:moveTo>
                    <a:lnTo>
                      <a:pt x="122" y="79"/>
                    </a:lnTo>
                    <a:lnTo>
                      <a:pt x="81" y="75"/>
                    </a:lnTo>
                    <a:lnTo>
                      <a:pt x="41" y="70"/>
                    </a:lnTo>
                    <a:lnTo>
                      <a:pt x="6" y="65"/>
                    </a:lnTo>
                    <a:lnTo>
                      <a:pt x="0" y="0"/>
                    </a:lnTo>
                    <a:lnTo>
                      <a:pt x="154" y="80"/>
                    </a:lnTo>
                    <a:close/>
                  </a:path>
                </a:pathLst>
              </a:custGeom>
              <a:solidFill>
                <a:srgbClr val="FF9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8" name="Freeform 403"/>
              <p:cNvSpPr>
                <a:spLocks/>
              </p:cNvSpPr>
              <p:nvPr/>
            </p:nvSpPr>
            <p:spPr bwMode="auto">
              <a:xfrm>
                <a:off x="2356" y="2192"/>
                <a:ext cx="5" cy="18"/>
              </a:xfrm>
              <a:custGeom>
                <a:avLst/>
                <a:gdLst>
                  <a:gd name="T0" fmla="*/ 0 w 26"/>
                  <a:gd name="T1" fmla="*/ 0 h 72"/>
                  <a:gd name="T2" fmla="*/ 0 w 26"/>
                  <a:gd name="T3" fmla="*/ 0 h 72"/>
                  <a:gd name="T4" fmla="*/ 0 w 26"/>
                  <a:gd name="T5" fmla="*/ 0 h 72"/>
                  <a:gd name="T6" fmla="*/ 0 w 26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72"/>
                  <a:gd name="T14" fmla="*/ 26 w 26"/>
                  <a:gd name="T15" fmla="*/ 72 h 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72">
                    <a:moveTo>
                      <a:pt x="26" y="72"/>
                    </a:moveTo>
                    <a:lnTo>
                      <a:pt x="20" y="3"/>
                    </a:lnTo>
                    <a:lnTo>
                      <a:pt x="0" y="0"/>
                    </a:lnTo>
                    <a:lnTo>
                      <a:pt x="26" y="72"/>
                    </a:lnTo>
                    <a:close/>
                  </a:path>
                </a:pathLst>
              </a:custGeom>
              <a:solidFill>
                <a:srgbClr val="FFEF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79" name="Freeform 404"/>
              <p:cNvSpPr>
                <a:spLocks/>
              </p:cNvSpPr>
              <p:nvPr/>
            </p:nvSpPr>
            <p:spPr bwMode="auto">
              <a:xfrm>
                <a:off x="2348" y="2190"/>
                <a:ext cx="15" cy="54"/>
              </a:xfrm>
              <a:custGeom>
                <a:avLst/>
                <a:gdLst>
                  <a:gd name="T0" fmla="*/ 0 w 78"/>
                  <a:gd name="T1" fmla="*/ 0 h 216"/>
                  <a:gd name="T2" fmla="*/ 0 w 78"/>
                  <a:gd name="T3" fmla="*/ 0 h 216"/>
                  <a:gd name="T4" fmla="*/ 0 w 78"/>
                  <a:gd name="T5" fmla="*/ 0 h 216"/>
                  <a:gd name="T6" fmla="*/ 0 w 78"/>
                  <a:gd name="T7" fmla="*/ 0 h 216"/>
                  <a:gd name="T8" fmla="*/ 0 w 78"/>
                  <a:gd name="T9" fmla="*/ 0 h 216"/>
                  <a:gd name="T10" fmla="*/ 0 w 78"/>
                  <a:gd name="T11" fmla="*/ 0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"/>
                  <a:gd name="T19" fmla="*/ 0 h 216"/>
                  <a:gd name="T20" fmla="*/ 78 w 78"/>
                  <a:gd name="T21" fmla="*/ 216 h 2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" h="216">
                    <a:moveTo>
                      <a:pt x="65" y="80"/>
                    </a:moveTo>
                    <a:lnTo>
                      <a:pt x="78" y="216"/>
                    </a:lnTo>
                    <a:lnTo>
                      <a:pt x="0" y="0"/>
                    </a:lnTo>
                    <a:lnTo>
                      <a:pt x="16" y="3"/>
                    </a:lnTo>
                    <a:lnTo>
                      <a:pt x="39" y="8"/>
                    </a:lnTo>
                    <a:lnTo>
                      <a:pt x="65" y="80"/>
                    </a:lnTo>
                    <a:close/>
                  </a:path>
                </a:pathLst>
              </a:custGeom>
              <a:solidFill>
                <a:srgbClr val="FFEA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0" name="Freeform 405"/>
              <p:cNvSpPr>
                <a:spLocks/>
              </p:cNvSpPr>
              <p:nvPr/>
            </p:nvSpPr>
            <p:spPr bwMode="auto">
              <a:xfrm>
                <a:off x="2340" y="2188"/>
                <a:ext cx="26" cy="91"/>
              </a:xfrm>
              <a:custGeom>
                <a:avLst/>
                <a:gdLst>
                  <a:gd name="T0" fmla="*/ 0 w 130"/>
                  <a:gd name="T1" fmla="*/ 0 h 365"/>
                  <a:gd name="T2" fmla="*/ 0 w 130"/>
                  <a:gd name="T3" fmla="*/ 0 h 365"/>
                  <a:gd name="T4" fmla="*/ 0 w 130"/>
                  <a:gd name="T5" fmla="*/ 0 h 365"/>
                  <a:gd name="T6" fmla="*/ 0 w 130"/>
                  <a:gd name="T7" fmla="*/ 0 h 365"/>
                  <a:gd name="T8" fmla="*/ 0 w 130"/>
                  <a:gd name="T9" fmla="*/ 0 h 365"/>
                  <a:gd name="T10" fmla="*/ 0 w 130"/>
                  <a:gd name="T11" fmla="*/ 0 h 3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0"/>
                  <a:gd name="T19" fmla="*/ 0 h 365"/>
                  <a:gd name="T20" fmla="*/ 130 w 130"/>
                  <a:gd name="T21" fmla="*/ 365 h 36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0" h="365">
                    <a:moveTo>
                      <a:pt x="118" y="227"/>
                    </a:moveTo>
                    <a:lnTo>
                      <a:pt x="130" y="365"/>
                    </a:lnTo>
                    <a:lnTo>
                      <a:pt x="0" y="0"/>
                    </a:lnTo>
                    <a:lnTo>
                      <a:pt x="19" y="6"/>
                    </a:lnTo>
                    <a:lnTo>
                      <a:pt x="40" y="11"/>
                    </a:lnTo>
                    <a:lnTo>
                      <a:pt x="118" y="227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1" name="Freeform 406"/>
              <p:cNvSpPr>
                <a:spLocks/>
              </p:cNvSpPr>
              <p:nvPr/>
            </p:nvSpPr>
            <p:spPr bwMode="auto">
              <a:xfrm>
                <a:off x="2331" y="2184"/>
                <a:ext cx="37" cy="129"/>
              </a:xfrm>
              <a:custGeom>
                <a:avLst/>
                <a:gdLst>
                  <a:gd name="T0" fmla="*/ 0 w 185"/>
                  <a:gd name="T1" fmla="*/ 0 h 515"/>
                  <a:gd name="T2" fmla="*/ 0 w 185"/>
                  <a:gd name="T3" fmla="*/ 0 h 515"/>
                  <a:gd name="T4" fmla="*/ 0 w 185"/>
                  <a:gd name="T5" fmla="*/ 0 h 515"/>
                  <a:gd name="T6" fmla="*/ 0 w 185"/>
                  <a:gd name="T7" fmla="*/ 0 h 515"/>
                  <a:gd name="T8" fmla="*/ 0 w 185"/>
                  <a:gd name="T9" fmla="*/ 0 h 515"/>
                  <a:gd name="T10" fmla="*/ 0 w 185"/>
                  <a:gd name="T11" fmla="*/ 0 h 5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5"/>
                  <a:gd name="T19" fmla="*/ 0 h 515"/>
                  <a:gd name="T20" fmla="*/ 185 w 185"/>
                  <a:gd name="T21" fmla="*/ 515 h 5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5" h="515">
                    <a:moveTo>
                      <a:pt x="172" y="378"/>
                    </a:moveTo>
                    <a:lnTo>
                      <a:pt x="185" y="515"/>
                    </a:lnTo>
                    <a:lnTo>
                      <a:pt x="0" y="0"/>
                    </a:lnTo>
                    <a:lnTo>
                      <a:pt x="28" y="10"/>
                    </a:lnTo>
                    <a:lnTo>
                      <a:pt x="42" y="13"/>
                    </a:lnTo>
                    <a:lnTo>
                      <a:pt x="172" y="378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2" name="Freeform 407"/>
              <p:cNvSpPr>
                <a:spLocks/>
              </p:cNvSpPr>
              <p:nvPr/>
            </p:nvSpPr>
            <p:spPr bwMode="auto">
              <a:xfrm>
                <a:off x="2323" y="2179"/>
                <a:ext cx="48" cy="168"/>
              </a:xfrm>
              <a:custGeom>
                <a:avLst/>
                <a:gdLst>
                  <a:gd name="T0" fmla="*/ 0 w 241"/>
                  <a:gd name="T1" fmla="*/ 0 h 672"/>
                  <a:gd name="T2" fmla="*/ 0 w 241"/>
                  <a:gd name="T3" fmla="*/ 0 h 672"/>
                  <a:gd name="T4" fmla="*/ 0 w 241"/>
                  <a:gd name="T5" fmla="*/ 0 h 672"/>
                  <a:gd name="T6" fmla="*/ 0 w 241"/>
                  <a:gd name="T7" fmla="*/ 0 h 672"/>
                  <a:gd name="T8" fmla="*/ 0 w 241"/>
                  <a:gd name="T9" fmla="*/ 0 h 672"/>
                  <a:gd name="T10" fmla="*/ 0 w 241"/>
                  <a:gd name="T11" fmla="*/ 0 h 672"/>
                  <a:gd name="T12" fmla="*/ 0 w 241"/>
                  <a:gd name="T13" fmla="*/ 0 h 6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1"/>
                  <a:gd name="T22" fmla="*/ 0 h 672"/>
                  <a:gd name="T23" fmla="*/ 241 w 241"/>
                  <a:gd name="T24" fmla="*/ 672 h 67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1" h="672">
                    <a:moveTo>
                      <a:pt x="229" y="535"/>
                    </a:moveTo>
                    <a:lnTo>
                      <a:pt x="241" y="672"/>
                    </a:lnTo>
                    <a:lnTo>
                      <a:pt x="0" y="0"/>
                    </a:lnTo>
                    <a:lnTo>
                      <a:pt x="20" y="10"/>
                    </a:lnTo>
                    <a:lnTo>
                      <a:pt x="42" y="20"/>
                    </a:lnTo>
                    <a:lnTo>
                      <a:pt x="44" y="20"/>
                    </a:lnTo>
                    <a:lnTo>
                      <a:pt x="229" y="535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3" name="Freeform 408"/>
              <p:cNvSpPr>
                <a:spLocks/>
              </p:cNvSpPr>
              <p:nvPr/>
            </p:nvSpPr>
            <p:spPr bwMode="auto">
              <a:xfrm>
                <a:off x="2322" y="2179"/>
                <a:ext cx="51" cy="203"/>
              </a:xfrm>
              <a:custGeom>
                <a:avLst/>
                <a:gdLst>
                  <a:gd name="T0" fmla="*/ 0 w 255"/>
                  <a:gd name="T1" fmla="*/ 0 h 811"/>
                  <a:gd name="T2" fmla="*/ 0 w 255"/>
                  <a:gd name="T3" fmla="*/ 0 h 811"/>
                  <a:gd name="T4" fmla="*/ 0 w 255"/>
                  <a:gd name="T5" fmla="*/ 0 h 811"/>
                  <a:gd name="T6" fmla="*/ 0 w 255"/>
                  <a:gd name="T7" fmla="*/ 0 h 811"/>
                  <a:gd name="T8" fmla="*/ 0 w 255"/>
                  <a:gd name="T9" fmla="*/ 0 h 811"/>
                  <a:gd name="T10" fmla="*/ 0 w 255"/>
                  <a:gd name="T11" fmla="*/ 0 h 8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5"/>
                  <a:gd name="T19" fmla="*/ 0 h 811"/>
                  <a:gd name="T20" fmla="*/ 255 w 255"/>
                  <a:gd name="T21" fmla="*/ 811 h 8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5" h="811">
                    <a:moveTo>
                      <a:pt x="242" y="673"/>
                    </a:moveTo>
                    <a:lnTo>
                      <a:pt x="255" y="811"/>
                    </a:lnTo>
                    <a:lnTo>
                      <a:pt x="17" y="15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42" y="673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584" name="Freeform 409"/>
              <p:cNvSpPr>
                <a:spLocks/>
              </p:cNvSpPr>
              <p:nvPr/>
            </p:nvSpPr>
            <p:spPr bwMode="auto">
              <a:xfrm>
                <a:off x="2326" y="2216"/>
                <a:ext cx="50" cy="200"/>
              </a:xfrm>
              <a:custGeom>
                <a:avLst/>
                <a:gdLst>
                  <a:gd name="T0" fmla="*/ 0 w 250"/>
                  <a:gd name="T1" fmla="*/ 0 h 797"/>
                  <a:gd name="T2" fmla="*/ 0 w 250"/>
                  <a:gd name="T3" fmla="*/ 0 h 797"/>
                  <a:gd name="T4" fmla="*/ 0 w 250"/>
                  <a:gd name="T5" fmla="*/ 0 h 797"/>
                  <a:gd name="T6" fmla="*/ 0 w 250"/>
                  <a:gd name="T7" fmla="*/ 0 h 797"/>
                  <a:gd name="T8" fmla="*/ 0 w 250"/>
                  <a:gd name="T9" fmla="*/ 0 h 7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0"/>
                  <a:gd name="T16" fmla="*/ 0 h 797"/>
                  <a:gd name="T17" fmla="*/ 250 w 250"/>
                  <a:gd name="T18" fmla="*/ 797 h 7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0" h="797">
                    <a:moveTo>
                      <a:pt x="238" y="661"/>
                    </a:moveTo>
                    <a:lnTo>
                      <a:pt x="250" y="797"/>
                    </a:lnTo>
                    <a:lnTo>
                      <a:pt x="19" y="156"/>
                    </a:lnTo>
                    <a:lnTo>
                      <a:pt x="0" y="0"/>
                    </a:lnTo>
                    <a:lnTo>
                      <a:pt x="238" y="661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4829" name="Group 611"/>
            <p:cNvGrpSpPr>
              <a:grpSpLocks/>
            </p:cNvGrpSpPr>
            <p:nvPr/>
          </p:nvGrpSpPr>
          <p:grpSpPr bwMode="auto">
            <a:xfrm>
              <a:off x="2205" y="2141"/>
              <a:ext cx="1590" cy="881"/>
              <a:chOff x="2205" y="2141"/>
              <a:chExt cx="1590" cy="881"/>
            </a:xfrm>
          </p:grpSpPr>
          <p:sp>
            <p:nvSpPr>
              <p:cNvPr id="35185" name="Freeform 411"/>
              <p:cNvSpPr>
                <a:spLocks/>
              </p:cNvSpPr>
              <p:nvPr/>
            </p:nvSpPr>
            <p:spPr bwMode="auto">
              <a:xfrm>
                <a:off x="2330" y="2255"/>
                <a:ext cx="48" cy="195"/>
              </a:xfrm>
              <a:custGeom>
                <a:avLst/>
                <a:gdLst>
                  <a:gd name="T0" fmla="*/ 0 w 244"/>
                  <a:gd name="T1" fmla="*/ 0 h 778"/>
                  <a:gd name="T2" fmla="*/ 0 w 244"/>
                  <a:gd name="T3" fmla="*/ 0 h 778"/>
                  <a:gd name="T4" fmla="*/ 0 w 244"/>
                  <a:gd name="T5" fmla="*/ 0 h 778"/>
                  <a:gd name="T6" fmla="*/ 0 w 244"/>
                  <a:gd name="T7" fmla="*/ 0 h 778"/>
                  <a:gd name="T8" fmla="*/ 0 w 244"/>
                  <a:gd name="T9" fmla="*/ 0 h 7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778"/>
                  <a:gd name="T17" fmla="*/ 244 w 244"/>
                  <a:gd name="T18" fmla="*/ 778 h 7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778">
                    <a:moveTo>
                      <a:pt x="231" y="641"/>
                    </a:moveTo>
                    <a:lnTo>
                      <a:pt x="244" y="778"/>
                    </a:lnTo>
                    <a:lnTo>
                      <a:pt x="19" y="155"/>
                    </a:lnTo>
                    <a:lnTo>
                      <a:pt x="0" y="0"/>
                    </a:lnTo>
                    <a:lnTo>
                      <a:pt x="231" y="641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6" name="Freeform 412"/>
              <p:cNvSpPr>
                <a:spLocks/>
              </p:cNvSpPr>
              <p:nvPr/>
            </p:nvSpPr>
            <p:spPr bwMode="auto">
              <a:xfrm>
                <a:off x="2333" y="2294"/>
                <a:ext cx="48" cy="190"/>
              </a:xfrm>
              <a:custGeom>
                <a:avLst/>
                <a:gdLst>
                  <a:gd name="T0" fmla="*/ 0 w 237"/>
                  <a:gd name="T1" fmla="*/ 0 h 761"/>
                  <a:gd name="T2" fmla="*/ 0 w 237"/>
                  <a:gd name="T3" fmla="*/ 0 h 761"/>
                  <a:gd name="T4" fmla="*/ 0 w 237"/>
                  <a:gd name="T5" fmla="*/ 0 h 761"/>
                  <a:gd name="T6" fmla="*/ 0 w 237"/>
                  <a:gd name="T7" fmla="*/ 0 h 761"/>
                  <a:gd name="T8" fmla="*/ 0 w 237"/>
                  <a:gd name="T9" fmla="*/ 0 h 7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761"/>
                  <a:gd name="T17" fmla="*/ 237 w 237"/>
                  <a:gd name="T18" fmla="*/ 761 h 7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761">
                    <a:moveTo>
                      <a:pt x="225" y="623"/>
                    </a:moveTo>
                    <a:lnTo>
                      <a:pt x="237" y="761"/>
                    </a:lnTo>
                    <a:lnTo>
                      <a:pt x="18" y="155"/>
                    </a:lnTo>
                    <a:lnTo>
                      <a:pt x="0" y="0"/>
                    </a:lnTo>
                    <a:lnTo>
                      <a:pt x="225" y="623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7" name="Freeform 413"/>
              <p:cNvSpPr>
                <a:spLocks/>
              </p:cNvSpPr>
              <p:nvPr/>
            </p:nvSpPr>
            <p:spPr bwMode="auto">
              <a:xfrm>
                <a:off x="2337" y="2333"/>
                <a:ext cx="44" cy="153"/>
              </a:xfrm>
              <a:custGeom>
                <a:avLst/>
                <a:gdLst>
                  <a:gd name="T0" fmla="*/ 0 w 219"/>
                  <a:gd name="T1" fmla="*/ 0 h 610"/>
                  <a:gd name="T2" fmla="*/ 0 w 219"/>
                  <a:gd name="T3" fmla="*/ 0 h 610"/>
                  <a:gd name="T4" fmla="*/ 0 w 219"/>
                  <a:gd name="T5" fmla="*/ 0 h 610"/>
                  <a:gd name="T6" fmla="*/ 0 w 219"/>
                  <a:gd name="T7" fmla="*/ 0 h 610"/>
                  <a:gd name="T8" fmla="*/ 0 w 219"/>
                  <a:gd name="T9" fmla="*/ 0 h 610"/>
                  <a:gd name="T10" fmla="*/ 0 w 219"/>
                  <a:gd name="T11" fmla="*/ 0 h 610"/>
                  <a:gd name="T12" fmla="*/ 0 w 219"/>
                  <a:gd name="T13" fmla="*/ 0 h 6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9"/>
                  <a:gd name="T22" fmla="*/ 0 h 610"/>
                  <a:gd name="T23" fmla="*/ 219 w 219"/>
                  <a:gd name="T24" fmla="*/ 610 h 6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9" h="610">
                    <a:moveTo>
                      <a:pt x="219" y="606"/>
                    </a:moveTo>
                    <a:lnTo>
                      <a:pt x="219" y="610"/>
                    </a:lnTo>
                    <a:lnTo>
                      <a:pt x="185" y="604"/>
                    </a:lnTo>
                    <a:lnTo>
                      <a:pt x="180" y="602"/>
                    </a:lnTo>
                    <a:lnTo>
                      <a:pt x="19" y="156"/>
                    </a:lnTo>
                    <a:lnTo>
                      <a:pt x="0" y="0"/>
                    </a:lnTo>
                    <a:lnTo>
                      <a:pt x="219" y="606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8" name="Freeform 414"/>
              <p:cNvSpPr>
                <a:spLocks/>
              </p:cNvSpPr>
              <p:nvPr/>
            </p:nvSpPr>
            <p:spPr bwMode="auto">
              <a:xfrm>
                <a:off x="2341" y="2372"/>
                <a:ext cx="32" cy="112"/>
              </a:xfrm>
              <a:custGeom>
                <a:avLst/>
                <a:gdLst>
                  <a:gd name="T0" fmla="*/ 0 w 161"/>
                  <a:gd name="T1" fmla="*/ 0 h 446"/>
                  <a:gd name="T2" fmla="*/ 0 w 161"/>
                  <a:gd name="T3" fmla="*/ 0 h 446"/>
                  <a:gd name="T4" fmla="*/ 0 w 161"/>
                  <a:gd name="T5" fmla="*/ 0 h 446"/>
                  <a:gd name="T6" fmla="*/ 0 w 161"/>
                  <a:gd name="T7" fmla="*/ 0 h 446"/>
                  <a:gd name="T8" fmla="*/ 0 w 161"/>
                  <a:gd name="T9" fmla="*/ 0 h 446"/>
                  <a:gd name="T10" fmla="*/ 0 w 161"/>
                  <a:gd name="T11" fmla="*/ 0 h 4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1"/>
                  <a:gd name="T19" fmla="*/ 0 h 446"/>
                  <a:gd name="T20" fmla="*/ 161 w 161"/>
                  <a:gd name="T21" fmla="*/ 446 h 4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1" h="446">
                    <a:moveTo>
                      <a:pt x="161" y="446"/>
                    </a:moveTo>
                    <a:lnTo>
                      <a:pt x="136" y="442"/>
                    </a:lnTo>
                    <a:lnTo>
                      <a:pt x="121" y="438"/>
                    </a:lnTo>
                    <a:lnTo>
                      <a:pt x="19" y="155"/>
                    </a:lnTo>
                    <a:lnTo>
                      <a:pt x="0" y="0"/>
                    </a:lnTo>
                    <a:lnTo>
                      <a:pt x="161" y="446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9" name="Freeform 415"/>
              <p:cNvSpPr>
                <a:spLocks/>
              </p:cNvSpPr>
              <p:nvPr/>
            </p:nvSpPr>
            <p:spPr bwMode="auto">
              <a:xfrm>
                <a:off x="2345" y="2411"/>
                <a:ext cx="20" cy="71"/>
              </a:xfrm>
              <a:custGeom>
                <a:avLst/>
                <a:gdLst>
                  <a:gd name="T0" fmla="*/ 0 w 102"/>
                  <a:gd name="T1" fmla="*/ 0 h 283"/>
                  <a:gd name="T2" fmla="*/ 0 w 102"/>
                  <a:gd name="T3" fmla="*/ 0 h 283"/>
                  <a:gd name="T4" fmla="*/ 0 w 102"/>
                  <a:gd name="T5" fmla="*/ 0 h 283"/>
                  <a:gd name="T6" fmla="*/ 0 w 102"/>
                  <a:gd name="T7" fmla="*/ 0 h 283"/>
                  <a:gd name="T8" fmla="*/ 0 w 102"/>
                  <a:gd name="T9" fmla="*/ 0 h 283"/>
                  <a:gd name="T10" fmla="*/ 0 w 102"/>
                  <a:gd name="T11" fmla="*/ 0 h 283"/>
                  <a:gd name="T12" fmla="*/ 0 w 102"/>
                  <a:gd name="T13" fmla="*/ 0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2"/>
                  <a:gd name="T22" fmla="*/ 0 h 283"/>
                  <a:gd name="T23" fmla="*/ 102 w 102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2" h="283">
                    <a:moveTo>
                      <a:pt x="102" y="283"/>
                    </a:moveTo>
                    <a:lnTo>
                      <a:pt x="91" y="280"/>
                    </a:lnTo>
                    <a:lnTo>
                      <a:pt x="66" y="272"/>
                    </a:lnTo>
                    <a:lnTo>
                      <a:pt x="61" y="270"/>
                    </a:lnTo>
                    <a:lnTo>
                      <a:pt x="19" y="155"/>
                    </a:lnTo>
                    <a:lnTo>
                      <a:pt x="0" y="0"/>
                    </a:lnTo>
                    <a:lnTo>
                      <a:pt x="102" y="283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0" name="Freeform 416"/>
              <p:cNvSpPr>
                <a:spLocks/>
              </p:cNvSpPr>
              <p:nvPr/>
            </p:nvSpPr>
            <p:spPr bwMode="auto">
              <a:xfrm>
                <a:off x="2348" y="2449"/>
                <a:ext cx="9" cy="29"/>
              </a:xfrm>
              <a:custGeom>
                <a:avLst/>
                <a:gdLst>
                  <a:gd name="T0" fmla="*/ 0 w 42"/>
                  <a:gd name="T1" fmla="*/ 0 h 115"/>
                  <a:gd name="T2" fmla="*/ 0 w 42"/>
                  <a:gd name="T3" fmla="*/ 0 h 115"/>
                  <a:gd name="T4" fmla="*/ 0 w 42"/>
                  <a:gd name="T5" fmla="*/ 0 h 115"/>
                  <a:gd name="T6" fmla="*/ 0 w 42"/>
                  <a:gd name="T7" fmla="*/ 0 h 115"/>
                  <a:gd name="T8" fmla="*/ 0 w 42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"/>
                  <a:gd name="T16" fmla="*/ 0 h 115"/>
                  <a:gd name="T17" fmla="*/ 42 w 42"/>
                  <a:gd name="T18" fmla="*/ 115 h 1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" h="115">
                    <a:moveTo>
                      <a:pt x="42" y="115"/>
                    </a:moveTo>
                    <a:lnTo>
                      <a:pt x="28" y="108"/>
                    </a:lnTo>
                    <a:lnTo>
                      <a:pt x="12" y="100"/>
                    </a:lnTo>
                    <a:lnTo>
                      <a:pt x="0" y="0"/>
                    </a:lnTo>
                    <a:lnTo>
                      <a:pt x="42" y="115"/>
                    </a:lnTo>
                    <a:close/>
                  </a:path>
                </a:pathLst>
              </a:custGeom>
              <a:solidFill>
                <a:srgbClr val="FFA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1" name="Freeform 417"/>
              <p:cNvSpPr>
                <a:spLocks/>
              </p:cNvSpPr>
              <p:nvPr/>
            </p:nvSpPr>
            <p:spPr bwMode="auto">
              <a:xfrm>
                <a:off x="2348" y="2449"/>
                <a:ext cx="3" cy="25"/>
              </a:xfrm>
              <a:custGeom>
                <a:avLst/>
                <a:gdLst>
                  <a:gd name="T0" fmla="*/ 0 w 12"/>
                  <a:gd name="T1" fmla="*/ 0 h 103"/>
                  <a:gd name="T2" fmla="*/ 0 w 12"/>
                  <a:gd name="T3" fmla="*/ 0 h 103"/>
                  <a:gd name="T4" fmla="*/ 0 w 12"/>
                  <a:gd name="T5" fmla="*/ 0 h 103"/>
                  <a:gd name="T6" fmla="*/ 0 w 12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03"/>
                  <a:gd name="T14" fmla="*/ 12 w 12"/>
                  <a:gd name="T15" fmla="*/ 103 h 10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03">
                    <a:moveTo>
                      <a:pt x="5" y="93"/>
                    </a:moveTo>
                    <a:lnTo>
                      <a:pt x="12" y="103"/>
                    </a:lnTo>
                    <a:lnTo>
                      <a:pt x="0" y="0"/>
                    </a:lnTo>
                    <a:lnTo>
                      <a:pt x="5" y="93"/>
                    </a:lnTo>
                    <a:close/>
                  </a:path>
                </a:pathLst>
              </a:custGeom>
              <a:solidFill>
                <a:srgbClr val="FF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2" name="Freeform 418"/>
              <p:cNvSpPr>
                <a:spLocks/>
              </p:cNvSpPr>
              <p:nvPr/>
            </p:nvSpPr>
            <p:spPr bwMode="auto">
              <a:xfrm>
                <a:off x="2345" y="2410"/>
                <a:ext cx="4" cy="62"/>
              </a:xfrm>
              <a:custGeom>
                <a:avLst/>
                <a:gdLst>
                  <a:gd name="T0" fmla="*/ 0 w 24"/>
                  <a:gd name="T1" fmla="*/ 0 h 246"/>
                  <a:gd name="T2" fmla="*/ 0 w 24"/>
                  <a:gd name="T3" fmla="*/ 0 h 246"/>
                  <a:gd name="T4" fmla="*/ 0 w 24"/>
                  <a:gd name="T5" fmla="*/ 0 h 246"/>
                  <a:gd name="T6" fmla="*/ 0 w 24"/>
                  <a:gd name="T7" fmla="*/ 0 h 246"/>
                  <a:gd name="T8" fmla="*/ 0 w 24"/>
                  <a:gd name="T9" fmla="*/ 0 h 246"/>
                  <a:gd name="T10" fmla="*/ 0 w 24"/>
                  <a:gd name="T11" fmla="*/ 0 h 246"/>
                  <a:gd name="T12" fmla="*/ 0 w 24"/>
                  <a:gd name="T13" fmla="*/ 0 h 2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46"/>
                  <a:gd name="T23" fmla="*/ 24 w 24"/>
                  <a:gd name="T24" fmla="*/ 246 h 2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46">
                    <a:moveTo>
                      <a:pt x="24" y="246"/>
                    </a:moveTo>
                    <a:lnTo>
                      <a:pt x="24" y="246"/>
                    </a:lnTo>
                    <a:lnTo>
                      <a:pt x="15" y="237"/>
                    </a:lnTo>
                    <a:lnTo>
                      <a:pt x="9" y="188"/>
                    </a:lnTo>
                    <a:lnTo>
                      <a:pt x="0" y="0"/>
                    </a:lnTo>
                    <a:lnTo>
                      <a:pt x="19" y="153"/>
                    </a:lnTo>
                    <a:lnTo>
                      <a:pt x="24" y="246"/>
                    </a:lnTo>
                    <a:close/>
                  </a:path>
                </a:pathLst>
              </a:custGeom>
              <a:solidFill>
                <a:srgbClr val="FFD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3" name="Freeform 419"/>
              <p:cNvSpPr>
                <a:spLocks/>
              </p:cNvSpPr>
              <p:nvPr/>
            </p:nvSpPr>
            <p:spPr bwMode="auto">
              <a:xfrm>
                <a:off x="2341" y="2372"/>
                <a:ext cx="5" cy="85"/>
              </a:xfrm>
              <a:custGeom>
                <a:avLst/>
                <a:gdLst>
                  <a:gd name="T0" fmla="*/ 0 w 28"/>
                  <a:gd name="T1" fmla="*/ 0 h 343"/>
                  <a:gd name="T2" fmla="*/ 0 w 28"/>
                  <a:gd name="T3" fmla="*/ 0 h 343"/>
                  <a:gd name="T4" fmla="*/ 0 w 28"/>
                  <a:gd name="T5" fmla="*/ 0 h 343"/>
                  <a:gd name="T6" fmla="*/ 0 w 28"/>
                  <a:gd name="T7" fmla="*/ 0 h 343"/>
                  <a:gd name="T8" fmla="*/ 0 w 28"/>
                  <a:gd name="T9" fmla="*/ 0 h 3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343"/>
                  <a:gd name="T17" fmla="*/ 28 w 28"/>
                  <a:gd name="T18" fmla="*/ 343 h 3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343">
                    <a:moveTo>
                      <a:pt x="28" y="343"/>
                    </a:moveTo>
                    <a:lnTo>
                      <a:pt x="9" y="193"/>
                    </a:lnTo>
                    <a:lnTo>
                      <a:pt x="0" y="0"/>
                    </a:lnTo>
                    <a:lnTo>
                      <a:pt x="19" y="155"/>
                    </a:lnTo>
                    <a:lnTo>
                      <a:pt x="28" y="343"/>
                    </a:lnTo>
                    <a:close/>
                  </a:path>
                </a:pathLst>
              </a:custGeom>
              <a:solidFill>
                <a:srgbClr val="FF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4" name="Freeform 420"/>
              <p:cNvSpPr>
                <a:spLocks/>
              </p:cNvSpPr>
              <p:nvPr/>
            </p:nvSpPr>
            <p:spPr bwMode="auto">
              <a:xfrm>
                <a:off x="2337" y="2333"/>
                <a:ext cx="6" cy="87"/>
              </a:xfrm>
              <a:custGeom>
                <a:avLst/>
                <a:gdLst>
                  <a:gd name="T0" fmla="*/ 0 w 28"/>
                  <a:gd name="T1" fmla="*/ 0 h 347"/>
                  <a:gd name="T2" fmla="*/ 0 w 28"/>
                  <a:gd name="T3" fmla="*/ 0 h 347"/>
                  <a:gd name="T4" fmla="*/ 0 w 28"/>
                  <a:gd name="T5" fmla="*/ 0 h 347"/>
                  <a:gd name="T6" fmla="*/ 0 w 28"/>
                  <a:gd name="T7" fmla="*/ 0 h 347"/>
                  <a:gd name="T8" fmla="*/ 0 w 28"/>
                  <a:gd name="T9" fmla="*/ 0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347"/>
                  <a:gd name="T17" fmla="*/ 28 w 28"/>
                  <a:gd name="T18" fmla="*/ 347 h 3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347">
                    <a:moveTo>
                      <a:pt x="28" y="347"/>
                    </a:moveTo>
                    <a:lnTo>
                      <a:pt x="10" y="199"/>
                    </a:lnTo>
                    <a:lnTo>
                      <a:pt x="0" y="0"/>
                    </a:lnTo>
                    <a:lnTo>
                      <a:pt x="19" y="154"/>
                    </a:lnTo>
                    <a:lnTo>
                      <a:pt x="28" y="347"/>
                    </a:lnTo>
                    <a:close/>
                  </a:path>
                </a:pathLst>
              </a:custGeom>
              <a:solidFill>
                <a:srgbClr val="FFD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5" name="Freeform 421"/>
              <p:cNvSpPr>
                <a:spLocks/>
              </p:cNvSpPr>
              <p:nvPr/>
            </p:nvSpPr>
            <p:spPr bwMode="auto">
              <a:xfrm>
                <a:off x="2334" y="2295"/>
                <a:ext cx="5" cy="88"/>
              </a:xfrm>
              <a:custGeom>
                <a:avLst/>
                <a:gdLst>
                  <a:gd name="T0" fmla="*/ 0 w 27"/>
                  <a:gd name="T1" fmla="*/ 0 h 353"/>
                  <a:gd name="T2" fmla="*/ 0 w 27"/>
                  <a:gd name="T3" fmla="*/ 0 h 353"/>
                  <a:gd name="T4" fmla="*/ 0 w 27"/>
                  <a:gd name="T5" fmla="*/ 0 h 353"/>
                  <a:gd name="T6" fmla="*/ 0 w 27"/>
                  <a:gd name="T7" fmla="*/ 0 h 353"/>
                  <a:gd name="T8" fmla="*/ 0 w 27"/>
                  <a:gd name="T9" fmla="*/ 0 h 3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53"/>
                  <a:gd name="T17" fmla="*/ 27 w 27"/>
                  <a:gd name="T18" fmla="*/ 353 h 3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53">
                    <a:moveTo>
                      <a:pt x="27" y="353"/>
                    </a:moveTo>
                    <a:lnTo>
                      <a:pt x="9" y="205"/>
                    </a:lnTo>
                    <a:lnTo>
                      <a:pt x="0" y="0"/>
                    </a:lnTo>
                    <a:lnTo>
                      <a:pt x="17" y="154"/>
                    </a:lnTo>
                    <a:lnTo>
                      <a:pt x="27" y="353"/>
                    </a:lnTo>
                    <a:close/>
                  </a:path>
                </a:pathLst>
              </a:custGeom>
              <a:solidFill>
                <a:srgbClr val="FFC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6" name="Freeform 422"/>
              <p:cNvSpPr>
                <a:spLocks/>
              </p:cNvSpPr>
              <p:nvPr/>
            </p:nvSpPr>
            <p:spPr bwMode="auto">
              <a:xfrm>
                <a:off x="2330" y="2261"/>
                <a:ext cx="5" cy="85"/>
              </a:xfrm>
              <a:custGeom>
                <a:avLst/>
                <a:gdLst>
                  <a:gd name="T0" fmla="*/ 0 w 27"/>
                  <a:gd name="T1" fmla="*/ 0 h 342"/>
                  <a:gd name="T2" fmla="*/ 0 w 27"/>
                  <a:gd name="T3" fmla="*/ 0 h 342"/>
                  <a:gd name="T4" fmla="*/ 0 w 27"/>
                  <a:gd name="T5" fmla="*/ 0 h 342"/>
                  <a:gd name="T6" fmla="*/ 0 w 27"/>
                  <a:gd name="T7" fmla="*/ 0 h 342"/>
                  <a:gd name="T8" fmla="*/ 0 w 27"/>
                  <a:gd name="T9" fmla="*/ 0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42"/>
                  <a:gd name="T17" fmla="*/ 27 w 27"/>
                  <a:gd name="T18" fmla="*/ 342 h 3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42">
                    <a:moveTo>
                      <a:pt x="27" y="342"/>
                    </a:moveTo>
                    <a:lnTo>
                      <a:pt x="10" y="211"/>
                    </a:lnTo>
                    <a:lnTo>
                      <a:pt x="0" y="0"/>
                    </a:lnTo>
                    <a:lnTo>
                      <a:pt x="18" y="137"/>
                    </a:lnTo>
                    <a:lnTo>
                      <a:pt x="27" y="342"/>
                    </a:lnTo>
                    <a:close/>
                  </a:path>
                </a:pathLst>
              </a:custGeom>
              <a:solidFill>
                <a:srgbClr val="FF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7" name="Freeform 423"/>
              <p:cNvSpPr>
                <a:spLocks/>
              </p:cNvSpPr>
              <p:nvPr/>
            </p:nvSpPr>
            <p:spPr bwMode="auto">
              <a:xfrm>
                <a:off x="2327" y="2222"/>
                <a:ext cx="5" cy="91"/>
              </a:xfrm>
              <a:custGeom>
                <a:avLst/>
                <a:gdLst>
                  <a:gd name="T0" fmla="*/ 0 w 27"/>
                  <a:gd name="T1" fmla="*/ 0 h 366"/>
                  <a:gd name="T2" fmla="*/ 0 w 27"/>
                  <a:gd name="T3" fmla="*/ 0 h 366"/>
                  <a:gd name="T4" fmla="*/ 0 w 27"/>
                  <a:gd name="T5" fmla="*/ 0 h 366"/>
                  <a:gd name="T6" fmla="*/ 0 w 27"/>
                  <a:gd name="T7" fmla="*/ 0 h 366"/>
                  <a:gd name="T8" fmla="*/ 0 w 27"/>
                  <a:gd name="T9" fmla="*/ 0 h 3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66"/>
                  <a:gd name="T17" fmla="*/ 27 w 27"/>
                  <a:gd name="T18" fmla="*/ 366 h 3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66">
                    <a:moveTo>
                      <a:pt x="27" y="366"/>
                    </a:moveTo>
                    <a:lnTo>
                      <a:pt x="10" y="217"/>
                    </a:lnTo>
                    <a:lnTo>
                      <a:pt x="0" y="0"/>
                    </a:lnTo>
                    <a:lnTo>
                      <a:pt x="17" y="155"/>
                    </a:lnTo>
                    <a:lnTo>
                      <a:pt x="27" y="366"/>
                    </a:lnTo>
                    <a:close/>
                  </a:path>
                </a:pathLst>
              </a:custGeom>
              <a:solidFill>
                <a:srgbClr val="FFC4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8" name="Freeform 424"/>
              <p:cNvSpPr>
                <a:spLocks/>
              </p:cNvSpPr>
              <p:nvPr/>
            </p:nvSpPr>
            <p:spPr bwMode="auto">
              <a:xfrm>
                <a:off x="2323" y="2183"/>
                <a:ext cx="6" cy="93"/>
              </a:xfrm>
              <a:custGeom>
                <a:avLst/>
                <a:gdLst>
                  <a:gd name="T0" fmla="*/ 0 w 29"/>
                  <a:gd name="T1" fmla="*/ 0 h 371"/>
                  <a:gd name="T2" fmla="*/ 0 w 29"/>
                  <a:gd name="T3" fmla="*/ 0 h 371"/>
                  <a:gd name="T4" fmla="*/ 0 w 29"/>
                  <a:gd name="T5" fmla="*/ 0 h 371"/>
                  <a:gd name="T6" fmla="*/ 0 w 29"/>
                  <a:gd name="T7" fmla="*/ 0 h 371"/>
                  <a:gd name="T8" fmla="*/ 0 w 29"/>
                  <a:gd name="T9" fmla="*/ 0 h 3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1"/>
                  <a:gd name="T17" fmla="*/ 29 w 29"/>
                  <a:gd name="T18" fmla="*/ 371 h 3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1">
                    <a:moveTo>
                      <a:pt x="29" y="371"/>
                    </a:moveTo>
                    <a:lnTo>
                      <a:pt x="10" y="223"/>
                    </a:lnTo>
                    <a:lnTo>
                      <a:pt x="0" y="0"/>
                    </a:lnTo>
                    <a:lnTo>
                      <a:pt x="19" y="154"/>
                    </a:lnTo>
                    <a:lnTo>
                      <a:pt x="29" y="371"/>
                    </a:lnTo>
                    <a:close/>
                  </a:path>
                </a:pathLst>
              </a:custGeom>
              <a:solidFill>
                <a:srgbClr val="FFBF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99" name="Freeform 425"/>
              <p:cNvSpPr>
                <a:spLocks/>
              </p:cNvSpPr>
              <p:nvPr/>
            </p:nvSpPr>
            <p:spPr bwMode="auto">
              <a:xfrm>
                <a:off x="2320" y="2176"/>
                <a:ext cx="5" cy="63"/>
              </a:xfrm>
              <a:custGeom>
                <a:avLst/>
                <a:gdLst>
                  <a:gd name="T0" fmla="*/ 0 w 24"/>
                  <a:gd name="T1" fmla="*/ 0 h 252"/>
                  <a:gd name="T2" fmla="*/ 0 w 24"/>
                  <a:gd name="T3" fmla="*/ 0 h 252"/>
                  <a:gd name="T4" fmla="*/ 0 w 24"/>
                  <a:gd name="T5" fmla="*/ 0 h 252"/>
                  <a:gd name="T6" fmla="*/ 0 w 24"/>
                  <a:gd name="T7" fmla="*/ 0 h 252"/>
                  <a:gd name="T8" fmla="*/ 0 w 24"/>
                  <a:gd name="T9" fmla="*/ 0 h 252"/>
                  <a:gd name="T10" fmla="*/ 0 w 24"/>
                  <a:gd name="T11" fmla="*/ 0 h 252"/>
                  <a:gd name="T12" fmla="*/ 0 w 24"/>
                  <a:gd name="T13" fmla="*/ 0 h 2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52"/>
                  <a:gd name="T23" fmla="*/ 24 w 24"/>
                  <a:gd name="T24" fmla="*/ 252 h 2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52">
                    <a:moveTo>
                      <a:pt x="24" y="252"/>
                    </a:moveTo>
                    <a:lnTo>
                      <a:pt x="5" y="103"/>
                    </a:lnTo>
                    <a:lnTo>
                      <a:pt x="0" y="0"/>
                    </a:lnTo>
                    <a:lnTo>
                      <a:pt x="12" y="12"/>
                    </a:lnTo>
                    <a:lnTo>
                      <a:pt x="14" y="29"/>
                    </a:lnTo>
                    <a:lnTo>
                      <a:pt x="24" y="252"/>
                    </a:lnTo>
                    <a:close/>
                  </a:path>
                </a:pathLst>
              </a:custGeom>
              <a:solidFill>
                <a:srgbClr val="FFBA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0" name="Freeform 426"/>
              <p:cNvSpPr>
                <a:spLocks/>
              </p:cNvSpPr>
              <p:nvPr/>
            </p:nvSpPr>
            <p:spPr bwMode="auto">
              <a:xfrm>
                <a:off x="2318" y="2173"/>
                <a:ext cx="3" cy="29"/>
              </a:xfrm>
              <a:custGeom>
                <a:avLst/>
                <a:gdLst>
                  <a:gd name="T0" fmla="*/ 0 w 13"/>
                  <a:gd name="T1" fmla="*/ 0 h 115"/>
                  <a:gd name="T2" fmla="*/ 0 w 13"/>
                  <a:gd name="T3" fmla="*/ 0 h 115"/>
                  <a:gd name="T4" fmla="*/ 0 w 13"/>
                  <a:gd name="T5" fmla="*/ 0 h 115"/>
                  <a:gd name="T6" fmla="*/ 0 w 13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"/>
                  <a:gd name="T13" fmla="*/ 0 h 115"/>
                  <a:gd name="T14" fmla="*/ 13 w 13"/>
                  <a:gd name="T15" fmla="*/ 115 h 1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" h="115">
                    <a:moveTo>
                      <a:pt x="13" y="115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13" y="115"/>
                    </a:lnTo>
                    <a:close/>
                  </a:path>
                </a:pathLst>
              </a:custGeom>
              <a:solidFill>
                <a:srgbClr val="FFB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1" name="Freeform 427"/>
              <p:cNvSpPr>
                <a:spLocks/>
              </p:cNvSpPr>
              <p:nvPr/>
            </p:nvSpPr>
            <p:spPr bwMode="auto">
              <a:xfrm>
                <a:off x="2318" y="2167"/>
                <a:ext cx="242" cy="323"/>
              </a:xfrm>
              <a:custGeom>
                <a:avLst/>
                <a:gdLst>
                  <a:gd name="T0" fmla="*/ 0 w 1209"/>
                  <a:gd name="T1" fmla="*/ 0 h 1292"/>
                  <a:gd name="T2" fmla="*/ 0 w 1209"/>
                  <a:gd name="T3" fmla="*/ 0 h 1292"/>
                  <a:gd name="T4" fmla="*/ 0 w 1209"/>
                  <a:gd name="T5" fmla="*/ 0 h 1292"/>
                  <a:gd name="T6" fmla="*/ 0 w 1209"/>
                  <a:gd name="T7" fmla="*/ 0 h 1292"/>
                  <a:gd name="T8" fmla="*/ 0 w 1209"/>
                  <a:gd name="T9" fmla="*/ 0 h 1292"/>
                  <a:gd name="T10" fmla="*/ 0 w 1209"/>
                  <a:gd name="T11" fmla="*/ 0 h 1292"/>
                  <a:gd name="T12" fmla="*/ 0 w 1209"/>
                  <a:gd name="T13" fmla="*/ 0 h 1292"/>
                  <a:gd name="T14" fmla="*/ 0 w 1209"/>
                  <a:gd name="T15" fmla="*/ 0 h 1292"/>
                  <a:gd name="T16" fmla="*/ 0 w 1209"/>
                  <a:gd name="T17" fmla="*/ 0 h 1292"/>
                  <a:gd name="T18" fmla="*/ 0 w 1209"/>
                  <a:gd name="T19" fmla="*/ 0 h 1292"/>
                  <a:gd name="T20" fmla="*/ 0 w 1209"/>
                  <a:gd name="T21" fmla="*/ 0 h 1292"/>
                  <a:gd name="T22" fmla="*/ 0 w 1209"/>
                  <a:gd name="T23" fmla="*/ 0 h 1292"/>
                  <a:gd name="T24" fmla="*/ 0 w 1209"/>
                  <a:gd name="T25" fmla="*/ 0 h 1292"/>
                  <a:gd name="T26" fmla="*/ 0 w 1209"/>
                  <a:gd name="T27" fmla="*/ 0 h 1292"/>
                  <a:gd name="T28" fmla="*/ 0 w 1209"/>
                  <a:gd name="T29" fmla="*/ 0 h 1292"/>
                  <a:gd name="T30" fmla="*/ 0 w 1209"/>
                  <a:gd name="T31" fmla="*/ 0 h 1292"/>
                  <a:gd name="T32" fmla="*/ 0 w 1209"/>
                  <a:gd name="T33" fmla="*/ 0 h 1292"/>
                  <a:gd name="T34" fmla="*/ 0 w 1209"/>
                  <a:gd name="T35" fmla="*/ 0 h 1292"/>
                  <a:gd name="T36" fmla="*/ 0 w 1209"/>
                  <a:gd name="T37" fmla="*/ 0 h 1292"/>
                  <a:gd name="T38" fmla="*/ 0 w 1209"/>
                  <a:gd name="T39" fmla="*/ 0 h 1292"/>
                  <a:gd name="T40" fmla="*/ 0 w 1209"/>
                  <a:gd name="T41" fmla="*/ 0 h 1292"/>
                  <a:gd name="T42" fmla="*/ 0 w 1209"/>
                  <a:gd name="T43" fmla="*/ 0 h 1292"/>
                  <a:gd name="T44" fmla="*/ 0 w 1209"/>
                  <a:gd name="T45" fmla="*/ 0 h 1292"/>
                  <a:gd name="T46" fmla="*/ 0 w 1209"/>
                  <a:gd name="T47" fmla="*/ 0 h 1292"/>
                  <a:gd name="T48" fmla="*/ 0 w 1209"/>
                  <a:gd name="T49" fmla="*/ 0 h 1292"/>
                  <a:gd name="T50" fmla="*/ 0 w 1209"/>
                  <a:gd name="T51" fmla="*/ 0 h 1292"/>
                  <a:gd name="T52" fmla="*/ 0 w 1209"/>
                  <a:gd name="T53" fmla="*/ 0 h 1292"/>
                  <a:gd name="T54" fmla="*/ 0 w 1209"/>
                  <a:gd name="T55" fmla="*/ 0 h 1292"/>
                  <a:gd name="T56" fmla="*/ 0 w 1209"/>
                  <a:gd name="T57" fmla="*/ 0 h 1292"/>
                  <a:gd name="T58" fmla="*/ 0 w 1209"/>
                  <a:gd name="T59" fmla="*/ 0 h 1292"/>
                  <a:gd name="T60" fmla="*/ 0 w 1209"/>
                  <a:gd name="T61" fmla="*/ 0 h 1292"/>
                  <a:gd name="T62" fmla="*/ 0 w 1209"/>
                  <a:gd name="T63" fmla="*/ 0 h 1292"/>
                  <a:gd name="T64" fmla="*/ 0 w 1209"/>
                  <a:gd name="T65" fmla="*/ 0 h 12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09"/>
                  <a:gd name="T100" fmla="*/ 0 h 1292"/>
                  <a:gd name="T101" fmla="*/ 1209 w 1209"/>
                  <a:gd name="T102" fmla="*/ 1292 h 12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09" h="1292">
                    <a:moveTo>
                      <a:pt x="1209" y="0"/>
                    </a:moveTo>
                    <a:lnTo>
                      <a:pt x="1116" y="1190"/>
                    </a:lnTo>
                    <a:lnTo>
                      <a:pt x="1114" y="1199"/>
                    </a:lnTo>
                    <a:lnTo>
                      <a:pt x="1111" y="1210"/>
                    </a:lnTo>
                    <a:lnTo>
                      <a:pt x="1101" y="1219"/>
                    </a:lnTo>
                    <a:lnTo>
                      <a:pt x="1088" y="1227"/>
                    </a:lnTo>
                    <a:lnTo>
                      <a:pt x="1071" y="1235"/>
                    </a:lnTo>
                    <a:lnTo>
                      <a:pt x="1049" y="1244"/>
                    </a:lnTo>
                    <a:lnTo>
                      <a:pt x="1024" y="1251"/>
                    </a:lnTo>
                    <a:lnTo>
                      <a:pt x="994" y="1259"/>
                    </a:lnTo>
                    <a:lnTo>
                      <a:pt x="963" y="1266"/>
                    </a:lnTo>
                    <a:lnTo>
                      <a:pt x="928" y="1271"/>
                    </a:lnTo>
                    <a:lnTo>
                      <a:pt x="889" y="1276"/>
                    </a:lnTo>
                    <a:lnTo>
                      <a:pt x="847" y="1282"/>
                    </a:lnTo>
                    <a:lnTo>
                      <a:pt x="803" y="1285"/>
                    </a:lnTo>
                    <a:lnTo>
                      <a:pt x="758" y="1288"/>
                    </a:lnTo>
                    <a:lnTo>
                      <a:pt x="710" y="1291"/>
                    </a:lnTo>
                    <a:lnTo>
                      <a:pt x="661" y="1292"/>
                    </a:lnTo>
                    <a:lnTo>
                      <a:pt x="610" y="1292"/>
                    </a:lnTo>
                    <a:lnTo>
                      <a:pt x="565" y="1292"/>
                    </a:lnTo>
                    <a:lnTo>
                      <a:pt x="517" y="1291"/>
                    </a:lnTo>
                    <a:lnTo>
                      <a:pt x="473" y="1288"/>
                    </a:lnTo>
                    <a:lnTo>
                      <a:pt x="428" y="1286"/>
                    </a:lnTo>
                    <a:lnTo>
                      <a:pt x="387" y="1282"/>
                    </a:lnTo>
                    <a:lnTo>
                      <a:pt x="347" y="1277"/>
                    </a:lnTo>
                    <a:lnTo>
                      <a:pt x="312" y="1272"/>
                    </a:lnTo>
                    <a:lnTo>
                      <a:pt x="278" y="1266"/>
                    </a:lnTo>
                    <a:lnTo>
                      <a:pt x="248" y="1260"/>
                    </a:lnTo>
                    <a:lnTo>
                      <a:pt x="222" y="1253"/>
                    </a:lnTo>
                    <a:lnTo>
                      <a:pt x="197" y="1245"/>
                    </a:lnTo>
                    <a:lnTo>
                      <a:pt x="178" y="1236"/>
                    </a:lnTo>
                    <a:lnTo>
                      <a:pt x="162" y="1228"/>
                    </a:lnTo>
                    <a:lnTo>
                      <a:pt x="155" y="1218"/>
                    </a:lnTo>
                    <a:lnTo>
                      <a:pt x="146" y="1209"/>
                    </a:lnTo>
                    <a:lnTo>
                      <a:pt x="0" y="22"/>
                    </a:lnTo>
                    <a:lnTo>
                      <a:pt x="8" y="34"/>
                    </a:lnTo>
                    <a:lnTo>
                      <a:pt x="20" y="46"/>
                    </a:lnTo>
                    <a:lnTo>
                      <a:pt x="41" y="57"/>
                    </a:lnTo>
                    <a:lnTo>
                      <a:pt x="63" y="67"/>
                    </a:lnTo>
                    <a:lnTo>
                      <a:pt x="93" y="77"/>
                    </a:lnTo>
                    <a:lnTo>
                      <a:pt x="126" y="86"/>
                    </a:lnTo>
                    <a:lnTo>
                      <a:pt x="163" y="94"/>
                    </a:lnTo>
                    <a:lnTo>
                      <a:pt x="206" y="102"/>
                    </a:lnTo>
                    <a:lnTo>
                      <a:pt x="251" y="108"/>
                    </a:lnTo>
                    <a:lnTo>
                      <a:pt x="301" y="114"/>
                    </a:lnTo>
                    <a:lnTo>
                      <a:pt x="351" y="118"/>
                    </a:lnTo>
                    <a:lnTo>
                      <a:pt x="406" y="123"/>
                    </a:lnTo>
                    <a:lnTo>
                      <a:pt x="462" y="125"/>
                    </a:lnTo>
                    <a:lnTo>
                      <a:pt x="521" y="127"/>
                    </a:lnTo>
                    <a:lnTo>
                      <a:pt x="580" y="127"/>
                    </a:lnTo>
                    <a:lnTo>
                      <a:pt x="641" y="127"/>
                    </a:lnTo>
                    <a:lnTo>
                      <a:pt x="702" y="125"/>
                    </a:lnTo>
                    <a:lnTo>
                      <a:pt x="762" y="122"/>
                    </a:lnTo>
                    <a:lnTo>
                      <a:pt x="821" y="118"/>
                    </a:lnTo>
                    <a:lnTo>
                      <a:pt x="874" y="112"/>
                    </a:lnTo>
                    <a:lnTo>
                      <a:pt x="927" y="107"/>
                    </a:lnTo>
                    <a:lnTo>
                      <a:pt x="974" y="100"/>
                    </a:lnTo>
                    <a:lnTo>
                      <a:pt x="1019" y="92"/>
                    </a:lnTo>
                    <a:lnTo>
                      <a:pt x="1059" y="84"/>
                    </a:lnTo>
                    <a:lnTo>
                      <a:pt x="1096" y="75"/>
                    </a:lnTo>
                    <a:lnTo>
                      <a:pt x="1128" y="66"/>
                    </a:lnTo>
                    <a:lnTo>
                      <a:pt x="1154" y="55"/>
                    </a:lnTo>
                    <a:lnTo>
                      <a:pt x="1177" y="45"/>
                    </a:lnTo>
                    <a:lnTo>
                      <a:pt x="1192" y="34"/>
                    </a:lnTo>
                    <a:lnTo>
                      <a:pt x="1204" y="24"/>
                    </a:lnTo>
                    <a:lnTo>
                      <a:pt x="1208" y="11"/>
                    </a:lnTo>
                    <a:lnTo>
                      <a:pt x="12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2" name="Freeform 428"/>
              <p:cNvSpPr>
                <a:spLocks/>
              </p:cNvSpPr>
              <p:nvPr/>
            </p:nvSpPr>
            <p:spPr bwMode="auto">
              <a:xfrm>
                <a:off x="2319" y="2141"/>
                <a:ext cx="241" cy="58"/>
              </a:xfrm>
              <a:custGeom>
                <a:avLst/>
                <a:gdLst>
                  <a:gd name="T0" fmla="*/ 0 w 1208"/>
                  <a:gd name="T1" fmla="*/ 0 h 232"/>
                  <a:gd name="T2" fmla="*/ 0 w 1208"/>
                  <a:gd name="T3" fmla="*/ 0 h 232"/>
                  <a:gd name="T4" fmla="*/ 0 w 1208"/>
                  <a:gd name="T5" fmla="*/ 0 h 232"/>
                  <a:gd name="T6" fmla="*/ 0 w 1208"/>
                  <a:gd name="T7" fmla="*/ 0 h 232"/>
                  <a:gd name="T8" fmla="*/ 0 w 1208"/>
                  <a:gd name="T9" fmla="*/ 0 h 232"/>
                  <a:gd name="T10" fmla="*/ 0 w 1208"/>
                  <a:gd name="T11" fmla="*/ 0 h 232"/>
                  <a:gd name="T12" fmla="*/ 0 w 1208"/>
                  <a:gd name="T13" fmla="*/ 0 h 232"/>
                  <a:gd name="T14" fmla="*/ 0 w 1208"/>
                  <a:gd name="T15" fmla="*/ 0 h 232"/>
                  <a:gd name="T16" fmla="*/ 0 w 1208"/>
                  <a:gd name="T17" fmla="*/ 0 h 232"/>
                  <a:gd name="T18" fmla="*/ 0 w 1208"/>
                  <a:gd name="T19" fmla="*/ 0 h 232"/>
                  <a:gd name="T20" fmla="*/ 0 w 1208"/>
                  <a:gd name="T21" fmla="*/ 0 h 232"/>
                  <a:gd name="T22" fmla="*/ 0 w 1208"/>
                  <a:gd name="T23" fmla="*/ 0 h 232"/>
                  <a:gd name="T24" fmla="*/ 0 w 1208"/>
                  <a:gd name="T25" fmla="*/ 0 h 232"/>
                  <a:gd name="T26" fmla="*/ 0 w 1208"/>
                  <a:gd name="T27" fmla="*/ 0 h 232"/>
                  <a:gd name="T28" fmla="*/ 0 w 1208"/>
                  <a:gd name="T29" fmla="*/ 0 h 232"/>
                  <a:gd name="T30" fmla="*/ 0 w 1208"/>
                  <a:gd name="T31" fmla="*/ 0 h 232"/>
                  <a:gd name="T32" fmla="*/ 0 w 1208"/>
                  <a:gd name="T33" fmla="*/ 0 h 232"/>
                  <a:gd name="T34" fmla="*/ 0 w 1208"/>
                  <a:gd name="T35" fmla="*/ 0 h 232"/>
                  <a:gd name="T36" fmla="*/ 0 w 1208"/>
                  <a:gd name="T37" fmla="*/ 0 h 232"/>
                  <a:gd name="T38" fmla="*/ 0 w 1208"/>
                  <a:gd name="T39" fmla="*/ 0 h 232"/>
                  <a:gd name="T40" fmla="*/ 0 w 1208"/>
                  <a:gd name="T41" fmla="*/ 0 h 232"/>
                  <a:gd name="T42" fmla="*/ 0 w 1208"/>
                  <a:gd name="T43" fmla="*/ 0 h 232"/>
                  <a:gd name="T44" fmla="*/ 0 w 1208"/>
                  <a:gd name="T45" fmla="*/ 0 h 232"/>
                  <a:gd name="T46" fmla="*/ 0 w 1208"/>
                  <a:gd name="T47" fmla="*/ 0 h 232"/>
                  <a:gd name="T48" fmla="*/ 0 w 1208"/>
                  <a:gd name="T49" fmla="*/ 0 h 232"/>
                  <a:gd name="T50" fmla="*/ 0 w 1208"/>
                  <a:gd name="T51" fmla="*/ 0 h 232"/>
                  <a:gd name="T52" fmla="*/ 0 w 1208"/>
                  <a:gd name="T53" fmla="*/ 0 h 232"/>
                  <a:gd name="T54" fmla="*/ 0 w 1208"/>
                  <a:gd name="T55" fmla="*/ 0 h 232"/>
                  <a:gd name="T56" fmla="*/ 0 w 1208"/>
                  <a:gd name="T57" fmla="*/ 0 h 232"/>
                  <a:gd name="T58" fmla="*/ 0 w 1208"/>
                  <a:gd name="T59" fmla="*/ 0 h 232"/>
                  <a:gd name="T60" fmla="*/ 0 w 1208"/>
                  <a:gd name="T61" fmla="*/ 0 h 232"/>
                  <a:gd name="T62" fmla="*/ 0 w 1208"/>
                  <a:gd name="T63" fmla="*/ 0 h 232"/>
                  <a:gd name="T64" fmla="*/ 0 w 1208"/>
                  <a:gd name="T65" fmla="*/ 0 h 232"/>
                  <a:gd name="T66" fmla="*/ 0 w 1208"/>
                  <a:gd name="T67" fmla="*/ 0 h 2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8"/>
                  <a:gd name="T103" fmla="*/ 0 h 232"/>
                  <a:gd name="T104" fmla="*/ 1208 w 1208"/>
                  <a:gd name="T105" fmla="*/ 232 h 23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8" h="232">
                    <a:moveTo>
                      <a:pt x="7" y="139"/>
                    </a:moveTo>
                    <a:lnTo>
                      <a:pt x="7" y="139"/>
                    </a:lnTo>
                    <a:lnTo>
                      <a:pt x="0" y="127"/>
                    </a:lnTo>
                    <a:lnTo>
                      <a:pt x="0" y="116"/>
                    </a:lnTo>
                    <a:lnTo>
                      <a:pt x="5" y="103"/>
                    </a:lnTo>
                    <a:lnTo>
                      <a:pt x="16" y="93"/>
                    </a:lnTo>
                    <a:lnTo>
                      <a:pt x="32" y="82"/>
                    </a:lnTo>
                    <a:lnTo>
                      <a:pt x="54" y="72"/>
                    </a:lnTo>
                    <a:lnTo>
                      <a:pt x="81" y="61"/>
                    </a:lnTo>
                    <a:lnTo>
                      <a:pt x="112" y="51"/>
                    </a:lnTo>
                    <a:lnTo>
                      <a:pt x="149" y="43"/>
                    </a:lnTo>
                    <a:lnTo>
                      <a:pt x="189" y="34"/>
                    </a:lnTo>
                    <a:lnTo>
                      <a:pt x="234" y="27"/>
                    </a:lnTo>
                    <a:lnTo>
                      <a:pt x="281" y="20"/>
                    </a:lnTo>
                    <a:lnTo>
                      <a:pt x="332" y="13"/>
                    </a:lnTo>
                    <a:lnTo>
                      <a:pt x="387" y="9"/>
                    </a:lnTo>
                    <a:lnTo>
                      <a:pt x="446" y="5"/>
                    </a:lnTo>
                    <a:lnTo>
                      <a:pt x="506" y="2"/>
                    </a:lnTo>
                    <a:lnTo>
                      <a:pt x="567" y="0"/>
                    </a:lnTo>
                    <a:lnTo>
                      <a:pt x="629" y="0"/>
                    </a:lnTo>
                    <a:lnTo>
                      <a:pt x="689" y="1"/>
                    </a:lnTo>
                    <a:lnTo>
                      <a:pt x="746" y="2"/>
                    </a:lnTo>
                    <a:lnTo>
                      <a:pt x="802" y="5"/>
                    </a:lnTo>
                    <a:lnTo>
                      <a:pt x="857" y="9"/>
                    </a:lnTo>
                    <a:lnTo>
                      <a:pt x="908" y="13"/>
                    </a:lnTo>
                    <a:lnTo>
                      <a:pt x="957" y="19"/>
                    </a:lnTo>
                    <a:lnTo>
                      <a:pt x="1002" y="26"/>
                    </a:lnTo>
                    <a:lnTo>
                      <a:pt x="1045" y="34"/>
                    </a:lnTo>
                    <a:lnTo>
                      <a:pt x="1082" y="42"/>
                    </a:lnTo>
                    <a:lnTo>
                      <a:pt x="1116" y="51"/>
                    </a:lnTo>
                    <a:lnTo>
                      <a:pt x="1145" y="60"/>
                    </a:lnTo>
                    <a:lnTo>
                      <a:pt x="1170" y="70"/>
                    </a:lnTo>
                    <a:lnTo>
                      <a:pt x="1188" y="82"/>
                    </a:lnTo>
                    <a:lnTo>
                      <a:pt x="1201" y="93"/>
                    </a:lnTo>
                    <a:lnTo>
                      <a:pt x="1207" y="105"/>
                    </a:lnTo>
                    <a:lnTo>
                      <a:pt x="1208" y="116"/>
                    </a:lnTo>
                    <a:lnTo>
                      <a:pt x="1203" y="129"/>
                    </a:lnTo>
                    <a:lnTo>
                      <a:pt x="1192" y="139"/>
                    </a:lnTo>
                    <a:lnTo>
                      <a:pt x="1175" y="150"/>
                    </a:lnTo>
                    <a:lnTo>
                      <a:pt x="1153" y="160"/>
                    </a:lnTo>
                    <a:lnTo>
                      <a:pt x="1126" y="171"/>
                    </a:lnTo>
                    <a:lnTo>
                      <a:pt x="1095" y="180"/>
                    </a:lnTo>
                    <a:lnTo>
                      <a:pt x="1058" y="189"/>
                    </a:lnTo>
                    <a:lnTo>
                      <a:pt x="1018" y="198"/>
                    </a:lnTo>
                    <a:lnTo>
                      <a:pt x="973" y="205"/>
                    </a:lnTo>
                    <a:lnTo>
                      <a:pt x="926" y="212"/>
                    </a:lnTo>
                    <a:lnTo>
                      <a:pt x="875" y="219"/>
                    </a:lnTo>
                    <a:lnTo>
                      <a:pt x="820" y="223"/>
                    </a:lnTo>
                    <a:lnTo>
                      <a:pt x="761" y="227"/>
                    </a:lnTo>
                    <a:lnTo>
                      <a:pt x="701" y="230"/>
                    </a:lnTo>
                    <a:lnTo>
                      <a:pt x="640" y="232"/>
                    </a:lnTo>
                    <a:lnTo>
                      <a:pt x="579" y="232"/>
                    </a:lnTo>
                    <a:lnTo>
                      <a:pt x="519" y="232"/>
                    </a:lnTo>
                    <a:lnTo>
                      <a:pt x="461" y="230"/>
                    </a:lnTo>
                    <a:lnTo>
                      <a:pt x="405" y="228"/>
                    </a:lnTo>
                    <a:lnTo>
                      <a:pt x="351" y="223"/>
                    </a:lnTo>
                    <a:lnTo>
                      <a:pt x="300" y="219"/>
                    </a:lnTo>
                    <a:lnTo>
                      <a:pt x="251" y="213"/>
                    </a:lnTo>
                    <a:lnTo>
                      <a:pt x="205" y="206"/>
                    </a:lnTo>
                    <a:lnTo>
                      <a:pt x="164" y="199"/>
                    </a:lnTo>
                    <a:lnTo>
                      <a:pt x="126" y="191"/>
                    </a:lnTo>
                    <a:lnTo>
                      <a:pt x="92" y="182"/>
                    </a:lnTo>
                    <a:lnTo>
                      <a:pt x="64" y="172"/>
                    </a:lnTo>
                    <a:lnTo>
                      <a:pt x="39" y="162"/>
                    </a:lnTo>
                    <a:lnTo>
                      <a:pt x="20" y="150"/>
                    </a:lnTo>
                    <a:lnTo>
                      <a:pt x="7" y="13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3" name="Freeform 429"/>
              <p:cNvSpPr>
                <a:spLocks/>
              </p:cNvSpPr>
              <p:nvPr/>
            </p:nvSpPr>
            <p:spPr bwMode="auto">
              <a:xfrm>
                <a:off x="2616" y="2604"/>
                <a:ext cx="120" cy="200"/>
              </a:xfrm>
              <a:custGeom>
                <a:avLst/>
                <a:gdLst>
                  <a:gd name="T0" fmla="*/ 0 w 603"/>
                  <a:gd name="T1" fmla="*/ 0 h 801"/>
                  <a:gd name="T2" fmla="*/ 0 w 603"/>
                  <a:gd name="T3" fmla="*/ 0 h 801"/>
                  <a:gd name="T4" fmla="*/ 0 w 603"/>
                  <a:gd name="T5" fmla="*/ 0 h 801"/>
                  <a:gd name="T6" fmla="*/ 0 w 603"/>
                  <a:gd name="T7" fmla="*/ 0 h 801"/>
                  <a:gd name="T8" fmla="*/ 0 w 603"/>
                  <a:gd name="T9" fmla="*/ 0 h 801"/>
                  <a:gd name="T10" fmla="*/ 0 w 603"/>
                  <a:gd name="T11" fmla="*/ 0 h 801"/>
                  <a:gd name="T12" fmla="*/ 0 w 603"/>
                  <a:gd name="T13" fmla="*/ 0 h 801"/>
                  <a:gd name="T14" fmla="*/ 0 w 603"/>
                  <a:gd name="T15" fmla="*/ 0 h 801"/>
                  <a:gd name="T16" fmla="*/ 0 w 603"/>
                  <a:gd name="T17" fmla="*/ 0 h 801"/>
                  <a:gd name="T18" fmla="*/ 0 w 603"/>
                  <a:gd name="T19" fmla="*/ 0 h 801"/>
                  <a:gd name="T20" fmla="*/ 0 w 603"/>
                  <a:gd name="T21" fmla="*/ 0 h 801"/>
                  <a:gd name="T22" fmla="*/ 0 w 603"/>
                  <a:gd name="T23" fmla="*/ 0 h 801"/>
                  <a:gd name="T24" fmla="*/ 0 w 603"/>
                  <a:gd name="T25" fmla="*/ 0 h 801"/>
                  <a:gd name="T26" fmla="*/ 0 w 603"/>
                  <a:gd name="T27" fmla="*/ 0 h 801"/>
                  <a:gd name="T28" fmla="*/ 0 w 603"/>
                  <a:gd name="T29" fmla="*/ 0 h 801"/>
                  <a:gd name="T30" fmla="*/ 0 w 603"/>
                  <a:gd name="T31" fmla="*/ 0 h 801"/>
                  <a:gd name="T32" fmla="*/ 0 w 603"/>
                  <a:gd name="T33" fmla="*/ 0 h 801"/>
                  <a:gd name="T34" fmla="*/ 0 w 603"/>
                  <a:gd name="T35" fmla="*/ 0 h 801"/>
                  <a:gd name="T36" fmla="*/ 0 w 603"/>
                  <a:gd name="T37" fmla="*/ 0 h 801"/>
                  <a:gd name="T38" fmla="*/ 0 w 603"/>
                  <a:gd name="T39" fmla="*/ 0 h 801"/>
                  <a:gd name="T40" fmla="*/ 0 w 603"/>
                  <a:gd name="T41" fmla="*/ 0 h 801"/>
                  <a:gd name="T42" fmla="*/ 0 w 603"/>
                  <a:gd name="T43" fmla="*/ 0 h 801"/>
                  <a:gd name="T44" fmla="*/ 0 w 603"/>
                  <a:gd name="T45" fmla="*/ 0 h 801"/>
                  <a:gd name="T46" fmla="*/ 0 w 603"/>
                  <a:gd name="T47" fmla="*/ 0 h 801"/>
                  <a:gd name="T48" fmla="*/ 0 w 603"/>
                  <a:gd name="T49" fmla="*/ 0 h 801"/>
                  <a:gd name="T50" fmla="*/ 0 w 603"/>
                  <a:gd name="T51" fmla="*/ 0 h 801"/>
                  <a:gd name="T52" fmla="*/ 0 w 603"/>
                  <a:gd name="T53" fmla="*/ 0 h 801"/>
                  <a:gd name="T54" fmla="*/ 0 w 603"/>
                  <a:gd name="T55" fmla="*/ 0 h 801"/>
                  <a:gd name="T56" fmla="*/ 0 w 603"/>
                  <a:gd name="T57" fmla="*/ 0 h 801"/>
                  <a:gd name="T58" fmla="*/ 0 w 603"/>
                  <a:gd name="T59" fmla="*/ 0 h 801"/>
                  <a:gd name="T60" fmla="*/ 0 w 603"/>
                  <a:gd name="T61" fmla="*/ 0 h 801"/>
                  <a:gd name="T62" fmla="*/ 0 w 603"/>
                  <a:gd name="T63" fmla="*/ 0 h 801"/>
                  <a:gd name="T64" fmla="*/ 0 w 603"/>
                  <a:gd name="T65" fmla="*/ 0 h 801"/>
                  <a:gd name="T66" fmla="*/ 0 w 603"/>
                  <a:gd name="T67" fmla="*/ 0 h 801"/>
                  <a:gd name="T68" fmla="*/ 0 w 603"/>
                  <a:gd name="T69" fmla="*/ 0 h 801"/>
                  <a:gd name="T70" fmla="*/ 0 w 603"/>
                  <a:gd name="T71" fmla="*/ 0 h 801"/>
                  <a:gd name="T72" fmla="*/ 0 w 603"/>
                  <a:gd name="T73" fmla="*/ 0 h 801"/>
                  <a:gd name="T74" fmla="*/ 0 w 603"/>
                  <a:gd name="T75" fmla="*/ 0 h 801"/>
                  <a:gd name="T76" fmla="*/ 0 w 603"/>
                  <a:gd name="T77" fmla="*/ 0 h 801"/>
                  <a:gd name="T78" fmla="*/ 0 w 603"/>
                  <a:gd name="T79" fmla="*/ 0 h 801"/>
                  <a:gd name="T80" fmla="*/ 0 w 603"/>
                  <a:gd name="T81" fmla="*/ 0 h 801"/>
                  <a:gd name="T82" fmla="*/ 0 w 603"/>
                  <a:gd name="T83" fmla="*/ 0 h 801"/>
                  <a:gd name="T84" fmla="*/ 0 w 603"/>
                  <a:gd name="T85" fmla="*/ 0 h 801"/>
                  <a:gd name="T86" fmla="*/ 0 w 603"/>
                  <a:gd name="T87" fmla="*/ 0 h 801"/>
                  <a:gd name="T88" fmla="*/ 0 w 603"/>
                  <a:gd name="T89" fmla="*/ 0 h 801"/>
                  <a:gd name="T90" fmla="*/ 0 w 603"/>
                  <a:gd name="T91" fmla="*/ 0 h 801"/>
                  <a:gd name="T92" fmla="*/ 0 w 603"/>
                  <a:gd name="T93" fmla="*/ 0 h 801"/>
                  <a:gd name="T94" fmla="*/ 0 w 603"/>
                  <a:gd name="T95" fmla="*/ 0 h 801"/>
                  <a:gd name="T96" fmla="*/ 0 w 603"/>
                  <a:gd name="T97" fmla="*/ 0 h 801"/>
                  <a:gd name="T98" fmla="*/ 0 w 603"/>
                  <a:gd name="T99" fmla="*/ 0 h 801"/>
                  <a:gd name="T100" fmla="*/ 0 w 603"/>
                  <a:gd name="T101" fmla="*/ 0 h 801"/>
                  <a:gd name="T102" fmla="*/ 0 w 603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3"/>
                  <a:gd name="T157" fmla="*/ 0 h 801"/>
                  <a:gd name="T158" fmla="*/ 603 w 603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3" h="801">
                    <a:moveTo>
                      <a:pt x="598" y="778"/>
                    </a:moveTo>
                    <a:lnTo>
                      <a:pt x="598" y="778"/>
                    </a:lnTo>
                    <a:lnTo>
                      <a:pt x="540" y="791"/>
                    </a:lnTo>
                    <a:lnTo>
                      <a:pt x="485" y="798"/>
                    </a:lnTo>
                    <a:lnTo>
                      <a:pt x="432" y="801"/>
                    </a:lnTo>
                    <a:lnTo>
                      <a:pt x="383" y="800"/>
                    </a:lnTo>
                    <a:lnTo>
                      <a:pt x="337" y="794"/>
                    </a:lnTo>
                    <a:lnTo>
                      <a:pt x="293" y="786"/>
                    </a:lnTo>
                    <a:lnTo>
                      <a:pt x="255" y="774"/>
                    </a:lnTo>
                    <a:lnTo>
                      <a:pt x="217" y="759"/>
                    </a:lnTo>
                    <a:lnTo>
                      <a:pt x="183" y="741"/>
                    </a:lnTo>
                    <a:lnTo>
                      <a:pt x="152" y="720"/>
                    </a:lnTo>
                    <a:lnTo>
                      <a:pt x="125" y="696"/>
                    </a:lnTo>
                    <a:lnTo>
                      <a:pt x="100" y="671"/>
                    </a:lnTo>
                    <a:lnTo>
                      <a:pt x="77" y="644"/>
                    </a:lnTo>
                    <a:lnTo>
                      <a:pt x="57" y="614"/>
                    </a:lnTo>
                    <a:lnTo>
                      <a:pt x="41" y="585"/>
                    </a:lnTo>
                    <a:lnTo>
                      <a:pt x="27" y="553"/>
                    </a:lnTo>
                    <a:lnTo>
                      <a:pt x="16" y="520"/>
                    </a:lnTo>
                    <a:lnTo>
                      <a:pt x="8" y="487"/>
                    </a:lnTo>
                    <a:lnTo>
                      <a:pt x="2" y="453"/>
                    </a:lnTo>
                    <a:lnTo>
                      <a:pt x="0" y="418"/>
                    </a:lnTo>
                    <a:lnTo>
                      <a:pt x="0" y="384"/>
                    </a:lnTo>
                    <a:lnTo>
                      <a:pt x="2" y="350"/>
                    </a:lnTo>
                    <a:lnTo>
                      <a:pt x="7" y="317"/>
                    </a:lnTo>
                    <a:lnTo>
                      <a:pt x="15" y="284"/>
                    </a:lnTo>
                    <a:lnTo>
                      <a:pt x="25" y="253"/>
                    </a:lnTo>
                    <a:lnTo>
                      <a:pt x="37" y="222"/>
                    </a:lnTo>
                    <a:lnTo>
                      <a:pt x="52" y="193"/>
                    </a:lnTo>
                    <a:lnTo>
                      <a:pt x="70" y="165"/>
                    </a:lnTo>
                    <a:lnTo>
                      <a:pt x="90" y="140"/>
                    </a:lnTo>
                    <a:lnTo>
                      <a:pt x="112" y="118"/>
                    </a:lnTo>
                    <a:lnTo>
                      <a:pt x="136" y="97"/>
                    </a:lnTo>
                    <a:lnTo>
                      <a:pt x="163" y="79"/>
                    </a:lnTo>
                    <a:lnTo>
                      <a:pt x="218" y="50"/>
                    </a:lnTo>
                    <a:lnTo>
                      <a:pt x="272" y="28"/>
                    </a:lnTo>
                    <a:lnTo>
                      <a:pt x="323" y="13"/>
                    </a:lnTo>
                    <a:lnTo>
                      <a:pt x="371" y="4"/>
                    </a:lnTo>
                    <a:lnTo>
                      <a:pt x="416" y="0"/>
                    </a:lnTo>
                    <a:lnTo>
                      <a:pt x="457" y="2"/>
                    </a:lnTo>
                    <a:lnTo>
                      <a:pt x="493" y="10"/>
                    </a:lnTo>
                    <a:lnTo>
                      <a:pt x="526" y="23"/>
                    </a:lnTo>
                    <a:lnTo>
                      <a:pt x="553" y="40"/>
                    </a:lnTo>
                    <a:lnTo>
                      <a:pt x="575" y="62"/>
                    </a:lnTo>
                    <a:lnTo>
                      <a:pt x="591" y="87"/>
                    </a:lnTo>
                    <a:lnTo>
                      <a:pt x="600" y="115"/>
                    </a:lnTo>
                    <a:lnTo>
                      <a:pt x="603" y="146"/>
                    </a:lnTo>
                    <a:lnTo>
                      <a:pt x="600" y="180"/>
                    </a:lnTo>
                    <a:lnTo>
                      <a:pt x="587" y="217"/>
                    </a:lnTo>
                    <a:lnTo>
                      <a:pt x="568" y="255"/>
                    </a:lnTo>
                    <a:lnTo>
                      <a:pt x="522" y="3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4" name="Freeform 430"/>
              <p:cNvSpPr>
                <a:spLocks/>
              </p:cNvSpPr>
              <p:nvPr/>
            </p:nvSpPr>
            <p:spPr bwMode="auto">
              <a:xfrm>
                <a:off x="2713" y="2628"/>
                <a:ext cx="120" cy="200"/>
              </a:xfrm>
              <a:custGeom>
                <a:avLst/>
                <a:gdLst>
                  <a:gd name="T0" fmla="*/ 0 w 603"/>
                  <a:gd name="T1" fmla="*/ 0 h 801"/>
                  <a:gd name="T2" fmla="*/ 0 w 603"/>
                  <a:gd name="T3" fmla="*/ 0 h 801"/>
                  <a:gd name="T4" fmla="*/ 0 w 603"/>
                  <a:gd name="T5" fmla="*/ 0 h 801"/>
                  <a:gd name="T6" fmla="*/ 0 w 603"/>
                  <a:gd name="T7" fmla="*/ 0 h 801"/>
                  <a:gd name="T8" fmla="*/ 0 w 603"/>
                  <a:gd name="T9" fmla="*/ 0 h 801"/>
                  <a:gd name="T10" fmla="*/ 0 w 603"/>
                  <a:gd name="T11" fmla="*/ 0 h 801"/>
                  <a:gd name="T12" fmla="*/ 0 w 603"/>
                  <a:gd name="T13" fmla="*/ 0 h 801"/>
                  <a:gd name="T14" fmla="*/ 0 w 603"/>
                  <a:gd name="T15" fmla="*/ 0 h 801"/>
                  <a:gd name="T16" fmla="*/ 0 w 603"/>
                  <a:gd name="T17" fmla="*/ 0 h 801"/>
                  <a:gd name="T18" fmla="*/ 0 w 603"/>
                  <a:gd name="T19" fmla="*/ 0 h 801"/>
                  <a:gd name="T20" fmla="*/ 0 w 603"/>
                  <a:gd name="T21" fmla="*/ 0 h 801"/>
                  <a:gd name="T22" fmla="*/ 0 w 603"/>
                  <a:gd name="T23" fmla="*/ 0 h 801"/>
                  <a:gd name="T24" fmla="*/ 0 w 603"/>
                  <a:gd name="T25" fmla="*/ 0 h 801"/>
                  <a:gd name="T26" fmla="*/ 0 w 603"/>
                  <a:gd name="T27" fmla="*/ 0 h 801"/>
                  <a:gd name="T28" fmla="*/ 0 w 603"/>
                  <a:gd name="T29" fmla="*/ 0 h 801"/>
                  <a:gd name="T30" fmla="*/ 0 w 603"/>
                  <a:gd name="T31" fmla="*/ 0 h 801"/>
                  <a:gd name="T32" fmla="*/ 0 w 603"/>
                  <a:gd name="T33" fmla="*/ 0 h 801"/>
                  <a:gd name="T34" fmla="*/ 0 w 603"/>
                  <a:gd name="T35" fmla="*/ 0 h 801"/>
                  <a:gd name="T36" fmla="*/ 0 w 603"/>
                  <a:gd name="T37" fmla="*/ 0 h 801"/>
                  <a:gd name="T38" fmla="*/ 0 w 603"/>
                  <a:gd name="T39" fmla="*/ 0 h 801"/>
                  <a:gd name="T40" fmla="*/ 0 w 603"/>
                  <a:gd name="T41" fmla="*/ 0 h 801"/>
                  <a:gd name="T42" fmla="*/ 0 w 603"/>
                  <a:gd name="T43" fmla="*/ 0 h 801"/>
                  <a:gd name="T44" fmla="*/ 0 w 603"/>
                  <a:gd name="T45" fmla="*/ 0 h 801"/>
                  <a:gd name="T46" fmla="*/ 0 w 603"/>
                  <a:gd name="T47" fmla="*/ 0 h 801"/>
                  <a:gd name="T48" fmla="*/ 0 w 603"/>
                  <a:gd name="T49" fmla="*/ 0 h 801"/>
                  <a:gd name="T50" fmla="*/ 0 w 603"/>
                  <a:gd name="T51" fmla="*/ 0 h 801"/>
                  <a:gd name="T52" fmla="*/ 0 w 603"/>
                  <a:gd name="T53" fmla="*/ 0 h 801"/>
                  <a:gd name="T54" fmla="*/ 0 w 603"/>
                  <a:gd name="T55" fmla="*/ 0 h 801"/>
                  <a:gd name="T56" fmla="*/ 0 w 603"/>
                  <a:gd name="T57" fmla="*/ 0 h 801"/>
                  <a:gd name="T58" fmla="*/ 0 w 603"/>
                  <a:gd name="T59" fmla="*/ 0 h 801"/>
                  <a:gd name="T60" fmla="*/ 0 w 603"/>
                  <a:gd name="T61" fmla="*/ 0 h 801"/>
                  <a:gd name="T62" fmla="*/ 0 w 603"/>
                  <a:gd name="T63" fmla="*/ 0 h 801"/>
                  <a:gd name="T64" fmla="*/ 0 w 603"/>
                  <a:gd name="T65" fmla="*/ 0 h 801"/>
                  <a:gd name="T66" fmla="*/ 0 w 603"/>
                  <a:gd name="T67" fmla="*/ 0 h 801"/>
                  <a:gd name="T68" fmla="*/ 0 w 603"/>
                  <a:gd name="T69" fmla="*/ 0 h 801"/>
                  <a:gd name="T70" fmla="*/ 0 w 603"/>
                  <a:gd name="T71" fmla="*/ 0 h 801"/>
                  <a:gd name="T72" fmla="*/ 0 w 603"/>
                  <a:gd name="T73" fmla="*/ 0 h 801"/>
                  <a:gd name="T74" fmla="*/ 0 w 603"/>
                  <a:gd name="T75" fmla="*/ 0 h 801"/>
                  <a:gd name="T76" fmla="*/ 0 w 603"/>
                  <a:gd name="T77" fmla="*/ 0 h 801"/>
                  <a:gd name="T78" fmla="*/ 0 w 603"/>
                  <a:gd name="T79" fmla="*/ 0 h 801"/>
                  <a:gd name="T80" fmla="*/ 0 w 603"/>
                  <a:gd name="T81" fmla="*/ 0 h 801"/>
                  <a:gd name="T82" fmla="*/ 0 w 603"/>
                  <a:gd name="T83" fmla="*/ 0 h 801"/>
                  <a:gd name="T84" fmla="*/ 0 w 603"/>
                  <a:gd name="T85" fmla="*/ 0 h 801"/>
                  <a:gd name="T86" fmla="*/ 0 w 603"/>
                  <a:gd name="T87" fmla="*/ 0 h 801"/>
                  <a:gd name="T88" fmla="*/ 0 w 603"/>
                  <a:gd name="T89" fmla="*/ 0 h 801"/>
                  <a:gd name="T90" fmla="*/ 0 w 603"/>
                  <a:gd name="T91" fmla="*/ 0 h 801"/>
                  <a:gd name="T92" fmla="*/ 0 w 603"/>
                  <a:gd name="T93" fmla="*/ 0 h 801"/>
                  <a:gd name="T94" fmla="*/ 0 w 603"/>
                  <a:gd name="T95" fmla="*/ 0 h 801"/>
                  <a:gd name="T96" fmla="*/ 0 w 603"/>
                  <a:gd name="T97" fmla="*/ 0 h 801"/>
                  <a:gd name="T98" fmla="*/ 0 w 603"/>
                  <a:gd name="T99" fmla="*/ 0 h 801"/>
                  <a:gd name="T100" fmla="*/ 0 w 603"/>
                  <a:gd name="T101" fmla="*/ 0 h 801"/>
                  <a:gd name="T102" fmla="*/ 0 w 603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3"/>
                  <a:gd name="T157" fmla="*/ 0 h 801"/>
                  <a:gd name="T158" fmla="*/ 603 w 603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3" h="801">
                    <a:moveTo>
                      <a:pt x="599" y="778"/>
                    </a:moveTo>
                    <a:lnTo>
                      <a:pt x="599" y="778"/>
                    </a:lnTo>
                    <a:lnTo>
                      <a:pt x="541" y="791"/>
                    </a:lnTo>
                    <a:lnTo>
                      <a:pt x="486" y="798"/>
                    </a:lnTo>
                    <a:lnTo>
                      <a:pt x="433" y="801"/>
                    </a:lnTo>
                    <a:lnTo>
                      <a:pt x="383" y="800"/>
                    </a:lnTo>
                    <a:lnTo>
                      <a:pt x="337" y="796"/>
                    </a:lnTo>
                    <a:lnTo>
                      <a:pt x="294" y="786"/>
                    </a:lnTo>
                    <a:lnTo>
                      <a:pt x="254" y="775"/>
                    </a:lnTo>
                    <a:lnTo>
                      <a:pt x="217" y="759"/>
                    </a:lnTo>
                    <a:lnTo>
                      <a:pt x="183" y="741"/>
                    </a:lnTo>
                    <a:lnTo>
                      <a:pt x="153" y="720"/>
                    </a:lnTo>
                    <a:lnTo>
                      <a:pt x="125" y="698"/>
                    </a:lnTo>
                    <a:lnTo>
                      <a:pt x="100" y="671"/>
                    </a:lnTo>
                    <a:lnTo>
                      <a:pt x="77" y="644"/>
                    </a:lnTo>
                    <a:lnTo>
                      <a:pt x="58" y="616"/>
                    </a:lnTo>
                    <a:lnTo>
                      <a:pt x="41" y="585"/>
                    </a:lnTo>
                    <a:lnTo>
                      <a:pt x="27" y="553"/>
                    </a:lnTo>
                    <a:lnTo>
                      <a:pt x="17" y="520"/>
                    </a:lnTo>
                    <a:lnTo>
                      <a:pt x="8" y="487"/>
                    </a:lnTo>
                    <a:lnTo>
                      <a:pt x="2" y="453"/>
                    </a:lnTo>
                    <a:lnTo>
                      <a:pt x="0" y="418"/>
                    </a:lnTo>
                    <a:lnTo>
                      <a:pt x="0" y="384"/>
                    </a:lnTo>
                    <a:lnTo>
                      <a:pt x="2" y="350"/>
                    </a:lnTo>
                    <a:lnTo>
                      <a:pt x="7" y="317"/>
                    </a:lnTo>
                    <a:lnTo>
                      <a:pt x="15" y="284"/>
                    </a:lnTo>
                    <a:lnTo>
                      <a:pt x="25" y="253"/>
                    </a:lnTo>
                    <a:lnTo>
                      <a:pt x="37" y="222"/>
                    </a:lnTo>
                    <a:lnTo>
                      <a:pt x="52" y="193"/>
                    </a:lnTo>
                    <a:lnTo>
                      <a:pt x="70" y="165"/>
                    </a:lnTo>
                    <a:lnTo>
                      <a:pt x="90" y="140"/>
                    </a:lnTo>
                    <a:lnTo>
                      <a:pt x="112" y="118"/>
                    </a:lnTo>
                    <a:lnTo>
                      <a:pt x="136" y="97"/>
                    </a:lnTo>
                    <a:lnTo>
                      <a:pt x="163" y="79"/>
                    </a:lnTo>
                    <a:lnTo>
                      <a:pt x="218" y="50"/>
                    </a:lnTo>
                    <a:lnTo>
                      <a:pt x="272" y="28"/>
                    </a:lnTo>
                    <a:lnTo>
                      <a:pt x="323" y="13"/>
                    </a:lnTo>
                    <a:lnTo>
                      <a:pt x="371" y="4"/>
                    </a:lnTo>
                    <a:lnTo>
                      <a:pt x="416" y="0"/>
                    </a:lnTo>
                    <a:lnTo>
                      <a:pt x="457" y="4"/>
                    </a:lnTo>
                    <a:lnTo>
                      <a:pt x="493" y="10"/>
                    </a:lnTo>
                    <a:lnTo>
                      <a:pt x="526" y="23"/>
                    </a:lnTo>
                    <a:lnTo>
                      <a:pt x="553" y="41"/>
                    </a:lnTo>
                    <a:lnTo>
                      <a:pt x="574" y="62"/>
                    </a:lnTo>
                    <a:lnTo>
                      <a:pt x="591" y="87"/>
                    </a:lnTo>
                    <a:lnTo>
                      <a:pt x="599" y="115"/>
                    </a:lnTo>
                    <a:lnTo>
                      <a:pt x="603" y="147"/>
                    </a:lnTo>
                    <a:lnTo>
                      <a:pt x="599" y="181"/>
                    </a:lnTo>
                    <a:lnTo>
                      <a:pt x="587" y="217"/>
                    </a:lnTo>
                    <a:lnTo>
                      <a:pt x="568" y="255"/>
                    </a:lnTo>
                    <a:lnTo>
                      <a:pt x="522" y="3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5" name="Line 431"/>
              <p:cNvSpPr>
                <a:spLocks noChangeShapeType="1"/>
              </p:cNvSpPr>
              <p:nvPr/>
            </p:nvSpPr>
            <p:spPr bwMode="auto">
              <a:xfrm>
                <a:off x="2698" y="2703"/>
                <a:ext cx="20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6" name="Line 432"/>
              <p:cNvSpPr>
                <a:spLocks noChangeShapeType="1"/>
              </p:cNvSpPr>
              <p:nvPr/>
            </p:nvSpPr>
            <p:spPr bwMode="auto">
              <a:xfrm>
                <a:off x="2692" y="2727"/>
                <a:ext cx="23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7" name="Line 433"/>
              <p:cNvSpPr>
                <a:spLocks noChangeShapeType="1"/>
              </p:cNvSpPr>
              <p:nvPr/>
            </p:nvSpPr>
            <p:spPr bwMode="auto">
              <a:xfrm>
                <a:off x="2598" y="2682"/>
                <a:ext cx="20" cy="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8" name="Line 434"/>
              <p:cNvSpPr>
                <a:spLocks noChangeShapeType="1"/>
              </p:cNvSpPr>
              <p:nvPr/>
            </p:nvSpPr>
            <p:spPr bwMode="auto">
              <a:xfrm>
                <a:off x="2592" y="2705"/>
                <a:ext cx="24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09" name="Freeform 435"/>
              <p:cNvSpPr>
                <a:spLocks/>
              </p:cNvSpPr>
              <p:nvPr/>
            </p:nvSpPr>
            <p:spPr bwMode="auto">
              <a:xfrm>
                <a:off x="2810" y="2654"/>
                <a:ext cx="120" cy="200"/>
              </a:xfrm>
              <a:custGeom>
                <a:avLst/>
                <a:gdLst>
                  <a:gd name="T0" fmla="*/ 0 w 602"/>
                  <a:gd name="T1" fmla="*/ 0 h 801"/>
                  <a:gd name="T2" fmla="*/ 0 w 602"/>
                  <a:gd name="T3" fmla="*/ 0 h 801"/>
                  <a:gd name="T4" fmla="*/ 0 w 602"/>
                  <a:gd name="T5" fmla="*/ 0 h 801"/>
                  <a:gd name="T6" fmla="*/ 0 w 602"/>
                  <a:gd name="T7" fmla="*/ 0 h 801"/>
                  <a:gd name="T8" fmla="*/ 0 w 602"/>
                  <a:gd name="T9" fmla="*/ 0 h 801"/>
                  <a:gd name="T10" fmla="*/ 0 w 602"/>
                  <a:gd name="T11" fmla="*/ 0 h 801"/>
                  <a:gd name="T12" fmla="*/ 0 w 602"/>
                  <a:gd name="T13" fmla="*/ 0 h 801"/>
                  <a:gd name="T14" fmla="*/ 0 w 602"/>
                  <a:gd name="T15" fmla="*/ 0 h 801"/>
                  <a:gd name="T16" fmla="*/ 0 w 602"/>
                  <a:gd name="T17" fmla="*/ 0 h 801"/>
                  <a:gd name="T18" fmla="*/ 0 w 602"/>
                  <a:gd name="T19" fmla="*/ 0 h 801"/>
                  <a:gd name="T20" fmla="*/ 0 w 602"/>
                  <a:gd name="T21" fmla="*/ 0 h 801"/>
                  <a:gd name="T22" fmla="*/ 0 w 602"/>
                  <a:gd name="T23" fmla="*/ 0 h 801"/>
                  <a:gd name="T24" fmla="*/ 0 w 602"/>
                  <a:gd name="T25" fmla="*/ 0 h 801"/>
                  <a:gd name="T26" fmla="*/ 0 w 602"/>
                  <a:gd name="T27" fmla="*/ 0 h 801"/>
                  <a:gd name="T28" fmla="*/ 0 w 602"/>
                  <a:gd name="T29" fmla="*/ 0 h 801"/>
                  <a:gd name="T30" fmla="*/ 0 w 602"/>
                  <a:gd name="T31" fmla="*/ 0 h 801"/>
                  <a:gd name="T32" fmla="*/ 0 w 602"/>
                  <a:gd name="T33" fmla="*/ 0 h 801"/>
                  <a:gd name="T34" fmla="*/ 0 w 602"/>
                  <a:gd name="T35" fmla="*/ 0 h 801"/>
                  <a:gd name="T36" fmla="*/ 0 w 602"/>
                  <a:gd name="T37" fmla="*/ 0 h 801"/>
                  <a:gd name="T38" fmla="*/ 0 w 602"/>
                  <a:gd name="T39" fmla="*/ 0 h 801"/>
                  <a:gd name="T40" fmla="*/ 0 w 602"/>
                  <a:gd name="T41" fmla="*/ 0 h 801"/>
                  <a:gd name="T42" fmla="*/ 0 w 602"/>
                  <a:gd name="T43" fmla="*/ 0 h 801"/>
                  <a:gd name="T44" fmla="*/ 0 w 602"/>
                  <a:gd name="T45" fmla="*/ 0 h 801"/>
                  <a:gd name="T46" fmla="*/ 0 w 602"/>
                  <a:gd name="T47" fmla="*/ 0 h 801"/>
                  <a:gd name="T48" fmla="*/ 0 w 602"/>
                  <a:gd name="T49" fmla="*/ 0 h 801"/>
                  <a:gd name="T50" fmla="*/ 0 w 602"/>
                  <a:gd name="T51" fmla="*/ 0 h 801"/>
                  <a:gd name="T52" fmla="*/ 0 w 602"/>
                  <a:gd name="T53" fmla="*/ 0 h 801"/>
                  <a:gd name="T54" fmla="*/ 0 w 602"/>
                  <a:gd name="T55" fmla="*/ 0 h 801"/>
                  <a:gd name="T56" fmla="*/ 0 w 602"/>
                  <a:gd name="T57" fmla="*/ 0 h 801"/>
                  <a:gd name="T58" fmla="*/ 0 w 602"/>
                  <a:gd name="T59" fmla="*/ 0 h 801"/>
                  <a:gd name="T60" fmla="*/ 0 w 602"/>
                  <a:gd name="T61" fmla="*/ 0 h 801"/>
                  <a:gd name="T62" fmla="*/ 0 w 602"/>
                  <a:gd name="T63" fmla="*/ 0 h 801"/>
                  <a:gd name="T64" fmla="*/ 0 w 602"/>
                  <a:gd name="T65" fmla="*/ 0 h 801"/>
                  <a:gd name="T66" fmla="*/ 0 w 602"/>
                  <a:gd name="T67" fmla="*/ 0 h 801"/>
                  <a:gd name="T68" fmla="*/ 0 w 602"/>
                  <a:gd name="T69" fmla="*/ 0 h 801"/>
                  <a:gd name="T70" fmla="*/ 0 w 602"/>
                  <a:gd name="T71" fmla="*/ 0 h 801"/>
                  <a:gd name="T72" fmla="*/ 0 w 602"/>
                  <a:gd name="T73" fmla="*/ 0 h 801"/>
                  <a:gd name="T74" fmla="*/ 0 w 602"/>
                  <a:gd name="T75" fmla="*/ 0 h 801"/>
                  <a:gd name="T76" fmla="*/ 0 w 602"/>
                  <a:gd name="T77" fmla="*/ 0 h 801"/>
                  <a:gd name="T78" fmla="*/ 0 w 602"/>
                  <a:gd name="T79" fmla="*/ 0 h 801"/>
                  <a:gd name="T80" fmla="*/ 0 w 602"/>
                  <a:gd name="T81" fmla="*/ 0 h 801"/>
                  <a:gd name="T82" fmla="*/ 0 w 602"/>
                  <a:gd name="T83" fmla="*/ 0 h 801"/>
                  <a:gd name="T84" fmla="*/ 0 w 602"/>
                  <a:gd name="T85" fmla="*/ 0 h 801"/>
                  <a:gd name="T86" fmla="*/ 0 w 602"/>
                  <a:gd name="T87" fmla="*/ 0 h 801"/>
                  <a:gd name="T88" fmla="*/ 0 w 602"/>
                  <a:gd name="T89" fmla="*/ 0 h 801"/>
                  <a:gd name="T90" fmla="*/ 0 w 602"/>
                  <a:gd name="T91" fmla="*/ 0 h 801"/>
                  <a:gd name="T92" fmla="*/ 0 w 602"/>
                  <a:gd name="T93" fmla="*/ 0 h 801"/>
                  <a:gd name="T94" fmla="*/ 0 w 602"/>
                  <a:gd name="T95" fmla="*/ 0 h 801"/>
                  <a:gd name="T96" fmla="*/ 0 w 602"/>
                  <a:gd name="T97" fmla="*/ 0 h 801"/>
                  <a:gd name="T98" fmla="*/ 0 w 602"/>
                  <a:gd name="T99" fmla="*/ 0 h 801"/>
                  <a:gd name="T100" fmla="*/ 0 w 602"/>
                  <a:gd name="T101" fmla="*/ 0 h 801"/>
                  <a:gd name="T102" fmla="*/ 0 w 602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2"/>
                  <a:gd name="T157" fmla="*/ 0 h 801"/>
                  <a:gd name="T158" fmla="*/ 602 w 602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2" h="801">
                    <a:moveTo>
                      <a:pt x="599" y="779"/>
                    </a:moveTo>
                    <a:lnTo>
                      <a:pt x="599" y="779"/>
                    </a:lnTo>
                    <a:lnTo>
                      <a:pt x="540" y="791"/>
                    </a:lnTo>
                    <a:lnTo>
                      <a:pt x="485" y="799"/>
                    </a:lnTo>
                    <a:lnTo>
                      <a:pt x="432" y="801"/>
                    </a:lnTo>
                    <a:lnTo>
                      <a:pt x="382" y="800"/>
                    </a:lnTo>
                    <a:lnTo>
                      <a:pt x="336" y="795"/>
                    </a:lnTo>
                    <a:lnTo>
                      <a:pt x="294" y="786"/>
                    </a:lnTo>
                    <a:lnTo>
                      <a:pt x="254" y="774"/>
                    </a:lnTo>
                    <a:lnTo>
                      <a:pt x="217" y="759"/>
                    </a:lnTo>
                    <a:lnTo>
                      <a:pt x="182" y="741"/>
                    </a:lnTo>
                    <a:lnTo>
                      <a:pt x="152" y="719"/>
                    </a:lnTo>
                    <a:lnTo>
                      <a:pt x="124" y="696"/>
                    </a:lnTo>
                    <a:lnTo>
                      <a:pt x="99" y="671"/>
                    </a:lnTo>
                    <a:lnTo>
                      <a:pt x="77" y="643"/>
                    </a:lnTo>
                    <a:lnTo>
                      <a:pt x="57" y="614"/>
                    </a:lnTo>
                    <a:lnTo>
                      <a:pt x="41" y="583"/>
                    </a:lnTo>
                    <a:lnTo>
                      <a:pt x="27" y="551"/>
                    </a:lnTo>
                    <a:lnTo>
                      <a:pt x="16" y="520"/>
                    </a:lnTo>
                    <a:lnTo>
                      <a:pt x="9" y="485"/>
                    </a:lnTo>
                    <a:lnTo>
                      <a:pt x="2" y="452"/>
                    </a:lnTo>
                    <a:lnTo>
                      <a:pt x="0" y="418"/>
                    </a:lnTo>
                    <a:lnTo>
                      <a:pt x="0" y="384"/>
                    </a:lnTo>
                    <a:lnTo>
                      <a:pt x="2" y="350"/>
                    </a:lnTo>
                    <a:lnTo>
                      <a:pt x="7" y="317"/>
                    </a:lnTo>
                    <a:lnTo>
                      <a:pt x="15" y="284"/>
                    </a:lnTo>
                    <a:lnTo>
                      <a:pt x="25" y="252"/>
                    </a:lnTo>
                    <a:lnTo>
                      <a:pt x="37" y="222"/>
                    </a:lnTo>
                    <a:lnTo>
                      <a:pt x="52" y="194"/>
                    </a:lnTo>
                    <a:lnTo>
                      <a:pt x="70" y="166"/>
                    </a:lnTo>
                    <a:lnTo>
                      <a:pt x="90" y="141"/>
                    </a:lnTo>
                    <a:lnTo>
                      <a:pt x="112" y="118"/>
                    </a:lnTo>
                    <a:lnTo>
                      <a:pt x="136" y="98"/>
                    </a:lnTo>
                    <a:lnTo>
                      <a:pt x="164" y="80"/>
                    </a:lnTo>
                    <a:lnTo>
                      <a:pt x="219" y="50"/>
                    </a:lnTo>
                    <a:lnTo>
                      <a:pt x="272" y="28"/>
                    </a:lnTo>
                    <a:lnTo>
                      <a:pt x="324" y="12"/>
                    </a:lnTo>
                    <a:lnTo>
                      <a:pt x="371" y="3"/>
                    </a:lnTo>
                    <a:lnTo>
                      <a:pt x="415" y="0"/>
                    </a:lnTo>
                    <a:lnTo>
                      <a:pt x="456" y="3"/>
                    </a:lnTo>
                    <a:lnTo>
                      <a:pt x="492" y="10"/>
                    </a:lnTo>
                    <a:lnTo>
                      <a:pt x="525" y="23"/>
                    </a:lnTo>
                    <a:lnTo>
                      <a:pt x="552" y="40"/>
                    </a:lnTo>
                    <a:lnTo>
                      <a:pt x="574" y="61"/>
                    </a:lnTo>
                    <a:lnTo>
                      <a:pt x="590" y="86"/>
                    </a:lnTo>
                    <a:lnTo>
                      <a:pt x="600" y="115"/>
                    </a:lnTo>
                    <a:lnTo>
                      <a:pt x="602" y="146"/>
                    </a:lnTo>
                    <a:lnTo>
                      <a:pt x="599" y="180"/>
                    </a:lnTo>
                    <a:lnTo>
                      <a:pt x="587" y="216"/>
                    </a:lnTo>
                    <a:lnTo>
                      <a:pt x="569" y="255"/>
                    </a:lnTo>
                    <a:lnTo>
                      <a:pt x="521" y="3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0" name="Freeform 436"/>
              <p:cNvSpPr>
                <a:spLocks/>
              </p:cNvSpPr>
              <p:nvPr/>
            </p:nvSpPr>
            <p:spPr bwMode="auto">
              <a:xfrm>
                <a:off x="2907" y="2679"/>
                <a:ext cx="121" cy="200"/>
              </a:xfrm>
              <a:custGeom>
                <a:avLst/>
                <a:gdLst>
                  <a:gd name="T0" fmla="*/ 0 w 604"/>
                  <a:gd name="T1" fmla="*/ 0 h 800"/>
                  <a:gd name="T2" fmla="*/ 0 w 604"/>
                  <a:gd name="T3" fmla="*/ 0 h 800"/>
                  <a:gd name="T4" fmla="*/ 0 w 604"/>
                  <a:gd name="T5" fmla="*/ 0 h 800"/>
                  <a:gd name="T6" fmla="*/ 0 w 604"/>
                  <a:gd name="T7" fmla="*/ 0 h 800"/>
                  <a:gd name="T8" fmla="*/ 0 w 604"/>
                  <a:gd name="T9" fmla="*/ 0 h 800"/>
                  <a:gd name="T10" fmla="*/ 0 w 604"/>
                  <a:gd name="T11" fmla="*/ 0 h 800"/>
                  <a:gd name="T12" fmla="*/ 0 w 604"/>
                  <a:gd name="T13" fmla="*/ 0 h 800"/>
                  <a:gd name="T14" fmla="*/ 0 w 604"/>
                  <a:gd name="T15" fmla="*/ 0 h 800"/>
                  <a:gd name="T16" fmla="*/ 0 w 604"/>
                  <a:gd name="T17" fmla="*/ 0 h 800"/>
                  <a:gd name="T18" fmla="*/ 0 w 604"/>
                  <a:gd name="T19" fmla="*/ 0 h 800"/>
                  <a:gd name="T20" fmla="*/ 0 w 604"/>
                  <a:gd name="T21" fmla="*/ 0 h 800"/>
                  <a:gd name="T22" fmla="*/ 0 w 604"/>
                  <a:gd name="T23" fmla="*/ 0 h 800"/>
                  <a:gd name="T24" fmla="*/ 0 w 604"/>
                  <a:gd name="T25" fmla="*/ 0 h 800"/>
                  <a:gd name="T26" fmla="*/ 0 w 604"/>
                  <a:gd name="T27" fmla="*/ 0 h 800"/>
                  <a:gd name="T28" fmla="*/ 0 w 604"/>
                  <a:gd name="T29" fmla="*/ 0 h 800"/>
                  <a:gd name="T30" fmla="*/ 0 w 604"/>
                  <a:gd name="T31" fmla="*/ 0 h 800"/>
                  <a:gd name="T32" fmla="*/ 0 w 604"/>
                  <a:gd name="T33" fmla="*/ 0 h 800"/>
                  <a:gd name="T34" fmla="*/ 0 w 604"/>
                  <a:gd name="T35" fmla="*/ 0 h 800"/>
                  <a:gd name="T36" fmla="*/ 0 w 604"/>
                  <a:gd name="T37" fmla="*/ 0 h 800"/>
                  <a:gd name="T38" fmla="*/ 0 w 604"/>
                  <a:gd name="T39" fmla="*/ 0 h 800"/>
                  <a:gd name="T40" fmla="*/ 0 w 604"/>
                  <a:gd name="T41" fmla="*/ 0 h 800"/>
                  <a:gd name="T42" fmla="*/ 0 w 604"/>
                  <a:gd name="T43" fmla="*/ 0 h 800"/>
                  <a:gd name="T44" fmla="*/ 0 w 604"/>
                  <a:gd name="T45" fmla="*/ 0 h 800"/>
                  <a:gd name="T46" fmla="*/ 0 w 604"/>
                  <a:gd name="T47" fmla="*/ 0 h 800"/>
                  <a:gd name="T48" fmla="*/ 0 w 604"/>
                  <a:gd name="T49" fmla="*/ 0 h 800"/>
                  <a:gd name="T50" fmla="*/ 0 w 604"/>
                  <a:gd name="T51" fmla="*/ 0 h 800"/>
                  <a:gd name="T52" fmla="*/ 0 w 604"/>
                  <a:gd name="T53" fmla="*/ 0 h 800"/>
                  <a:gd name="T54" fmla="*/ 0 w 604"/>
                  <a:gd name="T55" fmla="*/ 0 h 800"/>
                  <a:gd name="T56" fmla="*/ 0 w 604"/>
                  <a:gd name="T57" fmla="*/ 0 h 800"/>
                  <a:gd name="T58" fmla="*/ 0 w 604"/>
                  <a:gd name="T59" fmla="*/ 0 h 800"/>
                  <a:gd name="T60" fmla="*/ 0 w 604"/>
                  <a:gd name="T61" fmla="*/ 0 h 800"/>
                  <a:gd name="T62" fmla="*/ 0 w 604"/>
                  <a:gd name="T63" fmla="*/ 0 h 800"/>
                  <a:gd name="T64" fmla="*/ 0 w 604"/>
                  <a:gd name="T65" fmla="*/ 0 h 800"/>
                  <a:gd name="T66" fmla="*/ 0 w 604"/>
                  <a:gd name="T67" fmla="*/ 0 h 800"/>
                  <a:gd name="T68" fmla="*/ 0 w 604"/>
                  <a:gd name="T69" fmla="*/ 0 h 800"/>
                  <a:gd name="T70" fmla="*/ 0 w 604"/>
                  <a:gd name="T71" fmla="*/ 0 h 800"/>
                  <a:gd name="T72" fmla="*/ 0 w 604"/>
                  <a:gd name="T73" fmla="*/ 0 h 800"/>
                  <a:gd name="T74" fmla="*/ 0 w 604"/>
                  <a:gd name="T75" fmla="*/ 0 h 800"/>
                  <a:gd name="T76" fmla="*/ 0 w 604"/>
                  <a:gd name="T77" fmla="*/ 0 h 800"/>
                  <a:gd name="T78" fmla="*/ 0 w 604"/>
                  <a:gd name="T79" fmla="*/ 0 h 800"/>
                  <a:gd name="T80" fmla="*/ 0 w 604"/>
                  <a:gd name="T81" fmla="*/ 0 h 800"/>
                  <a:gd name="T82" fmla="*/ 0 w 604"/>
                  <a:gd name="T83" fmla="*/ 0 h 800"/>
                  <a:gd name="T84" fmla="*/ 0 w 604"/>
                  <a:gd name="T85" fmla="*/ 0 h 800"/>
                  <a:gd name="T86" fmla="*/ 0 w 604"/>
                  <a:gd name="T87" fmla="*/ 0 h 800"/>
                  <a:gd name="T88" fmla="*/ 0 w 604"/>
                  <a:gd name="T89" fmla="*/ 0 h 800"/>
                  <a:gd name="T90" fmla="*/ 0 w 604"/>
                  <a:gd name="T91" fmla="*/ 0 h 800"/>
                  <a:gd name="T92" fmla="*/ 0 w 604"/>
                  <a:gd name="T93" fmla="*/ 0 h 800"/>
                  <a:gd name="T94" fmla="*/ 0 w 604"/>
                  <a:gd name="T95" fmla="*/ 0 h 800"/>
                  <a:gd name="T96" fmla="*/ 0 w 604"/>
                  <a:gd name="T97" fmla="*/ 0 h 800"/>
                  <a:gd name="T98" fmla="*/ 0 w 604"/>
                  <a:gd name="T99" fmla="*/ 0 h 800"/>
                  <a:gd name="T100" fmla="*/ 0 w 604"/>
                  <a:gd name="T101" fmla="*/ 0 h 800"/>
                  <a:gd name="T102" fmla="*/ 0 w 604"/>
                  <a:gd name="T103" fmla="*/ 0 h 8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4"/>
                  <a:gd name="T157" fmla="*/ 0 h 800"/>
                  <a:gd name="T158" fmla="*/ 604 w 604"/>
                  <a:gd name="T159" fmla="*/ 800 h 8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4" h="800">
                    <a:moveTo>
                      <a:pt x="601" y="778"/>
                    </a:moveTo>
                    <a:lnTo>
                      <a:pt x="601" y="778"/>
                    </a:lnTo>
                    <a:lnTo>
                      <a:pt x="542" y="790"/>
                    </a:lnTo>
                    <a:lnTo>
                      <a:pt x="486" y="798"/>
                    </a:lnTo>
                    <a:lnTo>
                      <a:pt x="433" y="800"/>
                    </a:lnTo>
                    <a:lnTo>
                      <a:pt x="385" y="799"/>
                    </a:lnTo>
                    <a:lnTo>
                      <a:pt x="338" y="794"/>
                    </a:lnTo>
                    <a:lnTo>
                      <a:pt x="296" y="785"/>
                    </a:lnTo>
                    <a:lnTo>
                      <a:pt x="255" y="774"/>
                    </a:lnTo>
                    <a:lnTo>
                      <a:pt x="218" y="758"/>
                    </a:lnTo>
                    <a:lnTo>
                      <a:pt x="185" y="740"/>
                    </a:lnTo>
                    <a:lnTo>
                      <a:pt x="153" y="719"/>
                    </a:lnTo>
                    <a:lnTo>
                      <a:pt x="125" y="695"/>
                    </a:lnTo>
                    <a:lnTo>
                      <a:pt x="100" y="670"/>
                    </a:lnTo>
                    <a:lnTo>
                      <a:pt x="77" y="643"/>
                    </a:lnTo>
                    <a:lnTo>
                      <a:pt x="58" y="613"/>
                    </a:lnTo>
                    <a:lnTo>
                      <a:pt x="42" y="583"/>
                    </a:lnTo>
                    <a:lnTo>
                      <a:pt x="28" y="552"/>
                    </a:lnTo>
                    <a:lnTo>
                      <a:pt x="17" y="519"/>
                    </a:lnTo>
                    <a:lnTo>
                      <a:pt x="8" y="485"/>
                    </a:lnTo>
                    <a:lnTo>
                      <a:pt x="3" y="451"/>
                    </a:lnTo>
                    <a:lnTo>
                      <a:pt x="0" y="417"/>
                    </a:lnTo>
                    <a:lnTo>
                      <a:pt x="0" y="383"/>
                    </a:lnTo>
                    <a:lnTo>
                      <a:pt x="2" y="349"/>
                    </a:lnTo>
                    <a:lnTo>
                      <a:pt x="7" y="316"/>
                    </a:lnTo>
                    <a:lnTo>
                      <a:pt x="15" y="283"/>
                    </a:lnTo>
                    <a:lnTo>
                      <a:pt x="25" y="252"/>
                    </a:lnTo>
                    <a:lnTo>
                      <a:pt x="37" y="221"/>
                    </a:lnTo>
                    <a:lnTo>
                      <a:pt x="53" y="193"/>
                    </a:lnTo>
                    <a:lnTo>
                      <a:pt x="71" y="165"/>
                    </a:lnTo>
                    <a:lnTo>
                      <a:pt x="91" y="140"/>
                    </a:lnTo>
                    <a:lnTo>
                      <a:pt x="113" y="117"/>
                    </a:lnTo>
                    <a:lnTo>
                      <a:pt x="137" y="97"/>
                    </a:lnTo>
                    <a:lnTo>
                      <a:pt x="165" y="79"/>
                    </a:lnTo>
                    <a:lnTo>
                      <a:pt x="220" y="49"/>
                    </a:lnTo>
                    <a:lnTo>
                      <a:pt x="273" y="27"/>
                    </a:lnTo>
                    <a:lnTo>
                      <a:pt x="325" y="11"/>
                    </a:lnTo>
                    <a:lnTo>
                      <a:pt x="372" y="2"/>
                    </a:lnTo>
                    <a:lnTo>
                      <a:pt x="417" y="0"/>
                    </a:lnTo>
                    <a:lnTo>
                      <a:pt x="458" y="2"/>
                    </a:lnTo>
                    <a:lnTo>
                      <a:pt x="494" y="10"/>
                    </a:lnTo>
                    <a:lnTo>
                      <a:pt x="527" y="23"/>
                    </a:lnTo>
                    <a:lnTo>
                      <a:pt x="554" y="40"/>
                    </a:lnTo>
                    <a:lnTo>
                      <a:pt x="576" y="60"/>
                    </a:lnTo>
                    <a:lnTo>
                      <a:pt x="592" y="85"/>
                    </a:lnTo>
                    <a:lnTo>
                      <a:pt x="602" y="114"/>
                    </a:lnTo>
                    <a:lnTo>
                      <a:pt x="604" y="146"/>
                    </a:lnTo>
                    <a:lnTo>
                      <a:pt x="601" y="180"/>
                    </a:lnTo>
                    <a:lnTo>
                      <a:pt x="589" y="217"/>
                    </a:lnTo>
                    <a:lnTo>
                      <a:pt x="569" y="255"/>
                    </a:lnTo>
                    <a:lnTo>
                      <a:pt x="523" y="3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1" name="Line 437"/>
              <p:cNvSpPr>
                <a:spLocks noChangeShapeType="1"/>
              </p:cNvSpPr>
              <p:nvPr/>
            </p:nvSpPr>
            <p:spPr bwMode="auto">
              <a:xfrm>
                <a:off x="2892" y="2754"/>
                <a:ext cx="20" cy="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2" name="Line 438"/>
              <p:cNvSpPr>
                <a:spLocks noChangeShapeType="1"/>
              </p:cNvSpPr>
              <p:nvPr/>
            </p:nvSpPr>
            <p:spPr bwMode="auto">
              <a:xfrm>
                <a:off x="2886" y="2778"/>
                <a:ext cx="24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3" name="Line 439"/>
              <p:cNvSpPr>
                <a:spLocks noChangeShapeType="1"/>
              </p:cNvSpPr>
              <p:nvPr/>
            </p:nvSpPr>
            <p:spPr bwMode="auto">
              <a:xfrm>
                <a:off x="2793" y="2732"/>
                <a:ext cx="20" cy="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4" name="Line 440"/>
              <p:cNvSpPr>
                <a:spLocks noChangeShapeType="1"/>
              </p:cNvSpPr>
              <p:nvPr/>
            </p:nvSpPr>
            <p:spPr bwMode="auto">
              <a:xfrm>
                <a:off x="2786" y="2756"/>
                <a:ext cx="24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5" name="Freeform 441"/>
              <p:cNvSpPr>
                <a:spLocks/>
              </p:cNvSpPr>
              <p:nvPr/>
            </p:nvSpPr>
            <p:spPr bwMode="auto">
              <a:xfrm>
                <a:off x="2228" y="2501"/>
                <a:ext cx="120" cy="200"/>
              </a:xfrm>
              <a:custGeom>
                <a:avLst/>
                <a:gdLst>
                  <a:gd name="T0" fmla="*/ 0 w 604"/>
                  <a:gd name="T1" fmla="*/ 0 h 801"/>
                  <a:gd name="T2" fmla="*/ 0 w 604"/>
                  <a:gd name="T3" fmla="*/ 0 h 801"/>
                  <a:gd name="T4" fmla="*/ 0 w 604"/>
                  <a:gd name="T5" fmla="*/ 0 h 801"/>
                  <a:gd name="T6" fmla="*/ 0 w 604"/>
                  <a:gd name="T7" fmla="*/ 0 h 801"/>
                  <a:gd name="T8" fmla="*/ 0 w 604"/>
                  <a:gd name="T9" fmla="*/ 0 h 801"/>
                  <a:gd name="T10" fmla="*/ 0 w 604"/>
                  <a:gd name="T11" fmla="*/ 0 h 801"/>
                  <a:gd name="T12" fmla="*/ 0 w 604"/>
                  <a:gd name="T13" fmla="*/ 0 h 801"/>
                  <a:gd name="T14" fmla="*/ 0 w 604"/>
                  <a:gd name="T15" fmla="*/ 0 h 801"/>
                  <a:gd name="T16" fmla="*/ 0 w 604"/>
                  <a:gd name="T17" fmla="*/ 0 h 801"/>
                  <a:gd name="T18" fmla="*/ 0 w 604"/>
                  <a:gd name="T19" fmla="*/ 0 h 801"/>
                  <a:gd name="T20" fmla="*/ 0 w 604"/>
                  <a:gd name="T21" fmla="*/ 0 h 801"/>
                  <a:gd name="T22" fmla="*/ 0 w 604"/>
                  <a:gd name="T23" fmla="*/ 0 h 801"/>
                  <a:gd name="T24" fmla="*/ 0 w 604"/>
                  <a:gd name="T25" fmla="*/ 0 h 801"/>
                  <a:gd name="T26" fmla="*/ 0 w 604"/>
                  <a:gd name="T27" fmla="*/ 0 h 801"/>
                  <a:gd name="T28" fmla="*/ 0 w 604"/>
                  <a:gd name="T29" fmla="*/ 0 h 801"/>
                  <a:gd name="T30" fmla="*/ 0 w 604"/>
                  <a:gd name="T31" fmla="*/ 0 h 801"/>
                  <a:gd name="T32" fmla="*/ 0 w 604"/>
                  <a:gd name="T33" fmla="*/ 0 h 801"/>
                  <a:gd name="T34" fmla="*/ 0 w 604"/>
                  <a:gd name="T35" fmla="*/ 0 h 801"/>
                  <a:gd name="T36" fmla="*/ 0 w 604"/>
                  <a:gd name="T37" fmla="*/ 0 h 801"/>
                  <a:gd name="T38" fmla="*/ 0 w 604"/>
                  <a:gd name="T39" fmla="*/ 0 h 801"/>
                  <a:gd name="T40" fmla="*/ 0 w 604"/>
                  <a:gd name="T41" fmla="*/ 0 h 801"/>
                  <a:gd name="T42" fmla="*/ 0 w 604"/>
                  <a:gd name="T43" fmla="*/ 0 h 801"/>
                  <a:gd name="T44" fmla="*/ 0 w 604"/>
                  <a:gd name="T45" fmla="*/ 0 h 801"/>
                  <a:gd name="T46" fmla="*/ 0 w 604"/>
                  <a:gd name="T47" fmla="*/ 0 h 801"/>
                  <a:gd name="T48" fmla="*/ 0 w 604"/>
                  <a:gd name="T49" fmla="*/ 0 h 801"/>
                  <a:gd name="T50" fmla="*/ 0 w 604"/>
                  <a:gd name="T51" fmla="*/ 0 h 801"/>
                  <a:gd name="T52" fmla="*/ 0 w 604"/>
                  <a:gd name="T53" fmla="*/ 0 h 801"/>
                  <a:gd name="T54" fmla="*/ 0 w 604"/>
                  <a:gd name="T55" fmla="*/ 0 h 801"/>
                  <a:gd name="T56" fmla="*/ 0 w 604"/>
                  <a:gd name="T57" fmla="*/ 0 h 801"/>
                  <a:gd name="T58" fmla="*/ 0 w 604"/>
                  <a:gd name="T59" fmla="*/ 0 h 801"/>
                  <a:gd name="T60" fmla="*/ 0 w 604"/>
                  <a:gd name="T61" fmla="*/ 0 h 801"/>
                  <a:gd name="T62" fmla="*/ 0 w 604"/>
                  <a:gd name="T63" fmla="*/ 0 h 801"/>
                  <a:gd name="T64" fmla="*/ 0 w 604"/>
                  <a:gd name="T65" fmla="*/ 0 h 801"/>
                  <a:gd name="T66" fmla="*/ 0 w 604"/>
                  <a:gd name="T67" fmla="*/ 0 h 801"/>
                  <a:gd name="T68" fmla="*/ 0 w 604"/>
                  <a:gd name="T69" fmla="*/ 0 h 801"/>
                  <a:gd name="T70" fmla="*/ 0 w 604"/>
                  <a:gd name="T71" fmla="*/ 0 h 801"/>
                  <a:gd name="T72" fmla="*/ 0 w 604"/>
                  <a:gd name="T73" fmla="*/ 0 h 801"/>
                  <a:gd name="T74" fmla="*/ 0 w 604"/>
                  <a:gd name="T75" fmla="*/ 0 h 801"/>
                  <a:gd name="T76" fmla="*/ 0 w 604"/>
                  <a:gd name="T77" fmla="*/ 0 h 801"/>
                  <a:gd name="T78" fmla="*/ 0 w 604"/>
                  <a:gd name="T79" fmla="*/ 0 h 801"/>
                  <a:gd name="T80" fmla="*/ 0 w 604"/>
                  <a:gd name="T81" fmla="*/ 0 h 801"/>
                  <a:gd name="T82" fmla="*/ 0 w 604"/>
                  <a:gd name="T83" fmla="*/ 0 h 801"/>
                  <a:gd name="T84" fmla="*/ 0 w 604"/>
                  <a:gd name="T85" fmla="*/ 0 h 801"/>
                  <a:gd name="T86" fmla="*/ 0 w 604"/>
                  <a:gd name="T87" fmla="*/ 0 h 801"/>
                  <a:gd name="T88" fmla="*/ 0 w 604"/>
                  <a:gd name="T89" fmla="*/ 0 h 801"/>
                  <a:gd name="T90" fmla="*/ 0 w 604"/>
                  <a:gd name="T91" fmla="*/ 0 h 801"/>
                  <a:gd name="T92" fmla="*/ 0 w 604"/>
                  <a:gd name="T93" fmla="*/ 0 h 801"/>
                  <a:gd name="T94" fmla="*/ 0 w 604"/>
                  <a:gd name="T95" fmla="*/ 0 h 801"/>
                  <a:gd name="T96" fmla="*/ 0 w 604"/>
                  <a:gd name="T97" fmla="*/ 0 h 801"/>
                  <a:gd name="T98" fmla="*/ 0 w 604"/>
                  <a:gd name="T99" fmla="*/ 0 h 801"/>
                  <a:gd name="T100" fmla="*/ 0 w 604"/>
                  <a:gd name="T101" fmla="*/ 0 h 801"/>
                  <a:gd name="T102" fmla="*/ 0 w 604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4"/>
                  <a:gd name="T157" fmla="*/ 0 h 801"/>
                  <a:gd name="T158" fmla="*/ 604 w 604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4" h="801">
                    <a:moveTo>
                      <a:pt x="600" y="778"/>
                    </a:moveTo>
                    <a:lnTo>
                      <a:pt x="600" y="778"/>
                    </a:lnTo>
                    <a:lnTo>
                      <a:pt x="541" y="791"/>
                    </a:lnTo>
                    <a:lnTo>
                      <a:pt x="486" y="798"/>
                    </a:lnTo>
                    <a:lnTo>
                      <a:pt x="434" y="801"/>
                    </a:lnTo>
                    <a:lnTo>
                      <a:pt x="385" y="800"/>
                    </a:lnTo>
                    <a:lnTo>
                      <a:pt x="339" y="794"/>
                    </a:lnTo>
                    <a:lnTo>
                      <a:pt x="295" y="786"/>
                    </a:lnTo>
                    <a:lnTo>
                      <a:pt x="255" y="774"/>
                    </a:lnTo>
                    <a:lnTo>
                      <a:pt x="219" y="759"/>
                    </a:lnTo>
                    <a:lnTo>
                      <a:pt x="185" y="741"/>
                    </a:lnTo>
                    <a:lnTo>
                      <a:pt x="154" y="719"/>
                    </a:lnTo>
                    <a:lnTo>
                      <a:pt x="126" y="696"/>
                    </a:lnTo>
                    <a:lnTo>
                      <a:pt x="100" y="671"/>
                    </a:lnTo>
                    <a:lnTo>
                      <a:pt x="79" y="644"/>
                    </a:lnTo>
                    <a:lnTo>
                      <a:pt x="59" y="614"/>
                    </a:lnTo>
                    <a:lnTo>
                      <a:pt x="42" y="583"/>
                    </a:lnTo>
                    <a:lnTo>
                      <a:pt x="29" y="551"/>
                    </a:lnTo>
                    <a:lnTo>
                      <a:pt x="18" y="520"/>
                    </a:lnTo>
                    <a:lnTo>
                      <a:pt x="9" y="485"/>
                    </a:lnTo>
                    <a:lnTo>
                      <a:pt x="4" y="452"/>
                    </a:lnTo>
                    <a:lnTo>
                      <a:pt x="1" y="418"/>
                    </a:lnTo>
                    <a:lnTo>
                      <a:pt x="0" y="384"/>
                    </a:lnTo>
                    <a:lnTo>
                      <a:pt x="3" y="350"/>
                    </a:lnTo>
                    <a:lnTo>
                      <a:pt x="8" y="317"/>
                    </a:lnTo>
                    <a:lnTo>
                      <a:pt x="15" y="284"/>
                    </a:lnTo>
                    <a:lnTo>
                      <a:pt x="25" y="252"/>
                    </a:lnTo>
                    <a:lnTo>
                      <a:pt x="39" y="221"/>
                    </a:lnTo>
                    <a:lnTo>
                      <a:pt x="54" y="193"/>
                    </a:lnTo>
                    <a:lnTo>
                      <a:pt x="71" y="165"/>
                    </a:lnTo>
                    <a:lnTo>
                      <a:pt x="91" y="140"/>
                    </a:lnTo>
                    <a:lnTo>
                      <a:pt x="114" y="117"/>
                    </a:lnTo>
                    <a:lnTo>
                      <a:pt x="137" y="97"/>
                    </a:lnTo>
                    <a:lnTo>
                      <a:pt x="165" y="79"/>
                    </a:lnTo>
                    <a:lnTo>
                      <a:pt x="220" y="50"/>
                    </a:lnTo>
                    <a:lnTo>
                      <a:pt x="274" y="27"/>
                    </a:lnTo>
                    <a:lnTo>
                      <a:pt x="324" y="12"/>
                    </a:lnTo>
                    <a:lnTo>
                      <a:pt x="372" y="3"/>
                    </a:lnTo>
                    <a:lnTo>
                      <a:pt x="416" y="0"/>
                    </a:lnTo>
                    <a:lnTo>
                      <a:pt x="457" y="2"/>
                    </a:lnTo>
                    <a:lnTo>
                      <a:pt x="494" y="10"/>
                    </a:lnTo>
                    <a:lnTo>
                      <a:pt x="526" y="23"/>
                    </a:lnTo>
                    <a:lnTo>
                      <a:pt x="554" y="40"/>
                    </a:lnTo>
                    <a:lnTo>
                      <a:pt x="575" y="61"/>
                    </a:lnTo>
                    <a:lnTo>
                      <a:pt x="591" y="87"/>
                    </a:lnTo>
                    <a:lnTo>
                      <a:pt x="600" y="115"/>
                    </a:lnTo>
                    <a:lnTo>
                      <a:pt x="604" y="146"/>
                    </a:lnTo>
                    <a:lnTo>
                      <a:pt x="600" y="180"/>
                    </a:lnTo>
                    <a:lnTo>
                      <a:pt x="587" y="216"/>
                    </a:lnTo>
                    <a:lnTo>
                      <a:pt x="569" y="255"/>
                    </a:lnTo>
                    <a:lnTo>
                      <a:pt x="522" y="3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6" name="Freeform 442"/>
              <p:cNvSpPr>
                <a:spLocks/>
              </p:cNvSpPr>
              <p:nvPr/>
            </p:nvSpPr>
            <p:spPr bwMode="auto">
              <a:xfrm>
                <a:off x="2325" y="2525"/>
                <a:ext cx="121" cy="201"/>
              </a:xfrm>
              <a:custGeom>
                <a:avLst/>
                <a:gdLst>
                  <a:gd name="T0" fmla="*/ 0 w 604"/>
                  <a:gd name="T1" fmla="*/ 0 h 801"/>
                  <a:gd name="T2" fmla="*/ 0 w 604"/>
                  <a:gd name="T3" fmla="*/ 0 h 801"/>
                  <a:gd name="T4" fmla="*/ 0 w 604"/>
                  <a:gd name="T5" fmla="*/ 0 h 801"/>
                  <a:gd name="T6" fmla="*/ 0 w 604"/>
                  <a:gd name="T7" fmla="*/ 0 h 801"/>
                  <a:gd name="T8" fmla="*/ 0 w 604"/>
                  <a:gd name="T9" fmla="*/ 0 h 801"/>
                  <a:gd name="T10" fmla="*/ 0 w 604"/>
                  <a:gd name="T11" fmla="*/ 0 h 801"/>
                  <a:gd name="T12" fmla="*/ 0 w 604"/>
                  <a:gd name="T13" fmla="*/ 0 h 801"/>
                  <a:gd name="T14" fmla="*/ 0 w 604"/>
                  <a:gd name="T15" fmla="*/ 0 h 801"/>
                  <a:gd name="T16" fmla="*/ 0 w 604"/>
                  <a:gd name="T17" fmla="*/ 0 h 801"/>
                  <a:gd name="T18" fmla="*/ 0 w 604"/>
                  <a:gd name="T19" fmla="*/ 0 h 801"/>
                  <a:gd name="T20" fmla="*/ 0 w 604"/>
                  <a:gd name="T21" fmla="*/ 0 h 801"/>
                  <a:gd name="T22" fmla="*/ 0 w 604"/>
                  <a:gd name="T23" fmla="*/ 0 h 801"/>
                  <a:gd name="T24" fmla="*/ 0 w 604"/>
                  <a:gd name="T25" fmla="*/ 0 h 801"/>
                  <a:gd name="T26" fmla="*/ 0 w 604"/>
                  <a:gd name="T27" fmla="*/ 0 h 801"/>
                  <a:gd name="T28" fmla="*/ 0 w 604"/>
                  <a:gd name="T29" fmla="*/ 0 h 801"/>
                  <a:gd name="T30" fmla="*/ 0 w 604"/>
                  <a:gd name="T31" fmla="*/ 0 h 801"/>
                  <a:gd name="T32" fmla="*/ 0 w 604"/>
                  <a:gd name="T33" fmla="*/ 0 h 801"/>
                  <a:gd name="T34" fmla="*/ 0 w 604"/>
                  <a:gd name="T35" fmla="*/ 0 h 801"/>
                  <a:gd name="T36" fmla="*/ 0 w 604"/>
                  <a:gd name="T37" fmla="*/ 0 h 801"/>
                  <a:gd name="T38" fmla="*/ 0 w 604"/>
                  <a:gd name="T39" fmla="*/ 0 h 801"/>
                  <a:gd name="T40" fmla="*/ 0 w 604"/>
                  <a:gd name="T41" fmla="*/ 0 h 801"/>
                  <a:gd name="T42" fmla="*/ 0 w 604"/>
                  <a:gd name="T43" fmla="*/ 0 h 801"/>
                  <a:gd name="T44" fmla="*/ 0 w 604"/>
                  <a:gd name="T45" fmla="*/ 0 h 801"/>
                  <a:gd name="T46" fmla="*/ 0 w 604"/>
                  <a:gd name="T47" fmla="*/ 0 h 801"/>
                  <a:gd name="T48" fmla="*/ 0 w 604"/>
                  <a:gd name="T49" fmla="*/ 0 h 801"/>
                  <a:gd name="T50" fmla="*/ 0 w 604"/>
                  <a:gd name="T51" fmla="*/ 0 h 801"/>
                  <a:gd name="T52" fmla="*/ 0 w 604"/>
                  <a:gd name="T53" fmla="*/ 0 h 801"/>
                  <a:gd name="T54" fmla="*/ 0 w 604"/>
                  <a:gd name="T55" fmla="*/ 0 h 801"/>
                  <a:gd name="T56" fmla="*/ 0 w 604"/>
                  <a:gd name="T57" fmla="*/ 0 h 801"/>
                  <a:gd name="T58" fmla="*/ 0 w 604"/>
                  <a:gd name="T59" fmla="*/ 0 h 801"/>
                  <a:gd name="T60" fmla="*/ 0 w 604"/>
                  <a:gd name="T61" fmla="*/ 0 h 801"/>
                  <a:gd name="T62" fmla="*/ 0 w 604"/>
                  <a:gd name="T63" fmla="*/ 0 h 801"/>
                  <a:gd name="T64" fmla="*/ 0 w 604"/>
                  <a:gd name="T65" fmla="*/ 0 h 801"/>
                  <a:gd name="T66" fmla="*/ 0 w 604"/>
                  <a:gd name="T67" fmla="*/ 0 h 801"/>
                  <a:gd name="T68" fmla="*/ 0 w 604"/>
                  <a:gd name="T69" fmla="*/ 0 h 801"/>
                  <a:gd name="T70" fmla="*/ 0 w 604"/>
                  <a:gd name="T71" fmla="*/ 0 h 801"/>
                  <a:gd name="T72" fmla="*/ 0 w 604"/>
                  <a:gd name="T73" fmla="*/ 0 h 801"/>
                  <a:gd name="T74" fmla="*/ 0 w 604"/>
                  <a:gd name="T75" fmla="*/ 0 h 801"/>
                  <a:gd name="T76" fmla="*/ 0 w 604"/>
                  <a:gd name="T77" fmla="*/ 0 h 801"/>
                  <a:gd name="T78" fmla="*/ 0 w 604"/>
                  <a:gd name="T79" fmla="*/ 0 h 801"/>
                  <a:gd name="T80" fmla="*/ 0 w 604"/>
                  <a:gd name="T81" fmla="*/ 0 h 801"/>
                  <a:gd name="T82" fmla="*/ 0 w 604"/>
                  <a:gd name="T83" fmla="*/ 0 h 801"/>
                  <a:gd name="T84" fmla="*/ 0 w 604"/>
                  <a:gd name="T85" fmla="*/ 0 h 801"/>
                  <a:gd name="T86" fmla="*/ 0 w 604"/>
                  <a:gd name="T87" fmla="*/ 0 h 801"/>
                  <a:gd name="T88" fmla="*/ 0 w 604"/>
                  <a:gd name="T89" fmla="*/ 0 h 801"/>
                  <a:gd name="T90" fmla="*/ 0 w 604"/>
                  <a:gd name="T91" fmla="*/ 0 h 801"/>
                  <a:gd name="T92" fmla="*/ 0 w 604"/>
                  <a:gd name="T93" fmla="*/ 0 h 801"/>
                  <a:gd name="T94" fmla="*/ 0 w 604"/>
                  <a:gd name="T95" fmla="*/ 0 h 801"/>
                  <a:gd name="T96" fmla="*/ 0 w 604"/>
                  <a:gd name="T97" fmla="*/ 0 h 801"/>
                  <a:gd name="T98" fmla="*/ 0 w 604"/>
                  <a:gd name="T99" fmla="*/ 0 h 801"/>
                  <a:gd name="T100" fmla="*/ 0 w 604"/>
                  <a:gd name="T101" fmla="*/ 0 h 801"/>
                  <a:gd name="T102" fmla="*/ 0 w 604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4"/>
                  <a:gd name="T157" fmla="*/ 0 h 801"/>
                  <a:gd name="T158" fmla="*/ 604 w 604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4" h="801">
                    <a:moveTo>
                      <a:pt x="600" y="778"/>
                    </a:moveTo>
                    <a:lnTo>
                      <a:pt x="600" y="778"/>
                    </a:lnTo>
                    <a:lnTo>
                      <a:pt x="541" y="791"/>
                    </a:lnTo>
                    <a:lnTo>
                      <a:pt x="485" y="798"/>
                    </a:lnTo>
                    <a:lnTo>
                      <a:pt x="433" y="801"/>
                    </a:lnTo>
                    <a:lnTo>
                      <a:pt x="384" y="800"/>
                    </a:lnTo>
                    <a:lnTo>
                      <a:pt x="338" y="795"/>
                    </a:lnTo>
                    <a:lnTo>
                      <a:pt x="295" y="786"/>
                    </a:lnTo>
                    <a:lnTo>
                      <a:pt x="255" y="775"/>
                    </a:lnTo>
                    <a:lnTo>
                      <a:pt x="218" y="759"/>
                    </a:lnTo>
                    <a:lnTo>
                      <a:pt x="184" y="741"/>
                    </a:lnTo>
                    <a:lnTo>
                      <a:pt x="153" y="720"/>
                    </a:lnTo>
                    <a:lnTo>
                      <a:pt x="125" y="697"/>
                    </a:lnTo>
                    <a:lnTo>
                      <a:pt x="100" y="671"/>
                    </a:lnTo>
                    <a:lnTo>
                      <a:pt x="78" y="644"/>
                    </a:lnTo>
                    <a:lnTo>
                      <a:pt x="58" y="615"/>
                    </a:lnTo>
                    <a:lnTo>
                      <a:pt x="41" y="585"/>
                    </a:lnTo>
                    <a:lnTo>
                      <a:pt x="28" y="553"/>
                    </a:lnTo>
                    <a:lnTo>
                      <a:pt x="16" y="520"/>
                    </a:lnTo>
                    <a:lnTo>
                      <a:pt x="9" y="487"/>
                    </a:lnTo>
                    <a:lnTo>
                      <a:pt x="3" y="452"/>
                    </a:lnTo>
                    <a:lnTo>
                      <a:pt x="0" y="418"/>
                    </a:lnTo>
                    <a:lnTo>
                      <a:pt x="0" y="384"/>
                    </a:lnTo>
                    <a:lnTo>
                      <a:pt x="3" y="350"/>
                    </a:lnTo>
                    <a:lnTo>
                      <a:pt x="8" y="317"/>
                    </a:lnTo>
                    <a:lnTo>
                      <a:pt x="15" y="284"/>
                    </a:lnTo>
                    <a:lnTo>
                      <a:pt x="25" y="253"/>
                    </a:lnTo>
                    <a:lnTo>
                      <a:pt x="38" y="222"/>
                    </a:lnTo>
                    <a:lnTo>
                      <a:pt x="54" y="193"/>
                    </a:lnTo>
                    <a:lnTo>
                      <a:pt x="71" y="165"/>
                    </a:lnTo>
                    <a:lnTo>
                      <a:pt x="91" y="140"/>
                    </a:lnTo>
                    <a:lnTo>
                      <a:pt x="114" y="117"/>
                    </a:lnTo>
                    <a:lnTo>
                      <a:pt x="138" y="97"/>
                    </a:lnTo>
                    <a:lnTo>
                      <a:pt x="165" y="79"/>
                    </a:lnTo>
                    <a:lnTo>
                      <a:pt x="220" y="50"/>
                    </a:lnTo>
                    <a:lnTo>
                      <a:pt x="274" y="27"/>
                    </a:lnTo>
                    <a:lnTo>
                      <a:pt x="324" y="12"/>
                    </a:lnTo>
                    <a:lnTo>
                      <a:pt x="371" y="3"/>
                    </a:lnTo>
                    <a:lnTo>
                      <a:pt x="416" y="0"/>
                    </a:lnTo>
                    <a:lnTo>
                      <a:pt x="458" y="3"/>
                    </a:lnTo>
                    <a:lnTo>
                      <a:pt x="494" y="10"/>
                    </a:lnTo>
                    <a:lnTo>
                      <a:pt x="526" y="24"/>
                    </a:lnTo>
                    <a:lnTo>
                      <a:pt x="553" y="41"/>
                    </a:lnTo>
                    <a:lnTo>
                      <a:pt x="575" y="61"/>
                    </a:lnTo>
                    <a:lnTo>
                      <a:pt x="591" y="87"/>
                    </a:lnTo>
                    <a:lnTo>
                      <a:pt x="600" y="115"/>
                    </a:lnTo>
                    <a:lnTo>
                      <a:pt x="604" y="147"/>
                    </a:lnTo>
                    <a:lnTo>
                      <a:pt x="600" y="181"/>
                    </a:lnTo>
                    <a:lnTo>
                      <a:pt x="588" y="218"/>
                    </a:lnTo>
                    <a:lnTo>
                      <a:pt x="569" y="256"/>
                    </a:lnTo>
                    <a:lnTo>
                      <a:pt x="523" y="3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7" name="Line 443"/>
              <p:cNvSpPr>
                <a:spLocks noChangeShapeType="1"/>
              </p:cNvSpPr>
              <p:nvPr/>
            </p:nvSpPr>
            <p:spPr bwMode="auto">
              <a:xfrm>
                <a:off x="2310" y="2601"/>
                <a:ext cx="20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8" name="Line 444"/>
              <p:cNvSpPr>
                <a:spLocks noChangeShapeType="1"/>
              </p:cNvSpPr>
              <p:nvPr/>
            </p:nvSpPr>
            <p:spPr bwMode="auto">
              <a:xfrm>
                <a:off x="2304" y="2625"/>
                <a:ext cx="23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19" name="Line 445"/>
              <p:cNvSpPr>
                <a:spLocks noChangeShapeType="1"/>
              </p:cNvSpPr>
              <p:nvPr/>
            </p:nvSpPr>
            <p:spPr bwMode="auto">
              <a:xfrm>
                <a:off x="2211" y="2579"/>
                <a:ext cx="20" cy="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0" name="Line 446"/>
              <p:cNvSpPr>
                <a:spLocks noChangeShapeType="1"/>
              </p:cNvSpPr>
              <p:nvPr/>
            </p:nvSpPr>
            <p:spPr bwMode="auto">
              <a:xfrm>
                <a:off x="2205" y="2603"/>
                <a:ext cx="23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1" name="Freeform 447"/>
              <p:cNvSpPr>
                <a:spLocks/>
              </p:cNvSpPr>
              <p:nvPr/>
            </p:nvSpPr>
            <p:spPr bwMode="auto">
              <a:xfrm>
                <a:off x="2422" y="2551"/>
                <a:ext cx="121" cy="201"/>
              </a:xfrm>
              <a:custGeom>
                <a:avLst/>
                <a:gdLst>
                  <a:gd name="T0" fmla="*/ 0 w 604"/>
                  <a:gd name="T1" fmla="*/ 0 h 801"/>
                  <a:gd name="T2" fmla="*/ 0 w 604"/>
                  <a:gd name="T3" fmla="*/ 0 h 801"/>
                  <a:gd name="T4" fmla="*/ 0 w 604"/>
                  <a:gd name="T5" fmla="*/ 0 h 801"/>
                  <a:gd name="T6" fmla="*/ 0 w 604"/>
                  <a:gd name="T7" fmla="*/ 0 h 801"/>
                  <a:gd name="T8" fmla="*/ 0 w 604"/>
                  <a:gd name="T9" fmla="*/ 0 h 801"/>
                  <a:gd name="T10" fmla="*/ 0 w 604"/>
                  <a:gd name="T11" fmla="*/ 0 h 801"/>
                  <a:gd name="T12" fmla="*/ 0 w 604"/>
                  <a:gd name="T13" fmla="*/ 0 h 801"/>
                  <a:gd name="T14" fmla="*/ 0 w 604"/>
                  <a:gd name="T15" fmla="*/ 0 h 801"/>
                  <a:gd name="T16" fmla="*/ 0 w 604"/>
                  <a:gd name="T17" fmla="*/ 0 h 801"/>
                  <a:gd name="T18" fmla="*/ 0 w 604"/>
                  <a:gd name="T19" fmla="*/ 0 h 801"/>
                  <a:gd name="T20" fmla="*/ 0 w 604"/>
                  <a:gd name="T21" fmla="*/ 0 h 801"/>
                  <a:gd name="T22" fmla="*/ 0 w 604"/>
                  <a:gd name="T23" fmla="*/ 0 h 801"/>
                  <a:gd name="T24" fmla="*/ 0 w 604"/>
                  <a:gd name="T25" fmla="*/ 0 h 801"/>
                  <a:gd name="T26" fmla="*/ 0 w 604"/>
                  <a:gd name="T27" fmla="*/ 0 h 801"/>
                  <a:gd name="T28" fmla="*/ 0 w 604"/>
                  <a:gd name="T29" fmla="*/ 0 h 801"/>
                  <a:gd name="T30" fmla="*/ 0 w 604"/>
                  <a:gd name="T31" fmla="*/ 0 h 801"/>
                  <a:gd name="T32" fmla="*/ 0 w 604"/>
                  <a:gd name="T33" fmla="*/ 0 h 801"/>
                  <a:gd name="T34" fmla="*/ 0 w 604"/>
                  <a:gd name="T35" fmla="*/ 0 h 801"/>
                  <a:gd name="T36" fmla="*/ 0 w 604"/>
                  <a:gd name="T37" fmla="*/ 0 h 801"/>
                  <a:gd name="T38" fmla="*/ 0 w 604"/>
                  <a:gd name="T39" fmla="*/ 0 h 801"/>
                  <a:gd name="T40" fmla="*/ 0 w 604"/>
                  <a:gd name="T41" fmla="*/ 0 h 801"/>
                  <a:gd name="T42" fmla="*/ 0 w 604"/>
                  <a:gd name="T43" fmla="*/ 0 h 801"/>
                  <a:gd name="T44" fmla="*/ 0 w 604"/>
                  <a:gd name="T45" fmla="*/ 0 h 801"/>
                  <a:gd name="T46" fmla="*/ 0 w 604"/>
                  <a:gd name="T47" fmla="*/ 0 h 801"/>
                  <a:gd name="T48" fmla="*/ 0 w 604"/>
                  <a:gd name="T49" fmla="*/ 0 h 801"/>
                  <a:gd name="T50" fmla="*/ 0 w 604"/>
                  <a:gd name="T51" fmla="*/ 0 h 801"/>
                  <a:gd name="T52" fmla="*/ 0 w 604"/>
                  <a:gd name="T53" fmla="*/ 0 h 801"/>
                  <a:gd name="T54" fmla="*/ 0 w 604"/>
                  <a:gd name="T55" fmla="*/ 0 h 801"/>
                  <a:gd name="T56" fmla="*/ 0 w 604"/>
                  <a:gd name="T57" fmla="*/ 0 h 801"/>
                  <a:gd name="T58" fmla="*/ 0 w 604"/>
                  <a:gd name="T59" fmla="*/ 0 h 801"/>
                  <a:gd name="T60" fmla="*/ 0 w 604"/>
                  <a:gd name="T61" fmla="*/ 0 h 801"/>
                  <a:gd name="T62" fmla="*/ 0 w 604"/>
                  <a:gd name="T63" fmla="*/ 0 h 801"/>
                  <a:gd name="T64" fmla="*/ 0 w 604"/>
                  <a:gd name="T65" fmla="*/ 0 h 801"/>
                  <a:gd name="T66" fmla="*/ 0 w 604"/>
                  <a:gd name="T67" fmla="*/ 0 h 801"/>
                  <a:gd name="T68" fmla="*/ 0 w 604"/>
                  <a:gd name="T69" fmla="*/ 0 h 801"/>
                  <a:gd name="T70" fmla="*/ 0 w 604"/>
                  <a:gd name="T71" fmla="*/ 0 h 801"/>
                  <a:gd name="T72" fmla="*/ 0 w 604"/>
                  <a:gd name="T73" fmla="*/ 0 h 801"/>
                  <a:gd name="T74" fmla="*/ 0 w 604"/>
                  <a:gd name="T75" fmla="*/ 0 h 801"/>
                  <a:gd name="T76" fmla="*/ 0 w 604"/>
                  <a:gd name="T77" fmla="*/ 0 h 801"/>
                  <a:gd name="T78" fmla="*/ 0 w 604"/>
                  <a:gd name="T79" fmla="*/ 0 h 801"/>
                  <a:gd name="T80" fmla="*/ 0 w 604"/>
                  <a:gd name="T81" fmla="*/ 0 h 801"/>
                  <a:gd name="T82" fmla="*/ 0 w 604"/>
                  <a:gd name="T83" fmla="*/ 0 h 801"/>
                  <a:gd name="T84" fmla="*/ 0 w 604"/>
                  <a:gd name="T85" fmla="*/ 0 h 801"/>
                  <a:gd name="T86" fmla="*/ 0 w 604"/>
                  <a:gd name="T87" fmla="*/ 0 h 801"/>
                  <a:gd name="T88" fmla="*/ 0 w 604"/>
                  <a:gd name="T89" fmla="*/ 0 h 801"/>
                  <a:gd name="T90" fmla="*/ 0 w 604"/>
                  <a:gd name="T91" fmla="*/ 0 h 801"/>
                  <a:gd name="T92" fmla="*/ 0 w 604"/>
                  <a:gd name="T93" fmla="*/ 0 h 801"/>
                  <a:gd name="T94" fmla="*/ 0 w 604"/>
                  <a:gd name="T95" fmla="*/ 0 h 801"/>
                  <a:gd name="T96" fmla="*/ 0 w 604"/>
                  <a:gd name="T97" fmla="*/ 0 h 801"/>
                  <a:gd name="T98" fmla="*/ 0 w 604"/>
                  <a:gd name="T99" fmla="*/ 0 h 801"/>
                  <a:gd name="T100" fmla="*/ 0 w 604"/>
                  <a:gd name="T101" fmla="*/ 0 h 801"/>
                  <a:gd name="T102" fmla="*/ 0 w 604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4"/>
                  <a:gd name="T157" fmla="*/ 0 h 801"/>
                  <a:gd name="T158" fmla="*/ 604 w 604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4" h="801">
                    <a:moveTo>
                      <a:pt x="599" y="778"/>
                    </a:moveTo>
                    <a:lnTo>
                      <a:pt x="599" y="778"/>
                    </a:lnTo>
                    <a:lnTo>
                      <a:pt x="540" y="790"/>
                    </a:lnTo>
                    <a:lnTo>
                      <a:pt x="485" y="797"/>
                    </a:lnTo>
                    <a:lnTo>
                      <a:pt x="433" y="801"/>
                    </a:lnTo>
                    <a:lnTo>
                      <a:pt x="384" y="800"/>
                    </a:lnTo>
                    <a:lnTo>
                      <a:pt x="338" y="794"/>
                    </a:lnTo>
                    <a:lnTo>
                      <a:pt x="294" y="786"/>
                    </a:lnTo>
                    <a:lnTo>
                      <a:pt x="255" y="773"/>
                    </a:lnTo>
                    <a:lnTo>
                      <a:pt x="218" y="759"/>
                    </a:lnTo>
                    <a:lnTo>
                      <a:pt x="184" y="740"/>
                    </a:lnTo>
                    <a:lnTo>
                      <a:pt x="153" y="719"/>
                    </a:lnTo>
                    <a:lnTo>
                      <a:pt x="125" y="696"/>
                    </a:lnTo>
                    <a:lnTo>
                      <a:pt x="100" y="671"/>
                    </a:lnTo>
                    <a:lnTo>
                      <a:pt x="78" y="643"/>
                    </a:lnTo>
                    <a:lnTo>
                      <a:pt x="58" y="614"/>
                    </a:lnTo>
                    <a:lnTo>
                      <a:pt x="42" y="583"/>
                    </a:lnTo>
                    <a:lnTo>
                      <a:pt x="28" y="551"/>
                    </a:lnTo>
                    <a:lnTo>
                      <a:pt x="17" y="519"/>
                    </a:lnTo>
                    <a:lnTo>
                      <a:pt x="9" y="485"/>
                    </a:lnTo>
                    <a:lnTo>
                      <a:pt x="3" y="452"/>
                    </a:lnTo>
                    <a:lnTo>
                      <a:pt x="0" y="418"/>
                    </a:lnTo>
                    <a:lnTo>
                      <a:pt x="0" y="384"/>
                    </a:lnTo>
                    <a:lnTo>
                      <a:pt x="3" y="349"/>
                    </a:lnTo>
                    <a:lnTo>
                      <a:pt x="8" y="316"/>
                    </a:lnTo>
                    <a:lnTo>
                      <a:pt x="15" y="283"/>
                    </a:lnTo>
                    <a:lnTo>
                      <a:pt x="25" y="251"/>
                    </a:lnTo>
                    <a:lnTo>
                      <a:pt x="38" y="221"/>
                    </a:lnTo>
                    <a:lnTo>
                      <a:pt x="53" y="192"/>
                    </a:lnTo>
                    <a:lnTo>
                      <a:pt x="70" y="165"/>
                    </a:lnTo>
                    <a:lnTo>
                      <a:pt x="90" y="140"/>
                    </a:lnTo>
                    <a:lnTo>
                      <a:pt x="113" y="117"/>
                    </a:lnTo>
                    <a:lnTo>
                      <a:pt x="137" y="97"/>
                    </a:lnTo>
                    <a:lnTo>
                      <a:pt x="164" y="78"/>
                    </a:lnTo>
                    <a:lnTo>
                      <a:pt x="219" y="50"/>
                    </a:lnTo>
                    <a:lnTo>
                      <a:pt x="273" y="27"/>
                    </a:lnTo>
                    <a:lnTo>
                      <a:pt x="324" y="12"/>
                    </a:lnTo>
                    <a:lnTo>
                      <a:pt x="371" y="3"/>
                    </a:lnTo>
                    <a:lnTo>
                      <a:pt x="416" y="0"/>
                    </a:lnTo>
                    <a:lnTo>
                      <a:pt x="458" y="2"/>
                    </a:lnTo>
                    <a:lnTo>
                      <a:pt x="494" y="10"/>
                    </a:lnTo>
                    <a:lnTo>
                      <a:pt x="526" y="22"/>
                    </a:lnTo>
                    <a:lnTo>
                      <a:pt x="554" y="40"/>
                    </a:lnTo>
                    <a:lnTo>
                      <a:pt x="575" y="61"/>
                    </a:lnTo>
                    <a:lnTo>
                      <a:pt x="591" y="86"/>
                    </a:lnTo>
                    <a:lnTo>
                      <a:pt x="600" y="115"/>
                    </a:lnTo>
                    <a:lnTo>
                      <a:pt x="604" y="146"/>
                    </a:lnTo>
                    <a:lnTo>
                      <a:pt x="600" y="180"/>
                    </a:lnTo>
                    <a:lnTo>
                      <a:pt x="588" y="216"/>
                    </a:lnTo>
                    <a:lnTo>
                      <a:pt x="569" y="255"/>
                    </a:lnTo>
                    <a:lnTo>
                      <a:pt x="521" y="3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2" name="Freeform 448"/>
              <p:cNvSpPr>
                <a:spLocks/>
              </p:cNvSpPr>
              <p:nvPr/>
            </p:nvSpPr>
            <p:spPr bwMode="auto">
              <a:xfrm>
                <a:off x="2519" y="2576"/>
                <a:ext cx="121" cy="200"/>
              </a:xfrm>
              <a:custGeom>
                <a:avLst/>
                <a:gdLst>
                  <a:gd name="T0" fmla="*/ 0 w 604"/>
                  <a:gd name="T1" fmla="*/ 0 h 801"/>
                  <a:gd name="T2" fmla="*/ 0 w 604"/>
                  <a:gd name="T3" fmla="*/ 0 h 801"/>
                  <a:gd name="T4" fmla="*/ 0 w 604"/>
                  <a:gd name="T5" fmla="*/ 0 h 801"/>
                  <a:gd name="T6" fmla="*/ 0 w 604"/>
                  <a:gd name="T7" fmla="*/ 0 h 801"/>
                  <a:gd name="T8" fmla="*/ 0 w 604"/>
                  <a:gd name="T9" fmla="*/ 0 h 801"/>
                  <a:gd name="T10" fmla="*/ 0 w 604"/>
                  <a:gd name="T11" fmla="*/ 0 h 801"/>
                  <a:gd name="T12" fmla="*/ 0 w 604"/>
                  <a:gd name="T13" fmla="*/ 0 h 801"/>
                  <a:gd name="T14" fmla="*/ 0 w 604"/>
                  <a:gd name="T15" fmla="*/ 0 h 801"/>
                  <a:gd name="T16" fmla="*/ 0 w 604"/>
                  <a:gd name="T17" fmla="*/ 0 h 801"/>
                  <a:gd name="T18" fmla="*/ 0 w 604"/>
                  <a:gd name="T19" fmla="*/ 0 h 801"/>
                  <a:gd name="T20" fmla="*/ 0 w 604"/>
                  <a:gd name="T21" fmla="*/ 0 h 801"/>
                  <a:gd name="T22" fmla="*/ 0 w 604"/>
                  <a:gd name="T23" fmla="*/ 0 h 801"/>
                  <a:gd name="T24" fmla="*/ 0 w 604"/>
                  <a:gd name="T25" fmla="*/ 0 h 801"/>
                  <a:gd name="T26" fmla="*/ 0 w 604"/>
                  <a:gd name="T27" fmla="*/ 0 h 801"/>
                  <a:gd name="T28" fmla="*/ 0 w 604"/>
                  <a:gd name="T29" fmla="*/ 0 h 801"/>
                  <a:gd name="T30" fmla="*/ 0 w 604"/>
                  <a:gd name="T31" fmla="*/ 0 h 801"/>
                  <a:gd name="T32" fmla="*/ 0 w 604"/>
                  <a:gd name="T33" fmla="*/ 0 h 801"/>
                  <a:gd name="T34" fmla="*/ 0 w 604"/>
                  <a:gd name="T35" fmla="*/ 0 h 801"/>
                  <a:gd name="T36" fmla="*/ 0 w 604"/>
                  <a:gd name="T37" fmla="*/ 0 h 801"/>
                  <a:gd name="T38" fmla="*/ 0 w 604"/>
                  <a:gd name="T39" fmla="*/ 0 h 801"/>
                  <a:gd name="T40" fmla="*/ 0 w 604"/>
                  <a:gd name="T41" fmla="*/ 0 h 801"/>
                  <a:gd name="T42" fmla="*/ 0 w 604"/>
                  <a:gd name="T43" fmla="*/ 0 h 801"/>
                  <a:gd name="T44" fmla="*/ 0 w 604"/>
                  <a:gd name="T45" fmla="*/ 0 h 801"/>
                  <a:gd name="T46" fmla="*/ 0 w 604"/>
                  <a:gd name="T47" fmla="*/ 0 h 801"/>
                  <a:gd name="T48" fmla="*/ 0 w 604"/>
                  <a:gd name="T49" fmla="*/ 0 h 801"/>
                  <a:gd name="T50" fmla="*/ 0 w 604"/>
                  <a:gd name="T51" fmla="*/ 0 h 801"/>
                  <a:gd name="T52" fmla="*/ 0 w 604"/>
                  <a:gd name="T53" fmla="*/ 0 h 801"/>
                  <a:gd name="T54" fmla="*/ 0 w 604"/>
                  <a:gd name="T55" fmla="*/ 0 h 801"/>
                  <a:gd name="T56" fmla="*/ 0 w 604"/>
                  <a:gd name="T57" fmla="*/ 0 h 801"/>
                  <a:gd name="T58" fmla="*/ 0 w 604"/>
                  <a:gd name="T59" fmla="*/ 0 h 801"/>
                  <a:gd name="T60" fmla="*/ 0 w 604"/>
                  <a:gd name="T61" fmla="*/ 0 h 801"/>
                  <a:gd name="T62" fmla="*/ 0 w 604"/>
                  <a:gd name="T63" fmla="*/ 0 h 801"/>
                  <a:gd name="T64" fmla="*/ 0 w 604"/>
                  <a:gd name="T65" fmla="*/ 0 h 801"/>
                  <a:gd name="T66" fmla="*/ 0 w 604"/>
                  <a:gd name="T67" fmla="*/ 0 h 801"/>
                  <a:gd name="T68" fmla="*/ 0 w 604"/>
                  <a:gd name="T69" fmla="*/ 0 h 801"/>
                  <a:gd name="T70" fmla="*/ 0 w 604"/>
                  <a:gd name="T71" fmla="*/ 0 h 801"/>
                  <a:gd name="T72" fmla="*/ 0 w 604"/>
                  <a:gd name="T73" fmla="*/ 0 h 801"/>
                  <a:gd name="T74" fmla="*/ 0 w 604"/>
                  <a:gd name="T75" fmla="*/ 0 h 801"/>
                  <a:gd name="T76" fmla="*/ 0 w 604"/>
                  <a:gd name="T77" fmla="*/ 0 h 801"/>
                  <a:gd name="T78" fmla="*/ 0 w 604"/>
                  <a:gd name="T79" fmla="*/ 0 h 801"/>
                  <a:gd name="T80" fmla="*/ 0 w 604"/>
                  <a:gd name="T81" fmla="*/ 0 h 801"/>
                  <a:gd name="T82" fmla="*/ 0 w 604"/>
                  <a:gd name="T83" fmla="*/ 0 h 801"/>
                  <a:gd name="T84" fmla="*/ 0 w 604"/>
                  <a:gd name="T85" fmla="*/ 0 h 801"/>
                  <a:gd name="T86" fmla="*/ 0 w 604"/>
                  <a:gd name="T87" fmla="*/ 0 h 801"/>
                  <a:gd name="T88" fmla="*/ 0 w 604"/>
                  <a:gd name="T89" fmla="*/ 0 h 801"/>
                  <a:gd name="T90" fmla="*/ 0 w 604"/>
                  <a:gd name="T91" fmla="*/ 0 h 801"/>
                  <a:gd name="T92" fmla="*/ 0 w 604"/>
                  <a:gd name="T93" fmla="*/ 0 h 801"/>
                  <a:gd name="T94" fmla="*/ 0 w 604"/>
                  <a:gd name="T95" fmla="*/ 0 h 801"/>
                  <a:gd name="T96" fmla="*/ 0 w 604"/>
                  <a:gd name="T97" fmla="*/ 0 h 801"/>
                  <a:gd name="T98" fmla="*/ 0 w 604"/>
                  <a:gd name="T99" fmla="*/ 0 h 801"/>
                  <a:gd name="T100" fmla="*/ 0 w 604"/>
                  <a:gd name="T101" fmla="*/ 0 h 801"/>
                  <a:gd name="T102" fmla="*/ 0 w 604"/>
                  <a:gd name="T103" fmla="*/ 0 h 80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4"/>
                  <a:gd name="T157" fmla="*/ 0 h 801"/>
                  <a:gd name="T158" fmla="*/ 604 w 604"/>
                  <a:gd name="T159" fmla="*/ 801 h 80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4" h="801">
                    <a:moveTo>
                      <a:pt x="599" y="778"/>
                    </a:moveTo>
                    <a:lnTo>
                      <a:pt x="599" y="778"/>
                    </a:lnTo>
                    <a:lnTo>
                      <a:pt x="540" y="790"/>
                    </a:lnTo>
                    <a:lnTo>
                      <a:pt x="485" y="797"/>
                    </a:lnTo>
                    <a:lnTo>
                      <a:pt x="433" y="801"/>
                    </a:lnTo>
                    <a:lnTo>
                      <a:pt x="384" y="800"/>
                    </a:lnTo>
                    <a:lnTo>
                      <a:pt x="338" y="794"/>
                    </a:lnTo>
                    <a:lnTo>
                      <a:pt x="294" y="786"/>
                    </a:lnTo>
                    <a:lnTo>
                      <a:pt x="255" y="773"/>
                    </a:lnTo>
                    <a:lnTo>
                      <a:pt x="218" y="759"/>
                    </a:lnTo>
                    <a:lnTo>
                      <a:pt x="184" y="740"/>
                    </a:lnTo>
                    <a:lnTo>
                      <a:pt x="153" y="719"/>
                    </a:lnTo>
                    <a:lnTo>
                      <a:pt x="125" y="696"/>
                    </a:lnTo>
                    <a:lnTo>
                      <a:pt x="100" y="671"/>
                    </a:lnTo>
                    <a:lnTo>
                      <a:pt x="78" y="643"/>
                    </a:lnTo>
                    <a:lnTo>
                      <a:pt x="58" y="614"/>
                    </a:lnTo>
                    <a:lnTo>
                      <a:pt x="42" y="583"/>
                    </a:lnTo>
                    <a:lnTo>
                      <a:pt x="28" y="551"/>
                    </a:lnTo>
                    <a:lnTo>
                      <a:pt x="17" y="519"/>
                    </a:lnTo>
                    <a:lnTo>
                      <a:pt x="9" y="485"/>
                    </a:lnTo>
                    <a:lnTo>
                      <a:pt x="3" y="452"/>
                    </a:lnTo>
                    <a:lnTo>
                      <a:pt x="0" y="418"/>
                    </a:lnTo>
                    <a:lnTo>
                      <a:pt x="0" y="384"/>
                    </a:lnTo>
                    <a:lnTo>
                      <a:pt x="3" y="349"/>
                    </a:lnTo>
                    <a:lnTo>
                      <a:pt x="8" y="316"/>
                    </a:lnTo>
                    <a:lnTo>
                      <a:pt x="15" y="283"/>
                    </a:lnTo>
                    <a:lnTo>
                      <a:pt x="25" y="251"/>
                    </a:lnTo>
                    <a:lnTo>
                      <a:pt x="38" y="221"/>
                    </a:lnTo>
                    <a:lnTo>
                      <a:pt x="53" y="192"/>
                    </a:lnTo>
                    <a:lnTo>
                      <a:pt x="70" y="165"/>
                    </a:lnTo>
                    <a:lnTo>
                      <a:pt x="90" y="140"/>
                    </a:lnTo>
                    <a:lnTo>
                      <a:pt x="113" y="117"/>
                    </a:lnTo>
                    <a:lnTo>
                      <a:pt x="137" y="97"/>
                    </a:lnTo>
                    <a:lnTo>
                      <a:pt x="164" y="78"/>
                    </a:lnTo>
                    <a:lnTo>
                      <a:pt x="219" y="50"/>
                    </a:lnTo>
                    <a:lnTo>
                      <a:pt x="273" y="27"/>
                    </a:lnTo>
                    <a:lnTo>
                      <a:pt x="324" y="12"/>
                    </a:lnTo>
                    <a:lnTo>
                      <a:pt x="372" y="3"/>
                    </a:lnTo>
                    <a:lnTo>
                      <a:pt x="417" y="0"/>
                    </a:lnTo>
                    <a:lnTo>
                      <a:pt x="457" y="3"/>
                    </a:lnTo>
                    <a:lnTo>
                      <a:pt x="494" y="10"/>
                    </a:lnTo>
                    <a:lnTo>
                      <a:pt x="527" y="22"/>
                    </a:lnTo>
                    <a:lnTo>
                      <a:pt x="553" y="41"/>
                    </a:lnTo>
                    <a:lnTo>
                      <a:pt x="575" y="61"/>
                    </a:lnTo>
                    <a:lnTo>
                      <a:pt x="592" y="86"/>
                    </a:lnTo>
                    <a:lnTo>
                      <a:pt x="600" y="115"/>
                    </a:lnTo>
                    <a:lnTo>
                      <a:pt x="604" y="147"/>
                    </a:lnTo>
                    <a:lnTo>
                      <a:pt x="600" y="181"/>
                    </a:lnTo>
                    <a:lnTo>
                      <a:pt x="588" y="216"/>
                    </a:lnTo>
                    <a:lnTo>
                      <a:pt x="569" y="255"/>
                    </a:lnTo>
                    <a:lnTo>
                      <a:pt x="522" y="33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3" name="Line 449"/>
              <p:cNvSpPr>
                <a:spLocks noChangeShapeType="1"/>
              </p:cNvSpPr>
              <p:nvPr/>
            </p:nvSpPr>
            <p:spPr bwMode="auto">
              <a:xfrm>
                <a:off x="2504" y="2651"/>
                <a:ext cx="20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4" name="Line 450"/>
              <p:cNvSpPr>
                <a:spLocks noChangeShapeType="1"/>
              </p:cNvSpPr>
              <p:nvPr/>
            </p:nvSpPr>
            <p:spPr bwMode="auto">
              <a:xfrm>
                <a:off x="2498" y="2675"/>
                <a:ext cx="24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5" name="Line 451"/>
              <p:cNvSpPr>
                <a:spLocks noChangeShapeType="1"/>
              </p:cNvSpPr>
              <p:nvPr/>
            </p:nvSpPr>
            <p:spPr bwMode="auto">
              <a:xfrm>
                <a:off x="2405" y="2629"/>
                <a:ext cx="20" cy="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6" name="Line 452"/>
              <p:cNvSpPr>
                <a:spLocks noChangeShapeType="1"/>
              </p:cNvSpPr>
              <p:nvPr/>
            </p:nvSpPr>
            <p:spPr bwMode="auto">
              <a:xfrm>
                <a:off x="2399" y="2653"/>
                <a:ext cx="24" cy="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7" name="Freeform 453"/>
              <p:cNvSpPr>
                <a:spLocks/>
              </p:cNvSpPr>
              <p:nvPr/>
            </p:nvSpPr>
            <p:spPr bwMode="auto">
              <a:xfrm>
                <a:off x="2961" y="2768"/>
                <a:ext cx="37" cy="9"/>
              </a:xfrm>
              <a:custGeom>
                <a:avLst/>
                <a:gdLst>
                  <a:gd name="T0" fmla="*/ 0 w 185"/>
                  <a:gd name="T1" fmla="*/ 0 h 34"/>
                  <a:gd name="T2" fmla="*/ 0 w 185"/>
                  <a:gd name="T3" fmla="*/ 0 h 34"/>
                  <a:gd name="T4" fmla="*/ 0 w 185"/>
                  <a:gd name="T5" fmla="*/ 0 h 34"/>
                  <a:gd name="T6" fmla="*/ 0 w 18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5"/>
                  <a:gd name="T13" fmla="*/ 0 h 34"/>
                  <a:gd name="T14" fmla="*/ 185 w 185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5" h="34">
                    <a:moveTo>
                      <a:pt x="0" y="0"/>
                    </a:moveTo>
                    <a:lnTo>
                      <a:pt x="87" y="34"/>
                    </a:lnTo>
                    <a:lnTo>
                      <a:pt x="18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8" name="Freeform 454"/>
              <p:cNvSpPr>
                <a:spLocks/>
              </p:cNvSpPr>
              <p:nvPr/>
            </p:nvSpPr>
            <p:spPr bwMode="auto">
              <a:xfrm>
                <a:off x="2941" y="2759"/>
                <a:ext cx="79" cy="10"/>
              </a:xfrm>
              <a:custGeom>
                <a:avLst/>
                <a:gdLst>
                  <a:gd name="T0" fmla="*/ 0 w 396"/>
                  <a:gd name="T1" fmla="*/ 0 h 41"/>
                  <a:gd name="T2" fmla="*/ 0 w 396"/>
                  <a:gd name="T3" fmla="*/ 0 h 41"/>
                  <a:gd name="T4" fmla="*/ 0 w 396"/>
                  <a:gd name="T5" fmla="*/ 0 h 41"/>
                  <a:gd name="T6" fmla="*/ 0 w 396"/>
                  <a:gd name="T7" fmla="*/ 0 h 41"/>
                  <a:gd name="T8" fmla="*/ 0 w 396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6"/>
                  <a:gd name="T16" fmla="*/ 0 h 41"/>
                  <a:gd name="T17" fmla="*/ 396 w 396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6" h="41">
                    <a:moveTo>
                      <a:pt x="99" y="39"/>
                    </a:moveTo>
                    <a:lnTo>
                      <a:pt x="0" y="0"/>
                    </a:lnTo>
                    <a:lnTo>
                      <a:pt x="396" y="6"/>
                    </a:lnTo>
                    <a:lnTo>
                      <a:pt x="284" y="41"/>
                    </a:lnTo>
                    <a:lnTo>
                      <a:pt x="99" y="39"/>
                    </a:lnTo>
                    <a:close/>
                  </a:path>
                </a:pathLst>
              </a:custGeom>
              <a:solidFill>
                <a:srgbClr val="FA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29" name="Freeform 455"/>
              <p:cNvSpPr>
                <a:spLocks/>
              </p:cNvSpPr>
              <p:nvPr/>
            </p:nvSpPr>
            <p:spPr bwMode="auto">
              <a:xfrm>
                <a:off x="2921" y="2749"/>
                <a:ext cx="122" cy="11"/>
              </a:xfrm>
              <a:custGeom>
                <a:avLst/>
                <a:gdLst>
                  <a:gd name="T0" fmla="*/ 0 w 612"/>
                  <a:gd name="T1" fmla="*/ 0 h 46"/>
                  <a:gd name="T2" fmla="*/ 0 w 612"/>
                  <a:gd name="T3" fmla="*/ 0 h 46"/>
                  <a:gd name="T4" fmla="*/ 0 w 612"/>
                  <a:gd name="T5" fmla="*/ 0 h 46"/>
                  <a:gd name="T6" fmla="*/ 0 w 612"/>
                  <a:gd name="T7" fmla="*/ 0 h 46"/>
                  <a:gd name="T8" fmla="*/ 0 w 61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46"/>
                  <a:gd name="T17" fmla="*/ 612 w 61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46">
                    <a:moveTo>
                      <a:pt x="101" y="40"/>
                    </a:moveTo>
                    <a:lnTo>
                      <a:pt x="0" y="0"/>
                    </a:lnTo>
                    <a:lnTo>
                      <a:pt x="612" y="8"/>
                    </a:lnTo>
                    <a:lnTo>
                      <a:pt x="497" y="46"/>
                    </a:lnTo>
                    <a:lnTo>
                      <a:pt x="101" y="40"/>
                    </a:lnTo>
                    <a:close/>
                  </a:path>
                </a:pathLst>
              </a:custGeom>
              <a:solidFill>
                <a:srgbClr val="F4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0" name="Freeform 456"/>
              <p:cNvSpPr>
                <a:spLocks/>
              </p:cNvSpPr>
              <p:nvPr/>
            </p:nvSpPr>
            <p:spPr bwMode="auto">
              <a:xfrm>
                <a:off x="2912" y="2739"/>
                <a:ext cx="154" cy="12"/>
              </a:xfrm>
              <a:custGeom>
                <a:avLst/>
                <a:gdLst>
                  <a:gd name="T0" fmla="*/ 0 w 770"/>
                  <a:gd name="T1" fmla="*/ 0 h 47"/>
                  <a:gd name="T2" fmla="*/ 0 w 770"/>
                  <a:gd name="T3" fmla="*/ 0 h 47"/>
                  <a:gd name="T4" fmla="*/ 0 w 770"/>
                  <a:gd name="T5" fmla="*/ 0 h 47"/>
                  <a:gd name="T6" fmla="*/ 0 w 770"/>
                  <a:gd name="T7" fmla="*/ 0 h 47"/>
                  <a:gd name="T8" fmla="*/ 0 w 770"/>
                  <a:gd name="T9" fmla="*/ 0 h 47"/>
                  <a:gd name="T10" fmla="*/ 0 w 770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0"/>
                  <a:gd name="T19" fmla="*/ 0 h 47"/>
                  <a:gd name="T20" fmla="*/ 770 w 770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0" h="47">
                    <a:moveTo>
                      <a:pt x="43" y="39"/>
                    </a:moveTo>
                    <a:lnTo>
                      <a:pt x="0" y="22"/>
                    </a:lnTo>
                    <a:lnTo>
                      <a:pt x="73" y="0"/>
                    </a:lnTo>
                    <a:lnTo>
                      <a:pt x="770" y="10"/>
                    </a:lnTo>
                    <a:lnTo>
                      <a:pt x="655" y="47"/>
                    </a:lnTo>
                    <a:lnTo>
                      <a:pt x="43" y="39"/>
                    </a:lnTo>
                    <a:close/>
                  </a:path>
                </a:pathLst>
              </a:custGeom>
              <a:solidFill>
                <a:srgbClr val="EE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1" name="Freeform 457"/>
              <p:cNvSpPr>
                <a:spLocks/>
              </p:cNvSpPr>
              <p:nvPr/>
            </p:nvSpPr>
            <p:spPr bwMode="auto">
              <a:xfrm>
                <a:off x="2927" y="2730"/>
                <a:ext cx="162" cy="11"/>
              </a:xfrm>
              <a:custGeom>
                <a:avLst/>
                <a:gdLst>
                  <a:gd name="T0" fmla="*/ 0 w 808"/>
                  <a:gd name="T1" fmla="*/ 0 h 46"/>
                  <a:gd name="T2" fmla="*/ 0 w 808"/>
                  <a:gd name="T3" fmla="*/ 0 h 46"/>
                  <a:gd name="T4" fmla="*/ 0 w 808"/>
                  <a:gd name="T5" fmla="*/ 0 h 46"/>
                  <a:gd name="T6" fmla="*/ 0 w 808"/>
                  <a:gd name="T7" fmla="*/ 0 h 46"/>
                  <a:gd name="T8" fmla="*/ 0 w 808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8"/>
                  <a:gd name="T16" fmla="*/ 0 h 46"/>
                  <a:gd name="T17" fmla="*/ 808 w 808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8" h="46">
                    <a:moveTo>
                      <a:pt x="0" y="36"/>
                    </a:moveTo>
                    <a:lnTo>
                      <a:pt x="120" y="0"/>
                    </a:lnTo>
                    <a:lnTo>
                      <a:pt x="808" y="10"/>
                    </a:lnTo>
                    <a:lnTo>
                      <a:pt x="697" y="4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9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2" name="Freeform 458"/>
              <p:cNvSpPr>
                <a:spLocks/>
              </p:cNvSpPr>
              <p:nvPr/>
            </p:nvSpPr>
            <p:spPr bwMode="auto">
              <a:xfrm>
                <a:off x="2951" y="2721"/>
                <a:ext cx="161" cy="11"/>
              </a:xfrm>
              <a:custGeom>
                <a:avLst/>
                <a:gdLst>
                  <a:gd name="T0" fmla="*/ 0 w 803"/>
                  <a:gd name="T1" fmla="*/ 0 h 46"/>
                  <a:gd name="T2" fmla="*/ 0 w 803"/>
                  <a:gd name="T3" fmla="*/ 0 h 46"/>
                  <a:gd name="T4" fmla="*/ 0 w 803"/>
                  <a:gd name="T5" fmla="*/ 0 h 46"/>
                  <a:gd name="T6" fmla="*/ 0 w 803"/>
                  <a:gd name="T7" fmla="*/ 0 h 46"/>
                  <a:gd name="T8" fmla="*/ 0 w 803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3"/>
                  <a:gd name="T16" fmla="*/ 0 h 46"/>
                  <a:gd name="T17" fmla="*/ 803 w 803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3" h="46">
                    <a:moveTo>
                      <a:pt x="0" y="36"/>
                    </a:moveTo>
                    <a:lnTo>
                      <a:pt x="124" y="0"/>
                    </a:lnTo>
                    <a:lnTo>
                      <a:pt x="803" y="9"/>
                    </a:lnTo>
                    <a:lnTo>
                      <a:pt x="688" y="4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3" name="Freeform 459"/>
              <p:cNvSpPr>
                <a:spLocks/>
              </p:cNvSpPr>
              <p:nvPr/>
            </p:nvSpPr>
            <p:spPr bwMode="auto">
              <a:xfrm>
                <a:off x="2976" y="2711"/>
                <a:ext cx="159" cy="12"/>
              </a:xfrm>
              <a:custGeom>
                <a:avLst/>
                <a:gdLst>
                  <a:gd name="T0" fmla="*/ 0 w 794"/>
                  <a:gd name="T1" fmla="*/ 0 h 47"/>
                  <a:gd name="T2" fmla="*/ 0 w 794"/>
                  <a:gd name="T3" fmla="*/ 0 h 47"/>
                  <a:gd name="T4" fmla="*/ 0 w 794"/>
                  <a:gd name="T5" fmla="*/ 0 h 47"/>
                  <a:gd name="T6" fmla="*/ 0 w 794"/>
                  <a:gd name="T7" fmla="*/ 0 h 47"/>
                  <a:gd name="T8" fmla="*/ 0 w 794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4"/>
                  <a:gd name="T16" fmla="*/ 0 h 47"/>
                  <a:gd name="T17" fmla="*/ 794 w 794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4" h="47">
                    <a:moveTo>
                      <a:pt x="0" y="38"/>
                    </a:moveTo>
                    <a:lnTo>
                      <a:pt x="122" y="0"/>
                    </a:lnTo>
                    <a:lnTo>
                      <a:pt x="794" y="10"/>
                    </a:lnTo>
                    <a:lnTo>
                      <a:pt x="679" y="47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D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4" name="Freeform 460"/>
              <p:cNvSpPr>
                <a:spLocks/>
              </p:cNvSpPr>
              <p:nvPr/>
            </p:nvSpPr>
            <p:spPr bwMode="auto">
              <a:xfrm>
                <a:off x="3000" y="2702"/>
                <a:ext cx="158" cy="12"/>
              </a:xfrm>
              <a:custGeom>
                <a:avLst/>
                <a:gdLst>
                  <a:gd name="T0" fmla="*/ 0 w 787"/>
                  <a:gd name="T1" fmla="*/ 0 h 47"/>
                  <a:gd name="T2" fmla="*/ 0 w 787"/>
                  <a:gd name="T3" fmla="*/ 0 h 47"/>
                  <a:gd name="T4" fmla="*/ 0 w 787"/>
                  <a:gd name="T5" fmla="*/ 0 h 47"/>
                  <a:gd name="T6" fmla="*/ 0 w 787"/>
                  <a:gd name="T7" fmla="*/ 0 h 47"/>
                  <a:gd name="T8" fmla="*/ 0 w 787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87"/>
                  <a:gd name="T16" fmla="*/ 0 h 47"/>
                  <a:gd name="T17" fmla="*/ 787 w 787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87" h="47">
                    <a:moveTo>
                      <a:pt x="0" y="37"/>
                    </a:moveTo>
                    <a:lnTo>
                      <a:pt x="124" y="0"/>
                    </a:lnTo>
                    <a:lnTo>
                      <a:pt x="787" y="10"/>
                    </a:lnTo>
                    <a:lnTo>
                      <a:pt x="672" y="47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D8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5" name="Freeform 461"/>
              <p:cNvSpPr>
                <a:spLocks/>
              </p:cNvSpPr>
              <p:nvPr/>
            </p:nvSpPr>
            <p:spPr bwMode="auto">
              <a:xfrm>
                <a:off x="3025" y="2693"/>
                <a:ext cx="155" cy="11"/>
              </a:xfrm>
              <a:custGeom>
                <a:avLst/>
                <a:gdLst>
                  <a:gd name="T0" fmla="*/ 0 w 775"/>
                  <a:gd name="T1" fmla="*/ 0 h 46"/>
                  <a:gd name="T2" fmla="*/ 0 w 775"/>
                  <a:gd name="T3" fmla="*/ 0 h 46"/>
                  <a:gd name="T4" fmla="*/ 0 w 775"/>
                  <a:gd name="T5" fmla="*/ 0 h 46"/>
                  <a:gd name="T6" fmla="*/ 0 w 775"/>
                  <a:gd name="T7" fmla="*/ 0 h 46"/>
                  <a:gd name="T8" fmla="*/ 0 w 775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5"/>
                  <a:gd name="T16" fmla="*/ 0 h 46"/>
                  <a:gd name="T17" fmla="*/ 775 w 775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5" h="46">
                    <a:moveTo>
                      <a:pt x="0" y="36"/>
                    </a:moveTo>
                    <a:lnTo>
                      <a:pt x="120" y="0"/>
                    </a:lnTo>
                    <a:lnTo>
                      <a:pt x="775" y="9"/>
                    </a:lnTo>
                    <a:lnTo>
                      <a:pt x="663" y="46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D2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6" name="Freeform 462"/>
              <p:cNvSpPr>
                <a:spLocks/>
              </p:cNvSpPr>
              <p:nvPr/>
            </p:nvSpPr>
            <p:spPr bwMode="auto">
              <a:xfrm>
                <a:off x="3049" y="2684"/>
                <a:ext cx="154" cy="11"/>
              </a:xfrm>
              <a:custGeom>
                <a:avLst/>
                <a:gdLst>
                  <a:gd name="T0" fmla="*/ 0 w 770"/>
                  <a:gd name="T1" fmla="*/ 0 h 45"/>
                  <a:gd name="T2" fmla="*/ 0 w 770"/>
                  <a:gd name="T3" fmla="*/ 0 h 45"/>
                  <a:gd name="T4" fmla="*/ 0 w 770"/>
                  <a:gd name="T5" fmla="*/ 0 h 45"/>
                  <a:gd name="T6" fmla="*/ 0 w 770"/>
                  <a:gd name="T7" fmla="*/ 0 h 45"/>
                  <a:gd name="T8" fmla="*/ 0 w 770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0"/>
                  <a:gd name="T16" fmla="*/ 0 h 45"/>
                  <a:gd name="T17" fmla="*/ 770 w 770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0" h="45">
                    <a:moveTo>
                      <a:pt x="0" y="36"/>
                    </a:moveTo>
                    <a:lnTo>
                      <a:pt x="123" y="0"/>
                    </a:lnTo>
                    <a:lnTo>
                      <a:pt x="770" y="9"/>
                    </a:lnTo>
                    <a:lnTo>
                      <a:pt x="655" y="45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C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7" name="Freeform 463"/>
              <p:cNvSpPr>
                <a:spLocks/>
              </p:cNvSpPr>
              <p:nvPr/>
            </p:nvSpPr>
            <p:spPr bwMode="auto">
              <a:xfrm>
                <a:off x="3074" y="2675"/>
                <a:ext cx="152" cy="11"/>
              </a:xfrm>
              <a:custGeom>
                <a:avLst/>
                <a:gdLst>
                  <a:gd name="T0" fmla="*/ 0 w 762"/>
                  <a:gd name="T1" fmla="*/ 0 h 46"/>
                  <a:gd name="T2" fmla="*/ 0 w 762"/>
                  <a:gd name="T3" fmla="*/ 0 h 46"/>
                  <a:gd name="T4" fmla="*/ 0 w 762"/>
                  <a:gd name="T5" fmla="*/ 0 h 46"/>
                  <a:gd name="T6" fmla="*/ 0 w 762"/>
                  <a:gd name="T7" fmla="*/ 0 h 46"/>
                  <a:gd name="T8" fmla="*/ 0 w 76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2"/>
                  <a:gd name="T16" fmla="*/ 0 h 46"/>
                  <a:gd name="T17" fmla="*/ 762 w 76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2" h="46">
                    <a:moveTo>
                      <a:pt x="0" y="37"/>
                    </a:moveTo>
                    <a:lnTo>
                      <a:pt x="124" y="0"/>
                    </a:lnTo>
                    <a:lnTo>
                      <a:pt x="762" y="8"/>
                    </a:lnTo>
                    <a:lnTo>
                      <a:pt x="647" y="46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C7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8" name="Freeform 464"/>
              <p:cNvSpPr>
                <a:spLocks/>
              </p:cNvSpPr>
              <p:nvPr/>
            </p:nvSpPr>
            <p:spPr bwMode="auto">
              <a:xfrm>
                <a:off x="3098" y="2666"/>
                <a:ext cx="150" cy="11"/>
              </a:xfrm>
              <a:custGeom>
                <a:avLst/>
                <a:gdLst>
                  <a:gd name="T0" fmla="*/ 0 w 749"/>
                  <a:gd name="T1" fmla="*/ 0 h 44"/>
                  <a:gd name="T2" fmla="*/ 0 w 749"/>
                  <a:gd name="T3" fmla="*/ 0 h 44"/>
                  <a:gd name="T4" fmla="*/ 0 w 749"/>
                  <a:gd name="T5" fmla="*/ 0 h 44"/>
                  <a:gd name="T6" fmla="*/ 0 w 749"/>
                  <a:gd name="T7" fmla="*/ 0 h 44"/>
                  <a:gd name="T8" fmla="*/ 0 w 749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9"/>
                  <a:gd name="T16" fmla="*/ 0 h 44"/>
                  <a:gd name="T17" fmla="*/ 749 w 749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9" h="44">
                    <a:moveTo>
                      <a:pt x="0" y="36"/>
                    </a:moveTo>
                    <a:lnTo>
                      <a:pt x="119" y="0"/>
                    </a:lnTo>
                    <a:lnTo>
                      <a:pt x="749" y="9"/>
                    </a:lnTo>
                    <a:lnTo>
                      <a:pt x="638" y="4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1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39" name="Freeform 465"/>
              <p:cNvSpPr>
                <a:spLocks/>
              </p:cNvSpPr>
              <p:nvPr/>
            </p:nvSpPr>
            <p:spPr bwMode="auto">
              <a:xfrm>
                <a:off x="3122" y="2657"/>
                <a:ext cx="149" cy="11"/>
              </a:xfrm>
              <a:custGeom>
                <a:avLst/>
                <a:gdLst>
                  <a:gd name="T0" fmla="*/ 0 w 745"/>
                  <a:gd name="T1" fmla="*/ 0 h 46"/>
                  <a:gd name="T2" fmla="*/ 0 w 745"/>
                  <a:gd name="T3" fmla="*/ 0 h 46"/>
                  <a:gd name="T4" fmla="*/ 0 w 745"/>
                  <a:gd name="T5" fmla="*/ 0 h 46"/>
                  <a:gd name="T6" fmla="*/ 0 w 745"/>
                  <a:gd name="T7" fmla="*/ 0 h 46"/>
                  <a:gd name="T8" fmla="*/ 0 w 745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45"/>
                  <a:gd name="T16" fmla="*/ 0 h 46"/>
                  <a:gd name="T17" fmla="*/ 745 w 745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45" h="46">
                    <a:moveTo>
                      <a:pt x="0" y="37"/>
                    </a:moveTo>
                    <a:lnTo>
                      <a:pt x="124" y="0"/>
                    </a:lnTo>
                    <a:lnTo>
                      <a:pt x="745" y="8"/>
                    </a:lnTo>
                    <a:lnTo>
                      <a:pt x="630" y="46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B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0" name="Freeform 466"/>
              <p:cNvSpPr>
                <a:spLocks/>
              </p:cNvSpPr>
              <p:nvPr/>
            </p:nvSpPr>
            <p:spPr bwMode="auto">
              <a:xfrm>
                <a:off x="3147" y="2647"/>
                <a:ext cx="147" cy="12"/>
              </a:xfrm>
              <a:custGeom>
                <a:avLst/>
                <a:gdLst>
                  <a:gd name="T0" fmla="*/ 0 w 736"/>
                  <a:gd name="T1" fmla="*/ 0 h 45"/>
                  <a:gd name="T2" fmla="*/ 0 w 736"/>
                  <a:gd name="T3" fmla="*/ 0 h 45"/>
                  <a:gd name="T4" fmla="*/ 0 w 736"/>
                  <a:gd name="T5" fmla="*/ 0 h 45"/>
                  <a:gd name="T6" fmla="*/ 0 w 736"/>
                  <a:gd name="T7" fmla="*/ 0 h 45"/>
                  <a:gd name="T8" fmla="*/ 0 w 736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6"/>
                  <a:gd name="T16" fmla="*/ 0 h 45"/>
                  <a:gd name="T17" fmla="*/ 736 w 736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6" h="45">
                    <a:moveTo>
                      <a:pt x="0" y="37"/>
                    </a:moveTo>
                    <a:lnTo>
                      <a:pt x="123" y="0"/>
                    </a:lnTo>
                    <a:lnTo>
                      <a:pt x="736" y="8"/>
                    </a:lnTo>
                    <a:lnTo>
                      <a:pt x="621" y="4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6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1" name="Freeform 467"/>
              <p:cNvSpPr>
                <a:spLocks/>
              </p:cNvSpPr>
              <p:nvPr/>
            </p:nvSpPr>
            <p:spPr bwMode="auto">
              <a:xfrm>
                <a:off x="3172" y="2638"/>
                <a:ext cx="145" cy="11"/>
              </a:xfrm>
              <a:custGeom>
                <a:avLst/>
                <a:gdLst>
                  <a:gd name="T0" fmla="*/ 0 w 728"/>
                  <a:gd name="T1" fmla="*/ 0 h 45"/>
                  <a:gd name="T2" fmla="*/ 0 w 728"/>
                  <a:gd name="T3" fmla="*/ 0 h 45"/>
                  <a:gd name="T4" fmla="*/ 0 w 728"/>
                  <a:gd name="T5" fmla="*/ 0 h 45"/>
                  <a:gd name="T6" fmla="*/ 0 w 728"/>
                  <a:gd name="T7" fmla="*/ 0 h 45"/>
                  <a:gd name="T8" fmla="*/ 0 w 728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8"/>
                  <a:gd name="T16" fmla="*/ 0 h 45"/>
                  <a:gd name="T17" fmla="*/ 728 w 728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8" h="45">
                    <a:moveTo>
                      <a:pt x="0" y="37"/>
                    </a:moveTo>
                    <a:lnTo>
                      <a:pt x="124" y="0"/>
                    </a:lnTo>
                    <a:lnTo>
                      <a:pt x="728" y="8"/>
                    </a:lnTo>
                    <a:lnTo>
                      <a:pt x="613" y="4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B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2" name="Freeform 468"/>
              <p:cNvSpPr>
                <a:spLocks/>
              </p:cNvSpPr>
              <p:nvPr/>
            </p:nvSpPr>
            <p:spPr bwMode="auto">
              <a:xfrm>
                <a:off x="3196" y="2629"/>
                <a:ext cx="143" cy="11"/>
              </a:xfrm>
              <a:custGeom>
                <a:avLst/>
                <a:gdLst>
                  <a:gd name="T0" fmla="*/ 0 w 715"/>
                  <a:gd name="T1" fmla="*/ 0 h 44"/>
                  <a:gd name="T2" fmla="*/ 0 w 715"/>
                  <a:gd name="T3" fmla="*/ 0 h 44"/>
                  <a:gd name="T4" fmla="*/ 0 w 715"/>
                  <a:gd name="T5" fmla="*/ 0 h 44"/>
                  <a:gd name="T6" fmla="*/ 0 w 715"/>
                  <a:gd name="T7" fmla="*/ 0 h 44"/>
                  <a:gd name="T8" fmla="*/ 0 w 715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5"/>
                  <a:gd name="T16" fmla="*/ 0 h 44"/>
                  <a:gd name="T17" fmla="*/ 715 w 715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5" h="44">
                    <a:moveTo>
                      <a:pt x="0" y="36"/>
                    </a:moveTo>
                    <a:lnTo>
                      <a:pt x="120" y="0"/>
                    </a:lnTo>
                    <a:lnTo>
                      <a:pt x="715" y="8"/>
                    </a:lnTo>
                    <a:lnTo>
                      <a:pt x="604" y="44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AA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3" name="Freeform 469"/>
              <p:cNvSpPr>
                <a:spLocks/>
              </p:cNvSpPr>
              <p:nvPr/>
            </p:nvSpPr>
            <p:spPr bwMode="auto">
              <a:xfrm>
                <a:off x="3220" y="2620"/>
                <a:ext cx="142" cy="11"/>
              </a:xfrm>
              <a:custGeom>
                <a:avLst/>
                <a:gdLst>
                  <a:gd name="T0" fmla="*/ 0 w 710"/>
                  <a:gd name="T1" fmla="*/ 0 h 45"/>
                  <a:gd name="T2" fmla="*/ 0 w 710"/>
                  <a:gd name="T3" fmla="*/ 0 h 45"/>
                  <a:gd name="T4" fmla="*/ 0 w 710"/>
                  <a:gd name="T5" fmla="*/ 0 h 45"/>
                  <a:gd name="T6" fmla="*/ 0 w 710"/>
                  <a:gd name="T7" fmla="*/ 0 h 45"/>
                  <a:gd name="T8" fmla="*/ 0 w 710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0"/>
                  <a:gd name="T16" fmla="*/ 0 h 45"/>
                  <a:gd name="T17" fmla="*/ 710 w 710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0" h="45">
                    <a:moveTo>
                      <a:pt x="0" y="37"/>
                    </a:moveTo>
                    <a:lnTo>
                      <a:pt x="123" y="0"/>
                    </a:lnTo>
                    <a:lnTo>
                      <a:pt x="710" y="8"/>
                    </a:lnTo>
                    <a:lnTo>
                      <a:pt x="595" y="4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A5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4" name="Freeform 470"/>
              <p:cNvSpPr>
                <a:spLocks/>
              </p:cNvSpPr>
              <p:nvPr/>
            </p:nvSpPr>
            <p:spPr bwMode="auto">
              <a:xfrm>
                <a:off x="3245" y="2610"/>
                <a:ext cx="124" cy="12"/>
              </a:xfrm>
              <a:custGeom>
                <a:avLst/>
                <a:gdLst>
                  <a:gd name="T0" fmla="*/ 0 w 621"/>
                  <a:gd name="T1" fmla="*/ 0 h 45"/>
                  <a:gd name="T2" fmla="*/ 0 w 621"/>
                  <a:gd name="T3" fmla="*/ 0 h 45"/>
                  <a:gd name="T4" fmla="*/ 0 w 621"/>
                  <a:gd name="T5" fmla="*/ 0 h 45"/>
                  <a:gd name="T6" fmla="*/ 0 w 621"/>
                  <a:gd name="T7" fmla="*/ 0 h 45"/>
                  <a:gd name="T8" fmla="*/ 0 w 621"/>
                  <a:gd name="T9" fmla="*/ 0 h 45"/>
                  <a:gd name="T10" fmla="*/ 0 w 621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1"/>
                  <a:gd name="T19" fmla="*/ 0 h 45"/>
                  <a:gd name="T20" fmla="*/ 621 w 621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1" h="45">
                    <a:moveTo>
                      <a:pt x="0" y="37"/>
                    </a:moveTo>
                    <a:lnTo>
                      <a:pt x="123" y="0"/>
                    </a:lnTo>
                    <a:lnTo>
                      <a:pt x="548" y="5"/>
                    </a:lnTo>
                    <a:lnTo>
                      <a:pt x="621" y="34"/>
                    </a:lnTo>
                    <a:lnTo>
                      <a:pt x="587" y="45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9F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5" name="Freeform 471"/>
              <p:cNvSpPr>
                <a:spLocks/>
              </p:cNvSpPr>
              <p:nvPr/>
            </p:nvSpPr>
            <p:spPr bwMode="auto">
              <a:xfrm>
                <a:off x="3270" y="2601"/>
                <a:ext cx="85" cy="11"/>
              </a:xfrm>
              <a:custGeom>
                <a:avLst/>
                <a:gdLst>
                  <a:gd name="T0" fmla="*/ 0 w 425"/>
                  <a:gd name="T1" fmla="*/ 0 h 42"/>
                  <a:gd name="T2" fmla="*/ 0 w 425"/>
                  <a:gd name="T3" fmla="*/ 0 h 42"/>
                  <a:gd name="T4" fmla="*/ 0 w 425"/>
                  <a:gd name="T5" fmla="*/ 0 h 42"/>
                  <a:gd name="T6" fmla="*/ 0 w 425"/>
                  <a:gd name="T7" fmla="*/ 0 h 42"/>
                  <a:gd name="T8" fmla="*/ 0 w 425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25"/>
                  <a:gd name="T16" fmla="*/ 0 h 42"/>
                  <a:gd name="T17" fmla="*/ 425 w 425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25" h="42">
                    <a:moveTo>
                      <a:pt x="0" y="37"/>
                    </a:moveTo>
                    <a:lnTo>
                      <a:pt x="124" y="0"/>
                    </a:lnTo>
                    <a:lnTo>
                      <a:pt x="323" y="2"/>
                    </a:lnTo>
                    <a:lnTo>
                      <a:pt x="425" y="42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99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6" name="Freeform 472"/>
              <p:cNvSpPr>
                <a:spLocks/>
              </p:cNvSpPr>
              <p:nvPr/>
            </p:nvSpPr>
            <p:spPr bwMode="auto">
              <a:xfrm>
                <a:off x="3294" y="2593"/>
                <a:ext cx="40" cy="9"/>
              </a:xfrm>
              <a:custGeom>
                <a:avLst/>
                <a:gdLst>
                  <a:gd name="T0" fmla="*/ 0 w 199"/>
                  <a:gd name="T1" fmla="*/ 0 h 35"/>
                  <a:gd name="T2" fmla="*/ 0 w 199"/>
                  <a:gd name="T3" fmla="*/ 0 h 35"/>
                  <a:gd name="T4" fmla="*/ 0 w 199"/>
                  <a:gd name="T5" fmla="*/ 0 h 35"/>
                  <a:gd name="T6" fmla="*/ 0 w 19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9"/>
                  <a:gd name="T13" fmla="*/ 0 h 35"/>
                  <a:gd name="T14" fmla="*/ 199 w 199"/>
                  <a:gd name="T15" fmla="*/ 35 h 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9" h="35">
                    <a:moveTo>
                      <a:pt x="0" y="33"/>
                    </a:moveTo>
                    <a:lnTo>
                      <a:pt x="109" y="0"/>
                    </a:lnTo>
                    <a:lnTo>
                      <a:pt x="199" y="35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93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7" name="Freeform 473"/>
              <p:cNvSpPr>
                <a:spLocks/>
              </p:cNvSpPr>
              <p:nvPr/>
            </p:nvSpPr>
            <p:spPr bwMode="auto">
              <a:xfrm>
                <a:off x="2912" y="2593"/>
                <a:ext cx="457" cy="184"/>
              </a:xfrm>
              <a:custGeom>
                <a:avLst/>
                <a:gdLst>
                  <a:gd name="T0" fmla="*/ 0 w 2284"/>
                  <a:gd name="T1" fmla="*/ 0 h 735"/>
                  <a:gd name="T2" fmla="*/ 0 w 2284"/>
                  <a:gd name="T3" fmla="*/ 0 h 735"/>
                  <a:gd name="T4" fmla="*/ 0 w 2284"/>
                  <a:gd name="T5" fmla="*/ 0 h 735"/>
                  <a:gd name="T6" fmla="*/ 0 w 2284"/>
                  <a:gd name="T7" fmla="*/ 0 h 735"/>
                  <a:gd name="T8" fmla="*/ 0 w 2284"/>
                  <a:gd name="T9" fmla="*/ 0 h 7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84"/>
                  <a:gd name="T16" fmla="*/ 0 h 735"/>
                  <a:gd name="T17" fmla="*/ 2284 w 2284"/>
                  <a:gd name="T18" fmla="*/ 735 h 7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84" h="735">
                    <a:moveTo>
                      <a:pt x="0" y="605"/>
                    </a:moveTo>
                    <a:lnTo>
                      <a:pt x="2019" y="0"/>
                    </a:lnTo>
                    <a:lnTo>
                      <a:pt x="2284" y="104"/>
                    </a:lnTo>
                    <a:lnTo>
                      <a:pt x="330" y="735"/>
                    </a:lnTo>
                    <a:lnTo>
                      <a:pt x="0" y="60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8" name="Freeform 474"/>
              <p:cNvSpPr>
                <a:spLocks/>
              </p:cNvSpPr>
              <p:nvPr/>
            </p:nvSpPr>
            <p:spPr bwMode="auto">
              <a:xfrm>
                <a:off x="2978" y="2768"/>
                <a:ext cx="22" cy="61"/>
              </a:xfrm>
              <a:custGeom>
                <a:avLst/>
                <a:gdLst>
                  <a:gd name="T0" fmla="*/ 0 w 113"/>
                  <a:gd name="T1" fmla="*/ 0 h 244"/>
                  <a:gd name="T2" fmla="*/ 0 w 113"/>
                  <a:gd name="T3" fmla="*/ 0 h 244"/>
                  <a:gd name="T4" fmla="*/ 0 w 113"/>
                  <a:gd name="T5" fmla="*/ 0 h 244"/>
                  <a:gd name="T6" fmla="*/ 0 w 113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3"/>
                  <a:gd name="T13" fmla="*/ 0 h 244"/>
                  <a:gd name="T14" fmla="*/ 113 w 113"/>
                  <a:gd name="T15" fmla="*/ 244 h 2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3" h="244">
                    <a:moveTo>
                      <a:pt x="113" y="0"/>
                    </a:moveTo>
                    <a:lnTo>
                      <a:pt x="3" y="35"/>
                    </a:lnTo>
                    <a:lnTo>
                      <a:pt x="0" y="244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F4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49" name="Freeform 475"/>
              <p:cNvSpPr>
                <a:spLocks/>
              </p:cNvSpPr>
              <p:nvPr/>
            </p:nvSpPr>
            <p:spPr bwMode="auto">
              <a:xfrm>
                <a:off x="2977" y="2755"/>
                <a:ext cx="55" cy="149"/>
              </a:xfrm>
              <a:custGeom>
                <a:avLst/>
                <a:gdLst>
                  <a:gd name="T0" fmla="*/ 0 w 277"/>
                  <a:gd name="T1" fmla="*/ 0 h 595"/>
                  <a:gd name="T2" fmla="*/ 0 w 277"/>
                  <a:gd name="T3" fmla="*/ 0 h 595"/>
                  <a:gd name="T4" fmla="*/ 0 w 277"/>
                  <a:gd name="T5" fmla="*/ 0 h 595"/>
                  <a:gd name="T6" fmla="*/ 0 w 277"/>
                  <a:gd name="T7" fmla="*/ 0 h 595"/>
                  <a:gd name="T8" fmla="*/ 0 w 277"/>
                  <a:gd name="T9" fmla="*/ 0 h 5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"/>
                  <a:gd name="T16" fmla="*/ 0 h 595"/>
                  <a:gd name="T17" fmla="*/ 277 w 277"/>
                  <a:gd name="T18" fmla="*/ 595 h 5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" h="595">
                    <a:moveTo>
                      <a:pt x="118" y="52"/>
                    </a:moveTo>
                    <a:lnTo>
                      <a:pt x="277" y="0"/>
                    </a:lnTo>
                    <a:lnTo>
                      <a:pt x="0" y="595"/>
                    </a:lnTo>
                    <a:lnTo>
                      <a:pt x="5" y="296"/>
                    </a:lnTo>
                    <a:lnTo>
                      <a:pt x="118" y="52"/>
                    </a:lnTo>
                    <a:close/>
                  </a:path>
                </a:pathLst>
              </a:custGeom>
              <a:solidFill>
                <a:srgbClr val="EE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0" name="Freeform 476"/>
              <p:cNvSpPr>
                <a:spLocks/>
              </p:cNvSpPr>
              <p:nvPr/>
            </p:nvSpPr>
            <p:spPr bwMode="auto">
              <a:xfrm>
                <a:off x="2976" y="2742"/>
                <a:ext cx="88" cy="236"/>
              </a:xfrm>
              <a:custGeom>
                <a:avLst/>
                <a:gdLst>
                  <a:gd name="T0" fmla="*/ 0 w 439"/>
                  <a:gd name="T1" fmla="*/ 0 h 945"/>
                  <a:gd name="T2" fmla="*/ 0 w 439"/>
                  <a:gd name="T3" fmla="*/ 0 h 945"/>
                  <a:gd name="T4" fmla="*/ 0 w 439"/>
                  <a:gd name="T5" fmla="*/ 0 h 945"/>
                  <a:gd name="T6" fmla="*/ 0 w 439"/>
                  <a:gd name="T7" fmla="*/ 0 h 945"/>
                  <a:gd name="T8" fmla="*/ 0 w 439"/>
                  <a:gd name="T9" fmla="*/ 0 h 9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9"/>
                  <a:gd name="T16" fmla="*/ 0 h 945"/>
                  <a:gd name="T17" fmla="*/ 439 w 439"/>
                  <a:gd name="T18" fmla="*/ 945 h 9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9" h="945">
                    <a:moveTo>
                      <a:pt x="282" y="51"/>
                    </a:moveTo>
                    <a:lnTo>
                      <a:pt x="439" y="0"/>
                    </a:lnTo>
                    <a:lnTo>
                      <a:pt x="0" y="945"/>
                    </a:lnTo>
                    <a:lnTo>
                      <a:pt x="5" y="646"/>
                    </a:lnTo>
                    <a:lnTo>
                      <a:pt x="282" y="51"/>
                    </a:lnTo>
                    <a:close/>
                  </a:path>
                </a:pathLst>
              </a:custGeom>
              <a:solidFill>
                <a:srgbClr val="E9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1" name="Freeform 477"/>
              <p:cNvSpPr>
                <a:spLocks/>
              </p:cNvSpPr>
              <p:nvPr/>
            </p:nvSpPr>
            <p:spPr bwMode="auto">
              <a:xfrm>
                <a:off x="2975" y="2729"/>
                <a:ext cx="120" cy="278"/>
              </a:xfrm>
              <a:custGeom>
                <a:avLst/>
                <a:gdLst>
                  <a:gd name="T0" fmla="*/ 0 w 601"/>
                  <a:gd name="T1" fmla="*/ 0 h 1111"/>
                  <a:gd name="T2" fmla="*/ 0 w 601"/>
                  <a:gd name="T3" fmla="*/ 0 h 1111"/>
                  <a:gd name="T4" fmla="*/ 0 w 601"/>
                  <a:gd name="T5" fmla="*/ 0 h 1111"/>
                  <a:gd name="T6" fmla="*/ 0 w 601"/>
                  <a:gd name="T7" fmla="*/ 0 h 1111"/>
                  <a:gd name="T8" fmla="*/ 0 w 601"/>
                  <a:gd name="T9" fmla="*/ 0 h 1111"/>
                  <a:gd name="T10" fmla="*/ 0 w 601"/>
                  <a:gd name="T11" fmla="*/ 0 h 1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1"/>
                  <a:gd name="T19" fmla="*/ 0 h 1111"/>
                  <a:gd name="T20" fmla="*/ 601 w 601"/>
                  <a:gd name="T21" fmla="*/ 1111 h 11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1" h="1111">
                    <a:moveTo>
                      <a:pt x="442" y="51"/>
                    </a:moveTo>
                    <a:lnTo>
                      <a:pt x="601" y="0"/>
                    </a:lnTo>
                    <a:lnTo>
                      <a:pt x="103" y="1068"/>
                    </a:lnTo>
                    <a:lnTo>
                      <a:pt x="0" y="1111"/>
                    </a:lnTo>
                    <a:lnTo>
                      <a:pt x="3" y="996"/>
                    </a:lnTo>
                    <a:lnTo>
                      <a:pt x="442" y="51"/>
                    </a:lnTo>
                    <a:close/>
                  </a:path>
                </a:pathLst>
              </a:custGeom>
              <a:solidFill>
                <a:srgbClr val="E3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2" name="Freeform 478"/>
              <p:cNvSpPr>
                <a:spLocks/>
              </p:cNvSpPr>
              <p:nvPr/>
            </p:nvSpPr>
            <p:spPr bwMode="auto">
              <a:xfrm>
                <a:off x="2996" y="2717"/>
                <a:ext cx="131" cy="279"/>
              </a:xfrm>
              <a:custGeom>
                <a:avLst/>
                <a:gdLst>
                  <a:gd name="T0" fmla="*/ 0 w 658"/>
                  <a:gd name="T1" fmla="*/ 0 h 1119"/>
                  <a:gd name="T2" fmla="*/ 0 w 658"/>
                  <a:gd name="T3" fmla="*/ 0 h 1119"/>
                  <a:gd name="T4" fmla="*/ 0 w 658"/>
                  <a:gd name="T5" fmla="*/ 0 h 1119"/>
                  <a:gd name="T6" fmla="*/ 0 w 658"/>
                  <a:gd name="T7" fmla="*/ 0 h 1119"/>
                  <a:gd name="T8" fmla="*/ 0 w 658"/>
                  <a:gd name="T9" fmla="*/ 0 h 1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8"/>
                  <a:gd name="T16" fmla="*/ 0 h 1119"/>
                  <a:gd name="T17" fmla="*/ 658 w 658"/>
                  <a:gd name="T18" fmla="*/ 1119 h 11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8" h="1119">
                    <a:moveTo>
                      <a:pt x="498" y="51"/>
                    </a:moveTo>
                    <a:lnTo>
                      <a:pt x="658" y="0"/>
                    </a:lnTo>
                    <a:lnTo>
                      <a:pt x="168" y="1049"/>
                    </a:lnTo>
                    <a:lnTo>
                      <a:pt x="0" y="1119"/>
                    </a:lnTo>
                    <a:lnTo>
                      <a:pt x="498" y="51"/>
                    </a:lnTo>
                    <a:close/>
                  </a:path>
                </a:pathLst>
              </a:custGeom>
              <a:solidFill>
                <a:srgbClr val="DD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3" name="Freeform 479"/>
              <p:cNvSpPr>
                <a:spLocks/>
              </p:cNvSpPr>
              <p:nvPr/>
            </p:nvSpPr>
            <p:spPr bwMode="auto">
              <a:xfrm>
                <a:off x="3029" y="2704"/>
                <a:ext cx="130" cy="275"/>
              </a:xfrm>
              <a:custGeom>
                <a:avLst/>
                <a:gdLst>
                  <a:gd name="T0" fmla="*/ 0 w 648"/>
                  <a:gd name="T1" fmla="*/ 0 h 1101"/>
                  <a:gd name="T2" fmla="*/ 0 w 648"/>
                  <a:gd name="T3" fmla="*/ 0 h 1101"/>
                  <a:gd name="T4" fmla="*/ 0 w 648"/>
                  <a:gd name="T5" fmla="*/ 0 h 1101"/>
                  <a:gd name="T6" fmla="*/ 0 w 648"/>
                  <a:gd name="T7" fmla="*/ 0 h 1101"/>
                  <a:gd name="T8" fmla="*/ 0 w 648"/>
                  <a:gd name="T9" fmla="*/ 0 h 1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8"/>
                  <a:gd name="T16" fmla="*/ 0 h 1101"/>
                  <a:gd name="T17" fmla="*/ 648 w 648"/>
                  <a:gd name="T18" fmla="*/ 1101 h 1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8" h="1101">
                    <a:moveTo>
                      <a:pt x="490" y="52"/>
                    </a:moveTo>
                    <a:lnTo>
                      <a:pt x="648" y="0"/>
                    </a:lnTo>
                    <a:lnTo>
                      <a:pt x="168" y="1032"/>
                    </a:lnTo>
                    <a:lnTo>
                      <a:pt x="0" y="1101"/>
                    </a:lnTo>
                    <a:lnTo>
                      <a:pt x="490" y="52"/>
                    </a:lnTo>
                    <a:close/>
                  </a:path>
                </a:pathLst>
              </a:custGeom>
              <a:solidFill>
                <a:srgbClr val="D8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4" name="Freeform 480"/>
              <p:cNvSpPr>
                <a:spLocks/>
              </p:cNvSpPr>
              <p:nvPr/>
            </p:nvSpPr>
            <p:spPr bwMode="auto">
              <a:xfrm>
                <a:off x="3063" y="2691"/>
                <a:ext cx="128" cy="271"/>
              </a:xfrm>
              <a:custGeom>
                <a:avLst/>
                <a:gdLst>
                  <a:gd name="T0" fmla="*/ 0 w 638"/>
                  <a:gd name="T1" fmla="*/ 0 h 1083"/>
                  <a:gd name="T2" fmla="*/ 0 w 638"/>
                  <a:gd name="T3" fmla="*/ 0 h 1083"/>
                  <a:gd name="T4" fmla="*/ 0 w 638"/>
                  <a:gd name="T5" fmla="*/ 0 h 1083"/>
                  <a:gd name="T6" fmla="*/ 0 w 638"/>
                  <a:gd name="T7" fmla="*/ 0 h 1083"/>
                  <a:gd name="T8" fmla="*/ 0 w 638"/>
                  <a:gd name="T9" fmla="*/ 0 h 10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083"/>
                  <a:gd name="T17" fmla="*/ 638 w 638"/>
                  <a:gd name="T18" fmla="*/ 1083 h 10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083">
                    <a:moveTo>
                      <a:pt x="480" y="51"/>
                    </a:moveTo>
                    <a:lnTo>
                      <a:pt x="638" y="0"/>
                    </a:lnTo>
                    <a:lnTo>
                      <a:pt x="166" y="1012"/>
                    </a:lnTo>
                    <a:lnTo>
                      <a:pt x="0" y="1083"/>
                    </a:lnTo>
                    <a:lnTo>
                      <a:pt x="480" y="51"/>
                    </a:lnTo>
                    <a:close/>
                  </a:path>
                </a:pathLst>
              </a:custGeom>
              <a:solidFill>
                <a:srgbClr val="D2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5" name="Freeform 481"/>
              <p:cNvSpPr>
                <a:spLocks/>
              </p:cNvSpPr>
              <p:nvPr/>
            </p:nvSpPr>
            <p:spPr bwMode="auto">
              <a:xfrm>
                <a:off x="3096" y="2678"/>
                <a:ext cx="126" cy="266"/>
              </a:xfrm>
              <a:custGeom>
                <a:avLst/>
                <a:gdLst>
                  <a:gd name="T0" fmla="*/ 0 w 630"/>
                  <a:gd name="T1" fmla="*/ 0 h 1063"/>
                  <a:gd name="T2" fmla="*/ 0 w 630"/>
                  <a:gd name="T3" fmla="*/ 0 h 1063"/>
                  <a:gd name="T4" fmla="*/ 0 w 630"/>
                  <a:gd name="T5" fmla="*/ 0 h 1063"/>
                  <a:gd name="T6" fmla="*/ 0 w 630"/>
                  <a:gd name="T7" fmla="*/ 0 h 1063"/>
                  <a:gd name="T8" fmla="*/ 0 w 630"/>
                  <a:gd name="T9" fmla="*/ 0 h 10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0"/>
                  <a:gd name="T16" fmla="*/ 0 h 1063"/>
                  <a:gd name="T17" fmla="*/ 630 w 630"/>
                  <a:gd name="T18" fmla="*/ 1063 h 10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0" h="1063">
                    <a:moveTo>
                      <a:pt x="472" y="51"/>
                    </a:moveTo>
                    <a:lnTo>
                      <a:pt x="630" y="0"/>
                    </a:lnTo>
                    <a:lnTo>
                      <a:pt x="167" y="993"/>
                    </a:lnTo>
                    <a:lnTo>
                      <a:pt x="0" y="1063"/>
                    </a:lnTo>
                    <a:lnTo>
                      <a:pt x="472" y="51"/>
                    </a:lnTo>
                    <a:close/>
                  </a:path>
                </a:pathLst>
              </a:custGeom>
              <a:solidFill>
                <a:srgbClr val="CC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6" name="Freeform 482"/>
              <p:cNvSpPr>
                <a:spLocks/>
              </p:cNvSpPr>
              <p:nvPr/>
            </p:nvSpPr>
            <p:spPr bwMode="auto">
              <a:xfrm>
                <a:off x="3130" y="2666"/>
                <a:ext cx="124" cy="261"/>
              </a:xfrm>
              <a:custGeom>
                <a:avLst/>
                <a:gdLst>
                  <a:gd name="T0" fmla="*/ 0 w 622"/>
                  <a:gd name="T1" fmla="*/ 0 h 1043"/>
                  <a:gd name="T2" fmla="*/ 0 w 622"/>
                  <a:gd name="T3" fmla="*/ 0 h 1043"/>
                  <a:gd name="T4" fmla="*/ 0 w 622"/>
                  <a:gd name="T5" fmla="*/ 0 h 1043"/>
                  <a:gd name="T6" fmla="*/ 0 w 622"/>
                  <a:gd name="T7" fmla="*/ 0 h 1043"/>
                  <a:gd name="T8" fmla="*/ 0 w 622"/>
                  <a:gd name="T9" fmla="*/ 0 h 10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2"/>
                  <a:gd name="T16" fmla="*/ 0 h 1043"/>
                  <a:gd name="T17" fmla="*/ 622 w 622"/>
                  <a:gd name="T18" fmla="*/ 1043 h 10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2" h="1043">
                    <a:moveTo>
                      <a:pt x="463" y="50"/>
                    </a:moveTo>
                    <a:lnTo>
                      <a:pt x="622" y="0"/>
                    </a:lnTo>
                    <a:lnTo>
                      <a:pt x="167" y="974"/>
                    </a:lnTo>
                    <a:lnTo>
                      <a:pt x="0" y="1043"/>
                    </a:lnTo>
                    <a:lnTo>
                      <a:pt x="463" y="50"/>
                    </a:lnTo>
                    <a:close/>
                  </a:path>
                </a:pathLst>
              </a:custGeom>
              <a:solidFill>
                <a:srgbClr val="C7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7" name="Freeform 483"/>
              <p:cNvSpPr>
                <a:spLocks/>
              </p:cNvSpPr>
              <p:nvPr/>
            </p:nvSpPr>
            <p:spPr bwMode="auto">
              <a:xfrm>
                <a:off x="3163" y="2653"/>
                <a:ext cx="122" cy="256"/>
              </a:xfrm>
              <a:custGeom>
                <a:avLst/>
                <a:gdLst>
                  <a:gd name="T0" fmla="*/ 0 w 612"/>
                  <a:gd name="T1" fmla="*/ 0 h 1026"/>
                  <a:gd name="T2" fmla="*/ 0 w 612"/>
                  <a:gd name="T3" fmla="*/ 0 h 1026"/>
                  <a:gd name="T4" fmla="*/ 0 w 612"/>
                  <a:gd name="T5" fmla="*/ 0 h 1026"/>
                  <a:gd name="T6" fmla="*/ 0 w 612"/>
                  <a:gd name="T7" fmla="*/ 0 h 1026"/>
                  <a:gd name="T8" fmla="*/ 0 w 612"/>
                  <a:gd name="T9" fmla="*/ 0 h 10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2"/>
                  <a:gd name="T16" fmla="*/ 0 h 1026"/>
                  <a:gd name="T17" fmla="*/ 612 w 612"/>
                  <a:gd name="T18" fmla="*/ 1026 h 10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2" h="1026">
                    <a:moveTo>
                      <a:pt x="455" y="52"/>
                    </a:moveTo>
                    <a:lnTo>
                      <a:pt x="612" y="0"/>
                    </a:lnTo>
                    <a:lnTo>
                      <a:pt x="167" y="956"/>
                    </a:lnTo>
                    <a:lnTo>
                      <a:pt x="0" y="1026"/>
                    </a:lnTo>
                    <a:lnTo>
                      <a:pt x="455" y="52"/>
                    </a:lnTo>
                    <a:close/>
                  </a:path>
                </a:pathLst>
              </a:custGeom>
              <a:solidFill>
                <a:srgbClr val="C1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8" name="Freeform 484"/>
              <p:cNvSpPr>
                <a:spLocks/>
              </p:cNvSpPr>
              <p:nvPr/>
            </p:nvSpPr>
            <p:spPr bwMode="auto">
              <a:xfrm>
                <a:off x="3196" y="2640"/>
                <a:ext cx="121" cy="252"/>
              </a:xfrm>
              <a:custGeom>
                <a:avLst/>
                <a:gdLst>
                  <a:gd name="T0" fmla="*/ 0 w 605"/>
                  <a:gd name="T1" fmla="*/ 0 h 1008"/>
                  <a:gd name="T2" fmla="*/ 0 w 605"/>
                  <a:gd name="T3" fmla="*/ 0 h 1008"/>
                  <a:gd name="T4" fmla="*/ 0 w 605"/>
                  <a:gd name="T5" fmla="*/ 0 h 1008"/>
                  <a:gd name="T6" fmla="*/ 0 w 605"/>
                  <a:gd name="T7" fmla="*/ 0 h 1008"/>
                  <a:gd name="T8" fmla="*/ 0 w 605"/>
                  <a:gd name="T9" fmla="*/ 0 h 10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5"/>
                  <a:gd name="T16" fmla="*/ 0 h 1008"/>
                  <a:gd name="T17" fmla="*/ 605 w 605"/>
                  <a:gd name="T18" fmla="*/ 1008 h 100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5" h="1008">
                    <a:moveTo>
                      <a:pt x="445" y="52"/>
                    </a:moveTo>
                    <a:lnTo>
                      <a:pt x="605" y="0"/>
                    </a:lnTo>
                    <a:lnTo>
                      <a:pt x="169" y="938"/>
                    </a:lnTo>
                    <a:lnTo>
                      <a:pt x="0" y="1008"/>
                    </a:lnTo>
                    <a:lnTo>
                      <a:pt x="445" y="52"/>
                    </a:lnTo>
                    <a:close/>
                  </a:path>
                </a:pathLst>
              </a:custGeom>
              <a:solidFill>
                <a:srgbClr val="BB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59" name="Freeform 485"/>
              <p:cNvSpPr>
                <a:spLocks/>
              </p:cNvSpPr>
              <p:nvPr/>
            </p:nvSpPr>
            <p:spPr bwMode="auto">
              <a:xfrm>
                <a:off x="3230" y="2627"/>
                <a:ext cx="119" cy="247"/>
              </a:xfrm>
              <a:custGeom>
                <a:avLst/>
                <a:gdLst>
                  <a:gd name="T0" fmla="*/ 0 w 593"/>
                  <a:gd name="T1" fmla="*/ 0 h 988"/>
                  <a:gd name="T2" fmla="*/ 0 w 593"/>
                  <a:gd name="T3" fmla="*/ 0 h 988"/>
                  <a:gd name="T4" fmla="*/ 0 w 593"/>
                  <a:gd name="T5" fmla="*/ 0 h 988"/>
                  <a:gd name="T6" fmla="*/ 0 w 593"/>
                  <a:gd name="T7" fmla="*/ 0 h 988"/>
                  <a:gd name="T8" fmla="*/ 0 w 593"/>
                  <a:gd name="T9" fmla="*/ 0 h 9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3"/>
                  <a:gd name="T16" fmla="*/ 0 h 988"/>
                  <a:gd name="T17" fmla="*/ 593 w 593"/>
                  <a:gd name="T18" fmla="*/ 988 h 9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3" h="988">
                    <a:moveTo>
                      <a:pt x="436" y="50"/>
                    </a:moveTo>
                    <a:lnTo>
                      <a:pt x="593" y="0"/>
                    </a:lnTo>
                    <a:lnTo>
                      <a:pt x="167" y="918"/>
                    </a:lnTo>
                    <a:lnTo>
                      <a:pt x="0" y="988"/>
                    </a:lnTo>
                    <a:lnTo>
                      <a:pt x="436" y="50"/>
                    </a:lnTo>
                    <a:close/>
                  </a:path>
                </a:pathLst>
              </a:custGeom>
              <a:solidFill>
                <a:srgbClr val="B6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0" name="Freeform 486"/>
              <p:cNvSpPr>
                <a:spLocks/>
              </p:cNvSpPr>
              <p:nvPr/>
            </p:nvSpPr>
            <p:spPr bwMode="auto">
              <a:xfrm>
                <a:off x="3264" y="2619"/>
                <a:ext cx="105" cy="238"/>
              </a:xfrm>
              <a:custGeom>
                <a:avLst/>
                <a:gdLst>
                  <a:gd name="T0" fmla="*/ 0 w 528"/>
                  <a:gd name="T1" fmla="*/ 0 h 951"/>
                  <a:gd name="T2" fmla="*/ 0 w 528"/>
                  <a:gd name="T3" fmla="*/ 0 h 951"/>
                  <a:gd name="T4" fmla="*/ 0 w 528"/>
                  <a:gd name="T5" fmla="*/ 0 h 951"/>
                  <a:gd name="T6" fmla="*/ 0 w 528"/>
                  <a:gd name="T7" fmla="*/ 0 h 951"/>
                  <a:gd name="T8" fmla="*/ 0 w 528"/>
                  <a:gd name="T9" fmla="*/ 0 h 951"/>
                  <a:gd name="T10" fmla="*/ 0 w 528"/>
                  <a:gd name="T11" fmla="*/ 0 h 9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28"/>
                  <a:gd name="T19" fmla="*/ 0 h 951"/>
                  <a:gd name="T20" fmla="*/ 528 w 528"/>
                  <a:gd name="T21" fmla="*/ 951 h 9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28" h="951">
                    <a:moveTo>
                      <a:pt x="426" y="33"/>
                    </a:moveTo>
                    <a:lnTo>
                      <a:pt x="528" y="0"/>
                    </a:lnTo>
                    <a:lnTo>
                      <a:pt x="525" y="109"/>
                    </a:lnTo>
                    <a:lnTo>
                      <a:pt x="166" y="882"/>
                    </a:lnTo>
                    <a:lnTo>
                      <a:pt x="0" y="951"/>
                    </a:lnTo>
                    <a:lnTo>
                      <a:pt x="426" y="33"/>
                    </a:lnTo>
                    <a:close/>
                  </a:path>
                </a:pathLst>
              </a:custGeom>
              <a:solidFill>
                <a:srgbClr val="B0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1" name="Freeform 487"/>
              <p:cNvSpPr>
                <a:spLocks/>
              </p:cNvSpPr>
              <p:nvPr/>
            </p:nvSpPr>
            <p:spPr bwMode="auto">
              <a:xfrm>
                <a:off x="3297" y="2646"/>
                <a:ext cx="72" cy="193"/>
              </a:xfrm>
              <a:custGeom>
                <a:avLst/>
                <a:gdLst>
                  <a:gd name="T0" fmla="*/ 0 w 359"/>
                  <a:gd name="T1" fmla="*/ 0 h 773"/>
                  <a:gd name="T2" fmla="*/ 0 w 359"/>
                  <a:gd name="T3" fmla="*/ 0 h 773"/>
                  <a:gd name="T4" fmla="*/ 0 w 359"/>
                  <a:gd name="T5" fmla="*/ 0 h 773"/>
                  <a:gd name="T6" fmla="*/ 0 w 359"/>
                  <a:gd name="T7" fmla="*/ 0 h 773"/>
                  <a:gd name="T8" fmla="*/ 0 w 359"/>
                  <a:gd name="T9" fmla="*/ 0 h 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9"/>
                  <a:gd name="T16" fmla="*/ 0 h 773"/>
                  <a:gd name="T17" fmla="*/ 359 w 359"/>
                  <a:gd name="T18" fmla="*/ 773 h 7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9" h="773">
                    <a:moveTo>
                      <a:pt x="359" y="0"/>
                    </a:moveTo>
                    <a:lnTo>
                      <a:pt x="354" y="302"/>
                    </a:lnTo>
                    <a:lnTo>
                      <a:pt x="168" y="703"/>
                    </a:lnTo>
                    <a:lnTo>
                      <a:pt x="0" y="773"/>
                    </a:lnTo>
                    <a:lnTo>
                      <a:pt x="359" y="0"/>
                    </a:lnTo>
                    <a:close/>
                  </a:path>
                </a:pathLst>
              </a:custGeom>
              <a:solidFill>
                <a:srgbClr val="AA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2" name="Freeform 488"/>
              <p:cNvSpPr>
                <a:spLocks/>
              </p:cNvSpPr>
              <p:nvPr/>
            </p:nvSpPr>
            <p:spPr bwMode="auto">
              <a:xfrm>
                <a:off x="3330" y="2722"/>
                <a:ext cx="38" cy="100"/>
              </a:xfrm>
              <a:custGeom>
                <a:avLst/>
                <a:gdLst>
                  <a:gd name="T0" fmla="*/ 0 w 186"/>
                  <a:gd name="T1" fmla="*/ 0 h 401"/>
                  <a:gd name="T2" fmla="*/ 0 w 186"/>
                  <a:gd name="T3" fmla="*/ 0 h 401"/>
                  <a:gd name="T4" fmla="*/ 0 w 186"/>
                  <a:gd name="T5" fmla="*/ 0 h 401"/>
                  <a:gd name="T6" fmla="*/ 0 w 186"/>
                  <a:gd name="T7" fmla="*/ 0 h 401"/>
                  <a:gd name="T8" fmla="*/ 0 w 186"/>
                  <a:gd name="T9" fmla="*/ 0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6"/>
                  <a:gd name="T16" fmla="*/ 0 h 401"/>
                  <a:gd name="T17" fmla="*/ 186 w 186"/>
                  <a:gd name="T18" fmla="*/ 401 h 4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6" h="401">
                    <a:moveTo>
                      <a:pt x="186" y="0"/>
                    </a:moveTo>
                    <a:lnTo>
                      <a:pt x="180" y="302"/>
                    </a:lnTo>
                    <a:lnTo>
                      <a:pt x="166" y="332"/>
                    </a:lnTo>
                    <a:lnTo>
                      <a:pt x="0" y="401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A5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3" name="Freeform 489"/>
              <p:cNvSpPr>
                <a:spLocks/>
              </p:cNvSpPr>
              <p:nvPr/>
            </p:nvSpPr>
            <p:spPr bwMode="auto">
              <a:xfrm>
                <a:off x="3364" y="2797"/>
                <a:ext cx="2" cy="8"/>
              </a:xfrm>
              <a:custGeom>
                <a:avLst/>
                <a:gdLst>
                  <a:gd name="T0" fmla="*/ 0 w 14"/>
                  <a:gd name="T1" fmla="*/ 0 h 30"/>
                  <a:gd name="T2" fmla="*/ 0 w 14"/>
                  <a:gd name="T3" fmla="*/ 0 h 30"/>
                  <a:gd name="T4" fmla="*/ 0 w 14"/>
                  <a:gd name="T5" fmla="*/ 0 h 30"/>
                  <a:gd name="T6" fmla="*/ 0 w 14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30"/>
                  <a:gd name="T14" fmla="*/ 14 w 14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30">
                    <a:moveTo>
                      <a:pt x="14" y="0"/>
                    </a:moveTo>
                    <a:lnTo>
                      <a:pt x="14" y="24"/>
                    </a:lnTo>
                    <a:lnTo>
                      <a:pt x="0" y="3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9F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4" name="Freeform 490"/>
              <p:cNvSpPr>
                <a:spLocks/>
              </p:cNvSpPr>
              <p:nvPr/>
            </p:nvSpPr>
            <p:spPr bwMode="auto">
              <a:xfrm>
                <a:off x="2975" y="2619"/>
                <a:ext cx="394" cy="388"/>
              </a:xfrm>
              <a:custGeom>
                <a:avLst/>
                <a:gdLst>
                  <a:gd name="T0" fmla="*/ 0 w 1970"/>
                  <a:gd name="T1" fmla="*/ 0 h 1553"/>
                  <a:gd name="T2" fmla="*/ 0 w 1970"/>
                  <a:gd name="T3" fmla="*/ 0 h 1553"/>
                  <a:gd name="T4" fmla="*/ 0 w 1970"/>
                  <a:gd name="T5" fmla="*/ 0 h 1553"/>
                  <a:gd name="T6" fmla="*/ 0 w 1970"/>
                  <a:gd name="T7" fmla="*/ 0 h 1553"/>
                  <a:gd name="T8" fmla="*/ 0 w 1970"/>
                  <a:gd name="T9" fmla="*/ 0 h 15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70"/>
                  <a:gd name="T16" fmla="*/ 0 h 1553"/>
                  <a:gd name="T17" fmla="*/ 1970 w 1970"/>
                  <a:gd name="T18" fmla="*/ 1553 h 15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70" h="1553">
                    <a:moveTo>
                      <a:pt x="16" y="631"/>
                    </a:moveTo>
                    <a:lnTo>
                      <a:pt x="1970" y="0"/>
                    </a:lnTo>
                    <a:lnTo>
                      <a:pt x="1956" y="737"/>
                    </a:lnTo>
                    <a:lnTo>
                      <a:pt x="0" y="1553"/>
                    </a:lnTo>
                    <a:lnTo>
                      <a:pt x="16" y="6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5" name="Freeform 491"/>
              <p:cNvSpPr>
                <a:spLocks/>
              </p:cNvSpPr>
              <p:nvPr/>
            </p:nvSpPr>
            <p:spPr bwMode="auto">
              <a:xfrm>
                <a:off x="2909" y="2744"/>
                <a:ext cx="69" cy="263"/>
              </a:xfrm>
              <a:custGeom>
                <a:avLst/>
                <a:gdLst>
                  <a:gd name="T0" fmla="*/ 0 w 347"/>
                  <a:gd name="T1" fmla="*/ 0 h 1052"/>
                  <a:gd name="T2" fmla="*/ 0 w 347"/>
                  <a:gd name="T3" fmla="*/ 0 h 1052"/>
                  <a:gd name="T4" fmla="*/ 0 w 347"/>
                  <a:gd name="T5" fmla="*/ 0 h 1052"/>
                  <a:gd name="T6" fmla="*/ 0 w 347"/>
                  <a:gd name="T7" fmla="*/ 0 h 1052"/>
                  <a:gd name="T8" fmla="*/ 0 w 347"/>
                  <a:gd name="T9" fmla="*/ 0 h 10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7"/>
                  <a:gd name="T16" fmla="*/ 0 h 1052"/>
                  <a:gd name="T17" fmla="*/ 347 w 347"/>
                  <a:gd name="T18" fmla="*/ 1052 h 10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7" h="1052">
                    <a:moveTo>
                      <a:pt x="17" y="0"/>
                    </a:moveTo>
                    <a:lnTo>
                      <a:pt x="347" y="130"/>
                    </a:lnTo>
                    <a:lnTo>
                      <a:pt x="331" y="1052"/>
                    </a:lnTo>
                    <a:lnTo>
                      <a:pt x="0" y="92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6" name="Freeform 492"/>
              <p:cNvSpPr>
                <a:spLocks/>
              </p:cNvSpPr>
              <p:nvPr/>
            </p:nvSpPr>
            <p:spPr bwMode="auto">
              <a:xfrm>
                <a:off x="2909" y="2744"/>
                <a:ext cx="69" cy="263"/>
              </a:xfrm>
              <a:custGeom>
                <a:avLst/>
                <a:gdLst>
                  <a:gd name="T0" fmla="*/ 0 w 347"/>
                  <a:gd name="T1" fmla="*/ 0 h 1052"/>
                  <a:gd name="T2" fmla="*/ 0 w 347"/>
                  <a:gd name="T3" fmla="*/ 0 h 1052"/>
                  <a:gd name="T4" fmla="*/ 0 w 347"/>
                  <a:gd name="T5" fmla="*/ 0 h 1052"/>
                  <a:gd name="T6" fmla="*/ 0 w 347"/>
                  <a:gd name="T7" fmla="*/ 0 h 1052"/>
                  <a:gd name="T8" fmla="*/ 0 w 347"/>
                  <a:gd name="T9" fmla="*/ 0 h 10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7"/>
                  <a:gd name="T16" fmla="*/ 0 h 1052"/>
                  <a:gd name="T17" fmla="*/ 347 w 347"/>
                  <a:gd name="T18" fmla="*/ 1052 h 10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7" h="1052">
                    <a:moveTo>
                      <a:pt x="17" y="0"/>
                    </a:moveTo>
                    <a:lnTo>
                      <a:pt x="347" y="130"/>
                    </a:lnTo>
                    <a:lnTo>
                      <a:pt x="331" y="1052"/>
                    </a:lnTo>
                    <a:lnTo>
                      <a:pt x="0" y="921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7" name="Freeform 493"/>
              <p:cNvSpPr>
                <a:spLocks/>
              </p:cNvSpPr>
              <p:nvPr/>
            </p:nvSpPr>
            <p:spPr bwMode="auto">
              <a:xfrm>
                <a:off x="3680" y="2991"/>
                <a:ext cx="39" cy="31"/>
              </a:xfrm>
              <a:custGeom>
                <a:avLst/>
                <a:gdLst>
                  <a:gd name="T0" fmla="*/ 0 w 197"/>
                  <a:gd name="T1" fmla="*/ 0 h 122"/>
                  <a:gd name="T2" fmla="*/ 0 w 197"/>
                  <a:gd name="T3" fmla="*/ 0 h 122"/>
                  <a:gd name="T4" fmla="*/ 0 w 197"/>
                  <a:gd name="T5" fmla="*/ 0 h 122"/>
                  <a:gd name="T6" fmla="*/ 0 w 197"/>
                  <a:gd name="T7" fmla="*/ 0 h 122"/>
                  <a:gd name="T8" fmla="*/ 0 w 197"/>
                  <a:gd name="T9" fmla="*/ 0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7"/>
                  <a:gd name="T16" fmla="*/ 0 h 122"/>
                  <a:gd name="T17" fmla="*/ 197 w 197"/>
                  <a:gd name="T18" fmla="*/ 122 h 1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7" h="122">
                    <a:moveTo>
                      <a:pt x="0" y="108"/>
                    </a:moveTo>
                    <a:lnTo>
                      <a:pt x="73" y="122"/>
                    </a:lnTo>
                    <a:lnTo>
                      <a:pt x="197" y="14"/>
                    </a:lnTo>
                    <a:lnTo>
                      <a:pt x="129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F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8" name="Freeform 494"/>
              <p:cNvSpPr>
                <a:spLocks/>
              </p:cNvSpPr>
              <p:nvPr/>
            </p:nvSpPr>
            <p:spPr bwMode="auto">
              <a:xfrm>
                <a:off x="3646" y="2983"/>
                <a:ext cx="60" cy="35"/>
              </a:xfrm>
              <a:custGeom>
                <a:avLst/>
                <a:gdLst>
                  <a:gd name="T0" fmla="*/ 0 w 300"/>
                  <a:gd name="T1" fmla="*/ 0 h 141"/>
                  <a:gd name="T2" fmla="*/ 0 w 300"/>
                  <a:gd name="T3" fmla="*/ 0 h 141"/>
                  <a:gd name="T4" fmla="*/ 0 w 300"/>
                  <a:gd name="T5" fmla="*/ 0 h 141"/>
                  <a:gd name="T6" fmla="*/ 0 w 300"/>
                  <a:gd name="T7" fmla="*/ 0 h 141"/>
                  <a:gd name="T8" fmla="*/ 0 w 300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1"/>
                  <a:gd name="T17" fmla="*/ 300 w 300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1">
                    <a:moveTo>
                      <a:pt x="171" y="141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300" y="33"/>
                    </a:lnTo>
                    <a:lnTo>
                      <a:pt x="171" y="141"/>
                    </a:lnTo>
                    <a:close/>
                  </a:path>
                </a:pathLst>
              </a:custGeom>
              <a:solidFill>
                <a:srgbClr val="E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69" name="Freeform 495"/>
              <p:cNvSpPr>
                <a:spLocks/>
              </p:cNvSpPr>
              <p:nvPr/>
            </p:nvSpPr>
            <p:spPr bwMode="auto">
              <a:xfrm>
                <a:off x="3611" y="2975"/>
                <a:ext cx="60" cy="35"/>
              </a:xfrm>
              <a:custGeom>
                <a:avLst/>
                <a:gdLst>
                  <a:gd name="T0" fmla="*/ 0 w 300"/>
                  <a:gd name="T1" fmla="*/ 0 h 140"/>
                  <a:gd name="T2" fmla="*/ 0 w 300"/>
                  <a:gd name="T3" fmla="*/ 0 h 140"/>
                  <a:gd name="T4" fmla="*/ 0 w 300"/>
                  <a:gd name="T5" fmla="*/ 0 h 140"/>
                  <a:gd name="T6" fmla="*/ 0 w 300"/>
                  <a:gd name="T7" fmla="*/ 0 h 140"/>
                  <a:gd name="T8" fmla="*/ 0 w 3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0"/>
                  <a:gd name="T17" fmla="*/ 300 w 300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0">
                    <a:moveTo>
                      <a:pt x="172" y="140"/>
                    </a:moveTo>
                    <a:lnTo>
                      <a:pt x="0" y="107"/>
                    </a:lnTo>
                    <a:lnTo>
                      <a:pt x="127" y="0"/>
                    </a:lnTo>
                    <a:lnTo>
                      <a:pt x="300" y="33"/>
                    </a:lnTo>
                    <a:lnTo>
                      <a:pt x="172" y="140"/>
                    </a:lnTo>
                    <a:close/>
                  </a:path>
                </a:pathLst>
              </a:custGeom>
              <a:solidFill>
                <a:srgbClr val="D6D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0" name="Freeform 496"/>
              <p:cNvSpPr>
                <a:spLocks/>
              </p:cNvSpPr>
              <p:nvPr/>
            </p:nvSpPr>
            <p:spPr bwMode="auto">
              <a:xfrm>
                <a:off x="3577" y="2966"/>
                <a:ext cx="60" cy="36"/>
              </a:xfrm>
              <a:custGeom>
                <a:avLst/>
                <a:gdLst>
                  <a:gd name="T0" fmla="*/ 0 w 300"/>
                  <a:gd name="T1" fmla="*/ 0 h 141"/>
                  <a:gd name="T2" fmla="*/ 0 w 300"/>
                  <a:gd name="T3" fmla="*/ 0 h 141"/>
                  <a:gd name="T4" fmla="*/ 0 w 300"/>
                  <a:gd name="T5" fmla="*/ 0 h 141"/>
                  <a:gd name="T6" fmla="*/ 0 w 300"/>
                  <a:gd name="T7" fmla="*/ 0 h 141"/>
                  <a:gd name="T8" fmla="*/ 0 w 300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1"/>
                  <a:gd name="T17" fmla="*/ 300 w 300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1">
                    <a:moveTo>
                      <a:pt x="173" y="141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300" y="34"/>
                    </a:lnTo>
                    <a:lnTo>
                      <a:pt x="173" y="141"/>
                    </a:lnTo>
                    <a:close/>
                  </a:path>
                </a:pathLst>
              </a:custGeom>
              <a:solidFill>
                <a:srgbClr val="CA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1" name="Freeform 497"/>
              <p:cNvSpPr>
                <a:spLocks/>
              </p:cNvSpPr>
              <p:nvPr/>
            </p:nvSpPr>
            <p:spPr bwMode="auto">
              <a:xfrm>
                <a:off x="3542" y="2958"/>
                <a:ext cx="60" cy="35"/>
              </a:xfrm>
              <a:custGeom>
                <a:avLst/>
                <a:gdLst>
                  <a:gd name="T0" fmla="*/ 0 w 300"/>
                  <a:gd name="T1" fmla="*/ 0 h 140"/>
                  <a:gd name="T2" fmla="*/ 0 w 300"/>
                  <a:gd name="T3" fmla="*/ 0 h 140"/>
                  <a:gd name="T4" fmla="*/ 0 w 300"/>
                  <a:gd name="T5" fmla="*/ 0 h 140"/>
                  <a:gd name="T6" fmla="*/ 0 w 300"/>
                  <a:gd name="T7" fmla="*/ 0 h 140"/>
                  <a:gd name="T8" fmla="*/ 0 w 3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0"/>
                  <a:gd name="T17" fmla="*/ 300 w 300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0">
                    <a:moveTo>
                      <a:pt x="172" y="140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300" y="33"/>
                    </a:lnTo>
                    <a:lnTo>
                      <a:pt x="172" y="140"/>
                    </a:lnTo>
                    <a:close/>
                  </a:path>
                </a:pathLst>
              </a:custGeom>
              <a:solidFill>
                <a:srgbClr val="BDB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2" name="Freeform 498"/>
              <p:cNvSpPr>
                <a:spLocks/>
              </p:cNvSpPr>
              <p:nvPr/>
            </p:nvSpPr>
            <p:spPr bwMode="auto">
              <a:xfrm>
                <a:off x="3508" y="2949"/>
                <a:ext cx="60" cy="36"/>
              </a:xfrm>
              <a:custGeom>
                <a:avLst/>
                <a:gdLst>
                  <a:gd name="T0" fmla="*/ 0 w 302"/>
                  <a:gd name="T1" fmla="*/ 0 h 141"/>
                  <a:gd name="T2" fmla="*/ 0 w 302"/>
                  <a:gd name="T3" fmla="*/ 0 h 141"/>
                  <a:gd name="T4" fmla="*/ 0 w 302"/>
                  <a:gd name="T5" fmla="*/ 0 h 141"/>
                  <a:gd name="T6" fmla="*/ 0 w 302"/>
                  <a:gd name="T7" fmla="*/ 0 h 141"/>
                  <a:gd name="T8" fmla="*/ 0 w 302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2"/>
                  <a:gd name="T16" fmla="*/ 0 h 141"/>
                  <a:gd name="T17" fmla="*/ 302 w 302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2" h="141">
                    <a:moveTo>
                      <a:pt x="174" y="141"/>
                    </a:moveTo>
                    <a:lnTo>
                      <a:pt x="0" y="107"/>
                    </a:lnTo>
                    <a:lnTo>
                      <a:pt x="127" y="0"/>
                    </a:lnTo>
                    <a:lnTo>
                      <a:pt x="302" y="34"/>
                    </a:lnTo>
                    <a:lnTo>
                      <a:pt x="174" y="141"/>
                    </a:lnTo>
                    <a:close/>
                  </a:path>
                </a:pathLst>
              </a:custGeom>
              <a:solidFill>
                <a:srgbClr val="B1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3" name="Freeform 499"/>
              <p:cNvSpPr>
                <a:spLocks/>
              </p:cNvSpPr>
              <p:nvPr/>
            </p:nvSpPr>
            <p:spPr bwMode="auto">
              <a:xfrm>
                <a:off x="3473" y="2941"/>
                <a:ext cx="60" cy="35"/>
              </a:xfrm>
              <a:custGeom>
                <a:avLst/>
                <a:gdLst>
                  <a:gd name="T0" fmla="*/ 0 w 299"/>
                  <a:gd name="T1" fmla="*/ 0 h 142"/>
                  <a:gd name="T2" fmla="*/ 0 w 299"/>
                  <a:gd name="T3" fmla="*/ 0 h 142"/>
                  <a:gd name="T4" fmla="*/ 0 w 299"/>
                  <a:gd name="T5" fmla="*/ 0 h 142"/>
                  <a:gd name="T6" fmla="*/ 0 w 299"/>
                  <a:gd name="T7" fmla="*/ 0 h 142"/>
                  <a:gd name="T8" fmla="*/ 0 w 299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142"/>
                  <a:gd name="T17" fmla="*/ 299 w 299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142">
                    <a:moveTo>
                      <a:pt x="172" y="142"/>
                    </a:moveTo>
                    <a:lnTo>
                      <a:pt x="0" y="108"/>
                    </a:lnTo>
                    <a:lnTo>
                      <a:pt x="128" y="0"/>
                    </a:lnTo>
                    <a:lnTo>
                      <a:pt x="299" y="35"/>
                    </a:lnTo>
                    <a:lnTo>
                      <a:pt x="172" y="142"/>
                    </a:lnTo>
                    <a:close/>
                  </a:path>
                </a:pathLst>
              </a:custGeom>
              <a:solidFill>
                <a:srgbClr val="A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4" name="Freeform 500"/>
              <p:cNvSpPr>
                <a:spLocks/>
              </p:cNvSpPr>
              <p:nvPr/>
            </p:nvSpPr>
            <p:spPr bwMode="auto">
              <a:xfrm>
                <a:off x="3439" y="2933"/>
                <a:ext cx="60" cy="35"/>
              </a:xfrm>
              <a:custGeom>
                <a:avLst/>
                <a:gdLst>
                  <a:gd name="T0" fmla="*/ 0 w 300"/>
                  <a:gd name="T1" fmla="*/ 0 h 141"/>
                  <a:gd name="T2" fmla="*/ 0 w 300"/>
                  <a:gd name="T3" fmla="*/ 0 h 141"/>
                  <a:gd name="T4" fmla="*/ 0 w 300"/>
                  <a:gd name="T5" fmla="*/ 0 h 141"/>
                  <a:gd name="T6" fmla="*/ 0 w 300"/>
                  <a:gd name="T7" fmla="*/ 0 h 141"/>
                  <a:gd name="T8" fmla="*/ 0 w 300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1"/>
                  <a:gd name="T17" fmla="*/ 300 w 300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1">
                    <a:moveTo>
                      <a:pt x="172" y="141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300" y="33"/>
                    </a:lnTo>
                    <a:lnTo>
                      <a:pt x="172" y="141"/>
                    </a:lnTo>
                    <a:close/>
                  </a:path>
                </a:pathLst>
              </a:custGeom>
              <a:solidFill>
                <a:srgbClr val="979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5" name="Freeform 501"/>
              <p:cNvSpPr>
                <a:spLocks/>
              </p:cNvSpPr>
              <p:nvPr/>
            </p:nvSpPr>
            <p:spPr bwMode="auto">
              <a:xfrm>
                <a:off x="3404" y="2924"/>
                <a:ext cx="60" cy="35"/>
              </a:xfrm>
              <a:custGeom>
                <a:avLst/>
                <a:gdLst>
                  <a:gd name="T0" fmla="*/ 0 w 300"/>
                  <a:gd name="T1" fmla="*/ 0 h 140"/>
                  <a:gd name="T2" fmla="*/ 0 w 300"/>
                  <a:gd name="T3" fmla="*/ 0 h 140"/>
                  <a:gd name="T4" fmla="*/ 0 w 300"/>
                  <a:gd name="T5" fmla="*/ 0 h 140"/>
                  <a:gd name="T6" fmla="*/ 0 w 300"/>
                  <a:gd name="T7" fmla="*/ 0 h 140"/>
                  <a:gd name="T8" fmla="*/ 0 w 3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0"/>
                  <a:gd name="T17" fmla="*/ 300 w 300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0">
                    <a:moveTo>
                      <a:pt x="172" y="140"/>
                    </a:moveTo>
                    <a:lnTo>
                      <a:pt x="0" y="106"/>
                    </a:lnTo>
                    <a:lnTo>
                      <a:pt x="127" y="0"/>
                    </a:lnTo>
                    <a:lnTo>
                      <a:pt x="300" y="33"/>
                    </a:lnTo>
                    <a:lnTo>
                      <a:pt x="172" y="140"/>
                    </a:lnTo>
                    <a:close/>
                  </a:path>
                </a:pathLst>
              </a:custGeom>
              <a:solidFill>
                <a:srgbClr val="8B8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6" name="Freeform 502"/>
              <p:cNvSpPr>
                <a:spLocks/>
              </p:cNvSpPr>
              <p:nvPr/>
            </p:nvSpPr>
            <p:spPr bwMode="auto">
              <a:xfrm>
                <a:off x="3370" y="2916"/>
                <a:ext cx="60" cy="35"/>
              </a:xfrm>
              <a:custGeom>
                <a:avLst/>
                <a:gdLst>
                  <a:gd name="T0" fmla="*/ 0 w 301"/>
                  <a:gd name="T1" fmla="*/ 0 h 140"/>
                  <a:gd name="T2" fmla="*/ 0 w 301"/>
                  <a:gd name="T3" fmla="*/ 0 h 140"/>
                  <a:gd name="T4" fmla="*/ 0 w 301"/>
                  <a:gd name="T5" fmla="*/ 0 h 140"/>
                  <a:gd name="T6" fmla="*/ 0 w 301"/>
                  <a:gd name="T7" fmla="*/ 0 h 140"/>
                  <a:gd name="T8" fmla="*/ 0 w 30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1"/>
                  <a:gd name="T16" fmla="*/ 0 h 140"/>
                  <a:gd name="T17" fmla="*/ 301 w 301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1" h="140">
                    <a:moveTo>
                      <a:pt x="174" y="140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301" y="34"/>
                    </a:lnTo>
                    <a:lnTo>
                      <a:pt x="174" y="140"/>
                    </a:lnTo>
                    <a:close/>
                  </a:path>
                </a:pathLst>
              </a:custGeom>
              <a:solidFill>
                <a:srgbClr val="7E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7" name="Freeform 503"/>
              <p:cNvSpPr>
                <a:spLocks/>
              </p:cNvSpPr>
              <p:nvPr/>
            </p:nvSpPr>
            <p:spPr bwMode="auto">
              <a:xfrm>
                <a:off x="3335" y="2907"/>
                <a:ext cx="60" cy="36"/>
              </a:xfrm>
              <a:custGeom>
                <a:avLst/>
                <a:gdLst>
                  <a:gd name="T0" fmla="*/ 0 w 300"/>
                  <a:gd name="T1" fmla="*/ 0 h 141"/>
                  <a:gd name="T2" fmla="*/ 0 w 300"/>
                  <a:gd name="T3" fmla="*/ 0 h 141"/>
                  <a:gd name="T4" fmla="*/ 0 w 300"/>
                  <a:gd name="T5" fmla="*/ 0 h 141"/>
                  <a:gd name="T6" fmla="*/ 0 w 300"/>
                  <a:gd name="T7" fmla="*/ 0 h 141"/>
                  <a:gd name="T8" fmla="*/ 0 w 300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1"/>
                  <a:gd name="T17" fmla="*/ 300 w 300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1">
                    <a:moveTo>
                      <a:pt x="172" y="141"/>
                    </a:moveTo>
                    <a:lnTo>
                      <a:pt x="0" y="107"/>
                    </a:lnTo>
                    <a:lnTo>
                      <a:pt x="127" y="0"/>
                    </a:lnTo>
                    <a:lnTo>
                      <a:pt x="300" y="34"/>
                    </a:lnTo>
                    <a:lnTo>
                      <a:pt x="172" y="141"/>
                    </a:lnTo>
                    <a:close/>
                  </a:path>
                </a:pathLst>
              </a:custGeom>
              <a:solidFill>
                <a:srgbClr val="727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8" name="Freeform 504"/>
              <p:cNvSpPr>
                <a:spLocks/>
              </p:cNvSpPr>
              <p:nvPr/>
            </p:nvSpPr>
            <p:spPr bwMode="auto">
              <a:xfrm>
                <a:off x="3301" y="2899"/>
                <a:ext cx="60" cy="35"/>
              </a:xfrm>
              <a:custGeom>
                <a:avLst/>
                <a:gdLst>
                  <a:gd name="T0" fmla="*/ 0 w 300"/>
                  <a:gd name="T1" fmla="*/ 0 h 140"/>
                  <a:gd name="T2" fmla="*/ 0 w 300"/>
                  <a:gd name="T3" fmla="*/ 0 h 140"/>
                  <a:gd name="T4" fmla="*/ 0 w 300"/>
                  <a:gd name="T5" fmla="*/ 0 h 140"/>
                  <a:gd name="T6" fmla="*/ 0 w 300"/>
                  <a:gd name="T7" fmla="*/ 0 h 140"/>
                  <a:gd name="T8" fmla="*/ 0 w 3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0"/>
                  <a:gd name="T17" fmla="*/ 300 w 300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0">
                    <a:moveTo>
                      <a:pt x="173" y="140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300" y="33"/>
                    </a:lnTo>
                    <a:lnTo>
                      <a:pt x="173" y="140"/>
                    </a:lnTo>
                    <a:close/>
                  </a:path>
                </a:pathLst>
              </a:custGeom>
              <a:solidFill>
                <a:srgbClr val="65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79" name="Freeform 505"/>
              <p:cNvSpPr>
                <a:spLocks/>
              </p:cNvSpPr>
              <p:nvPr/>
            </p:nvSpPr>
            <p:spPr bwMode="auto">
              <a:xfrm>
                <a:off x="3266" y="2891"/>
                <a:ext cx="60" cy="35"/>
              </a:xfrm>
              <a:custGeom>
                <a:avLst/>
                <a:gdLst>
                  <a:gd name="T0" fmla="*/ 0 w 300"/>
                  <a:gd name="T1" fmla="*/ 0 h 140"/>
                  <a:gd name="T2" fmla="*/ 0 w 300"/>
                  <a:gd name="T3" fmla="*/ 0 h 140"/>
                  <a:gd name="T4" fmla="*/ 0 w 300"/>
                  <a:gd name="T5" fmla="*/ 0 h 140"/>
                  <a:gd name="T6" fmla="*/ 0 w 300"/>
                  <a:gd name="T7" fmla="*/ 0 h 140"/>
                  <a:gd name="T8" fmla="*/ 0 w 3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0"/>
                  <a:gd name="T17" fmla="*/ 300 w 300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0">
                    <a:moveTo>
                      <a:pt x="172" y="140"/>
                    </a:moveTo>
                    <a:lnTo>
                      <a:pt x="0" y="106"/>
                    </a:lnTo>
                    <a:lnTo>
                      <a:pt x="127" y="0"/>
                    </a:lnTo>
                    <a:lnTo>
                      <a:pt x="300" y="33"/>
                    </a:lnTo>
                    <a:lnTo>
                      <a:pt x="172" y="140"/>
                    </a:lnTo>
                    <a:close/>
                  </a:path>
                </a:pathLst>
              </a:custGeom>
              <a:solidFill>
                <a:srgbClr val="59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0" name="Freeform 506"/>
              <p:cNvSpPr>
                <a:spLocks/>
              </p:cNvSpPr>
              <p:nvPr/>
            </p:nvSpPr>
            <p:spPr bwMode="auto">
              <a:xfrm>
                <a:off x="3232" y="2882"/>
                <a:ext cx="60" cy="35"/>
              </a:xfrm>
              <a:custGeom>
                <a:avLst/>
                <a:gdLst>
                  <a:gd name="T0" fmla="*/ 0 w 298"/>
                  <a:gd name="T1" fmla="*/ 0 h 140"/>
                  <a:gd name="T2" fmla="*/ 0 w 298"/>
                  <a:gd name="T3" fmla="*/ 0 h 140"/>
                  <a:gd name="T4" fmla="*/ 0 w 298"/>
                  <a:gd name="T5" fmla="*/ 0 h 140"/>
                  <a:gd name="T6" fmla="*/ 0 w 298"/>
                  <a:gd name="T7" fmla="*/ 0 h 140"/>
                  <a:gd name="T8" fmla="*/ 0 w 298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"/>
                  <a:gd name="T16" fmla="*/ 0 h 140"/>
                  <a:gd name="T17" fmla="*/ 298 w 298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" h="140">
                    <a:moveTo>
                      <a:pt x="171" y="140"/>
                    </a:moveTo>
                    <a:lnTo>
                      <a:pt x="0" y="107"/>
                    </a:lnTo>
                    <a:lnTo>
                      <a:pt x="126" y="0"/>
                    </a:lnTo>
                    <a:lnTo>
                      <a:pt x="298" y="34"/>
                    </a:lnTo>
                    <a:lnTo>
                      <a:pt x="171" y="140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1" name="Freeform 507"/>
              <p:cNvSpPr>
                <a:spLocks/>
              </p:cNvSpPr>
              <p:nvPr/>
            </p:nvSpPr>
            <p:spPr bwMode="auto">
              <a:xfrm>
                <a:off x="3197" y="2874"/>
                <a:ext cx="60" cy="35"/>
              </a:xfrm>
              <a:custGeom>
                <a:avLst/>
                <a:gdLst>
                  <a:gd name="T0" fmla="*/ 0 w 300"/>
                  <a:gd name="T1" fmla="*/ 0 h 142"/>
                  <a:gd name="T2" fmla="*/ 0 w 300"/>
                  <a:gd name="T3" fmla="*/ 0 h 142"/>
                  <a:gd name="T4" fmla="*/ 0 w 300"/>
                  <a:gd name="T5" fmla="*/ 0 h 142"/>
                  <a:gd name="T6" fmla="*/ 0 w 300"/>
                  <a:gd name="T7" fmla="*/ 0 h 142"/>
                  <a:gd name="T8" fmla="*/ 0 w 300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0"/>
                  <a:gd name="T16" fmla="*/ 0 h 142"/>
                  <a:gd name="T17" fmla="*/ 300 w 300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0" h="142">
                    <a:moveTo>
                      <a:pt x="174" y="142"/>
                    </a:moveTo>
                    <a:lnTo>
                      <a:pt x="0" y="108"/>
                    </a:lnTo>
                    <a:lnTo>
                      <a:pt x="126" y="0"/>
                    </a:lnTo>
                    <a:lnTo>
                      <a:pt x="300" y="35"/>
                    </a:lnTo>
                    <a:lnTo>
                      <a:pt x="174" y="142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2" name="Freeform 508"/>
              <p:cNvSpPr>
                <a:spLocks/>
              </p:cNvSpPr>
              <p:nvPr/>
            </p:nvSpPr>
            <p:spPr bwMode="auto">
              <a:xfrm>
                <a:off x="3163" y="2865"/>
                <a:ext cx="59" cy="35"/>
              </a:xfrm>
              <a:custGeom>
                <a:avLst/>
                <a:gdLst>
                  <a:gd name="T0" fmla="*/ 0 w 299"/>
                  <a:gd name="T1" fmla="*/ 0 h 141"/>
                  <a:gd name="T2" fmla="*/ 0 w 299"/>
                  <a:gd name="T3" fmla="*/ 0 h 141"/>
                  <a:gd name="T4" fmla="*/ 0 w 299"/>
                  <a:gd name="T5" fmla="*/ 0 h 141"/>
                  <a:gd name="T6" fmla="*/ 0 w 299"/>
                  <a:gd name="T7" fmla="*/ 0 h 141"/>
                  <a:gd name="T8" fmla="*/ 0 w 299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141"/>
                  <a:gd name="T17" fmla="*/ 299 w 299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141">
                    <a:moveTo>
                      <a:pt x="173" y="141"/>
                    </a:moveTo>
                    <a:lnTo>
                      <a:pt x="0" y="108"/>
                    </a:lnTo>
                    <a:lnTo>
                      <a:pt x="127" y="0"/>
                    </a:lnTo>
                    <a:lnTo>
                      <a:pt x="299" y="33"/>
                    </a:lnTo>
                    <a:lnTo>
                      <a:pt x="173" y="141"/>
                    </a:lnTo>
                    <a:close/>
                  </a:path>
                </a:pathLst>
              </a:custGeom>
              <a:solidFill>
                <a:srgbClr val="33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3" name="Freeform 509"/>
              <p:cNvSpPr>
                <a:spLocks/>
              </p:cNvSpPr>
              <p:nvPr/>
            </p:nvSpPr>
            <p:spPr bwMode="auto">
              <a:xfrm>
                <a:off x="3128" y="2857"/>
                <a:ext cx="60" cy="35"/>
              </a:xfrm>
              <a:custGeom>
                <a:avLst/>
                <a:gdLst>
                  <a:gd name="T0" fmla="*/ 0 w 299"/>
                  <a:gd name="T1" fmla="*/ 0 h 142"/>
                  <a:gd name="T2" fmla="*/ 0 w 299"/>
                  <a:gd name="T3" fmla="*/ 0 h 142"/>
                  <a:gd name="T4" fmla="*/ 0 w 299"/>
                  <a:gd name="T5" fmla="*/ 0 h 142"/>
                  <a:gd name="T6" fmla="*/ 0 w 299"/>
                  <a:gd name="T7" fmla="*/ 0 h 142"/>
                  <a:gd name="T8" fmla="*/ 0 w 299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142"/>
                  <a:gd name="T17" fmla="*/ 299 w 299"/>
                  <a:gd name="T18" fmla="*/ 142 h 1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142">
                    <a:moveTo>
                      <a:pt x="172" y="142"/>
                    </a:moveTo>
                    <a:lnTo>
                      <a:pt x="0" y="107"/>
                    </a:lnTo>
                    <a:lnTo>
                      <a:pt x="126" y="0"/>
                    </a:lnTo>
                    <a:lnTo>
                      <a:pt x="299" y="34"/>
                    </a:lnTo>
                    <a:lnTo>
                      <a:pt x="172" y="142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4" name="Freeform 510"/>
              <p:cNvSpPr>
                <a:spLocks/>
              </p:cNvSpPr>
              <p:nvPr/>
            </p:nvSpPr>
            <p:spPr bwMode="auto">
              <a:xfrm>
                <a:off x="3094" y="2849"/>
                <a:ext cx="59" cy="35"/>
              </a:xfrm>
              <a:custGeom>
                <a:avLst/>
                <a:gdLst>
                  <a:gd name="T0" fmla="*/ 0 w 299"/>
                  <a:gd name="T1" fmla="*/ 0 h 140"/>
                  <a:gd name="T2" fmla="*/ 0 w 299"/>
                  <a:gd name="T3" fmla="*/ 0 h 140"/>
                  <a:gd name="T4" fmla="*/ 0 w 299"/>
                  <a:gd name="T5" fmla="*/ 0 h 140"/>
                  <a:gd name="T6" fmla="*/ 0 w 299"/>
                  <a:gd name="T7" fmla="*/ 0 h 140"/>
                  <a:gd name="T8" fmla="*/ 0 w 299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9"/>
                  <a:gd name="T16" fmla="*/ 0 h 140"/>
                  <a:gd name="T17" fmla="*/ 299 w 299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9" h="140">
                    <a:moveTo>
                      <a:pt x="173" y="140"/>
                    </a:moveTo>
                    <a:lnTo>
                      <a:pt x="0" y="107"/>
                    </a:lnTo>
                    <a:lnTo>
                      <a:pt x="128" y="0"/>
                    </a:lnTo>
                    <a:lnTo>
                      <a:pt x="299" y="33"/>
                    </a:lnTo>
                    <a:lnTo>
                      <a:pt x="173" y="140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5" name="Freeform 511"/>
              <p:cNvSpPr>
                <a:spLocks/>
              </p:cNvSpPr>
              <p:nvPr/>
            </p:nvSpPr>
            <p:spPr bwMode="auto">
              <a:xfrm>
                <a:off x="3059" y="2840"/>
                <a:ext cx="60" cy="35"/>
              </a:xfrm>
              <a:custGeom>
                <a:avLst/>
                <a:gdLst>
                  <a:gd name="T0" fmla="*/ 0 w 301"/>
                  <a:gd name="T1" fmla="*/ 0 h 141"/>
                  <a:gd name="T2" fmla="*/ 0 w 301"/>
                  <a:gd name="T3" fmla="*/ 0 h 141"/>
                  <a:gd name="T4" fmla="*/ 0 w 301"/>
                  <a:gd name="T5" fmla="*/ 0 h 141"/>
                  <a:gd name="T6" fmla="*/ 0 w 301"/>
                  <a:gd name="T7" fmla="*/ 0 h 141"/>
                  <a:gd name="T8" fmla="*/ 0 w 301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1"/>
                  <a:gd name="T16" fmla="*/ 0 h 141"/>
                  <a:gd name="T17" fmla="*/ 301 w 301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1" h="141">
                    <a:moveTo>
                      <a:pt x="173" y="141"/>
                    </a:moveTo>
                    <a:lnTo>
                      <a:pt x="0" y="107"/>
                    </a:lnTo>
                    <a:lnTo>
                      <a:pt x="127" y="0"/>
                    </a:lnTo>
                    <a:lnTo>
                      <a:pt x="301" y="34"/>
                    </a:lnTo>
                    <a:lnTo>
                      <a:pt x="173" y="141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6" name="Freeform 512"/>
              <p:cNvSpPr>
                <a:spLocks/>
              </p:cNvSpPr>
              <p:nvPr/>
            </p:nvSpPr>
            <p:spPr bwMode="auto">
              <a:xfrm>
                <a:off x="3045" y="2837"/>
                <a:ext cx="39" cy="30"/>
              </a:xfrm>
              <a:custGeom>
                <a:avLst/>
                <a:gdLst>
                  <a:gd name="T0" fmla="*/ 0 w 196"/>
                  <a:gd name="T1" fmla="*/ 0 h 121"/>
                  <a:gd name="T2" fmla="*/ 0 w 196"/>
                  <a:gd name="T3" fmla="*/ 0 h 121"/>
                  <a:gd name="T4" fmla="*/ 0 w 196"/>
                  <a:gd name="T5" fmla="*/ 0 h 121"/>
                  <a:gd name="T6" fmla="*/ 0 w 196"/>
                  <a:gd name="T7" fmla="*/ 0 h 121"/>
                  <a:gd name="T8" fmla="*/ 0 w 196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6"/>
                  <a:gd name="T16" fmla="*/ 0 h 121"/>
                  <a:gd name="T17" fmla="*/ 196 w 196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6" h="121">
                    <a:moveTo>
                      <a:pt x="69" y="121"/>
                    </a:moveTo>
                    <a:lnTo>
                      <a:pt x="0" y="107"/>
                    </a:lnTo>
                    <a:lnTo>
                      <a:pt x="124" y="0"/>
                    </a:lnTo>
                    <a:lnTo>
                      <a:pt x="196" y="14"/>
                    </a:lnTo>
                    <a:lnTo>
                      <a:pt x="69" y="1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7" name="Freeform 513"/>
              <p:cNvSpPr>
                <a:spLocks/>
              </p:cNvSpPr>
              <p:nvPr/>
            </p:nvSpPr>
            <p:spPr bwMode="auto">
              <a:xfrm>
                <a:off x="3045" y="2837"/>
                <a:ext cx="674" cy="185"/>
              </a:xfrm>
              <a:custGeom>
                <a:avLst/>
                <a:gdLst>
                  <a:gd name="T0" fmla="*/ 0 w 3371"/>
                  <a:gd name="T1" fmla="*/ 0 h 741"/>
                  <a:gd name="T2" fmla="*/ 0 w 3371"/>
                  <a:gd name="T3" fmla="*/ 0 h 741"/>
                  <a:gd name="T4" fmla="*/ 0 w 3371"/>
                  <a:gd name="T5" fmla="*/ 0 h 741"/>
                  <a:gd name="T6" fmla="*/ 0 w 3371"/>
                  <a:gd name="T7" fmla="*/ 0 h 741"/>
                  <a:gd name="T8" fmla="*/ 0 w 3371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71"/>
                  <a:gd name="T16" fmla="*/ 0 h 741"/>
                  <a:gd name="T17" fmla="*/ 3371 w 3371"/>
                  <a:gd name="T18" fmla="*/ 741 h 7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71" h="741">
                    <a:moveTo>
                      <a:pt x="3371" y="633"/>
                    </a:moveTo>
                    <a:lnTo>
                      <a:pt x="124" y="0"/>
                    </a:lnTo>
                    <a:lnTo>
                      <a:pt x="0" y="107"/>
                    </a:lnTo>
                    <a:lnTo>
                      <a:pt x="3247" y="741"/>
                    </a:lnTo>
                    <a:lnTo>
                      <a:pt x="3371" y="6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8" name="Freeform 514"/>
              <p:cNvSpPr>
                <a:spLocks/>
              </p:cNvSpPr>
              <p:nvPr/>
            </p:nvSpPr>
            <p:spPr bwMode="auto">
              <a:xfrm>
                <a:off x="3701" y="2981"/>
                <a:ext cx="42" cy="14"/>
              </a:xfrm>
              <a:custGeom>
                <a:avLst/>
                <a:gdLst>
                  <a:gd name="T0" fmla="*/ 0 w 211"/>
                  <a:gd name="T1" fmla="*/ 0 h 55"/>
                  <a:gd name="T2" fmla="*/ 0 w 211"/>
                  <a:gd name="T3" fmla="*/ 0 h 55"/>
                  <a:gd name="T4" fmla="*/ 0 w 211"/>
                  <a:gd name="T5" fmla="*/ 0 h 55"/>
                  <a:gd name="T6" fmla="*/ 0 w 211"/>
                  <a:gd name="T7" fmla="*/ 0 h 55"/>
                  <a:gd name="T8" fmla="*/ 0 w 211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55"/>
                  <a:gd name="T17" fmla="*/ 211 w 211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55">
                    <a:moveTo>
                      <a:pt x="0" y="37"/>
                    </a:moveTo>
                    <a:lnTo>
                      <a:pt x="94" y="55"/>
                    </a:lnTo>
                    <a:lnTo>
                      <a:pt x="211" y="18"/>
                    </a:lnTo>
                    <a:lnTo>
                      <a:pt x="115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89" name="Freeform 515"/>
              <p:cNvSpPr>
                <a:spLocks/>
              </p:cNvSpPr>
              <p:nvPr/>
            </p:nvSpPr>
            <p:spPr bwMode="auto">
              <a:xfrm>
                <a:off x="3667" y="2973"/>
                <a:ext cx="57" cy="17"/>
              </a:xfrm>
              <a:custGeom>
                <a:avLst/>
                <a:gdLst>
                  <a:gd name="T0" fmla="*/ 0 w 284"/>
                  <a:gd name="T1" fmla="*/ 0 h 70"/>
                  <a:gd name="T2" fmla="*/ 0 w 284"/>
                  <a:gd name="T3" fmla="*/ 0 h 70"/>
                  <a:gd name="T4" fmla="*/ 0 w 284"/>
                  <a:gd name="T5" fmla="*/ 0 h 70"/>
                  <a:gd name="T6" fmla="*/ 0 w 284"/>
                  <a:gd name="T7" fmla="*/ 0 h 70"/>
                  <a:gd name="T8" fmla="*/ 0 w 284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0"/>
                  <a:gd name="T17" fmla="*/ 284 w 284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0">
                    <a:moveTo>
                      <a:pt x="169" y="70"/>
                    </a:moveTo>
                    <a:lnTo>
                      <a:pt x="0" y="36"/>
                    </a:lnTo>
                    <a:lnTo>
                      <a:pt x="115" y="0"/>
                    </a:lnTo>
                    <a:lnTo>
                      <a:pt x="284" y="33"/>
                    </a:lnTo>
                    <a:lnTo>
                      <a:pt x="169" y="70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0" name="Freeform 516"/>
              <p:cNvSpPr>
                <a:spLocks/>
              </p:cNvSpPr>
              <p:nvPr/>
            </p:nvSpPr>
            <p:spPr bwMode="auto">
              <a:xfrm>
                <a:off x="3633" y="2964"/>
                <a:ext cx="57" cy="18"/>
              </a:xfrm>
              <a:custGeom>
                <a:avLst/>
                <a:gdLst>
                  <a:gd name="T0" fmla="*/ 0 w 284"/>
                  <a:gd name="T1" fmla="*/ 0 h 69"/>
                  <a:gd name="T2" fmla="*/ 0 w 284"/>
                  <a:gd name="T3" fmla="*/ 0 h 69"/>
                  <a:gd name="T4" fmla="*/ 0 w 284"/>
                  <a:gd name="T5" fmla="*/ 0 h 69"/>
                  <a:gd name="T6" fmla="*/ 0 w 284"/>
                  <a:gd name="T7" fmla="*/ 0 h 69"/>
                  <a:gd name="T8" fmla="*/ 0 w 284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69"/>
                  <a:gd name="T17" fmla="*/ 284 w 284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69">
                    <a:moveTo>
                      <a:pt x="169" y="69"/>
                    </a:moveTo>
                    <a:lnTo>
                      <a:pt x="0" y="36"/>
                    </a:lnTo>
                    <a:lnTo>
                      <a:pt x="115" y="0"/>
                    </a:lnTo>
                    <a:lnTo>
                      <a:pt x="284" y="33"/>
                    </a:lnTo>
                    <a:lnTo>
                      <a:pt x="169" y="69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1" name="Freeform 517"/>
              <p:cNvSpPr>
                <a:spLocks/>
              </p:cNvSpPr>
              <p:nvPr/>
            </p:nvSpPr>
            <p:spPr bwMode="auto">
              <a:xfrm>
                <a:off x="3599" y="2956"/>
                <a:ext cx="57" cy="18"/>
              </a:xfrm>
              <a:custGeom>
                <a:avLst/>
                <a:gdLst>
                  <a:gd name="T0" fmla="*/ 0 w 286"/>
                  <a:gd name="T1" fmla="*/ 0 h 69"/>
                  <a:gd name="T2" fmla="*/ 0 w 286"/>
                  <a:gd name="T3" fmla="*/ 0 h 69"/>
                  <a:gd name="T4" fmla="*/ 0 w 286"/>
                  <a:gd name="T5" fmla="*/ 0 h 69"/>
                  <a:gd name="T6" fmla="*/ 0 w 286"/>
                  <a:gd name="T7" fmla="*/ 0 h 69"/>
                  <a:gd name="T8" fmla="*/ 0 w 286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6"/>
                  <a:gd name="T16" fmla="*/ 0 h 69"/>
                  <a:gd name="T17" fmla="*/ 286 w 286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6" h="69">
                    <a:moveTo>
                      <a:pt x="171" y="69"/>
                    </a:moveTo>
                    <a:lnTo>
                      <a:pt x="0" y="36"/>
                    </a:lnTo>
                    <a:lnTo>
                      <a:pt x="115" y="0"/>
                    </a:lnTo>
                    <a:lnTo>
                      <a:pt x="286" y="33"/>
                    </a:lnTo>
                    <a:lnTo>
                      <a:pt x="171" y="69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2" name="Freeform 518"/>
              <p:cNvSpPr>
                <a:spLocks/>
              </p:cNvSpPr>
              <p:nvPr/>
            </p:nvSpPr>
            <p:spPr bwMode="auto">
              <a:xfrm>
                <a:off x="3565" y="2948"/>
                <a:ext cx="57" cy="17"/>
              </a:xfrm>
              <a:custGeom>
                <a:avLst/>
                <a:gdLst>
                  <a:gd name="T0" fmla="*/ 0 w 284"/>
                  <a:gd name="T1" fmla="*/ 0 h 69"/>
                  <a:gd name="T2" fmla="*/ 0 w 284"/>
                  <a:gd name="T3" fmla="*/ 0 h 69"/>
                  <a:gd name="T4" fmla="*/ 0 w 284"/>
                  <a:gd name="T5" fmla="*/ 0 h 69"/>
                  <a:gd name="T6" fmla="*/ 0 w 284"/>
                  <a:gd name="T7" fmla="*/ 0 h 69"/>
                  <a:gd name="T8" fmla="*/ 0 w 284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69"/>
                  <a:gd name="T17" fmla="*/ 284 w 284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69">
                    <a:moveTo>
                      <a:pt x="169" y="69"/>
                    </a:moveTo>
                    <a:lnTo>
                      <a:pt x="0" y="36"/>
                    </a:lnTo>
                    <a:lnTo>
                      <a:pt x="115" y="0"/>
                    </a:lnTo>
                    <a:lnTo>
                      <a:pt x="284" y="33"/>
                    </a:lnTo>
                    <a:lnTo>
                      <a:pt x="169" y="69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3" name="Freeform 519"/>
              <p:cNvSpPr>
                <a:spLocks/>
              </p:cNvSpPr>
              <p:nvPr/>
            </p:nvSpPr>
            <p:spPr bwMode="auto">
              <a:xfrm>
                <a:off x="3531" y="2940"/>
                <a:ext cx="57" cy="17"/>
              </a:xfrm>
              <a:custGeom>
                <a:avLst/>
                <a:gdLst>
                  <a:gd name="T0" fmla="*/ 0 w 286"/>
                  <a:gd name="T1" fmla="*/ 0 h 69"/>
                  <a:gd name="T2" fmla="*/ 0 w 286"/>
                  <a:gd name="T3" fmla="*/ 0 h 69"/>
                  <a:gd name="T4" fmla="*/ 0 w 286"/>
                  <a:gd name="T5" fmla="*/ 0 h 69"/>
                  <a:gd name="T6" fmla="*/ 0 w 286"/>
                  <a:gd name="T7" fmla="*/ 0 h 69"/>
                  <a:gd name="T8" fmla="*/ 0 w 286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6"/>
                  <a:gd name="T16" fmla="*/ 0 h 69"/>
                  <a:gd name="T17" fmla="*/ 286 w 286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6" h="69">
                    <a:moveTo>
                      <a:pt x="171" y="69"/>
                    </a:moveTo>
                    <a:lnTo>
                      <a:pt x="0" y="36"/>
                    </a:lnTo>
                    <a:lnTo>
                      <a:pt x="115" y="0"/>
                    </a:lnTo>
                    <a:lnTo>
                      <a:pt x="286" y="33"/>
                    </a:lnTo>
                    <a:lnTo>
                      <a:pt x="171" y="69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4" name="Freeform 520"/>
              <p:cNvSpPr>
                <a:spLocks/>
              </p:cNvSpPr>
              <p:nvPr/>
            </p:nvSpPr>
            <p:spPr bwMode="auto">
              <a:xfrm>
                <a:off x="3497" y="2931"/>
                <a:ext cx="57" cy="18"/>
              </a:xfrm>
              <a:custGeom>
                <a:avLst/>
                <a:gdLst>
                  <a:gd name="T0" fmla="*/ 0 w 282"/>
                  <a:gd name="T1" fmla="*/ 0 h 69"/>
                  <a:gd name="T2" fmla="*/ 0 w 282"/>
                  <a:gd name="T3" fmla="*/ 0 h 69"/>
                  <a:gd name="T4" fmla="*/ 0 w 282"/>
                  <a:gd name="T5" fmla="*/ 0 h 69"/>
                  <a:gd name="T6" fmla="*/ 0 w 282"/>
                  <a:gd name="T7" fmla="*/ 0 h 69"/>
                  <a:gd name="T8" fmla="*/ 0 w 282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69"/>
                  <a:gd name="T17" fmla="*/ 282 w 28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69">
                    <a:moveTo>
                      <a:pt x="167" y="69"/>
                    </a:moveTo>
                    <a:lnTo>
                      <a:pt x="0" y="36"/>
                    </a:lnTo>
                    <a:lnTo>
                      <a:pt x="113" y="0"/>
                    </a:lnTo>
                    <a:lnTo>
                      <a:pt x="282" y="33"/>
                    </a:lnTo>
                    <a:lnTo>
                      <a:pt x="167" y="69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5" name="Freeform 521"/>
              <p:cNvSpPr>
                <a:spLocks/>
              </p:cNvSpPr>
              <p:nvPr/>
            </p:nvSpPr>
            <p:spPr bwMode="auto">
              <a:xfrm>
                <a:off x="3463" y="2923"/>
                <a:ext cx="57" cy="18"/>
              </a:xfrm>
              <a:custGeom>
                <a:avLst/>
                <a:gdLst>
                  <a:gd name="T0" fmla="*/ 0 w 284"/>
                  <a:gd name="T1" fmla="*/ 0 h 69"/>
                  <a:gd name="T2" fmla="*/ 0 w 284"/>
                  <a:gd name="T3" fmla="*/ 0 h 69"/>
                  <a:gd name="T4" fmla="*/ 0 w 284"/>
                  <a:gd name="T5" fmla="*/ 0 h 69"/>
                  <a:gd name="T6" fmla="*/ 0 w 284"/>
                  <a:gd name="T7" fmla="*/ 0 h 69"/>
                  <a:gd name="T8" fmla="*/ 0 w 284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69"/>
                  <a:gd name="T17" fmla="*/ 284 w 284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69">
                    <a:moveTo>
                      <a:pt x="171" y="69"/>
                    </a:moveTo>
                    <a:lnTo>
                      <a:pt x="0" y="36"/>
                    </a:lnTo>
                    <a:lnTo>
                      <a:pt x="113" y="0"/>
                    </a:lnTo>
                    <a:lnTo>
                      <a:pt x="284" y="33"/>
                    </a:lnTo>
                    <a:lnTo>
                      <a:pt x="171" y="69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6" name="Freeform 522"/>
              <p:cNvSpPr>
                <a:spLocks/>
              </p:cNvSpPr>
              <p:nvPr/>
            </p:nvSpPr>
            <p:spPr bwMode="auto">
              <a:xfrm>
                <a:off x="3429" y="2915"/>
                <a:ext cx="57" cy="17"/>
              </a:xfrm>
              <a:custGeom>
                <a:avLst/>
                <a:gdLst>
                  <a:gd name="T0" fmla="*/ 0 w 282"/>
                  <a:gd name="T1" fmla="*/ 0 h 69"/>
                  <a:gd name="T2" fmla="*/ 0 w 282"/>
                  <a:gd name="T3" fmla="*/ 0 h 69"/>
                  <a:gd name="T4" fmla="*/ 0 w 282"/>
                  <a:gd name="T5" fmla="*/ 0 h 69"/>
                  <a:gd name="T6" fmla="*/ 0 w 282"/>
                  <a:gd name="T7" fmla="*/ 0 h 69"/>
                  <a:gd name="T8" fmla="*/ 0 w 282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69"/>
                  <a:gd name="T17" fmla="*/ 282 w 28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69">
                    <a:moveTo>
                      <a:pt x="169" y="69"/>
                    </a:moveTo>
                    <a:lnTo>
                      <a:pt x="0" y="36"/>
                    </a:lnTo>
                    <a:lnTo>
                      <a:pt x="114" y="0"/>
                    </a:lnTo>
                    <a:lnTo>
                      <a:pt x="282" y="33"/>
                    </a:lnTo>
                    <a:lnTo>
                      <a:pt x="169" y="69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7" name="Freeform 523"/>
              <p:cNvSpPr>
                <a:spLocks/>
              </p:cNvSpPr>
              <p:nvPr/>
            </p:nvSpPr>
            <p:spPr bwMode="auto">
              <a:xfrm>
                <a:off x="3395" y="2906"/>
                <a:ext cx="57" cy="18"/>
              </a:xfrm>
              <a:custGeom>
                <a:avLst/>
                <a:gdLst>
                  <a:gd name="T0" fmla="*/ 0 w 285"/>
                  <a:gd name="T1" fmla="*/ 0 h 70"/>
                  <a:gd name="T2" fmla="*/ 0 w 285"/>
                  <a:gd name="T3" fmla="*/ 0 h 70"/>
                  <a:gd name="T4" fmla="*/ 0 w 285"/>
                  <a:gd name="T5" fmla="*/ 0 h 70"/>
                  <a:gd name="T6" fmla="*/ 0 w 285"/>
                  <a:gd name="T7" fmla="*/ 0 h 70"/>
                  <a:gd name="T8" fmla="*/ 0 w 285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5"/>
                  <a:gd name="T16" fmla="*/ 0 h 70"/>
                  <a:gd name="T17" fmla="*/ 285 w 285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5" h="70">
                    <a:moveTo>
                      <a:pt x="171" y="70"/>
                    </a:moveTo>
                    <a:lnTo>
                      <a:pt x="0" y="37"/>
                    </a:lnTo>
                    <a:lnTo>
                      <a:pt x="113" y="0"/>
                    </a:lnTo>
                    <a:lnTo>
                      <a:pt x="285" y="34"/>
                    </a:lnTo>
                    <a:lnTo>
                      <a:pt x="171" y="70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8" name="Freeform 524"/>
              <p:cNvSpPr>
                <a:spLocks/>
              </p:cNvSpPr>
              <p:nvPr/>
            </p:nvSpPr>
            <p:spPr bwMode="auto">
              <a:xfrm>
                <a:off x="3361" y="2898"/>
                <a:ext cx="57" cy="18"/>
              </a:xfrm>
              <a:custGeom>
                <a:avLst/>
                <a:gdLst>
                  <a:gd name="T0" fmla="*/ 0 w 282"/>
                  <a:gd name="T1" fmla="*/ 0 h 69"/>
                  <a:gd name="T2" fmla="*/ 0 w 282"/>
                  <a:gd name="T3" fmla="*/ 0 h 69"/>
                  <a:gd name="T4" fmla="*/ 0 w 282"/>
                  <a:gd name="T5" fmla="*/ 0 h 69"/>
                  <a:gd name="T6" fmla="*/ 0 w 282"/>
                  <a:gd name="T7" fmla="*/ 0 h 69"/>
                  <a:gd name="T8" fmla="*/ 0 w 282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69"/>
                  <a:gd name="T17" fmla="*/ 282 w 28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69">
                    <a:moveTo>
                      <a:pt x="169" y="69"/>
                    </a:moveTo>
                    <a:lnTo>
                      <a:pt x="0" y="36"/>
                    </a:lnTo>
                    <a:lnTo>
                      <a:pt x="114" y="0"/>
                    </a:lnTo>
                    <a:lnTo>
                      <a:pt x="282" y="32"/>
                    </a:lnTo>
                    <a:lnTo>
                      <a:pt x="169" y="69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299" name="Freeform 525"/>
              <p:cNvSpPr>
                <a:spLocks/>
              </p:cNvSpPr>
              <p:nvPr/>
            </p:nvSpPr>
            <p:spPr bwMode="auto">
              <a:xfrm>
                <a:off x="3328" y="2890"/>
                <a:ext cx="56" cy="18"/>
              </a:xfrm>
              <a:custGeom>
                <a:avLst/>
                <a:gdLst>
                  <a:gd name="T0" fmla="*/ 0 w 283"/>
                  <a:gd name="T1" fmla="*/ 0 h 69"/>
                  <a:gd name="T2" fmla="*/ 0 w 283"/>
                  <a:gd name="T3" fmla="*/ 0 h 69"/>
                  <a:gd name="T4" fmla="*/ 0 w 283"/>
                  <a:gd name="T5" fmla="*/ 0 h 69"/>
                  <a:gd name="T6" fmla="*/ 0 w 283"/>
                  <a:gd name="T7" fmla="*/ 0 h 69"/>
                  <a:gd name="T8" fmla="*/ 0 w 283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69"/>
                  <a:gd name="T17" fmla="*/ 283 w 283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69">
                    <a:moveTo>
                      <a:pt x="169" y="69"/>
                    </a:moveTo>
                    <a:lnTo>
                      <a:pt x="0" y="36"/>
                    </a:lnTo>
                    <a:lnTo>
                      <a:pt x="114" y="0"/>
                    </a:lnTo>
                    <a:lnTo>
                      <a:pt x="283" y="33"/>
                    </a:lnTo>
                    <a:lnTo>
                      <a:pt x="169" y="69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0" name="Freeform 526"/>
              <p:cNvSpPr>
                <a:spLocks/>
              </p:cNvSpPr>
              <p:nvPr/>
            </p:nvSpPr>
            <p:spPr bwMode="auto">
              <a:xfrm>
                <a:off x="3293" y="2882"/>
                <a:ext cx="57" cy="17"/>
              </a:xfrm>
              <a:custGeom>
                <a:avLst/>
                <a:gdLst>
                  <a:gd name="T0" fmla="*/ 0 w 285"/>
                  <a:gd name="T1" fmla="*/ 0 h 69"/>
                  <a:gd name="T2" fmla="*/ 0 w 285"/>
                  <a:gd name="T3" fmla="*/ 0 h 69"/>
                  <a:gd name="T4" fmla="*/ 0 w 285"/>
                  <a:gd name="T5" fmla="*/ 0 h 69"/>
                  <a:gd name="T6" fmla="*/ 0 w 285"/>
                  <a:gd name="T7" fmla="*/ 0 h 69"/>
                  <a:gd name="T8" fmla="*/ 0 w 285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5"/>
                  <a:gd name="T16" fmla="*/ 0 h 69"/>
                  <a:gd name="T17" fmla="*/ 285 w 285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5" h="69">
                    <a:moveTo>
                      <a:pt x="171" y="69"/>
                    </a:moveTo>
                    <a:lnTo>
                      <a:pt x="0" y="36"/>
                    </a:lnTo>
                    <a:lnTo>
                      <a:pt x="115" y="0"/>
                    </a:lnTo>
                    <a:lnTo>
                      <a:pt x="285" y="33"/>
                    </a:lnTo>
                    <a:lnTo>
                      <a:pt x="171" y="69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1" name="Freeform 527"/>
              <p:cNvSpPr>
                <a:spLocks/>
              </p:cNvSpPr>
              <p:nvPr/>
            </p:nvSpPr>
            <p:spPr bwMode="auto">
              <a:xfrm>
                <a:off x="3260" y="2874"/>
                <a:ext cx="56" cy="17"/>
              </a:xfrm>
              <a:custGeom>
                <a:avLst/>
                <a:gdLst>
                  <a:gd name="T0" fmla="*/ 0 w 284"/>
                  <a:gd name="T1" fmla="*/ 0 h 70"/>
                  <a:gd name="T2" fmla="*/ 0 w 284"/>
                  <a:gd name="T3" fmla="*/ 0 h 70"/>
                  <a:gd name="T4" fmla="*/ 0 w 284"/>
                  <a:gd name="T5" fmla="*/ 0 h 70"/>
                  <a:gd name="T6" fmla="*/ 0 w 284"/>
                  <a:gd name="T7" fmla="*/ 0 h 70"/>
                  <a:gd name="T8" fmla="*/ 0 w 284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0"/>
                  <a:gd name="T17" fmla="*/ 284 w 284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0">
                    <a:moveTo>
                      <a:pt x="169" y="70"/>
                    </a:moveTo>
                    <a:lnTo>
                      <a:pt x="0" y="37"/>
                    </a:lnTo>
                    <a:lnTo>
                      <a:pt x="115" y="0"/>
                    </a:lnTo>
                    <a:lnTo>
                      <a:pt x="284" y="34"/>
                    </a:lnTo>
                    <a:lnTo>
                      <a:pt x="169" y="70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2" name="Freeform 528"/>
              <p:cNvSpPr>
                <a:spLocks/>
              </p:cNvSpPr>
              <p:nvPr/>
            </p:nvSpPr>
            <p:spPr bwMode="auto">
              <a:xfrm>
                <a:off x="3225" y="2865"/>
                <a:ext cx="58" cy="18"/>
              </a:xfrm>
              <a:custGeom>
                <a:avLst/>
                <a:gdLst>
                  <a:gd name="T0" fmla="*/ 0 w 286"/>
                  <a:gd name="T1" fmla="*/ 0 h 70"/>
                  <a:gd name="T2" fmla="*/ 0 w 286"/>
                  <a:gd name="T3" fmla="*/ 0 h 70"/>
                  <a:gd name="T4" fmla="*/ 0 w 286"/>
                  <a:gd name="T5" fmla="*/ 0 h 70"/>
                  <a:gd name="T6" fmla="*/ 0 w 286"/>
                  <a:gd name="T7" fmla="*/ 0 h 70"/>
                  <a:gd name="T8" fmla="*/ 0 w 286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6"/>
                  <a:gd name="T16" fmla="*/ 0 h 70"/>
                  <a:gd name="T17" fmla="*/ 286 w 286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6" h="70">
                    <a:moveTo>
                      <a:pt x="171" y="70"/>
                    </a:moveTo>
                    <a:lnTo>
                      <a:pt x="0" y="37"/>
                    </a:lnTo>
                    <a:lnTo>
                      <a:pt x="115" y="0"/>
                    </a:lnTo>
                    <a:lnTo>
                      <a:pt x="286" y="33"/>
                    </a:lnTo>
                    <a:lnTo>
                      <a:pt x="171" y="70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3" name="Freeform 529"/>
              <p:cNvSpPr>
                <a:spLocks/>
              </p:cNvSpPr>
              <p:nvPr/>
            </p:nvSpPr>
            <p:spPr bwMode="auto">
              <a:xfrm>
                <a:off x="3192" y="2857"/>
                <a:ext cx="56" cy="17"/>
              </a:xfrm>
              <a:custGeom>
                <a:avLst/>
                <a:gdLst>
                  <a:gd name="T0" fmla="*/ 0 w 284"/>
                  <a:gd name="T1" fmla="*/ 0 h 70"/>
                  <a:gd name="T2" fmla="*/ 0 w 284"/>
                  <a:gd name="T3" fmla="*/ 0 h 70"/>
                  <a:gd name="T4" fmla="*/ 0 w 284"/>
                  <a:gd name="T5" fmla="*/ 0 h 70"/>
                  <a:gd name="T6" fmla="*/ 0 w 284"/>
                  <a:gd name="T7" fmla="*/ 0 h 70"/>
                  <a:gd name="T8" fmla="*/ 0 w 284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0"/>
                  <a:gd name="T17" fmla="*/ 284 w 284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0">
                    <a:moveTo>
                      <a:pt x="169" y="70"/>
                    </a:moveTo>
                    <a:lnTo>
                      <a:pt x="0" y="37"/>
                    </a:lnTo>
                    <a:lnTo>
                      <a:pt x="115" y="0"/>
                    </a:lnTo>
                    <a:lnTo>
                      <a:pt x="284" y="33"/>
                    </a:lnTo>
                    <a:lnTo>
                      <a:pt x="169" y="70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4" name="Freeform 530"/>
              <p:cNvSpPr>
                <a:spLocks/>
              </p:cNvSpPr>
              <p:nvPr/>
            </p:nvSpPr>
            <p:spPr bwMode="auto">
              <a:xfrm>
                <a:off x="3158" y="2849"/>
                <a:ext cx="57" cy="17"/>
              </a:xfrm>
              <a:custGeom>
                <a:avLst/>
                <a:gdLst>
                  <a:gd name="T0" fmla="*/ 0 w 285"/>
                  <a:gd name="T1" fmla="*/ 0 h 71"/>
                  <a:gd name="T2" fmla="*/ 0 w 285"/>
                  <a:gd name="T3" fmla="*/ 0 h 71"/>
                  <a:gd name="T4" fmla="*/ 0 w 285"/>
                  <a:gd name="T5" fmla="*/ 0 h 71"/>
                  <a:gd name="T6" fmla="*/ 0 w 285"/>
                  <a:gd name="T7" fmla="*/ 0 h 71"/>
                  <a:gd name="T8" fmla="*/ 0 w 285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5"/>
                  <a:gd name="T16" fmla="*/ 0 h 71"/>
                  <a:gd name="T17" fmla="*/ 285 w 285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5" h="71">
                    <a:moveTo>
                      <a:pt x="170" y="71"/>
                    </a:moveTo>
                    <a:lnTo>
                      <a:pt x="0" y="38"/>
                    </a:lnTo>
                    <a:lnTo>
                      <a:pt x="114" y="0"/>
                    </a:lnTo>
                    <a:lnTo>
                      <a:pt x="285" y="34"/>
                    </a:lnTo>
                    <a:lnTo>
                      <a:pt x="170" y="71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5" name="Freeform 531"/>
              <p:cNvSpPr>
                <a:spLocks/>
              </p:cNvSpPr>
              <p:nvPr/>
            </p:nvSpPr>
            <p:spPr bwMode="auto">
              <a:xfrm>
                <a:off x="3124" y="2841"/>
                <a:ext cx="56" cy="17"/>
              </a:xfrm>
              <a:custGeom>
                <a:avLst/>
                <a:gdLst>
                  <a:gd name="T0" fmla="*/ 0 w 282"/>
                  <a:gd name="T1" fmla="*/ 0 h 70"/>
                  <a:gd name="T2" fmla="*/ 0 w 282"/>
                  <a:gd name="T3" fmla="*/ 0 h 70"/>
                  <a:gd name="T4" fmla="*/ 0 w 282"/>
                  <a:gd name="T5" fmla="*/ 0 h 70"/>
                  <a:gd name="T6" fmla="*/ 0 w 282"/>
                  <a:gd name="T7" fmla="*/ 0 h 70"/>
                  <a:gd name="T8" fmla="*/ 0 w 282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0"/>
                  <a:gd name="T17" fmla="*/ 282 w 282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0">
                    <a:moveTo>
                      <a:pt x="168" y="70"/>
                    </a:moveTo>
                    <a:lnTo>
                      <a:pt x="0" y="37"/>
                    </a:lnTo>
                    <a:lnTo>
                      <a:pt x="113" y="0"/>
                    </a:lnTo>
                    <a:lnTo>
                      <a:pt x="282" y="32"/>
                    </a:lnTo>
                    <a:lnTo>
                      <a:pt x="168" y="70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6" name="Freeform 532"/>
              <p:cNvSpPr>
                <a:spLocks/>
              </p:cNvSpPr>
              <p:nvPr/>
            </p:nvSpPr>
            <p:spPr bwMode="auto">
              <a:xfrm>
                <a:off x="3090" y="2832"/>
                <a:ext cx="57" cy="18"/>
              </a:xfrm>
              <a:custGeom>
                <a:avLst/>
                <a:gdLst>
                  <a:gd name="T0" fmla="*/ 0 w 285"/>
                  <a:gd name="T1" fmla="*/ 0 h 71"/>
                  <a:gd name="T2" fmla="*/ 0 w 285"/>
                  <a:gd name="T3" fmla="*/ 0 h 71"/>
                  <a:gd name="T4" fmla="*/ 0 w 285"/>
                  <a:gd name="T5" fmla="*/ 0 h 71"/>
                  <a:gd name="T6" fmla="*/ 0 w 285"/>
                  <a:gd name="T7" fmla="*/ 0 h 71"/>
                  <a:gd name="T8" fmla="*/ 0 w 285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5"/>
                  <a:gd name="T16" fmla="*/ 0 h 71"/>
                  <a:gd name="T17" fmla="*/ 285 w 285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5" h="71">
                    <a:moveTo>
                      <a:pt x="172" y="71"/>
                    </a:moveTo>
                    <a:lnTo>
                      <a:pt x="0" y="38"/>
                    </a:lnTo>
                    <a:lnTo>
                      <a:pt x="114" y="0"/>
                    </a:lnTo>
                    <a:lnTo>
                      <a:pt x="285" y="34"/>
                    </a:lnTo>
                    <a:lnTo>
                      <a:pt x="172" y="71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7" name="Freeform 533"/>
              <p:cNvSpPr>
                <a:spLocks/>
              </p:cNvSpPr>
              <p:nvPr/>
            </p:nvSpPr>
            <p:spPr bwMode="auto">
              <a:xfrm>
                <a:off x="3070" y="2827"/>
                <a:ext cx="42" cy="14"/>
              </a:xfrm>
              <a:custGeom>
                <a:avLst/>
                <a:gdLst>
                  <a:gd name="T0" fmla="*/ 0 w 212"/>
                  <a:gd name="T1" fmla="*/ 0 h 56"/>
                  <a:gd name="T2" fmla="*/ 0 w 212"/>
                  <a:gd name="T3" fmla="*/ 0 h 56"/>
                  <a:gd name="T4" fmla="*/ 0 w 212"/>
                  <a:gd name="T5" fmla="*/ 0 h 56"/>
                  <a:gd name="T6" fmla="*/ 0 w 212"/>
                  <a:gd name="T7" fmla="*/ 0 h 56"/>
                  <a:gd name="T8" fmla="*/ 0 w 212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56"/>
                  <a:gd name="T17" fmla="*/ 212 w 212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56">
                    <a:moveTo>
                      <a:pt x="98" y="56"/>
                    </a:moveTo>
                    <a:lnTo>
                      <a:pt x="0" y="36"/>
                    </a:lnTo>
                    <a:lnTo>
                      <a:pt x="116" y="0"/>
                    </a:lnTo>
                    <a:lnTo>
                      <a:pt x="212" y="18"/>
                    </a:lnTo>
                    <a:lnTo>
                      <a:pt x="9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8" name="Freeform 534"/>
              <p:cNvSpPr>
                <a:spLocks/>
              </p:cNvSpPr>
              <p:nvPr/>
            </p:nvSpPr>
            <p:spPr bwMode="auto">
              <a:xfrm>
                <a:off x="3070" y="2827"/>
                <a:ext cx="673" cy="168"/>
              </a:xfrm>
              <a:custGeom>
                <a:avLst/>
                <a:gdLst>
                  <a:gd name="T0" fmla="*/ 0 w 3364"/>
                  <a:gd name="T1" fmla="*/ 0 h 669"/>
                  <a:gd name="T2" fmla="*/ 0 w 3364"/>
                  <a:gd name="T3" fmla="*/ 0 h 669"/>
                  <a:gd name="T4" fmla="*/ 0 w 3364"/>
                  <a:gd name="T5" fmla="*/ 0 h 669"/>
                  <a:gd name="T6" fmla="*/ 0 w 3364"/>
                  <a:gd name="T7" fmla="*/ 0 h 669"/>
                  <a:gd name="T8" fmla="*/ 0 w 3364"/>
                  <a:gd name="T9" fmla="*/ 0 h 6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64"/>
                  <a:gd name="T16" fmla="*/ 0 h 669"/>
                  <a:gd name="T17" fmla="*/ 3364 w 3364"/>
                  <a:gd name="T18" fmla="*/ 669 h 6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64" h="669">
                    <a:moveTo>
                      <a:pt x="3364" y="632"/>
                    </a:moveTo>
                    <a:lnTo>
                      <a:pt x="116" y="0"/>
                    </a:lnTo>
                    <a:lnTo>
                      <a:pt x="0" y="36"/>
                    </a:lnTo>
                    <a:lnTo>
                      <a:pt x="3247" y="669"/>
                    </a:lnTo>
                    <a:lnTo>
                      <a:pt x="3364" y="6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09" name="Freeform 535"/>
              <p:cNvSpPr>
                <a:spLocks/>
              </p:cNvSpPr>
              <p:nvPr/>
            </p:nvSpPr>
            <p:spPr bwMode="auto">
              <a:xfrm>
                <a:off x="3662" y="2966"/>
                <a:ext cx="100" cy="24"/>
              </a:xfrm>
              <a:custGeom>
                <a:avLst/>
                <a:gdLst>
                  <a:gd name="T0" fmla="*/ 0 w 500"/>
                  <a:gd name="T1" fmla="*/ 0 h 94"/>
                  <a:gd name="T2" fmla="*/ 0 w 500"/>
                  <a:gd name="T3" fmla="*/ 0 h 94"/>
                  <a:gd name="T4" fmla="*/ 0 w 500"/>
                  <a:gd name="T5" fmla="*/ 0 h 94"/>
                  <a:gd name="T6" fmla="*/ 0 w 500"/>
                  <a:gd name="T7" fmla="*/ 0 h 94"/>
                  <a:gd name="T8" fmla="*/ 0 w 500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0"/>
                  <a:gd name="T16" fmla="*/ 0 h 94"/>
                  <a:gd name="T17" fmla="*/ 500 w 500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0" h="94">
                    <a:moveTo>
                      <a:pt x="0" y="0"/>
                    </a:moveTo>
                    <a:lnTo>
                      <a:pt x="406" y="78"/>
                    </a:lnTo>
                    <a:lnTo>
                      <a:pt x="500" y="94"/>
                    </a:lnTo>
                    <a:lnTo>
                      <a:pt x="5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0" name="Freeform 536"/>
              <p:cNvSpPr>
                <a:spLocks/>
              </p:cNvSpPr>
              <p:nvPr/>
            </p:nvSpPr>
            <p:spPr bwMode="auto">
              <a:xfrm>
                <a:off x="3423" y="2908"/>
                <a:ext cx="249" cy="60"/>
              </a:xfrm>
              <a:custGeom>
                <a:avLst/>
                <a:gdLst>
                  <a:gd name="T0" fmla="*/ 0 w 1244"/>
                  <a:gd name="T1" fmla="*/ 0 h 240"/>
                  <a:gd name="T2" fmla="*/ 0 w 1244"/>
                  <a:gd name="T3" fmla="*/ 0 h 240"/>
                  <a:gd name="T4" fmla="*/ 0 w 1244"/>
                  <a:gd name="T5" fmla="*/ 0 h 240"/>
                  <a:gd name="T6" fmla="*/ 0 w 1244"/>
                  <a:gd name="T7" fmla="*/ 0 h 240"/>
                  <a:gd name="T8" fmla="*/ 0 w 1244"/>
                  <a:gd name="T9" fmla="*/ 0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44"/>
                  <a:gd name="T16" fmla="*/ 0 h 240"/>
                  <a:gd name="T17" fmla="*/ 1244 w 1244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44" h="240">
                    <a:moveTo>
                      <a:pt x="1194" y="233"/>
                    </a:moveTo>
                    <a:lnTo>
                      <a:pt x="0" y="0"/>
                    </a:lnTo>
                    <a:lnTo>
                      <a:pt x="58" y="8"/>
                    </a:lnTo>
                    <a:lnTo>
                      <a:pt x="1244" y="240"/>
                    </a:lnTo>
                    <a:lnTo>
                      <a:pt x="1194" y="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1" name="Freeform 537"/>
              <p:cNvSpPr>
                <a:spLocks/>
              </p:cNvSpPr>
              <p:nvPr/>
            </p:nvSpPr>
            <p:spPr bwMode="auto">
              <a:xfrm>
                <a:off x="3189" y="2851"/>
                <a:ext cx="245" cy="59"/>
              </a:xfrm>
              <a:custGeom>
                <a:avLst/>
                <a:gdLst>
                  <a:gd name="T0" fmla="*/ 0 w 1229"/>
                  <a:gd name="T1" fmla="*/ 0 h 236"/>
                  <a:gd name="T2" fmla="*/ 0 w 1229"/>
                  <a:gd name="T3" fmla="*/ 0 h 236"/>
                  <a:gd name="T4" fmla="*/ 0 w 1229"/>
                  <a:gd name="T5" fmla="*/ 0 h 236"/>
                  <a:gd name="T6" fmla="*/ 0 w 1229"/>
                  <a:gd name="T7" fmla="*/ 0 h 236"/>
                  <a:gd name="T8" fmla="*/ 0 w 1229"/>
                  <a:gd name="T9" fmla="*/ 0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29"/>
                  <a:gd name="T16" fmla="*/ 0 h 236"/>
                  <a:gd name="T17" fmla="*/ 1229 w 1229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29" h="236">
                    <a:moveTo>
                      <a:pt x="1171" y="228"/>
                    </a:moveTo>
                    <a:lnTo>
                      <a:pt x="0" y="0"/>
                    </a:lnTo>
                    <a:lnTo>
                      <a:pt x="67" y="9"/>
                    </a:lnTo>
                    <a:lnTo>
                      <a:pt x="1229" y="236"/>
                    </a:lnTo>
                    <a:lnTo>
                      <a:pt x="1171" y="2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2" name="Freeform 538"/>
              <p:cNvSpPr>
                <a:spLocks/>
              </p:cNvSpPr>
              <p:nvPr/>
            </p:nvSpPr>
            <p:spPr bwMode="auto">
              <a:xfrm>
                <a:off x="3093" y="2827"/>
                <a:ext cx="109" cy="26"/>
              </a:xfrm>
              <a:custGeom>
                <a:avLst/>
                <a:gdLst>
                  <a:gd name="T0" fmla="*/ 0 w 544"/>
                  <a:gd name="T1" fmla="*/ 0 h 102"/>
                  <a:gd name="T2" fmla="*/ 0 w 544"/>
                  <a:gd name="T3" fmla="*/ 0 h 102"/>
                  <a:gd name="T4" fmla="*/ 0 w 544"/>
                  <a:gd name="T5" fmla="*/ 0 h 102"/>
                  <a:gd name="T6" fmla="*/ 0 w 544"/>
                  <a:gd name="T7" fmla="*/ 0 h 102"/>
                  <a:gd name="T8" fmla="*/ 0 w 544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4"/>
                  <a:gd name="T16" fmla="*/ 0 h 102"/>
                  <a:gd name="T17" fmla="*/ 544 w 544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4" h="102">
                    <a:moveTo>
                      <a:pt x="477" y="93"/>
                    </a:moveTo>
                    <a:lnTo>
                      <a:pt x="0" y="0"/>
                    </a:lnTo>
                    <a:lnTo>
                      <a:pt x="94" y="15"/>
                    </a:lnTo>
                    <a:lnTo>
                      <a:pt x="544" y="102"/>
                    </a:lnTo>
                    <a:lnTo>
                      <a:pt x="477" y="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3" name="Freeform 539"/>
              <p:cNvSpPr>
                <a:spLocks/>
              </p:cNvSpPr>
              <p:nvPr/>
            </p:nvSpPr>
            <p:spPr bwMode="auto">
              <a:xfrm>
                <a:off x="3093" y="2827"/>
                <a:ext cx="669" cy="163"/>
              </a:xfrm>
              <a:custGeom>
                <a:avLst/>
                <a:gdLst>
                  <a:gd name="T0" fmla="*/ 0 w 3342"/>
                  <a:gd name="T1" fmla="*/ 0 h 648"/>
                  <a:gd name="T2" fmla="*/ 0 w 3342"/>
                  <a:gd name="T3" fmla="*/ 0 h 648"/>
                  <a:gd name="T4" fmla="*/ 0 w 3342"/>
                  <a:gd name="T5" fmla="*/ 0 h 648"/>
                  <a:gd name="T6" fmla="*/ 0 w 3342"/>
                  <a:gd name="T7" fmla="*/ 0 h 648"/>
                  <a:gd name="T8" fmla="*/ 0 w 3342"/>
                  <a:gd name="T9" fmla="*/ 0 h 6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42"/>
                  <a:gd name="T16" fmla="*/ 0 h 648"/>
                  <a:gd name="T17" fmla="*/ 3342 w 3342"/>
                  <a:gd name="T18" fmla="*/ 648 h 6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42" h="648">
                    <a:moveTo>
                      <a:pt x="3342" y="648"/>
                    </a:moveTo>
                    <a:lnTo>
                      <a:pt x="94" y="15"/>
                    </a:lnTo>
                    <a:lnTo>
                      <a:pt x="0" y="0"/>
                    </a:lnTo>
                    <a:lnTo>
                      <a:pt x="3248" y="632"/>
                    </a:lnTo>
                    <a:lnTo>
                      <a:pt x="3342" y="6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4" name="Freeform 540"/>
              <p:cNvSpPr>
                <a:spLocks/>
              </p:cNvSpPr>
              <p:nvPr/>
            </p:nvSpPr>
            <p:spPr bwMode="auto">
              <a:xfrm>
                <a:off x="3743" y="2975"/>
                <a:ext cx="41" cy="15"/>
              </a:xfrm>
              <a:custGeom>
                <a:avLst/>
                <a:gdLst>
                  <a:gd name="T0" fmla="*/ 0 w 207"/>
                  <a:gd name="T1" fmla="*/ 0 h 58"/>
                  <a:gd name="T2" fmla="*/ 0 w 207"/>
                  <a:gd name="T3" fmla="*/ 0 h 58"/>
                  <a:gd name="T4" fmla="*/ 0 w 207"/>
                  <a:gd name="T5" fmla="*/ 0 h 58"/>
                  <a:gd name="T6" fmla="*/ 0 w 207"/>
                  <a:gd name="T7" fmla="*/ 0 h 58"/>
                  <a:gd name="T8" fmla="*/ 0 w 207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58"/>
                  <a:gd name="T17" fmla="*/ 207 w 207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58">
                    <a:moveTo>
                      <a:pt x="0" y="40"/>
                    </a:moveTo>
                    <a:lnTo>
                      <a:pt x="94" y="58"/>
                    </a:lnTo>
                    <a:lnTo>
                      <a:pt x="207" y="18"/>
                    </a:lnTo>
                    <a:lnTo>
                      <a:pt x="114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5" name="Freeform 541"/>
              <p:cNvSpPr>
                <a:spLocks/>
              </p:cNvSpPr>
              <p:nvPr/>
            </p:nvSpPr>
            <p:spPr bwMode="auto">
              <a:xfrm>
                <a:off x="3709" y="2967"/>
                <a:ext cx="57" cy="18"/>
              </a:xfrm>
              <a:custGeom>
                <a:avLst/>
                <a:gdLst>
                  <a:gd name="T0" fmla="*/ 0 w 284"/>
                  <a:gd name="T1" fmla="*/ 0 h 73"/>
                  <a:gd name="T2" fmla="*/ 0 w 284"/>
                  <a:gd name="T3" fmla="*/ 0 h 73"/>
                  <a:gd name="T4" fmla="*/ 0 w 284"/>
                  <a:gd name="T5" fmla="*/ 0 h 73"/>
                  <a:gd name="T6" fmla="*/ 0 w 284"/>
                  <a:gd name="T7" fmla="*/ 0 h 73"/>
                  <a:gd name="T8" fmla="*/ 0 w 284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3"/>
                  <a:gd name="T17" fmla="*/ 284 w 284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4" y="0"/>
                    </a:lnTo>
                    <a:lnTo>
                      <a:pt x="284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6" name="Freeform 542"/>
              <p:cNvSpPr>
                <a:spLocks/>
              </p:cNvSpPr>
              <p:nvPr/>
            </p:nvSpPr>
            <p:spPr bwMode="auto">
              <a:xfrm>
                <a:off x="3675" y="2959"/>
                <a:ext cx="57" cy="18"/>
              </a:xfrm>
              <a:custGeom>
                <a:avLst/>
                <a:gdLst>
                  <a:gd name="T0" fmla="*/ 0 w 284"/>
                  <a:gd name="T1" fmla="*/ 0 h 73"/>
                  <a:gd name="T2" fmla="*/ 0 w 284"/>
                  <a:gd name="T3" fmla="*/ 0 h 73"/>
                  <a:gd name="T4" fmla="*/ 0 w 284"/>
                  <a:gd name="T5" fmla="*/ 0 h 73"/>
                  <a:gd name="T6" fmla="*/ 0 w 284"/>
                  <a:gd name="T7" fmla="*/ 0 h 73"/>
                  <a:gd name="T8" fmla="*/ 0 w 284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3"/>
                  <a:gd name="T17" fmla="*/ 284 w 284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4" y="0"/>
                    </a:lnTo>
                    <a:lnTo>
                      <a:pt x="284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7" name="Freeform 543"/>
              <p:cNvSpPr>
                <a:spLocks/>
              </p:cNvSpPr>
              <p:nvPr/>
            </p:nvSpPr>
            <p:spPr bwMode="auto">
              <a:xfrm>
                <a:off x="3641" y="2950"/>
                <a:ext cx="57" cy="18"/>
              </a:xfrm>
              <a:custGeom>
                <a:avLst/>
                <a:gdLst>
                  <a:gd name="T0" fmla="*/ 0 w 284"/>
                  <a:gd name="T1" fmla="*/ 0 h 73"/>
                  <a:gd name="T2" fmla="*/ 0 w 284"/>
                  <a:gd name="T3" fmla="*/ 0 h 73"/>
                  <a:gd name="T4" fmla="*/ 0 w 284"/>
                  <a:gd name="T5" fmla="*/ 0 h 73"/>
                  <a:gd name="T6" fmla="*/ 0 w 284"/>
                  <a:gd name="T7" fmla="*/ 0 h 73"/>
                  <a:gd name="T8" fmla="*/ 0 w 284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3"/>
                  <a:gd name="T17" fmla="*/ 284 w 284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4" y="0"/>
                    </a:lnTo>
                    <a:lnTo>
                      <a:pt x="284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8" name="Freeform 544"/>
              <p:cNvSpPr>
                <a:spLocks/>
              </p:cNvSpPr>
              <p:nvPr/>
            </p:nvSpPr>
            <p:spPr bwMode="auto">
              <a:xfrm>
                <a:off x="3607" y="2942"/>
                <a:ext cx="57" cy="18"/>
              </a:xfrm>
              <a:custGeom>
                <a:avLst/>
                <a:gdLst>
                  <a:gd name="T0" fmla="*/ 0 w 283"/>
                  <a:gd name="T1" fmla="*/ 0 h 73"/>
                  <a:gd name="T2" fmla="*/ 0 w 283"/>
                  <a:gd name="T3" fmla="*/ 0 h 73"/>
                  <a:gd name="T4" fmla="*/ 0 w 283"/>
                  <a:gd name="T5" fmla="*/ 0 h 73"/>
                  <a:gd name="T6" fmla="*/ 0 w 283"/>
                  <a:gd name="T7" fmla="*/ 0 h 73"/>
                  <a:gd name="T8" fmla="*/ 0 w 283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73"/>
                  <a:gd name="T17" fmla="*/ 283 w 28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73">
                    <a:moveTo>
                      <a:pt x="169" y="73"/>
                    </a:moveTo>
                    <a:lnTo>
                      <a:pt x="0" y="40"/>
                    </a:lnTo>
                    <a:lnTo>
                      <a:pt x="113" y="0"/>
                    </a:lnTo>
                    <a:lnTo>
                      <a:pt x="283" y="33"/>
                    </a:lnTo>
                    <a:lnTo>
                      <a:pt x="169" y="73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19" name="Freeform 545"/>
              <p:cNvSpPr>
                <a:spLocks/>
              </p:cNvSpPr>
              <p:nvPr/>
            </p:nvSpPr>
            <p:spPr bwMode="auto">
              <a:xfrm>
                <a:off x="3573" y="2934"/>
                <a:ext cx="57" cy="18"/>
              </a:xfrm>
              <a:custGeom>
                <a:avLst/>
                <a:gdLst>
                  <a:gd name="T0" fmla="*/ 0 w 283"/>
                  <a:gd name="T1" fmla="*/ 0 h 73"/>
                  <a:gd name="T2" fmla="*/ 0 w 283"/>
                  <a:gd name="T3" fmla="*/ 0 h 73"/>
                  <a:gd name="T4" fmla="*/ 0 w 283"/>
                  <a:gd name="T5" fmla="*/ 0 h 73"/>
                  <a:gd name="T6" fmla="*/ 0 w 283"/>
                  <a:gd name="T7" fmla="*/ 0 h 73"/>
                  <a:gd name="T8" fmla="*/ 0 w 283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73"/>
                  <a:gd name="T17" fmla="*/ 283 w 28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3" y="0"/>
                    </a:lnTo>
                    <a:lnTo>
                      <a:pt x="283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0" name="Freeform 546"/>
              <p:cNvSpPr>
                <a:spLocks/>
              </p:cNvSpPr>
              <p:nvPr/>
            </p:nvSpPr>
            <p:spPr bwMode="auto">
              <a:xfrm>
                <a:off x="3539" y="2925"/>
                <a:ext cx="57" cy="19"/>
              </a:xfrm>
              <a:custGeom>
                <a:avLst/>
                <a:gdLst>
                  <a:gd name="T0" fmla="*/ 0 w 283"/>
                  <a:gd name="T1" fmla="*/ 0 h 73"/>
                  <a:gd name="T2" fmla="*/ 0 w 283"/>
                  <a:gd name="T3" fmla="*/ 0 h 73"/>
                  <a:gd name="T4" fmla="*/ 0 w 283"/>
                  <a:gd name="T5" fmla="*/ 0 h 73"/>
                  <a:gd name="T6" fmla="*/ 0 w 283"/>
                  <a:gd name="T7" fmla="*/ 0 h 73"/>
                  <a:gd name="T8" fmla="*/ 0 w 283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73"/>
                  <a:gd name="T17" fmla="*/ 283 w 28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3" y="0"/>
                    </a:lnTo>
                    <a:lnTo>
                      <a:pt x="283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1" name="Freeform 547"/>
              <p:cNvSpPr>
                <a:spLocks/>
              </p:cNvSpPr>
              <p:nvPr/>
            </p:nvSpPr>
            <p:spPr bwMode="auto">
              <a:xfrm>
                <a:off x="3505" y="2917"/>
                <a:ext cx="57" cy="18"/>
              </a:xfrm>
              <a:custGeom>
                <a:avLst/>
                <a:gdLst>
                  <a:gd name="T0" fmla="*/ 0 w 282"/>
                  <a:gd name="T1" fmla="*/ 0 h 73"/>
                  <a:gd name="T2" fmla="*/ 0 w 282"/>
                  <a:gd name="T3" fmla="*/ 0 h 73"/>
                  <a:gd name="T4" fmla="*/ 0 w 282"/>
                  <a:gd name="T5" fmla="*/ 0 h 73"/>
                  <a:gd name="T6" fmla="*/ 0 w 282"/>
                  <a:gd name="T7" fmla="*/ 0 h 73"/>
                  <a:gd name="T8" fmla="*/ 0 w 282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3"/>
                  <a:gd name="T17" fmla="*/ 282 w 282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3">
                    <a:moveTo>
                      <a:pt x="169" y="73"/>
                    </a:moveTo>
                    <a:lnTo>
                      <a:pt x="0" y="40"/>
                    </a:lnTo>
                    <a:lnTo>
                      <a:pt x="112" y="0"/>
                    </a:lnTo>
                    <a:lnTo>
                      <a:pt x="282" y="33"/>
                    </a:lnTo>
                    <a:lnTo>
                      <a:pt x="169" y="73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2" name="Freeform 548"/>
              <p:cNvSpPr>
                <a:spLocks/>
              </p:cNvSpPr>
              <p:nvPr/>
            </p:nvSpPr>
            <p:spPr bwMode="auto">
              <a:xfrm>
                <a:off x="3471" y="2909"/>
                <a:ext cx="57" cy="18"/>
              </a:xfrm>
              <a:custGeom>
                <a:avLst/>
                <a:gdLst>
                  <a:gd name="T0" fmla="*/ 0 w 282"/>
                  <a:gd name="T1" fmla="*/ 0 h 73"/>
                  <a:gd name="T2" fmla="*/ 0 w 282"/>
                  <a:gd name="T3" fmla="*/ 0 h 73"/>
                  <a:gd name="T4" fmla="*/ 0 w 282"/>
                  <a:gd name="T5" fmla="*/ 0 h 73"/>
                  <a:gd name="T6" fmla="*/ 0 w 282"/>
                  <a:gd name="T7" fmla="*/ 0 h 73"/>
                  <a:gd name="T8" fmla="*/ 0 w 282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3"/>
                  <a:gd name="T17" fmla="*/ 282 w 282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3">
                    <a:moveTo>
                      <a:pt x="170" y="73"/>
                    </a:moveTo>
                    <a:lnTo>
                      <a:pt x="0" y="39"/>
                    </a:lnTo>
                    <a:lnTo>
                      <a:pt x="112" y="0"/>
                    </a:lnTo>
                    <a:lnTo>
                      <a:pt x="282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3" name="Freeform 549"/>
              <p:cNvSpPr>
                <a:spLocks/>
              </p:cNvSpPr>
              <p:nvPr/>
            </p:nvSpPr>
            <p:spPr bwMode="auto">
              <a:xfrm>
                <a:off x="3437" y="2901"/>
                <a:ext cx="57" cy="18"/>
              </a:xfrm>
              <a:custGeom>
                <a:avLst/>
                <a:gdLst>
                  <a:gd name="T0" fmla="*/ 0 w 282"/>
                  <a:gd name="T1" fmla="*/ 0 h 72"/>
                  <a:gd name="T2" fmla="*/ 0 w 282"/>
                  <a:gd name="T3" fmla="*/ 0 h 72"/>
                  <a:gd name="T4" fmla="*/ 0 w 282"/>
                  <a:gd name="T5" fmla="*/ 0 h 72"/>
                  <a:gd name="T6" fmla="*/ 0 w 282"/>
                  <a:gd name="T7" fmla="*/ 0 h 72"/>
                  <a:gd name="T8" fmla="*/ 0 w 28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2"/>
                  <a:gd name="T17" fmla="*/ 282 w 28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2">
                    <a:moveTo>
                      <a:pt x="170" y="72"/>
                    </a:moveTo>
                    <a:lnTo>
                      <a:pt x="0" y="38"/>
                    </a:lnTo>
                    <a:lnTo>
                      <a:pt x="112" y="0"/>
                    </a:lnTo>
                    <a:lnTo>
                      <a:pt x="282" y="33"/>
                    </a:lnTo>
                    <a:lnTo>
                      <a:pt x="170" y="72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4" name="Freeform 550"/>
              <p:cNvSpPr>
                <a:spLocks/>
              </p:cNvSpPr>
              <p:nvPr/>
            </p:nvSpPr>
            <p:spPr bwMode="auto">
              <a:xfrm>
                <a:off x="3403" y="2892"/>
                <a:ext cx="57" cy="18"/>
              </a:xfrm>
              <a:custGeom>
                <a:avLst/>
                <a:gdLst>
                  <a:gd name="T0" fmla="*/ 0 w 282"/>
                  <a:gd name="T1" fmla="*/ 0 h 71"/>
                  <a:gd name="T2" fmla="*/ 0 w 282"/>
                  <a:gd name="T3" fmla="*/ 0 h 71"/>
                  <a:gd name="T4" fmla="*/ 0 w 282"/>
                  <a:gd name="T5" fmla="*/ 0 h 71"/>
                  <a:gd name="T6" fmla="*/ 0 w 282"/>
                  <a:gd name="T7" fmla="*/ 0 h 71"/>
                  <a:gd name="T8" fmla="*/ 0 w 282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1"/>
                  <a:gd name="T17" fmla="*/ 282 w 282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1">
                    <a:moveTo>
                      <a:pt x="170" y="71"/>
                    </a:moveTo>
                    <a:lnTo>
                      <a:pt x="0" y="38"/>
                    </a:lnTo>
                    <a:lnTo>
                      <a:pt x="112" y="0"/>
                    </a:lnTo>
                    <a:lnTo>
                      <a:pt x="282" y="33"/>
                    </a:lnTo>
                    <a:lnTo>
                      <a:pt x="170" y="71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5" name="Freeform 551"/>
              <p:cNvSpPr>
                <a:spLocks/>
              </p:cNvSpPr>
              <p:nvPr/>
            </p:nvSpPr>
            <p:spPr bwMode="auto">
              <a:xfrm>
                <a:off x="3369" y="2884"/>
                <a:ext cx="57" cy="18"/>
              </a:xfrm>
              <a:custGeom>
                <a:avLst/>
                <a:gdLst>
                  <a:gd name="T0" fmla="*/ 0 w 281"/>
                  <a:gd name="T1" fmla="*/ 0 h 71"/>
                  <a:gd name="T2" fmla="*/ 0 w 281"/>
                  <a:gd name="T3" fmla="*/ 0 h 71"/>
                  <a:gd name="T4" fmla="*/ 0 w 281"/>
                  <a:gd name="T5" fmla="*/ 0 h 71"/>
                  <a:gd name="T6" fmla="*/ 0 w 281"/>
                  <a:gd name="T7" fmla="*/ 0 h 71"/>
                  <a:gd name="T8" fmla="*/ 0 w 281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1"/>
                  <a:gd name="T16" fmla="*/ 0 h 71"/>
                  <a:gd name="T17" fmla="*/ 281 w 281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1" h="71">
                    <a:moveTo>
                      <a:pt x="169" y="71"/>
                    </a:moveTo>
                    <a:lnTo>
                      <a:pt x="0" y="38"/>
                    </a:lnTo>
                    <a:lnTo>
                      <a:pt x="112" y="0"/>
                    </a:lnTo>
                    <a:lnTo>
                      <a:pt x="281" y="33"/>
                    </a:lnTo>
                    <a:lnTo>
                      <a:pt x="169" y="71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6" name="Freeform 552"/>
              <p:cNvSpPr>
                <a:spLocks/>
              </p:cNvSpPr>
              <p:nvPr/>
            </p:nvSpPr>
            <p:spPr bwMode="auto">
              <a:xfrm>
                <a:off x="3335" y="2876"/>
                <a:ext cx="57" cy="18"/>
              </a:xfrm>
              <a:custGeom>
                <a:avLst/>
                <a:gdLst>
                  <a:gd name="T0" fmla="*/ 0 w 282"/>
                  <a:gd name="T1" fmla="*/ 0 h 71"/>
                  <a:gd name="T2" fmla="*/ 0 w 282"/>
                  <a:gd name="T3" fmla="*/ 0 h 71"/>
                  <a:gd name="T4" fmla="*/ 0 w 282"/>
                  <a:gd name="T5" fmla="*/ 0 h 71"/>
                  <a:gd name="T6" fmla="*/ 0 w 282"/>
                  <a:gd name="T7" fmla="*/ 0 h 71"/>
                  <a:gd name="T8" fmla="*/ 0 w 282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1"/>
                  <a:gd name="T17" fmla="*/ 282 w 282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1">
                    <a:moveTo>
                      <a:pt x="170" y="71"/>
                    </a:moveTo>
                    <a:lnTo>
                      <a:pt x="0" y="38"/>
                    </a:lnTo>
                    <a:lnTo>
                      <a:pt x="112" y="0"/>
                    </a:lnTo>
                    <a:lnTo>
                      <a:pt x="282" y="33"/>
                    </a:lnTo>
                    <a:lnTo>
                      <a:pt x="170" y="71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7" name="Freeform 553"/>
              <p:cNvSpPr>
                <a:spLocks/>
              </p:cNvSpPr>
              <p:nvPr/>
            </p:nvSpPr>
            <p:spPr bwMode="auto">
              <a:xfrm>
                <a:off x="3301" y="2868"/>
                <a:ext cx="57" cy="18"/>
              </a:xfrm>
              <a:custGeom>
                <a:avLst/>
                <a:gdLst>
                  <a:gd name="T0" fmla="*/ 0 w 282"/>
                  <a:gd name="T1" fmla="*/ 0 h 71"/>
                  <a:gd name="T2" fmla="*/ 0 w 282"/>
                  <a:gd name="T3" fmla="*/ 0 h 71"/>
                  <a:gd name="T4" fmla="*/ 0 w 282"/>
                  <a:gd name="T5" fmla="*/ 0 h 71"/>
                  <a:gd name="T6" fmla="*/ 0 w 282"/>
                  <a:gd name="T7" fmla="*/ 0 h 71"/>
                  <a:gd name="T8" fmla="*/ 0 w 282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1"/>
                  <a:gd name="T17" fmla="*/ 282 w 282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1">
                    <a:moveTo>
                      <a:pt x="170" y="71"/>
                    </a:moveTo>
                    <a:lnTo>
                      <a:pt x="0" y="38"/>
                    </a:lnTo>
                    <a:lnTo>
                      <a:pt x="112" y="0"/>
                    </a:lnTo>
                    <a:lnTo>
                      <a:pt x="282" y="33"/>
                    </a:lnTo>
                    <a:lnTo>
                      <a:pt x="170" y="71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8" name="Freeform 554"/>
              <p:cNvSpPr>
                <a:spLocks/>
              </p:cNvSpPr>
              <p:nvPr/>
            </p:nvSpPr>
            <p:spPr bwMode="auto">
              <a:xfrm>
                <a:off x="3267" y="2859"/>
                <a:ext cx="57" cy="18"/>
              </a:xfrm>
              <a:custGeom>
                <a:avLst/>
                <a:gdLst>
                  <a:gd name="T0" fmla="*/ 0 w 282"/>
                  <a:gd name="T1" fmla="*/ 0 h 72"/>
                  <a:gd name="T2" fmla="*/ 0 w 282"/>
                  <a:gd name="T3" fmla="*/ 0 h 72"/>
                  <a:gd name="T4" fmla="*/ 0 w 282"/>
                  <a:gd name="T5" fmla="*/ 0 h 72"/>
                  <a:gd name="T6" fmla="*/ 0 w 282"/>
                  <a:gd name="T7" fmla="*/ 0 h 72"/>
                  <a:gd name="T8" fmla="*/ 0 w 28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2"/>
                  <a:gd name="T17" fmla="*/ 282 w 28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2">
                    <a:moveTo>
                      <a:pt x="170" y="72"/>
                    </a:moveTo>
                    <a:lnTo>
                      <a:pt x="0" y="39"/>
                    </a:lnTo>
                    <a:lnTo>
                      <a:pt x="112" y="0"/>
                    </a:lnTo>
                    <a:lnTo>
                      <a:pt x="282" y="34"/>
                    </a:lnTo>
                    <a:lnTo>
                      <a:pt x="170" y="72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29" name="Freeform 555"/>
              <p:cNvSpPr>
                <a:spLocks/>
              </p:cNvSpPr>
              <p:nvPr/>
            </p:nvSpPr>
            <p:spPr bwMode="auto">
              <a:xfrm>
                <a:off x="3233" y="2851"/>
                <a:ext cx="57" cy="18"/>
              </a:xfrm>
              <a:custGeom>
                <a:avLst/>
                <a:gdLst>
                  <a:gd name="T0" fmla="*/ 0 w 282"/>
                  <a:gd name="T1" fmla="*/ 0 h 72"/>
                  <a:gd name="T2" fmla="*/ 0 w 282"/>
                  <a:gd name="T3" fmla="*/ 0 h 72"/>
                  <a:gd name="T4" fmla="*/ 0 w 282"/>
                  <a:gd name="T5" fmla="*/ 0 h 72"/>
                  <a:gd name="T6" fmla="*/ 0 w 282"/>
                  <a:gd name="T7" fmla="*/ 0 h 72"/>
                  <a:gd name="T8" fmla="*/ 0 w 28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2"/>
                  <a:gd name="T16" fmla="*/ 0 h 72"/>
                  <a:gd name="T17" fmla="*/ 282 w 28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2" h="72">
                    <a:moveTo>
                      <a:pt x="170" y="72"/>
                    </a:moveTo>
                    <a:lnTo>
                      <a:pt x="0" y="39"/>
                    </a:lnTo>
                    <a:lnTo>
                      <a:pt x="113" y="0"/>
                    </a:lnTo>
                    <a:lnTo>
                      <a:pt x="282" y="33"/>
                    </a:lnTo>
                    <a:lnTo>
                      <a:pt x="170" y="72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0" name="Freeform 556"/>
              <p:cNvSpPr>
                <a:spLocks/>
              </p:cNvSpPr>
              <p:nvPr/>
            </p:nvSpPr>
            <p:spPr bwMode="auto">
              <a:xfrm>
                <a:off x="3199" y="2843"/>
                <a:ext cx="57" cy="18"/>
              </a:xfrm>
              <a:custGeom>
                <a:avLst/>
                <a:gdLst>
                  <a:gd name="T0" fmla="*/ 0 w 283"/>
                  <a:gd name="T1" fmla="*/ 0 h 73"/>
                  <a:gd name="T2" fmla="*/ 0 w 283"/>
                  <a:gd name="T3" fmla="*/ 0 h 73"/>
                  <a:gd name="T4" fmla="*/ 0 w 283"/>
                  <a:gd name="T5" fmla="*/ 0 h 73"/>
                  <a:gd name="T6" fmla="*/ 0 w 283"/>
                  <a:gd name="T7" fmla="*/ 0 h 73"/>
                  <a:gd name="T8" fmla="*/ 0 w 283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73"/>
                  <a:gd name="T17" fmla="*/ 283 w 28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3" y="0"/>
                    </a:lnTo>
                    <a:lnTo>
                      <a:pt x="283" y="34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1" name="Freeform 557"/>
              <p:cNvSpPr>
                <a:spLocks/>
              </p:cNvSpPr>
              <p:nvPr/>
            </p:nvSpPr>
            <p:spPr bwMode="auto">
              <a:xfrm>
                <a:off x="3165" y="2834"/>
                <a:ext cx="57" cy="19"/>
              </a:xfrm>
              <a:custGeom>
                <a:avLst/>
                <a:gdLst>
                  <a:gd name="T0" fmla="*/ 0 w 283"/>
                  <a:gd name="T1" fmla="*/ 0 h 73"/>
                  <a:gd name="T2" fmla="*/ 0 w 283"/>
                  <a:gd name="T3" fmla="*/ 0 h 73"/>
                  <a:gd name="T4" fmla="*/ 0 w 283"/>
                  <a:gd name="T5" fmla="*/ 0 h 73"/>
                  <a:gd name="T6" fmla="*/ 0 w 283"/>
                  <a:gd name="T7" fmla="*/ 0 h 73"/>
                  <a:gd name="T8" fmla="*/ 0 w 283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73"/>
                  <a:gd name="T17" fmla="*/ 283 w 283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73">
                    <a:moveTo>
                      <a:pt x="170" y="73"/>
                    </a:moveTo>
                    <a:lnTo>
                      <a:pt x="0" y="40"/>
                    </a:lnTo>
                    <a:lnTo>
                      <a:pt x="113" y="0"/>
                    </a:lnTo>
                    <a:lnTo>
                      <a:pt x="283" y="33"/>
                    </a:lnTo>
                    <a:lnTo>
                      <a:pt x="170" y="73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2" name="Freeform 558"/>
              <p:cNvSpPr>
                <a:spLocks/>
              </p:cNvSpPr>
              <p:nvPr/>
            </p:nvSpPr>
            <p:spPr bwMode="auto">
              <a:xfrm>
                <a:off x="3131" y="2826"/>
                <a:ext cx="57" cy="18"/>
              </a:xfrm>
              <a:custGeom>
                <a:avLst/>
                <a:gdLst>
                  <a:gd name="T0" fmla="*/ 0 w 284"/>
                  <a:gd name="T1" fmla="*/ 0 h 73"/>
                  <a:gd name="T2" fmla="*/ 0 w 284"/>
                  <a:gd name="T3" fmla="*/ 0 h 73"/>
                  <a:gd name="T4" fmla="*/ 0 w 284"/>
                  <a:gd name="T5" fmla="*/ 0 h 73"/>
                  <a:gd name="T6" fmla="*/ 0 w 284"/>
                  <a:gd name="T7" fmla="*/ 0 h 73"/>
                  <a:gd name="T8" fmla="*/ 0 w 284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4"/>
                  <a:gd name="T16" fmla="*/ 0 h 73"/>
                  <a:gd name="T17" fmla="*/ 284 w 284"/>
                  <a:gd name="T18" fmla="*/ 73 h 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4" h="73">
                    <a:moveTo>
                      <a:pt x="171" y="73"/>
                    </a:moveTo>
                    <a:lnTo>
                      <a:pt x="0" y="39"/>
                    </a:lnTo>
                    <a:lnTo>
                      <a:pt x="111" y="0"/>
                    </a:lnTo>
                    <a:lnTo>
                      <a:pt x="284" y="33"/>
                    </a:lnTo>
                    <a:lnTo>
                      <a:pt x="171" y="73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3" name="Freeform 559"/>
              <p:cNvSpPr>
                <a:spLocks/>
              </p:cNvSpPr>
              <p:nvPr/>
            </p:nvSpPr>
            <p:spPr bwMode="auto">
              <a:xfrm>
                <a:off x="3112" y="2821"/>
                <a:ext cx="41" cy="15"/>
              </a:xfrm>
              <a:custGeom>
                <a:avLst/>
                <a:gdLst>
                  <a:gd name="T0" fmla="*/ 0 w 207"/>
                  <a:gd name="T1" fmla="*/ 0 h 57"/>
                  <a:gd name="T2" fmla="*/ 0 w 207"/>
                  <a:gd name="T3" fmla="*/ 0 h 57"/>
                  <a:gd name="T4" fmla="*/ 0 w 207"/>
                  <a:gd name="T5" fmla="*/ 0 h 57"/>
                  <a:gd name="T6" fmla="*/ 0 w 207"/>
                  <a:gd name="T7" fmla="*/ 0 h 57"/>
                  <a:gd name="T8" fmla="*/ 0 w 207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7"/>
                  <a:gd name="T16" fmla="*/ 0 h 57"/>
                  <a:gd name="T17" fmla="*/ 207 w 207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7" h="57">
                    <a:moveTo>
                      <a:pt x="96" y="57"/>
                    </a:moveTo>
                    <a:lnTo>
                      <a:pt x="0" y="39"/>
                    </a:lnTo>
                    <a:lnTo>
                      <a:pt x="113" y="0"/>
                    </a:lnTo>
                    <a:lnTo>
                      <a:pt x="207" y="18"/>
                    </a:lnTo>
                    <a:lnTo>
                      <a:pt x="96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4" name="Freeform 560"/>
              <p:cNvSpPr>
                <a:spLocks/>
              </p:cNvSpPr>
              <p:nvPr/>
            </p:nvSpPr>
            <p:spPr bwMode="auto">
              <a:xfrm>
                <a:off x="3112" y="2821"/>
                <a:ext cx="672" cy="169"/>
              </a:xfrm>
              <a:custGeom>
                <a:avLst/>
                <a:gdLst>
                  <a:gd name="T0" fmla="*/ 0 w 3361"/>
                  <a:gd name="T1" fmla="*/ 0 h 672"/>
                  <a:gd name="T2" fmla="*/ 0 w 3361"/>
                  <a:gd name="T3" fmla="*/ 0 h 672"/>
                  <a:gd name="T4" fmla="*/ 0 w 3361"/>
                  <a:gd name="T5" fmla="*/ 0 h 672"/>
                  <a:gd name="T6" fmla="*/ 0 w 3361"/>
                  <a:gd name="T7" fmla="*/ 0 h 672"/>
                  <a:gd name="T8" fmla="*/ 0 w 3361"/>
                  <a:gd name="T9" fmla="*/ 0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61"/>
                  <a:gd name="T16" fmla="*/ 0 h 672"/>
                  <a:gd name="T17" fmla="*/ 3361 w 3361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61" h="672">
                    <a:moveTo>
                      <a:pt x="3361" y="632"/>
                    </a:moveTo>
                    <a:lnTo>
                      <a:pt x="113" y="0"/>
                    </a:lnTo>
                    <a:lnTo>
                      <a:pt x="0" y="39"/>
                    </a:lnTo>
                    <a:lnTo>
                      <a:pt x="3248" y="672"/>
                    </a:lnTo>
                    <a:lnTo>
                      <a:pt x="3361" y="6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5" name="Freeform 561"/>
              <p:cNvSpPr>
                <a:spLocks/>
              </p:cNvSpPr>
              <p:nvPr/>
            </p:nvSpPr>
            <p:spPr bwMode="auto">
              <a:xfrm>
                <a:off x="3753" y="2965"/>
                <a:ext cx="31" cy="15"/>
              </a:xfrm>
              <a:custGeom>
                <a:avLst/>
                <a:gdLst>
                  <a:gd name="T0" fmla="*/ 0 w 154"/>
                  <a:gd name="T1" fmla="*/ 0 h 59"/>
                  <a:gd name="T2" fmla="*/ 0 w 154"/>
                  <a:gd name="T3" fmla="*/ 0 h 59"/>
                  <a:gd name="T4" fmla="*/ 0 w 154"/>
                  <a:gd name="T5" fmla="*/ 0 h 59"/>
                  <a:gd name="T6" fmla="*/ 0 w 154"/>
                  <a:gd name="T7" fmla="*/ 0 h 59"/>
                  <a:gd name="T8" fmla="*/ 0 w 154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59"/>
                  <a:gd name="T17" fmla="*/ 154 w 154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59">
                    <a:moveTo>
                      <a:pt x="1" y="30"/>
                    </a:moveTo>
                    <a:lnTo>
                      <a:pt x="154" y="59"/>
                    </a:lnTo>
                    <a:lnTo>
                      <a:pt x="153" y="30"/>
                    </a:lnTo>
                    <a:lnTo>
                      <a:pt x="0" y="0"/>
                    </a:ln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EF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6" name="Freeform 562"/>
              <p:cNvSpPr>
                <a:spLocks/>
              </p:cNvSpPr>
              <p:nvPr/>
            </p:nvSpPr>
            <p:spPr bwMode="auto">
              <a:xfrm>
                <a:off x="3721" y="2957"/>
                <a:ext cx="33" cy="15"/>
              </a:xfrm>
              <a:custGeom>
                <a:avLst/>
                <a:gdLst>
                  <a:gd name="T0" fmla="*/ 0 w 165"/>
                  <a:gd name="T1" fmla="*/ 0 h 62"/>
                  <a:gd name="T2" fmla="*/ 0 w 165"/>
                  <a:gd name="T3" fmla="*/ 0 h 62"/>
                  <a:gd name="T4" fmla="*/ 0 w 165"/>
                  <a:gd name="T5" fmla="*/ 0 h 62"/>
                  <a:gd name="T6" fmla="*/ 0 w 165"/>
                  <a:gd name="T7" fmla="*/ 0 h 62"/>
                  <a:gd name="T8" fmla="*/ 0 w 16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2"/>
                  <a:gd name="T17" fmla="*/ 165 w 165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2">
                    <a:moveTo>
                      <a:pt x="165" y="62"/>
                    </a:moveTo>
                    <a:lnTo>
                      <a:pt x="1" y="30"/>
                    </a:lnTo>
                    <a:lnTo>
                      <a:pt x="0" y="0"/>
                    </a:lnTo>
                    <a:lnTo>
                      <a:pt x="164" y="32"/>
                    </a:lnTo>
                    <a:lnTo>
                      <a:pt x="165" y="62"/>
                    </a:lnTo>
                    <a:close/>
                  </a:path>
                </a:pathLst>
              </a:custGeom>
              <a:solidFill>
                <a:srgbClr val="E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7" name="Freeform 563"/>
              <p:cNvSpPr>
                <a:spLocks/>
              </p:cNvSpPr>
              <p:nvPr/>
            </p:nvSpPr>
            <p:spPr bwMode="auto">
              <a:xfrm>
                <a:off x="3688" y="2949"/>
                <a:ext cx="33" cy="15"/>
              </a:xfrm>
              <a:custGeom>
                <a:avLst/>
                <a:gdLst>
                  <a:gd name="T0" fmla="*/ 0 w 164"/>
                  <a:gd name="T1" fmla="*/ 0 h 62"/>
                  <a:gd name="T2" fmla="*/ 0 w 164"/>
                  <a:gd name="T3" fmla="*/ 0 h 62"/>
                  <a:gd name="T4" fmla="*/ 0 w 164"/>
                  <a:gd name="T5" fmla="*/ 0 h 62"/>
                  <a:gd name="T6" fmla="*/ 0 w 164"/>
                  <a:gd name="T7" fmla="*/ 0 h 62"/>
                  <a:gd name="T8" fmla="*/ 0 w 164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62"/>
                  <a:gd name="T17" fmla="*/ 164 w 164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62">
                    <a:moveTo>
                      <a:pt x="164" y="62"/>
                    </a:moveTo>
                    <a:lnTo>
                      <a:pt x="2" y="30"/>
                    </a:lnTo>
                    <a:lnTo>
                      <a:pt x="0" y="0"/>
                    </a:lnTo>
                    <a:lnTo>
                      <a:pt x="163" y="32"/>
                    </a:lnTo>
                    <a:lnTo>
                      <a:pt x="164" y="62"/>
                    </a:lnTo>
                    <a:close/>
                  </a:path>
                </a:pathLst>
              </a:custGeom>
              <a:solidFill>
                <a:srgbClr val="D6D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8" name="Freeform 564"/>
              <p:cNvSpPr>
                <a:spLocks/>
              </p:cNvSpPr>
              <p:nvPr/>
            </p:nvSpPr>
            <p:spPr bwMode="auto">
              <a:xfrm>
                <a:off x="3655" y="2941"/>
                <a:ext cx="33" cy="15"/>
              </a:xfrm>
              <a:custGeom>
                <a:avLst/>
                <a:gdLst>
                  <a:gd name="T0" fmla="*/ 0 w 165"/>
                  <a:gd name="T1" fmla="*/ 0 h 62"/>
                  <a:gd name="T2" fmla="*/ 0 w 165"/>
                  <a:gd name="T3" fmla="*/ 0 h 62"/>
                  <a:gd name="T4" fmla="*/ 0 w 165"/>
                  <a:gd name="T5" fmla="*/ 0 h 62"/>
                  <a:gd name="T6" fmla="*/ 0 w 165"/>
                  <a:gd name="T7" fmla="*/ 0 h 62"/>
                  <a:gd name="T8" fmla="*/ 0 w 16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2"/>
                  <a:gd name="T17" fmla="*/ 165 w 165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2">
                    <a:moveTo>
                      <a:pt x="165" y="62"/>
                    </a:moveTo>
                    <a:lnTo>
                      <a:pt x="1" y="30"/>
                    </a:lnTo>
                    <a:lnTo>
                      <a:pt x="0" y="0"/>
                    </a:lnTo>
                    <a:lnTo>
                      <a:pt x="163" y="32"/>
                    </a:lnTo>
                    <a:lnTo>
                      <a:pt x="165" y="62"/>
                    </a:lnTo>
                    <a:close/>
                  </a:path>
                </a:pathLst>
              </a:custGeom>
              <a:solidFill>
                <a:srgbClr val="CA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39" name="Freeform 565"/>
              <p:cNvSpPr>
                <a:spLocks/>
              </p:cNvSpPr>
              <p:nvPr/>
            </p:nvSpPr>
            <p:spPr bwMode="auto">
              <a:xfrm>
                <a:off x="3623" y="2933"/>
                <a:ext cx="33" cy="15"/>
              </a:xfrm>
              <a:custGeom>
                <a:avLst/>
                <a:gdLst>
                  <a:gd name="T0" fmla="*/ 0 w 165"/>
                  <a:gd name="T1" fmla="*/ 0 h 62"/>
                  <a:gd name="T2" fmla="*/ 0 w 165"/>
                  <a:gd name="T3" fmla="*/ 0 h 62"/>
                  <a:gd name="T4" fmla="*/ 0 w 165"/>
                  <a:gd name="T5" fmla="*/ 0 h 62"/>
                  <a:gd name="T6" fmla="*/ 0 w 165"/>
                  <a:gd name="T7" fmla="*/ 0 h 62"/>
                  <a:gd name="T8" fmla="*/ 0 w 16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2"/>
                  <a:gd name="T17" fmla="*/ 165 w 165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2">
                    <a:moveTo>
                      <a:pt x="165" y="62"/>
                    </a:moveTo>
                    <a:lnTo>
                      <a:pt x="1" y="30"/>
                    </a:lnTo>
                    <a:lnTo>
                      <a:pt x="0" y="0"/>
                    </a:lnTo>
                    <a:lnTo>
                      <a:pt x="164" y="32"/>
                    </a:lnTo>
                    <a:lnTo>
                      <a:pt x="165" y="62"/>
                    </a:lnTo>
                    <a:close/>
                  </a:path>
                </a:pathLst>
              </a:custGeom>
              <a:solidFill>
                <a:srgbClr val="BDB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0" name="Freeform 566"/>
              <p:cNvSpPr>
                <a:spLocks/>
              </p:cNvSpPr>
              <p:nvPr/>
            </p:nvSpPr>
            <p:spPr bwMode="auto">
              <a:xfrm>
                <a:off x="3590" y="2925"/>
                <a:ext cx="33" cy="15"/>
              </a:xfrm>
              <a:custGeom>
                <a:avLst/>
                <a:gdLst>
                  <a:gd name="T0" fmla="*/ 0 w 164"/>
                  <a:gd name="T1" fmla="*/ 0 h 61"/>
                  <a:gd name="T2" fmla="*/ 0 w 164"/>
                  <a:gd name="T3" fmla="*/ 0 h 61"/>
                  <a:gd name="T4" fmla="*/ 0 w 164"/>
                  <a:gd name="T5" fmla="*/ 0 h 61"/>
                  <a:gd name="T6" fmla="*/ 0 w 164"/>
                  <a:gd name="T7" fmla="*/ 0 h 61"/>
                  <a:gd name="T8" fmla="*/ 0 w 164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61"/>
                  <a:gd name="T17" fmla="*/ 164 w 164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61">
                    <a:moveTo>
                      <a:pt x="164" y="61"/>
                    </a:moveTo>
                    <a:lnTo>
                      <a:pt x="2" y="29"/>
                    </a:lnTo>
                    <a:lnTo>
                      <a:pt x="0" y="0"/>
                    </a:lnTo>
                    <a:lnTo>
                      <a:pt x="163" y="31"/>
                    </a:lnTo>
                    <a:lnTo>
                      <a:pt x="164" y="61"/>
                    </a:lnTo>
                    <a:close/>
                  </a:path>
                </a:pathLst>
              </a:custGeom>
              <a:solidFill>
                <a:srgbClr val="B1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1" name="Freeform 567"/>
              <p:cNvSpPr>
                <a:spLocks/>
              </p:cNvSpPr>
              <p:nvPr/>
            </p:nvSpPr>
            <p:spPr bwMode="auto">
              <a:xfrm>
                <a:off x="3557" y="2917"/>
                <a:ext cx="33" cy="15"/>
              </a:xfrm>
              <a:custGeom>
                <a:avLst/>
                <a:gdLst>
                  <a:gd name="T0" fmla="*/ 0 w 165"/>
                  <a:gd name="T1" fmla="*/ 0 h 61"/>
                  <a:gd name="T2" fmla="*/ 0 w 165"/>
                  <a:gd name="T3" fmla="*/ 0 h 61"/>
                  <a:gd name="T4" fmla="*/ 0 w 165"/>
                  <a:gd name="T5" fmla="*/ 0 h 61"/>
                  <a:gd name="T6" fmla="*/ 0 w 165"/>
                  <a:gd name="T7" fmla="*/ 0 h 61"/>
                  <a:gd name="T8" fmla="*/ 0 w 16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1"/>
                  <a:gd name="T17" fmla="*/ 165 w 16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1">
                    <a:moveTo>
                      <a:pt x="165" y="61"/>
                    </a:moveTo>
                    <a:lnTo>
                      <a:pt x="1" y="29"/>
                    </a:lnTo>
                    <a:lnTo>
                      <a:pt x="0" y="0"/>
                    </a:lnTo>
                    <a:lnTo>
                      <a:pt x="163" y="32"/>
                    </a:lnTo>
                    <a:lnTo>
                      <a:pt x="165" y="61"/>
                    </a:lnTo>
                    <a:close/>
                  </a:path>
                </a:pathLst>
              </a:custGeom>
              <a:solidFill>
                <a:srgbClr val="A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2" name="Freeform 568"/>
              <p:cNvSpPr>
                <a:spLocks/>
              </p:cNvSpPr>
              <p:nvPr/>
            </p:nvSpPr>
            <p:spPr bwMode="auto">
              <a:xfrm>
                <a:off x="3525" y="2909"/>
                <a:ext cx="33" cy="15"/>
              </a:xfrm>
              <a:custGeom>
                <a:avLst/>
                <a:gdLst>
                  <a:gd name="T0" fmla="*/ 0 w 165"/>
                  <a:gd name="T1" fmla="*/ 0 h 61"/>
                  <a:gd name="T2" fmla="*/ 0 w 165"/>
                  <a:gd name="T3" fmla="*/ 0 h 61"/>
                  <a:gd name="T4" fmla="*/ 0 w 165"/>
                  <a:gd name="T5" fmla="*/ 0 h 61"/>
                  <a:gd name="T6" fmla="*/ 0 w 165"/>
                  <a:gd name="T7" fmla="*/ 0 h 61"/>
                  <a:gd name="T8" fmla="*/ 0 w 16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1"/>
                  <a:gd name="T17" fmla="*/ 165 w 16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1">
                    <a:moveTo>
                      <a:pt x="165" y="61"/>
                    </a:moveTo>
                    <a:lnTo>
                      <a:pt x="1" y="29"/>
                    </a:lnTo>
                    <a:lnTo>
                      <a:pt x="0" y="0"/>
                    </a:lnTo>
                    <a:lnTo>
                      <a:pt x="164" y="32"/>
                    </a:lnTo>
                    <a:lnTo>
                      <a:pt x="165" y="61"/>
                    </a:lnTo>
                    <a:close/>
                  </a:path>
                </a:pathLst>
              </a:custGeom>
              <a:solidFill>
                <a:srgbClr val="979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3" name="Freeform 569"/>
              <p:cNvSpPr>
                <a:spLocks/>
              </p:cNvSpPr>
              <p:nvPr/>
            </p:nvSpPr>
            <p:spPr bwMode="auto">
              <a:xfrm>
                <a:off x="3492" y="2901"/>
                <a:ext cx="33" cy="15"/>
              </a:xfrm>
              <a:custGeom>
                <a:avLst/>
                <a:gdLst>
                  <a:gd name="T0" fmla="*/ 0 w 163"/>
                  <a:gd name="T1" fmla="*/ 0 h 61"/>
                  <a:gd name="T2" fmla="*/ 0 w 163"/>
                  <a:gd name="T3" fmla="*/ 0 h 61"/>
                  <a:gd name="T4" fmla="*/ 0 w 163"/>
                  <a:gd name="T5" fmla="*/ 0 h 61"/>
                  <a:gd name="T6" fmla="*/ 0 w 163"/>
                  <a:gd name="T7" fmla="*/ 0 h 61"/>
                  <a:gd name="T8" fmla="*/ 0 w 163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61"/>
                  <a:gd name="T17" fmla="*/ 163 w 163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61">
                    <a:moveTo>
                      <a:pt x="163" y="61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2" y="32"/>
                    </a:lnTo>
                    <a:lnTo>
                      <a:pt x="163" y="61"/>
                    </a:lnTo>
                    <a:close/>
                  </a:path>
                </a:pathLst>
              </a:custGeom>
              <a:solidFill>
                <a:srgbClr val="8B8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4" name="Freeform 570"/>
              <p:cNvSpPr>
                <a:spLocks/>
              </p:cNvSpPr>
              <p:nvPr/>
            </p:nvSpPr>
            <p:spPr bwMode="auto">
              <a:xfrm>
                <a:off x="3459" y="2893"/>
                <a:ext cx="33" cy="16"/>
              </a:xfrm>
              <a:custGeom>
                <a:avLst/>
                <a:gdLst>
                  <a:gd name="T0" fmla="*/ 0 w 166"/>
                  <a:gd name="T1" fmla="*/ 0 h 63"/>
                  <a:gd name="T2" fmla="*/ 0 w 166"/>
                  <a:gd name="T3" fmla="*/ 0 h 63"/>
                  <a:gd name="T4" fmla="*/ 0 w 166"/>
                  <a:gd name="T5" fmla="*/ 0 h 63"/>
                  <a:gd name="T6" fmla="*/ 0 w 166"/>
                  <a:gd name="T7" fmla="*/ 0 h 63"/>
                  <a:gd name="T8" fmla="*/ 0 w 166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"/>
                  <a:gd name="T16" fmla="*/ 0 h 63"/>
                  <a:gd name="T17" fmla="*/ 166 w 166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" h="63">
                    <a:moveTo>
                      <a:pt x="166" y="63"/>
                    </a:moveTo>
                    <a:lnTo>
                      <a:pt x="2" y="31"/>
                    </a:lnTo>
                    <a:lnTo>
                      <a:pt x="0" y="0"/>
                    </a:lnTo>
                    <a:lnTo>
                      <a:pt x="165" y="32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7E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5" name="Freeform 571"/>
              <p:cNvSpPr>
                <a:spLocks/>
              </p:cNvSpPr>
              <p:nvPr/>
            </p:nvSpPr>
            <p:spPr bwMode="auto">
              <a:xfrm>
                <a:off x="3427" y="2885"/>
                <a:ext cx="33" cy="16"/>
              </a:xfrm>
              <a:custGeom>
                <a:avLst/>
                <a:gdLst>
                  <a:gd name="T0" fmla="*/ 0 w 165"/>
                  <a:gd name="T1" fmla="*/ 0 h 63"/>
                  <a:gd name="T2" fmla="*/ 0 w 165"/>
                  <a:gd name="T3" fmla="*/ 0 h 63"/>
                  <a:gd name="T4" fmla="*/ 0 w 165"/>
                  <a:gd name="T5" fmla="*/ 0 h 63"/>
                  <a:gd name="T6" fmla="*/ 0 w 165"/>
                  <a:gd name="T7" fmla="*/ 0 h 63"/>
                  <a:gd name="T8" fmla="*/ 0 w 165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3"/>
                  <a:gd name="T17" fmla="*/ 165 w 165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3">
                    <a:moveTo>
                      <a:pt x="165" y="63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3" y="32"/>
                    </a:lnTo>
                    <a:lnTo>
                      <a:pt x="165" y="63"/>
                    </a:lnTo>
                    <a:close/>
                  </a:path>
                </a:pathLst>
              </a:custGeom>
              <a:solidFill>
                <a:srgbClr val="727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6" name="Freeform 572"/>
              <p:cNvSpPr>
                <a:spLocks/>
              </p:cNvSpPr>
              <p:nvPr/>
            </p:nvSpPr>
            <p:spPr bwMode="auto">
              <a:xfrm>
                <a:off x="3394" y="2877"/>
                <a:ext cx="33" cy="16"/>
              </a:xfrm>
              <a:custGeom>
                <a:avLst/>
                <a:gdLst>
                  <a:gd name="T0" fmla="*/ 0 w 163"/>
                  <a:gd name="T1" fmla="*/ 0 h 63"/>
                  <a:gd name="T2" fmla="*/ 0 w 163"/>
                  <a:gd name="T3" fmla="*/ 0 h 63"/>
                  <a:gd name="T4" fmla="*/ 0 w 163"/>
                  <a:gd name="T5" fmla="*/ 0 h 63"/>
                  <a:gd name="T6" fmla="*/ 0 w 163"/>
                  <a:gd name="T7" fmla="*/ 0 h 63"/>
                  <a:gd name="T8" fmla="*/ 0 w 163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63"/>
                  <a:gd name="T17" fmla="*/ 163 w 163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63">
                    <a:moveTo>
                      <a:pt x="163" y="63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2" y="32"/>
                    </a:lnTo>
                    <a:lnTo>
                      <a:pt x="163" y="63"/>
                    </a:lnTo>
                    <a:close/>
                  </a:path>
                </a:pathLst>
              </a:custGeom>
              <a:solidFill>
                <a:srgbClr val="65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7" name="Freeform 573"/>
              <p:cNvSpPr>
                <a:spLocks/>
              </p:cNvSpPr>
              <p:nvPr/>
            </p:nvSpPr>
            <p:spPr bwMode="auto">
              <a:xfrm>
                <a:off x="3361" y="2869"/>
                <a:ext cx="33" cy="16"/>
              </a:xfrm>
              <a:custGeom>
                <a:avLst/>
                <a:gdLst>
                  <a:gd name="T0" fmla="*/ 0 w 166"/>
                  <a:gd name="T1" fmla="*/ 0 h 63"/>
                  <a:gd name="T2" fmla="*/ 0 w 166"/>
                  <a:gd name="T3" fmla="*/ 0 h 63"/>
                  <a:gd name="T4" fmla="*/ 0 w 166"/>
                  <a:gd name="T5" fmla="*/ 0 h 63"/>
                  <a:gd name="T6" fmla="*/ 0 w 166"/>
                  <a:gd name="T7" fmla="*/ 0 h 63"/>
                  <a:gd name="T8" fmla="*/ 0 w 166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"/>
                  <a:gd name="T16" fmla="*/ 0 h 63"/>
                  <a:gd name="T17" fmla="*/ 166 w 166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" h="63">
                    <a:moveTo>
                      <a:pt x="166" y="63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5" y="32"/>
                    </a:lnTo>
                    <a:lnTo>
                      <a:pt x="166" y="63"/>
                    </a:lnTo>
                    <a:close/>
                  </a:path>
                </a:pathLst>
              </a:custGeom>
              <a:solidFill>
                <a:srgbClr val="59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8" name="Freeform 574"/>
              <p:cNvSpPr>
                <a:spLocks/>
              </p:cNvSpPr>
              <p:nvPr/>
            </p:nvSpPr>
            <p:spPr bwMode="auto">
              <a:xfrm>
                <a:off x="3329" y="2861"/>
                <a:ext cx="32" cy="16"/>
              </a:xfrm>
              <a:custGeom>
                <a:avLst/>
                <a:gdLst>
                  <a:gd name="T0" fmla="*/ 0 w 164"/>
                  <a:gd name="T1" fmla="*/ 0 h 63"/>
                  <a:gd name="T2" fmla="*/ 0 w 164"/>
                  <a:gd name="T3" fmla="*/ 0 h 63"/>
                  <a:gd name="T4" fmla="*/ 0 w 164"/>
                  <a:gd name="T5" fmla="*/ 0 h 63"/>
                  <a:gd name="T6" fmla="*/ 0 w 164"/>
                  <a:gd name="T7" fmla="*/ 0 h 63"/>
                  <a:gd name="T8" fmla="*/ 0 w 16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63"/>
                  <a:gd name="T17" fmla="*/ 164 w 16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63">
                    <a:moveTo>
                      <a:pt x="164" y="63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3" y="32"/>
                    </a:lnTo>
                    <a:lnTo>
                      <a:pt x="164" y="63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49" name="Freeform 575"/>
              <p:cNvSpPr>
                <a:spLocks/>
              </p:cNvSpPr>
              <p:nvPr/>
            </p:nvSpPr>
            <p:spPr bwMode="auto">
              <a:xfrm>
                <a:off x="3296" y="2853"/>
                <a:ext cx="33" cy="16"/>
              </a:xfrm>
              <a:custGeom>
                <a:avLst/>
                <a:gdLst>
                  <a:gd name="T0" fmla="*/ 0 w 163"/>
                  <a:gd name="T1" fmla="*/ 0 h 63"/>
                  <a:gd name="T2" fmla="*/ 0 w 163"/>
                  <a:gd name="T3" fmla="*/ 0 h 63"/>
                  <a:gd name="T4" fmla="*/ 0 w 163"/>
                  <a:gd name="T5" fmla="*/ 0 h 63"/>
                  <a:gd name="T6" fmla="*/ 0 w 163"/>
                  <a:gd name="T7" fmla="*/ 0 h 63"/>
                  <a:gd name="T8" fmla="*/ 0 w 163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63"/>
                  <a:gd name="T17" fmla="*/ 163 w 163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63">
                    <a:moveTo>
                      <a:pt x="163" y="63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2" y="32"/>
                    </a:lnTo>
                    <a:lnTo>
                      <a:pt x="163" y="63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0" name="Freeform 576"/>
              <p:cNvSpPr>
                <a:spLocks/>
              </p:cNvSpPr>
              <p:nvPr/>
            </p:nvSpPr>
            <p:spPr bwMode="auto">
              <a:xfrm>
                <a:off x="3263" y="2845"/>
                <a:ext cx="33" cy="16"/>
              </a:xfrm>
              <a:custGeom>
                <a:avLst/>
                <a:gdLst>
                  <a:gd name="T0" fmla="*/ 0 w 166"/>
                  <a:gd name="T1" fmla="*/ 0 h 62"/>
                  <a:gd name="T2" fmla="*/ 0 w 166"/>
                  <a:gd name="T3" fmla="*/ 0 h 62"/>
                  <a:gd name="T4" fmla="*/ 0 w 166"/>
                  <a:gd name="T5" fmla="*/ 0 h 62"/>
                  <a:gd name="T6" fmla="*/ 0 w 166"/>
                  <a:gd name="T7" fmla="*/ 0 h 62"/>
                  <a:gd name="T8" fmla="*/ 0 w 16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"/>
                  <a:gd name="T16" fmla="*/ 0 h 62"/>
                  <a:gd name="T17" fmla="*/ 166 w 166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" h="62">
                    <a:moveTo>
                      <a:pt x="166" y="62"/>
                    </a:moveTo>
                    <a:lnTo>
                      <a:pt x="1" y="30"/>
                    </a:lnTo>
                    <a:lnTo>
                      <a:pt x="0" y="0"/>
                    </a:lnTo>
                    <a:lnTo>
                      <a:pt x="165" y="31"/>
                    </a:lnTo>
                    <a:lnTo>
                      <a:pt x="166" y="62"/>
                    </a:lnTo>
                    <a:close/>
                  </a:path>
                </a:pathLst>
              </a:custGeom>
              <a:solidFill>
                <a:srgbClr val="33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1" name="Freeform 577"/>
              <p:cNvSpPr>
                <a:spLocks/>
              </p:cNvSpPr>
              <p:nvPr/>
            </p:nvSpPr>
            <p:spPr bwMode="auto">
              <a:xfrm>
                <a:off x="3231" y="2837"/>
                <a:ext cx="32" cy="16"/>
              </a:xfrm>
              <a:custGeom>
                <a:avLst/>
                <a:gdLst>
                  <a:gd name="T0" fmla="*/ 0 w 164"/>
                  <a:gd name="T1" fmla="*/ 0 h 62"/>
                  <a:gd name="T2" fmla="*/ 0 w 164"/>
                  <a:gd name="T3" fmla="*/ 0 h 62"/>
                  <a:gd name="T4" fmla="*/ 0 w 164"/>
                  <a:gd name="T5" fmla="*/ 0 h 62"/>
                  <a:gd name="T6" fmla="*/ 0 w 164"/>
                  <a:gd name="T7" fmla="*/ 0 h 62"/>
                  <a:gd name="T8" fmla="*/ 0 w 164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62"/>
                  <a:gd name="T17" fmla="*/ 164 w 164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62">
                    <a:moveTo>
                      <a:pt x="164" y="62"/>
                    </a:moveTo>
                    <a:lnTo>
                      <a:pt x="2" y="30"/>
                    </a:lnTo>
                    <a:lnTo>
                      <a:pt x="0" y="0"/>
                    </a:lnTo>
                    <a:lnTo>
                      <a:pt x="163" y="32"/>
                    </a:lnTo>
                    <a:lnTo>
                      <a:pt x="164" y="62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2" name="Freeform 578"/>
              <p:cNvSpPr>
                <a:spLocks/>
              </p:cNvSpPr>
              <p:nvPr/>
            </p:nvSpPr>
            <p:spPr bwMode="auto">
              <a:xfrm>
                <a:off x="3198" y="2829"/>
                <a:ext cx="33" cy="16"/>
              </a:xfrm>
              <a:custGeom>
                <a:avLst/>
                <a:gdLst>
                  <a:gd name="T0" fmla="*/ 0 w 164"/>
                  <a:gd name="T1" fmla="*/ 0 h 62"/>
                  <a:gd name="T2" fmla="*/ 0 w 164"/>
                  <a:gd name="T3" fmla="*/ 0 h 62"/>
                  <a:gd name="T4" fmla="*/ 0 w 164"/>
                  <a:gd name="T5" fmla="*/ 0 h 62"/>
                  <a:gd name="T6" fmla="*/ 0 w 164"/>
                  <a:gd name="T7" fmla="*/ 0 h 62"/>
                  <a:gd name="T8" fmla="*/ 0 w 164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4"/>
                  <a:gd name="T16" fmla="*/ 0 h 62"/>
                  <a:gd name="T17" fmla="*/ 164 w 164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4" h="62">
                    <a:moveTo>
                      <a:pt x="164" y="62"/>
                    </a:moveTo>
                    <a:lnTo>
                      <a:pt x="1" y="30"/>
                    </a:lnTo>
                    <a:lnTo>
                      <a:pt x="0" y="0"/>
                    </a:lnTo>
                    <a:lnTo>
                      <a:pt x="162" y="32"/>
                    </a:lnTo>
                    <a:lnTo>
                      <a:pt x="164" y="62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3" name="Freeform 579"/>
              <p:cNvSpPr>
                <a:spLocks/>
              </p:cNvSpPr>
              <p:nvPr/>
            </p:nvSpPr>
            <p:spPr bwMode="auto">
              <a:xfrm>
                <a:off x="3165" y="2821"/>
                <a:ext cx="33" cy="16"/>
              </a:xfrm>
              <a:custGeom>
                <a:avLst/>
                <a:gdLst>
                  <a:gd name="T0" fmla="*/ 0 w 166"/>
                  <a:gd name="T1" fmla="*/ 0 h 62"/>
                  <a:gd name="T2" fmla="*/ 0 w 166"/>
                  <a:gd name="T3" fmla="*/ 0 h 62"/>
                  <a:gd name="T4" fmla="*/ 0 w 166"/>
                  <a:gd name="T5" fmla="*/ 0 h 62"/>
                  <a:gd name="T6" fmla="*/ 0 w 166"/>
                  <a:gd name="T7" fmla="*/ 0 h 62"/>
                  <a:gd name="T8" fmla="*/ 0 w 16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6"/>
                  <a:gd name="T16" fmla="*/ 0 h 62"/>
                  <a:gd name="T17" fmla="*/ 166 w 166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6" h="62">
                    <a:moveTo>
                      <a:pt x="166" y="62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65" y="32"/>
                    </a:lnTo>
                    <a:lnTo>
                      <a:pt x="166" y="62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4" name="Freeform 580"/>
              <p:cNvSpPr>
                <a:spLocks/>
              </p:cNvSpPr>
              <p:nvPr/>
            </p:nvSpPr>
            <p:spPr bwMode="auto">
              <a:xfrm>
                <a:off x="3134" y="2814"/>
                <a:ext cx="31" cy="15"/>
              </a:xfrm>
              <a:custGeom>
                <a:avLst/>
                <a:gdLst>
                  <a:gd name="T0" fmla="*/ 0 w 155"/>
                  <a:gd name="T1" fmla="*/ 0 h 61"/>
                  <a:gd name="T2" fmla="*/ 0 w 155"/>
                  <a:gd name="T3" fmla="*/ 0 h 61"/>
                  <a:gd name="T4" fmla="*/ 0 w 155"/>
                  <a:gd name="T5" fmla="*/ 0 h 61"/>
                  <a:gd name="T6" fmla="*/ 0 w 155"/>
                  <a:gd name="T7" fmla="*/ 0 h 61"/>
                  <a:gd name="T8" fmla="*/ 0 w 15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61"/>
                  <a:gd name="T17" fmla="*/ 155 w 155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61">
                    <a:moveTo>
                      <a:pt x="155" y="61"/>
                    </a:moveTo>
                    <a:lnTo>
                      <a:pt x="1" y="31"/>
                    </a:lnTo>
                    <a:lnTo>
                      <a:pt x="0" y="0"/>
                    </a:lnTo>
                    <a:lnTo>
                      <a:pt x="154" y="30"/>
                    </a:lnTo>
                    <a:lnTo>
                      <a:pt x="155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5" name="Freeform 581"/>
              <p:cNvSpPr>
                <a:spLocks/>
              </p:cNvSpPr>
              <p:nvPr/>
            </p:nvSpPr>
            <p:spPr bwMode="auto">
              <a:xfrm>
                <a:off x="3134" y="2814"/>
                <a:ext cx="650" cy="166"/>
              </a:xfrm>
              <a:custGeom>
                <a:avLst/>
                <a:gdLst>
                  <a:gd name="T0" fmla="*/ 0 w 3249"/>
                  <a:gd name="T1" fmla="*/ 0 h 663"/>
                  <a:gd name="T2" fmla="*/ 0 w 3249"/>
                  <a:gd name="T3" fmla="*/ 0 h 663"/>
                  <a:gd name="T4" fmla="*/ 0 w 3249"/>
                  <a:gd name="T5" fmla="*/ 0 h 663"/>
                  <a:gd name="T6" fmla="*/ 0 w 3249"/>
                  <a:gd name="T7" fmla="*/ 0 h 663"/>
                  <a:gd name="T8" fmla="*/ 0 w 324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49"/>
                  <a:gd name="T16" fmla="*/ 0 h 663"/>
                  <a:gd name="T17" fmla="*/ 3249 w 3249"/>
                  <a:gd name="T18" fmla="*/ 663 h 6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49" h="663">
                    <a:moveTo>
                      <a:pt x="3248" y="634"/>
                    </a:moveTo>
                    <a:lnTo>
                      <a:pt x="0" y="0"/>
                    </a:lnTo>
                    <a:lnTo>
                      <a:pt x="1" y="31"/>
                    </a:lnTo>
                    <a:lnTo>
                      <a:pt x="3249" y="663"/>
                    </a:lnTo>
                    <a:lnTo>
                      <a:pt x="3248" y="63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6" name="Freeform 582"/>
              <p:cNvSpPr>
                <a:spLocks/>
              </p:cNvSpPr>
              <p:nvPr/>
            </p:nvSpPr>
            <p:spPr bwMode="auto">
              <a:xfrm>
                <a:off x="3757" y="2962"/>
                <a:ext cx="37" cy="10"/>
              </a:xfrm>
              <a:custGeom>
                <a:avLst/>
                <a:gdLst>
                  <a:gd name="T0" fmla="*/ 0 w 184"/>
                  <a:gd name="T1" fmla="*/ 0 h 42"/>
                  <a:gd name="T2" fmla="*/ 0 w 184"/>
                  <a:gd name="T3" fmla="*/ 0 h 42"/>
                  <a:gd name="T4" fmla="*/ 0 w 184"/>
                  <a:gd name="T5" fmla="*/ 0 h 42"/>
                  <a:gd name="T6" fmla="*/ 0 w 184"/>
                  <a:gd name="T7" fmla="*/ 0 h 42"/>
                  <a:gd name="T8" fmla="*/ 0 w 18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4"/>
                  <a:gd name="T16" fmla="*/ 0 h 42"/>
                  <a:gd name="T17" fmla="*/ 184 w 18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4" h="42">
                    <a:moveTo>
                      <a:pt x="0" y="16"/>
                    </a:moveTo>
                    <a:lnTo>
                      <a:pt x="136" y="42"/>
                    </a:lnTo>
                    <a:lnTo>
                      <a:pt x="184" y="26"/>
                    </a:lnTo>
                    <a:lnTo>
                      <a:pt x="5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7" name="Freeform 583"/>
              <p:cNvSpPr>
                <a:spLocks/>
              </p:cNvSpPr>
              <p:nvPr/>
            </p:nvSpPr>
            <p:spPr bwMode="auto">
              <a:xfrm>
                <a:off x="3724" y="2954"/>
                <a:ext cx="43" cy="12"/>
              </a:xfrm>
              <a:custGeom>
                <a:avLst/>
                <a:gdLst>
                  <a:gd name="T0" fmla="*/ 0 w 214"/>
                  <a:gd name="T1" fmla="*/ 0 h 48"/>
                  <a:gd name="T2" fmla="*/ 0 w 214"/>
                  <a:gd name="T3" fmla="*/ 0 h 48"/>
                  <a:gd name="T4" fmla="*/ 0 w 214"/>
                  <a:gd name="T5" fmla="*/ 0 h 48"/>
                  <a:gd name="T6" fmla="*/ 0 w 214"/>
                  <a:gd name="T7" fmla="*/ 0 h 48"/>
                  <a:gd name="T8" fmla="*/ 0 w 21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4"/>
                  <a:gd name="T16" fmla="*/ 0 h 48"/>
                  <a:gd name="T17" fmla="*/ 214 w 21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4" h="48">
                    <a:moveTo>
                      <a:pt x="164" y="48"/>
                    </a:moveTo>
                    <a:lnTo>
                      <a:pt x="0" y="16"/>
                    </a:lnTo>
                    <a:lnTo>
                      <a:pt x="50" y="0"/>
                    </a:lnTo>
                    <a:lnTo>
                      <a:pt x="214" y="32"/>
                    </a:lnTo>
                    <a:lnTo>
                      <a:pt x="164" y="48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8" name="Freeform 584"/>
              <p:cNvSpPr>
                <a:spLocks/>
              </p:cNvSpPr>
              <p:nvPr/>
            </p:nvSpPr>
            <p:spPr bwMode="auto">
              <a:xfrm>
                <a:off x="3691" y="2946"/>
                <a:ext cx="43" cy="12"/>
              </a:xfrm>
              <a:custGeom>
                <a:avLst/>
                <a:gdLst>
                  <a:gd name="T0" fmla="*/ 0 w 216"/>
                  <a:gd name="T1" fmla="*/ 0 h 48"/>
                  <a:gd name="T2" fmla="*/ 0 w 216"/>
                  <a:gd name="T3" fmla="*/ 0 h 48"/>
                  <a:gd name="T4" fmla="*/ 0 w 216"/>
                  <a:gd name="T5" fmla="*/ 0 h 48"/>
                  <a:gd name="T6" fmla="*/ 0 w 216"/>
                  <a:gd name="T7" fmla="*/ 0 h 48"/>
                  <a:gd name="T8" fmla="*/ 0 w 21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48"/>
                  <a:gd name="T17" fmla="*/ 216 w 21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48">
                    <a:moveTo>
                      <a:pt x="166" y="48"/>
                    </a:moveTo>
                    <a:lnTo>
                      <a:pt x="0" y="15"/>
                    </a:lnTo>
                    <a:lnTo>
                      <a:pt x="50" y="0"/>
                    </a:lnTo>
                    <a:lnTo>
                      <a:pt x="216" y="32"/>
                    </a:lnTo>
                    <a:lnTo>
                      <a:pt x="166" y="48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59" name="Freeform 585"/>
              <p:cNvSpPr>
                <a:spLocks/>
              </p:cNvSpPr>
              <p:nvPr/>
            </p:nvSpPr>
            <p:spPr bwMode="auto">
              <a:xfrm>
                <a:off x="3658" y="2937"/>
                <a:ext cx="43" cy="12"/>
              </a:xfrm>
              <a:custGeom>
                <a:avLst/>
                <a:gdLst>
                  <a:gd name="T0" fmla="*/ 0 w 216"/>
                  <a:gd name="T1" fmla="*/ 0 h 48"/>
                  <a:gd name="T2" fmla="*/ 0 w 216"/>
                  <a:gd name="T3" fmla="*/ 0 h 48"/>
                  <a:gd name="T4" fmla="*/ 0 w 216"/>
                  <a:gd name="T5" fmla="*/ 0 h 48"/>
                  <a:gd name="T6" fmla="*/ 0 w 216"/>
                  <a:gd name="T7" fmla="*/ 0 h 48"/>
                  <a:gd name="T8" fmla="*/ 0 w 216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48"/>
                  <a:gd name="T17" fmla="*/ 216 w 216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48">
                    <a:moveTo>
                      <a:pt x="166" y="48"/>
                    </a:moveTo>
                    <a:lnTo>
                      <a:pt x="0" y="16"/>
                    </a:lnTo>
                    <a:lnTo>
                      <a:pt x="50" y="0"/>
                    </a:lnTo>
                    <a:lnTo>
                      <a:pt x="216" y="33"/>
                    </a:lnTo>
                    <a:lnTo>
                      <a:pt x="166" y="48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0" name="Freeform 586"/>
              <p:cNvSpPr>
                <a:spLocks/>
              </p:cNvSpPr>
              <p:nvPr/>
            </p:nvSpPr>
            <p:spPr bwMode="auto">
              <a:xfrm>
                <a:off x="3625" y="2929"/>
                <a:ext cx="43" cy="12"/>
              </a:xfrm>
              <a:custGeom>
                <a:avLst/>
                <a:gdLst>
                  <a:gd name="T0" fmla="*/ 0 w 214"/>
                  <a:gd name="T1" fmla="*/ 0 h 48"/>
                  <a:gd name="T2" fmla="*/ 0 w 214"/>
                  <a:gd name="T3" fmla="*/ 0 h 48"/>
                  <a:gd name="T4" fmla="*/ 0 w 214"/>
                  <a:gd name="T5" fmla="*/ 0 h 48"/>
                  <a:gd name="T6" fmla="*/ 0 w 214"/>
                  <a:gd name="T7" fmla="*/ 0 h 48"/>
                  <a:gd name="T8" fmla="*/ 0 w 21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4"/>
                  <a:gd name="T16" fmla="*/ 0 h 48"/>
                  <a:gd name="T17" fmla="*/ 214 w 21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4" h="48">
                    <a:moveTo>
                      <a:pt x="164" y="48"/>
                    </a:moveTo>
                    <a:lnTo>
                      <a:pt x="0" y="16"/>
                    </a:lnTo>
                    <a:lnTo>
                      <a:pt x="49" y="0"/>
                    </a:lnTo>
                    <a:lnTo>
                      <a:pt x="214" y="32"/>
                    </a:lnTo>
                    <a:lnTo>
                      <a:pt x="164" y="48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1" name="Freeform 587"/>
              <p:cNvSpPr>
                <a:spLocks/>
              </p:cNvSpPr>
              <p:nvPr/>
            </p:nvSpPr>
            <p:spPr bwMode="auto">
              <a:xfrm>
                <a:off x="3592" y="2921"/>
                <a:ext cx="43" cy="12"/>
              </a:xfrm>
              <a:custGeom>
                <a:avLst/>
                <a:gdLst>
                  <a:gd name="T0" fmla="*/ 0 w 215"/>
                  <a:gd name="T1" fmla="*/ 0 h 48"/>
                  <a:gd name="T2" fmla="*/ 0 w 215"/>
                  <a:gd name="T3" fmla="*/ 0 h 48"/>
                  <a:gd name="T4" fmla="*/ 0 w 215"/>
                  <a:gd name="T5" fmla="*/ 0 h 48"/>
                  <a:gd name="T6" fmla="*/ 0 w 215"/>
                  <a:gd name="T7" fmla="*/ 0 h 48"/>
                  <a:gd name="T8" fmla="*/ 0 w 21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48"/>
                  <a:gd name="T17" fmla="*/ 215 w 21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48">
                    <a:moveTo>
                      <a:pt x="166" y="48"/>
                    </a:moveTo>
                    <a:lnTo>
                      <a:pt x="0" y="15"/>
                    </a:lnTo>
                    <a:lnTo>
                      <a:pt x="49" y="0"/>
                    </a:lnTo>
                    <a:lnTo>
                      <a:pt x="215" y="32"/>
                    </a:lnTo>
                    <a:lnTo>
                      <a:pt x="166" y="48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2" name="Freeform 588"/>
              <p:cNvSpPr>
                <a:spLocks/>
              </p:cNvSpPr>
              <p:nvPr/>
            </p:nvSpPr>
            <p:spPr bwMode="auto">
              <a:xfrm>
                <a:off x="3558" y="2913"/>
                <a:ext cx="43" cy="12"/>
              </a:xfrm>
              <a:custGeom>
                <a:avLst/>
                <a:gdLst>
                  <a:gd name="T0" fmla="*/ 0 w 215"/>
                  <a:gd name="T1" fmla="*/ 0 h 48"/>
                  <a:gd name="T2" fmla="*/ 0 w 215"/>
                  <a:gd name="T3" fmla="*/ 0 h 48"/>
                  <a:gd name="T4" fmla="*/ 0 w 215"/>
                  <a:gd name="T5" fmla="*/ 0 h 48"/>
                  <a:gd name="T6" fmla="*/ 0 w 215"/>
                  <a:gd name="T7" fmla="*/ 0 h 48"/>
                  <a:gd name="T8" fmla="*/ 0 w 21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48"/>
                  <a:gd name="T17" fmla="*/ 215 w 21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48">
                    <a:moveTo>
                      <a:pt x="166" y="48"/>
                    </a:moveTo>
                    <a:lnTo>
                      <a:pt x="0" y="16"/>
                    </a:lnTo>
                    <a:lnTo>
                      <a:pt x="48" y="0"/>
                    </a:lnTo>
                    <a:lnTo>
                      <a:pt x="215" y="33"/>
                    </a:lnTo>
                    <a:lnTo>
                      <a:pt x="166" y="48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3" name="Freeform 589"/>
              <p:cNvSpPr>
                <a:spLocks/>
              </p:cNvSpPr>
              <p:nvPr/>
            </p:nvSpPr>
            <p:spPr bwMode="auto">
              <a:xfrm>
                <a:off x="3526" y="2905"/>
                <a:ext cx="42" cy="12"/>
              </a:xfrm>
              <a:custGeom>
                <a:avLst/>
                <a:gdLst>
                  <a:gd name="T0" fmla="*/ 0 w 212"/>
                  <a:gd name="T1" fmla="*/ 0 h 48"/>
                  <a:gd name="T2" fmla="*/ 0 w 212"/>
                  <a:gd name="T3" fmla="*/ 0 h 48"/>
                  <a:gd name="T4" fmla="*/ 0 w 212"/>
                  <a:gd name="T5" fmla="*/ 0 h 48"/>
                  <a:gd name="T6" fmla="*/ 0 w 212"/>
                  <a:gd name="T7" fmla="*/ 0 h 48"/>
                  <a:gd name="T8" fmla="*/ 0 w 21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48"/>
                  <a:gd name="T17" fmla="*/ 212 w 21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48">
                    <a:moveTo>
                      <a:pt x="164" y="48"/>
                    </a:moveTo>
                    <a:lnTo>
                      <a:pt x="0" y="16"/>
                    </a:lnTo>
                    <a:lnTo>
                      <a:pt x="49" y="0"/>
                    </a:lnTo>
                    <a:lnTo>
                      <a:pt x="212" y="32"/>
                    </a:lnTo>
                    <a:lnTo>
                      <a:pt x="164" y="48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4" name="Freeform 590"/>
              <p:cNvSpPr>
                <a:spLocks/>
              </p:cNvSpPr>
              <p:nvPr/>
            </p:nvSpPr>
            <p:spPr bwMode="auto">
              <a:xfrm>
                <a:off x="3492" y="2897"/>
                <a:ext cx="43" cy="12"/>
              </a:xfrm>
              <a:custGeom>
                <a:avLst/>
                <a:gdLst>
                  <a:gd name="T0" fmla="*/ 0 w 215"/>
                  <a:gd name="T1" fmla="*/ 0 h 48"/>
                  <a:gd name="T2" fmla="*/ 0 w 215"/>
                  <a:gd name="T3" fmla="*/ 0 h 48"/>
                  <a:gd name="T4" fmla="*/ 0 w 215"/>
                  <a:gd name="T5" fmla="*/ 0 h 48"/>
                  <a:gd name="T6" fmla="*/ 0 w 215"/>
                  <a:gd name="T7" fmla="*/ 0 h 48"/>
                  <a:gd name="T8" fmla="*/ 0 w 215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48"/>
                  <a:gd name="T17" fmla="*/ 215 w 215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48">
                    <a:moveTo>
                      <a:pt x="166" y="48"/>
                    </a:moveTo>
                    <a:lnTo>
                      <a:pt x="0" y="15"/>
                    </a:lnTo>
                    <a:lnTo>
                      <a:pt x="49" y="0"/>
                    </a:lnTo>
                    <a:lnTo>
                      <a:pt x="215" y="32"/>
                    </a:lnTo>
                    <a:lnTo>
                      <a:pt x="166" y="48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5" name="Freeform 591"/>
              <p:cNvSpPr>
                <a:spLocks/>
              </p:cNvSpPr>
              <p:nvPr/>
            </p:nvSpPr>
            <p:spPr bwMode="auto">
              <a:xfrm>
                <a:off x="3459" y="2889"/>
                <a:ext cx="43" cy="12"/>
              </a:xfrm>
              <a:custGeom>
                <a:avLst/>
                <a:gdLst>
                  <a:gd name="T0" fmla="*/ 0 w 214"/>
                  <a:gd name="T1" fmla="*/ 0 h 48"/>
                  <a:gd name="T2" fmla="*/ 0 w 214"/>
                  <a:gd name="T3" fmla="*/ 0 h 48"/>
                  <a:gd name="T4" fmla="*/ 0 w 214"/>
                  <a:gd name="T5" fmla="*/ 0 h 48"/>
                  <a:gd name="T6" fmla="*/ 0 w 214"/>
                  <a:gd name="T7" fmla="*/ 0 h 48"/>
                  <a:gd name="T8" fmla="*/ 0 w 214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4"/>
                  <a:gd name="T16" fmla="*/ 0 h 48"/>
                  <a:gd name="T17" fmla="*/ 214 w 214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4" h="48">
                    <a:moveTo>
                      <a:pt x="165" y="48"/>
                    </a:moveTo>
                    <a:lnTo>
                      <a:pt x="0" y="16"/>
                    </a:lnTo>
                    <a:lnTo>
                      <a:pt x="46" y="0"/>
                    </a:lnTo>
                    <a:lnTo>
                      <a:pt x="214" y="33"/>
                    </a:lnTo>
                    <a:lnTo>
                      <a:pt x="165" y="48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6" name="Freeform 592"/>
              <p:cNvSpPr>
                <a:spLocks/>
              </p:cNvSpPr>
              <p:nvPr/>
            </p:nvSpPr>
            <p:spPr bwMode="auto">
              <a:xfrm>
                <a:off x="3426" y="2881"/>
                <a:ext cx="43" cy="12"/>
              </a:xfrm>
              <a:custGeom>
                <a:avLst/>
                <a:gdLst>
                  <a:gd name="T0" fmla="*/ 0 w 211"/>
                  <a:gd name="T1" fmla="*/ 0 h 48"/>
                  <a:gd name="T2" fmla="*/ 0 w 211"/>
                  <a:gd name="T3" fmla="*/ 0 h 48"/>
                  <a:gd name="T4" fmla="*/ 0 w 211"/>
                  <a:gd name="T5" fmla="*/ 0 h 48"/>
                  <a:gd name="T6" fmla="*/ 0 w 211"/>
                  <a:gd name="T7" fmla="*/ 0 h 48"/>
                  <a:gd name="T8" fmla="*/ 0 w 21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48"/>
                  <a:gd name="T17" fmla="*/ 211 w 21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48">
                    <a:moveTo>
                      <a:pt x="165" y="48"/>
                    </a:moveTo>
                    <a:lnTo>
                      <a:pt x="0" y="16"/>
                    </a:lnTo>
                    <a:lnTo>
                      <a:pt x="47" y="0"/>
                    </a:lnTo>
                    <a:lnTo>
                      <a:pt x="211" y="32"/>
                    </a:lnTo>
                    <a:lnTo>
                      <a:pt x="165" y="48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7" name="Freeform 593"/>
              <p:cNvSpPr>
                <a:spLocks/>
              </p:cNvSpPr>
              <p:nvPr/>
            </p:nvSpPr>
            <p:spPr bwMode="auto">
              <a:xfrm>
                <a:off x="3393" y="2873"/>
                <a:ext cx="43" cy="12"/>
              </a:xfrm>
              <a:custGeom>
                <a:avLst/>
                <a:gdLst>
                  <a:gd name="T0" fmla="*/ 0 w 213"/>
                  <a:gd name="T1" fmla="*/ 0 h 48"/>
                  <a:gd name="T2" fmla="*/ 0 w 213"/>
                  <a:gd name="T3" fmla="*/ 0 h 48"/>
                  <a:gd name="T4" fmla="*/ 0 w 213"/>
                  <a:gd name="T5" fmla="*/ 0 h 48"/>
                  <a:gd name="T6" fmla="*/ 0 w 213"/>
                  <a:gd name="T7" fmla="*/ 0 h 48"/>
                  <a:gd name="T8" fmla="*/ 0 w 21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3"/>
                  <a:gd name="T16" fmla="*/ 0 h 48"/>
                  <a:gd name="T17" fmla="*/ 213 w 21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3" h="48">
                    <a:moveTo>
                      <a:pt x="166" y="48"/>
                    </a:moveTo>
                    <a:lnTo>
                      <a:pt x="0" y="16"/>
                    </a:lnTo>
                    <a:lnTo>
                      <a:pt x="47" y="0"/>
                    </a:lnTo>
                    <a:lnTo>
                      <a:pt x="213" y="32"/>
                    </a:lnTo>
                    <a:lnTo>
                      <a:pt x="166" y="48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8" name="Freeform 594"/>
              <p:cNvSpPr>
                <a:spLocks/>
              </p:cNvSpPr>
              <p:nvPr/>
            </p:nvSpPr>
            <p:spPr bwMode="auto">
              <a:xfrm>
                <a:off x="3360" y="2865"/>
                <a:ext cx="43" cy="12"/>
              </a:xfrm>
              <a:custGeom>
                <a:avLst/>
                <a:gdLst>
                  <a:gd name="T0" fmla="*/ 0 w 212"/>
                  <a:gd name="T1" fmla="*/ 0 h 48"/>
                  <a:gd name="T2" fmla="*/ 0 w 212"/>
                  <a:gd name="T3" fmla="*/ 0 h 48"/>
                  <a:gd name="T4" fmla="*/ 0 w 212"/>
                  <a:gd name="T5" fmla="*/ 0 h 48"/>
                  <a:gd name="T6" fmla="*/ 0 w 212"/>
                  <a:gd name="T7" fmla="*/ 0 h 48"/>
                  <a:gd name="T8" fmla="*/ 0 w 21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48"/>
                  <a:gd name="T17" fmla="*/ 212 w 21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48">
                    <a:moveTo>
                      <a:pt x="165" y="48"/>
                    </a:moveTo>
                    <a:lnTo>
                      <a:pt x="0" y="15"/>
                    </a:lnTo>
                    <a:lnTo>
                      <a:pt x="46" y="0"/>
                    </a:lnTo>
                    <a:lnTo>
                      <a:pt x="212" y="32"/>
                    </a:lnTo>
                    <a:lnTo>
                      <a:pt x="165" y="48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69" name="Freeform 595"/>
              <p:cNvSpPr>
                <a:spLocks/>
              </p:cNvSpPr>
              <p:nvPr/>
            </p:nvSpPr>
            <p:spPr bwMode="auto">
              <a:xfrm>
                <a:off x="3327" y="2857"/>
                <a:ext cx="42" cy="12"/>
              </a:xfrm>
              <a:custGeom>
                <a:avLst/>
                <a:gdLst>
                  <a:gd name="T0" fmla="*/ 0 w 211"/>
                  <a:gd name="T1" fmla="*/ 0 h 47"/>
                  <a:gd name="T2" fmla="*/ 0 w 211"/>
                  <a:gd name="T3" fmla="*/ 0 h 47"/>
                  <a:gd name="T4" fmla="*/ 0 w 211"/>
                  <a:gd name="T5" fmla="*/ 0 h 47"/>
                  <a:gd name="T6" fmla="*/ 0 w 211"/>
                  <a:gd name="T7" fmla="*/ 0 h 47"/>
                  <a:gd name="T8" fmla="*/ 0 w 211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47"/>
                  <a:gd name="T17" fmla="*/ 211 w 211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47">
                    <a:moveTo>
                      <a:pt x="165" y="47"/>
                    </a:moveTo>
                    <a:lnTo>
                      <a:pt x="0" y="15"/>
                    </a:lnTo>
                    <a:lnTo>
                      <a:pt x="47" y="0"/>
                    </a:lnTo>
                    <a:lnTo>
                      <a:pt x="211" y="32"/>
                    </a:lnTo>
                    <a:lnTo>
                      <a:pt x="165" y="47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0" name="Freeform 596"/>
              <p:cNvSpPr>
                <a:spLocks/>
              </p:cNvSpPr>
              <p:nvPr/>
            </p:nvSpPr>
            <p:spPr bwMode="auto">
              <a:xfrm>
                <a:off x="3294" y="2849"/>
                <a:ext cx="43" cy="12"/>
              </a:xfrm>
              <a:custGeom>
                <a:avLst/>
                <a:gdLst>
                  <a:gd name="T0" fmla="*/ 0 w 212"/>
                  <a:gd name="T1" fmla="*/ 0 h 48"/>
                  <a:gd name="T2" fmla="*/ 0 w 212"/>
                  <a:gd name="T3" fmla="*/ 0 h 48"/>
                  <a:gd name="T4" fmla="*/ 0 w 212"/>
                  <a:gd name="T5" fmla="*/ 0 h 48"/>
                  <a:gd name="T6" fmla="*/ 0 w 212"/>
                  <a:gd name="T7" fmla="*/ 0 h 48"/>
                  <a:gd name="T8" fmla="*/ 0 w 212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48"/>
                  <a:gd name="T17" fmla="*/ 212 w 212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48">
                    <a:moveTo>
                      <a:pt x="165" y="48"/>
                    </a:moveTo>
                    <a:lnTo>
                      <a:pt x="0" y="16"/>
                    </a:lnTo>
                    <a:lnTo>
                      <a:pt x="46" y="0"/>
                    </a:lnTo>
                    <a:lnTo>
                      <a:pt x="212" y="33"/>
                    </a:lnTo>
                    <a:lnTo>
                      <a:pt x="165" y="48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1" name="Freeform 597"/>
              <p:cNvSpPr>
                <a:spLocks/>
              </p:cNvSpPr>
              <p:nvPr/>
            </p:nvSpPr>
            <p:spPr bwMode="auto">
              <a:xfrm>
                <a:off x="3261" y="2841"/>
                <a:ext cx="42" cy="12"/>
              </a:xfrm>
              <a:custGeom>
                <a:avLst/>
                <a:gdLst>
                  <a:gd name="T0" fmla="*/ 0 w 213"/>
                  <a:gd name="T1" fmla="*/ 0 h 48"/>
                  <a:gd name="T2" fmla="*/ 0 w 213"/>
                  <a:gd name="T3" fmla="*/ 0 h 48"/>
                  <a:gd name="T4" fmla="*/ 0 w 213"/>
                  <a:gd name="T5" fmla="*/ 0 h 48"/>
                  <a:gd name="T6" fmla="*/ 0 w 213"/>
                  <a:gd name="T7" fmla="*/ 0 h 48"/>
                  <a:gd name="T8" fmla="*/ 0 w 213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3"/>
                  <a:gd name="T16" fmla="*/ 0 h 48"/>
                  <a:gd name="T17" fmla="*/ 213 w 213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3" h="48">
                    <a:moveTo>
                      <a:pt x="167" y="48"/>
                    </a:moveTo>
                    <a:lnTo>
                      <a:pt x="0" y="15"/>
                    </a:lnTo>
                    <a:lnTo>
                      <a:pt x="45" y="0"/>
                    </a:lnTo>
                    <a:lnTo>
                      <a:pt x="213" y="32"/>
                    </a:lnTo>
                    <a:lnTo>
                      <a:pt x="167" y="48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2" name="Freeform 598"/>
              <p:cNvSpPr>
                <a:spLocks/>
              </p:cNvSpPr>
              <p:nvPr/>
            </p:nvSpPr>
            <p:spPr bwMode="auto">
              <a:xfrm>
                <a:off x="3228" y="2833"/>
                <a:ext cx="42" cy="12"/>
              </a:xfrm>
              <a:custGeom>
                <a:avLst/>
                <a:gdLst>
                  <a:gd name="T0" fmla="*/ 0 w 209"/>
                  <a:gd name="T1" fmla="*/ 0 h 46"/>
                  <a:gd name="T2" fmla="*/ 0 w 209"/>
                  <a:gd name="T3" fmla="*/ 0 h 46"/>
                  <a:gd name="T4" fmla="*/ 0 w 209"/>
                  <a:gd name="T5" fmla="*/ 0 h 46"/>
                  <a:gd name="T6" fmla="*/ 0 w 209"/>
                  <a:gd name="T7" fmla="*/ 0 h 46"/>
                  <a:gd name="T8" fmla="*/ 0 w 20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9"/>
                  <a:gd name="T16" fmla="*/ 0 h 46"/>
                  <a:gd name="T17" fmla="*/ 209 w 209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9" h="46">
                    <a:moveTo>
                      <a:pt x="164" y="46"/>
                    </a:moveTo>
                    <a:lnTo>
                      <a:pt x="0" y="14"/>
                    </a:lnTo>
                    <a:lnTo>
                      <a:pt x="46" y="0"/>
                    </a:lnTo>
                    <a:lnTo>
                      <a:pt x="209" y="31"/>
                    </a:lnTo>
                    <a:lnTo>
                      <a:pt x="164" y="46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3" name="Freeform 599"/>
              <p:cNvSpPr>
                <a:spLocks/>
              </p:cNvSpPr>
              <p:nvPr/>
            </p:nvSpPr>
            <p:spPr bwMode="auto">
              <a:xfrm>
                <a:off x="3195" y="2825"/>
                <a:ext cx="42" cy="12"/>
              </a:xfrm>
              <a:custGeom>
                <a:avLst/>
                <a:gdLst>
                  <a:gd name="T0" fmla="*/ 0 w 211"/>
                  <a:gd name="T1" fmla="*/ 0 h 48"/>
                  <a:gd name="T2" fmla="*/ 0 w 211"/>
                  <a:gd name="T3" fmla="*/ 0 h 48"/>
                  <a:gd name="T4" fmla="*/ 0 w 211"/>
                  <a:gd name="T5" fmla="*/ 0 h 48"/>
                  <a:gd name="T6" fmla="*/ 0 w 211"/>
                  <a:gd name="T7" fmla="*/ 0 h 48"/>
                  <a:gd name="T8" fmla="*/ 0 w 211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48"/>
                  <a:gd name="T17" fmla="*/ 211 w 211"/>
                  <a:gd name="T18" fmla="*/ 48 h 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48">
                    <a:moveTo>
                      <a:pt x="165" y="48"/>
                    </a:moveTo>
                    <a:lnTo>
                      <a:pt x="0" y="16"/>
                    </a:lnTo>
                    <a:lnTo>
                      <a:pt x="45" y="0"/>
                    </a:lnTo>
                    <a:lnTo>
                      <a:pt x="211" y="34"/>
                    </a:lnTo>
                    <a:lnTo>
                      <a:pt x="165" y="48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4" name="Freeform 600"/>
              <p:cNvSpPr>
                <a:spLocks/>
              </p:cNvSpPr>
              <p:nvPr/>
            </p:nvSpPr>
            <p:spPr bwMode="auto">
              <a:xfrm>
                <a:off x="3162" y="2817"/>
                <a:ext cx="42" cy="12"/>
              </a:xfrm>
              <a:custGeom>
                <a:avLst/>
                <a:gdLst>
                  <a:gd name="T0" fmla="*/ 0 w 212"/>
                  <a:gd name="T1" fmla="*/ 0 h 47"/>
                  <a:gd name="T2" fmla="*/ 0 w 212"/>
                  <a:gd name="T3" fmla="*/ 0 h 47"/>
                  <a:gd name="T4" fmla="*/ 0 w 212"/>
                  <a:gd name="T5" fmla="*/ 0 h 47"/>
                  <a:gd name="T6" fmla="*/ 0 w 212"/>
                  <a:gd name="T7" fmla="*/ 0 h 47"/>
                  <a:gd name="T8" fmla="*/ 0 w 21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2"/>
                  <a:gd name="T16" fmla="*/ 0 h 47"/>
                  <a:gd name="T17" fmla="*/ 212 w 21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2" h="47">
                    <a:moveTo>
                      <a:pt x="167" y="47"/>
                    </a:moveTo>
                    <a:lnTo>
                      <a:pt x="0" y="14"/>
                    </a:lnTo>
                    <a:lnTo>
                      <a:pt x="45" y="0"/>
                    </a:lnTo>
                    <a:lnTo>
                      <a:pt x="212" y="31"/>
                    </a:lnTo>
                    <a:lnTo>
                      <a:pt x="167" y="47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5" name="Freeform 601"/>
              <p:cNvSpPr>
                <a:spLocks/>
              </p:cNvSpPr>
              <p:nvPr/>
            </p:nvSpPr>
            <p:spPr bwMode="auto">
              <a:xfrm>
                <a:off x="3134" y="2810"/>
                <a:ext cx="37" cy="10"/>
              </a:xfrm>
              <a:custGeom>
                <a:avLst/>
                <a:gdLst>
                  <a:gd name="T0" fmla="*/ 0 w 181"/>
                  <a:gd name="T1" fmla="*/ 0 h 41"/>
                  <a:gd name="T2" fmla="*/ 0 w 181"/>
                  <a:gd name="T3" fmla="*/ 0 h 41"/>
                  <a:gd name="T4" fmla="*/ 0 w 181"/>
                  <a:gd name="T5" fmla="*/ 0 h 41"/>
                  <a:gd name="T6" fmla="*/ 0 w 181"/>
                  <a:gd name="T7" fmla="*/ 0 h 41"/>
                  <a:gd name="T8" fmla="*/ 0 w 18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41"/>
                  <a:gd name="T17" fmla="*/ 181 w 181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41">
                    <a:moveTo>
                      <a:pt x="136" y="41"/>
                    </a:moveTo>
                    <a:lnTo>
                      <a:pt x="0" y="15"/>
                    </a:lnTo>
                    <a:lnTo>
                      <a:pt x="48" y="0"/>
                    </a:lnTo>
                    <a:lnTo>
                      <a:pt x="181" y="27"/>
                    </a:lnTo>
                    <a:lnTo>
                      <a:pt x="136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6" name="Freeform 602"/>
              <p:cNvSpPr>
                <a:spLocks/>
              </p:cNvSpPr>
              <p:nvPr/>
            </p:nvSpPr>
            <p:spPr bwMode="auto">
              <a:xfrm>
                <a:off x="3134" y="2810"/>
                <a:ext cx="660" cy="162"/>
              </a:xfrm>
              <a:custGeom>
                <a:avLst/>
                <a:gdLst>
                  <a:gd name="T0" fmla="*/ 0 w 3296"/>
                  <a:gd name="T1" fmla="*/ 0 h 649"/>
                  <a:gd name="T2" fmla="*/ 0 w 3296"/>
                  <a:gd name="T3" fmla="*/ 0 h 649"/>
                  <a:gd name="T4" fmla="*/ 0 w 3296"/>
                  <a:gd name="T5" fmla="*/ 0 h 649"/>
                  <a:gd name="T6" fmla="*/ 0 w 3296"/>
                  <a:gd name="T7" fmla="*/ 0 h 649"/>
                  <a:gd name="T8" fmla="*/ 0 w 3296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96"/>
                  <a:gd name="T16" fmla="*/ 0 h 649"/>
                  <a:gd name="T17" fmla="*/ 3296 w 3296"/>
                  <a:gd name="T18" fmla="*/ 649 h 6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96" h="649">
                    <a:moveTo>
                      <a:pt x="3296" y="633"/>
                    </a:moveTo>
                    <a:lnTo>
                      <a:pt x="48" y="0"/>
                    </a:lnTo>
                    <a:lnTo>
                      <a:pt x="0" y="15"/>
                    </a:lnTo>
                    <a:lnTo>
                      <a:pt x="3248" y="649"/>
                    </a:lnTo>
                    <a:lnTo>
                      <a:pt x="3296" y="6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7" name="Freeform 603"/>
              <p:cNvSpPr>
                <a:spLocks/>
              </p:cNvSpPr>
              <p:nvPr/>
            </p:nvSpPr>
            <p:spPr bwMode="auto">
              <a:xfrm>
                <a:off x="3763" y="2955"/>
                <a:ext cx="32" cy="13"/>
              </a:xfrm>
              <a:custGeom>
                <a:avLst/>
                <a:gdLst>
                  <a:gd name="T0" fmla="*/ 0 w 162"/>
                  <a:gd name="T1" fmla="*/ 0 h 53"/>
                  <a:gd name="T2" fmla="*/ 0 w 162"/>
                  <a:gd name="T3" fmla="*/ 0 h 53"/>
                  <a:gd name="T4" fmla="*/ 0 w 162"/>
                  <a:gd name="T5" fmla="*/ 0 h 53"/>
                  <a:gd name="T6" fmla="*/ 0 w 162"/>
                  <a:gd name="T7" fmla="*/ 0 h 53"/>
                  <a:gd name="T8" fmla="*/ 0 w 162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53"/>
                  <a:gd name="T17" fmla="*/ 162 w 162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53">
                    <a:moveTo>
                      <a:pt x="0" y="23"/>
                    </a:moveTo>
                    <a:lnTo>
                      <a:pt x="155" y="53"/>
                    </a:lnTo>
                    <a:lnTo>
                      <a:pt x="162" y="30"/>
                    </a:lnTo>
                    <a:lnTo>
                      <a:pt x="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EF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8" name="Freeform 604"/>
              <p:cNvSpPr>
                <a:spLocks/>
              </p:cNvSpPr>
              <p:nvPr/>
            </p:nvSpPr>
            <p:spPr bwMode="auto">
              <a:xfrm>
                <a:off x="3730" y="2947"/>
                <a:ext cx="34" cy="14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0 h 55"/>
                  <a:gd name="T4" fmla="*/ 0 w 170"/>
                  <a:gd name="T5" fmla="*/ 0 h 55"/>
                  <a:gd name="T6" fmla="*/ 0 w 170"/>
                  <a:gd name="T7" fmla="*/ 0 h 55"/>
                  <a:gd name="T8" fmla="*/ 0 w 17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5"/>
                  <a:gd name="T17" fmla="*/ 170 w 170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5">
                    <a:moveTo>
                      <a:pt x="163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0" y="32"/>
                    </a:lnTo>
                    <a:lnTo>
                      <a:pt x="163" y="55"/>
                    </a:lnTo>
                    <a:close/>
                  </a:path>
                </a:pathLst>
              </a:custGeom>
              <a:solidFill>
                <a:srgbClr val="E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79" name="Freeform 605"/>
              <p:cNvSpPr>
                <a:spLocks/>
              </p:cNvSpPr>
              <p:nvPr/>
            </p:nvSpPr>
            <p:spPr bwMode="auto">
              <a:xfrm>
                <a:off x="3697" y="2939"/>
                <a:ext cx="35" cy="14"/>
              </a:xfrm>
              <a:custGeom>
                <a:avLst/>
                <a:gdLst>
                  <a:gd name="T0" fmla="*/ 0 w 171"/>
                  <a:gd name="T1" fmla="*/ 0 h 54"/>
                  <a:gd name="T2" fmla="*/ 0 w 171"/>
                  <a:gd name="T3" fmla="*/ 0 h 54"/>
                  <a:gd name="T4" fmla="*/ 0 w 171"/>
                  <a:gd name="T5" fmla="*/ 0 h 54"/>
                  <a:gd name="T6" fmla="*/ 0 w 171"/>
                  <a:gd name="T7" fmla="*/ 0 h 54"/>
                  <a:gd name="T8" fmla="*/ 0 w 17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54"/>
                  <a:gd name="T17" fmla="*/ 171 w 17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54">
                    <a:moveTo>
                      <a:pt x="163" y="54"/>
                    </a:moveTo>
                    <a:lnTo>
                      <a:pt x="0" y="22"/>
                    </a:lnTo>
                    <a:lnTo>
                      <a:pt x="7" y="0"/>
                    </a:lnTo>
                    <a:lnTo>
                      <a:pt x="171" y="31"/>
                    </a:lnTo>
                    <a:lnTo>
                      <a:pt x="163" y="54"/>
                    </a:lnTo>
                    <a:close/>
                  </a:path>
                </a:pathLst>
              </a:custGeom>
              <a:solidFill>
                <a:srgbClr val="D6D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0" name="Freeform 606"/>
              <p:cNvSpPr>
                <a:spLocks/>
              </p:cNvSpPr>
              <p:nvPr/>
            </p:nvSpPr>
            <p:spPr bwMode="auto">
              <a:xfrm>
                <a:off x="3665" y="2931"/>
                <a:ext cx="34" cy="14"/>
              </a:xfrm>
              <a:custGeom>
                <a:avLst/>
                <a:gdLst>
                  <a:gd name="T0" fmla="*/ 0 w 170"/>
                  <a:gd name="T1" fmla="*/ 0 h 54"/>
                  <a:gd name="T2" fmla="*/ 0 w 170"/>
                  <a:gd name="T3" fmla="*/ 0 h 54"/>
                  <a:gd name="T4" fmla="*/ 0 w 170"/>
                  <a:gd name="T5" fmla="*/ 0 h 54"/>
                  <a:gd name="T6" fmla="*/ 0 w 170"/>
                  <a:gd name="T7" fmla="*/ 0 h 54"/>
                  <a:gd name="T8" fmla="*/ 0 w 170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4"/>
                  <a:gd name="T17" fmla="*/ 170 w 170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4">
                    <a:moveTo>
                      <a:pt x="163" y="54"/>
                    </a:moveTo>
                    <a:lnTo>
                      <a:pt x="0" y="22"/>
                    </a:lnTo>
                    <a:lnTo>
                      <a:pt x="8" y="0"/>
                    </a:lnTo>
                    <a:lnTo>
                      <a:pt x="170" y="32"/>
                    </a:lnTo>
                    <a:lnTo>
                      <a:pt x="163" y="54"/>
                    </a:lnTo>
                    <a:close/>
                  </a:path>
                </a:pathLst>
              </a:custGeom>
              <a:solidFill>
                <a:srgbClr val="CA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1" name="Freeform 607"/>
              <p:cNvSpPr>
                <a:spLocks/>
              </p:cNvSpPr>
              <p:nvPr/>
            </p:nvSpPr>
            <p:spPr bwMode="auto">
              <a:xfrm>
                <a:off x="3632" y="2923"/>
                <a:ext cx="34" cy="14"/>
              </a:xfrm>
              <a:custGeom>
                <a:avLst/>
                <a:gdLst>
                  <a:gd name="T0" fmla="*/ 0 w 172"/>
                  <a:gd name="T1" fmla="*/ 0 h 54"/>
                  <a:gd name="T2" fmla="*/ 0 w 172"/>
                  <a:gd name="T3" fmla="*/ 0 h 54"/>
                  <a:gd name="T4" fmla="*/ 0 w 172"/>
                  <a:gd name="T5" fmla="*/ 0 h 54"/>
                  <a:gd name="T6" fmla="*/ 0 w 172"/>
                  <a:gd name="T7" fmla="*/ 0 h 54"/>
                  <a:gd name="T8" fmla="*/ 0 w 17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54"/>
                  <a:gd name="T17" fmla="*/ 172 w 17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54">
                    <a:moveTo>
                      <a:pt x="164" y="54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4" y="54"/>
                    </a:lnTo>
                    <a:close/>
                  </a:path>
                </a:pathLst>
              </a:custGeom>
              <a:solidFill>
                <a:srgbClr val="BDB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2" name="Freeform 608"/>
              <p:cNvSpPr>
                <a:spLocks/>
              </p:cNvSpPr>
              <p:nvPr/>
            </p:nvSpPr>
            <p:spPr bwMode="auto">
              <a:xfrm>
                <a:off x="3600" y="2915"/>
                <a:ext cx="34" cy="14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0 h 55"/>
                  <a:gd name="T4" fmla="*/ 0 w 170"/>
                  <a:gd name="T5" fmla="*/ 0 h 55"/>
                  <a:gd name="T6" fmla="*/ 0 w 170"/>
                  <a:gd name="T7" fmla="*/ 0 h 55"/>
                  <a:gd name="T8" fmla="*/ 0 w 17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5"/>
                  <a:gd name="T17" fmla="*/ 170 w 170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5">
                    <a:moveTo>
                      <a:pt x="162" y="55"/>
                    </a:moveTo>
                    <a:lnTo>
                      <a:pt x="0" y="23"/>
                    </a:lnTo>
                    <a:lnTo>
                      <a:pt x="7" y="0"/>
                    </a:lnTo>
                    <a:lnTo>
                      <a:pt x="170" y="32"/>
                    </a:lnTo>
                    <a:lnTo>
                      <a:pt x="162" y="55"/>
                    </a:lnTo>
                    <a:close/>
                  </a:path>
                </a:pathLst>
              </a:custGeom>
              <a:solidFill>
                <a:srgbClr val="B1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3" name="Freeform 609"/>
              <p:cNvSpPr>
                <a:spLocks/>
              </p:cNvSpPr>
              <p:nvPr/>
            </p:nvSpPr>
            <p:spPr bwMode="auto">
              <a:xfrm>
                <a:off x="3567" y="2907"/>
                <a:ext cx="34" cy="14"/>
              </a:xfrm>
              <a:custGeom>
                <a:avLst/>
                <a:gdLst>
                  <a:gd name="T0" fmla="*/ 0 w 171"/>
                  <a:gd name="T1" fmla="*/ 0 h 55"/>
                  <a:gd name="T2" fmla="*/ 0 w 171"/>
                  <a:gd name="T3" fmla="*/ 0 h 55"/>
                  <a:gd name="T4" fmla="*/ 0 w 171"/>
                  <a:gd name="T5" fmla="*/ 0 h 55"/>
                  <a:gd name="T6" fmla="*/ 0 w 171"/>
                  <a:gd name="T7" fmla="*/ 0 h 55"/>
                  <a:gd name="T8" fmla="*/ 0 w 171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55"/>
                  <a:gd name="T17" fmla="*/ 171 w 171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55">
                    <a:moveTo>
                      <a:pt x="164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1" y="32"/>
                    </a:lnTo>
                    <a:lnTo>
                      <a:pt x="164" y="55"/>
                    </a:lnTo>
                    <a:close/>
                  </a:path>
                </a:pathLst>
              </a:custGeom>
              <a:solidFill>
                <a:srgbClr val="A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384" name="Freeform 610"/>
              <p:cNvSpPr>
                <a:spLocks/>
              </p:cNvSpPr>
              <p:nvPr/>
            </p:nvSpPr>
            <p:spPr bwMode="auto">
              <a:xfrm>
                <a:off x="3534" y="2899"/>
                <a:ext cx="34" cy="14"/>
              </a:xfrm>
              <a:custGeom>
                <a:avLst/>
                <a:gdLst>
                  <a:gd name="T0" fmla="*/ 0 w 172"/>
                  <a:gd name="T1" fmla="*/ 0 h 55"/>
                  <a:gd name="T2" fmla="*/ 0 w 172"/>
                  <a:gd name="T3" fmla="*/ 0 h 55"/>
                  <a:gd name="T4" fmla="*/ 0 w 172"/>
                  <a:gd name="T5" fmla="*/ 0 h 55"/>
                  <a:gd name="T6" fmla="*/ 0 w 172"/>
                  <a:gd name="T7" fmla="*/ 0 h 55"/>
                  <a:gd name="T8" fmla="*/ 0 w 172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55"/>
                  <a:gd name="T17" fmla="*/ 172 w 172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55">
                    <a:moveTo>
                      <a:pt x="164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4" y="55"/>
                    </a:lnTo>
                    <a:close/>
                  </a:path>
                </a:pathLst>
              </a:custGeom>
              <a:solidFill>
                <a:srgbClr val="979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34830" name="Group 812"/>
            <p:cNvGrpSpPr>
              <a:grpSpLocks/>
            </p:cNvGrpSpPr>
            <p:nvPr/>
          </p:nvGrpSpPr>
          <p:grpSpPr bwMode="auto">
            <a:xfrm>
              <a:off x="3144" y="2776"/>
              <a:ext cx="754" cy="192"/>
              <a:chOff x="3144" y="2776"/>
              <a:chExt cx="754" cy="192"/>
            </a:xfrm>
          </p:grpSpPr>
          <p:sp>
            <p:nvSpPr>
              <p:cNvPr id="34985" name="Freeform 612"/>
              <p:cNvSpPr>
                <a:spLocks/>
              </p:cNvSpPr>
              <p:nvPr/>
            </p:nvSpPr>
            <p:spPr bwMode="auto">
              <a:xfrm>
                <a:off x="3501" y="2891"/>
                <a:ext cx="35" cy="14"/>
              </a:xfrm>
              <a:custGeom>
                <a:avLst/>
                <a:gdLst>
                  <a:gd name="T0" fmla="*/ 0 w 171"/>
                  <a:gd name="T1" fmla="*/ 0 h 55"/>
                  <a:gd name="T2" fmla="*/ 0 w 171"/>
                  <a:gd name="T3" fmla="*/ 0 h 55"/>
                  <a:gd name="T4" fmla="*/ 0 w 171"/>
                  <a:gd name="T5" fmla="*/ 0 h 55"/>
                  <a:gd name="T6" fmla="*/ 0 w 171"/>
                  <a:gd name="T7" fmla="*/ 0 h 55"/>
                  <a:gd name="T8" fmla="*/ 0 w 171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55"/>
                  <a:gd name="T17" fmla="*/ 171 w 171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55">
                    <a:moveTo>
                      <a:pt x="163" y="55"/>
                    </a:moveTo>
                    <a:lnTo>
                      <a:pt x="0" y="23"/>
                    </a:lnTo>
                    <a:lnTo>
                      <a:pt x="7" y="0"/>
                    </a:lnTo>
                    <a:lnTo>
                      <a:pt x="171" y="32"/>
                    </a:lnTo>
                    <a:lnTo>
                      <a:pt x="163" y="55"/>
                    </a:lnTo>
                    <a:close/>
                  </a:path>
                </a:pathLst>
              </a:custGeom>
              <a:solidFill>
                <a:srgbClr val="8B8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86" name="Freeform 613"/>
              <p:cNvSpPr>
                <a:spLocks/>
              </p:cNvSpPr>
              <p:nvPr/>
            </p:nvSpPr>
            <p:spPr bwMode="auto">
              <a:xfrm>
                <a:off x="3469" y="2883"/>
                <a:ext cx="34" cy="14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0 h 55"/>
                  <a:gd name="T4" fmla="*/ 0 w 170"/>
                  <a:gd name="T5" fmla="*/ 0 h 55"/>
                  <a:gd name="T6" fmla="*/ 0 w 170"/>
                  <a:gd name="T7" fmla="*/ 0 h 55"/>
                  <a:gd name="T8" fmla="*/ 0 w 17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5"/>
                  <a:gd name="T17" fmla="*/ 170 w 170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5">
                    <a:moveTo>
                      <a:pt x="163" y="55"/>
                    </a:moveTo>
                    <a:lnTo>
                      <a:pt x="0" y="24"/>
                    </a:lnTo>
                    <a:lnTo>
                      <a:pt x="8" y="0"/>
                    </a:lnTo>
                    <a:lnTo>
                      <a:pt x="170" y="32"/>
                    </a:lnTo>
                    <a:lnTo>
                      <a:pt x="163" y="55"/>
                    </a:lnTo>
                    <a:close/>
                  </a:path>
                </a:pathLst>
              </a:custGeom>
              <a:solidFill>
                <a:srgbClr val="7E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87" name="Freeform 614"/>
              <p:cNvSpPr>
                <a:spLocks/>
              </p:cNvSpPr>
              <p:nvPr/>
            </p:nvSpPr>
            <p:spPr bwMode="auto">
              <a:xfrm>
                <a:off x="3436" y="2876"/>
                <a:ext cx="34" cy="1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0 h 55"/>
                  <a:gd name="T4" fmla="*/ 0 w 170"/>
                  <a:gd name="T5" fmla="*/ 0 h 55"/>
                  <a:gd name="T6" fmla="*/ 0 w 170"/>
                  <a:gd name="T7" fmla="*/ 0 h 55"/>
                  <a:gd name="T8" fmla="*/ 0 w 17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5"/>
                  <a:gd name="T17" fmla="*/ 170 w 170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5">
                    <a:moveTo>
                      <a:pt x="162" y="55"/>
                    </a:moveTo>
                    <a:lnTo>
                      <a:pt x="0" y="23"/>
                    </a:lnTo>
                    <a:lnTo>
                      <a:pt x="7" y="0"/>
                    </a:lnTo>
                    <a:lnTo>
                      <a:pt x="170" y="31"/>
                    </a:lnTo>
                    <a:lnTo>
                      <a:pt x="162" y="55"/>
                    </a:lnTo>
                    <a:close/>
                  </a:path>
                </a:pathLst>
              </a:custGeom>
              <a:solidFill>
                <a:srgbClr val="727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88" name="Freeform 615"/>
              <p:cNvSpPr>
                <a:spLocks/>
              </p:cNvSpPr>
              <p:nvPr/>
            </p:nvSpPr>
            <p:spPr bwMode="auto">
              <a:xfrm>
                <a:off x="3404" y="2868"/>
                <a:ext cx="34" cy="13"/>
              </a:xfrm>
              <a:custGeom>
                <a:avLst/>
                <a:gdLst>
                  <a:gd name="T0" fmla="*/ 0 w 171"/>
                  <a:gd name="T1" fmla="*/ 0 h 54"/>
                  <a:gd name="T2" fmla="*/ 0 w 171"/>
                  <a:gd name="T3" fmla="*/ 0 h 54"/>
                  <a:gd name="T4" fmla="*/ 0 w 171"/>
                  <a:gd name="T5" fmla="*/ 0 h 54"/>
                  <a:gd name="T6" fmla="*/ 0 w 171"/>
                  <a:gd name="T7" fmla="*/ 0 h 54"/>
                  <a:gd name="T8" fmla="*/ 0 w 17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54"/>
                  <a:gd name="T17" fmla="*/ 171 w 17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54">
                    <a:moveTo>
                      <a:pt x="164" y="54"/>
                    </a:moveTo>
                    <a:lnTo>
                      <a:pt x="0" y="22"/>
                    </a:lnTo>
                    <a:lnTo>
                      <a:pt x="8" y="0"/>
                    </a:lnTo>
                    <a:lnTo>
                      <a:pt x="171" y="31"/>
                    </a:lnTo>
                    <a:lnTo>
                      <a:pt x="164" y="54"/>
                    </a:lnTo>
                    <a:close/>
                  </a:path>
                </a:pathLst>
              </a:custGeom>
              <a:solidFill>
                <a:srgbClr val="65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89" name="Freeform 616"/>
              <p:cNvSpPr>
                <a:spLocks/>
              </p:cNvSpPr>
              <p:nvPr/>
            </p:nvSpPr>
            <p:spPr bwMode="auto">
              <a:xfrm>
                <a:off x="3371" y="2860"/>
                <a:ext cx="34" cy="13"/>
              </a:xfrm>
              <a:custGeom>
                <a:avLst/>
                <a:gdLst>
                  <a:gd name="T0" fmla="*/ 0 w 172"/>
                  <a:gd name="T1" fmla="*/ 0 h 54"/>
                  <a:gd name="T2" fmla="*/ 0 w 172"/>
                  <a:gd name="T3" fmla="*/ 0 h 54"/>
                  <a:gd name="T4" fmla="*/ 0 w 172"/>
                  <a:gd name="T5" fmla="*/ 0 h 54"/>
                  <a:gd name="T6" fmla="*/ 0 w 172"/>
                  <a:gd name="T7" fmla="*/ 0 h 54"/>
                  <a:gd name="T8" fmla="*/ 0 w 172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54"/>
                  <a:gd name="T17" fmla="*/ 172 w 172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54">
                    <a:moveTo>
                      <a:pt x="164" y="54"/>
                    </a:moveTo>
                    <a:lnTo>
                      <a:pt x="0" y="22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4" y="54"/>
                    </a:lnTo>
                    <a:close/>
                  </a:path>
                </a:pathLst>
              </a:custGeom>
              <a:solidFill>
                <a:srgbClr val="59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0" name="Freeform 617"/>
              <p:cNvSpPr>
                <a:spLocks/>
              </p:cNvSpPr>
              <p:nvPr/>
            </p:nvSpPr>
            <p:spPr bwMode="auto">
              <a:xfrm>
                <a:off x="3338" y="2852"/>
                <a:ext cx="34" cy="13"/>
              </a:xfrm>
              <a:custGeom>
                <a:avLst/>
                <a:gdLst>
                  <a:gd name="T0" fmla="*/ 0 w 171"/>
                  <a:gd name="T1" fmla="*/ 0 h 54"/>
                  <a:gd name="T2" fmla="*/ 0 w 171"/>
                  <a:gd name="T3" fmla="*/ 0 h 54"/>
                  <a:gd name="T4" fmla="*/ 0 w 171"/>
                  <a:gd name="T5" fmla="*/ 0 h 54"/>
                  <a:gd name="T6" fmla="*/ 0 w 171"/>
                  <a:gd name="T7" fmla="*/ 0 h 54"/>
                  <a:gd name="T8" fmla="*/ 0 w 17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54"/>
                  <a:gd name="T17" fmla="*/ 171 w 17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54">
                    <a:moveTo>
                      <a:pt x="163" y="54"/>
                    </a:moveTo>
                    <a:lnTo>
                      <a:pt x="0" y="23"/>
                    </a:lnTo>
                    <a:lnTo>
                      <a:pt x="7" y="0"/>
                    </a:lnTo>
                    <a:lnTo>
                      <a:pt x="171" y="32"/>
                    </a:lnTo>
                    <a:lnTo>
                      <a:pt x="163" y="54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1" name="Freeform 618"/>
              <p:cNvSpPr>
                <a:spLocks/>
              </p:cNvSpPr>
              <p:nvPr/>
            </p:nvSpPr>
            <p:spPr bwMode="auto">
              <a:xfrm>
                <a:off x="3306" y="2844"/>
                <a:ext cx="34" cy="1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0 h 55"/>
                  <a:gd name="T4" fmla="*/ 0 w 170"/>
                  <a:gd name="T5" fmla="*/ 0 h 55"/>
                  <a:gd name="T6" fmla="*/ 0 w 170"/>
                  <a:gd name="T7" fmla="*/ 0 h 55"/>
                  <a:gd name="T8" fmla="*/ 0 w 17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5"/>
                  <a:gd name="T17" fmla="*/ 170 w 170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5">
                    <a:moveTo>
                      <a:pt x="163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0" y="32"/>
                    </a:lnTo>
                    <a:lnTo>
                      <a:pt x="163" y="55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2" name="Freeform 619"/>
              <p:cNvSpPr>
                <a:spLocks/>
              </p:cNvSpPr>
              <p:nvPr/>
            </p:nvSpPr>
            <p:spPr bwMode="auto">
              <a:xfrm>
                <a:off x="3273" y="2836"/>
                <a:ext cx="34" cy="13"/>
              </a:xfrm>
              <a:custGeom>
                <a:avLst/>
                <a:gdLst>
                  <a:gd name="T0" fmla="*/ 0 w 172"/>
                  <a:gd name="T1" fmla="*/ 0 h 55"/>
                  <a:gd name="T2" fmla="*/ 0 w 172"/>
                  <a:gd name="T3" fmla="*/ 0 h 55"/>
                  <a:gd name="T4" fmla="*/ 0 w 172"/>
                  <a:gd name="T5" fmla="*/ 0 h 55"/>
                  <a:gd name="T6" fmla="*/ 0 w 172"/>
                  <a:gd name="T7" fmla="*/ 0 h 55"/>
                  <a:gd name="T8" fmla="*/ 0 w 172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55"/>
                  <a:gd name="T17" fmla="*/ 172 w 172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55">
                    <a:moveTo>
                      <a:pt x="164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4" y="55"/>
                    </a:lnTo>
                    <a:close/>
                  </a:path>
                </a:pathLst>
              </a:custGeom>
              <a:solidFill>
                <a:srgbClr val="33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3" name="Freeform 620"/>
              <p:cNvSpPr>
                <a:spLocks/>
              </p:cNvSpPr>
              <p:nvPr/>
            </p:nvSpPr>
            <p:spPr bwMode="auto">
              <a:xfrm>
                <a:off x="3240" y="2828"/>
                <a:ext cx="34" cy="1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0 h 55"/>
                  <a:gd name="T4" fmla="*/ 0 w 170"/>
                  <a:gd name="T5" fmla="*/ 0 h 55"/>
                  <a:gd name="T6" fmla="*/ 0 w 170"/>
                  <a:gd name="T7" fmla="*/ 0 h 55"/>
                  <a:gd name="T8" fmla="*/ 0 w 17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0"/>
                  <a:gd name="T16" fmla="*/ 0 h 55"/>
                  <a:gd name="T17" fmla="*/ 170 w 170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0" h="55">
                    <a:moveTo>
                      <a:pt x="162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0" y="32"/>
                    </a:lnTo>
                    <a:lnTo>
                      <a:pt x="162" y="55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4" name="Freeform 621"/>
              <p:cNvSpPr>
                <a:spLocks/>
              </p:cNvSpPr>
              <p:nvPr/>
            </p:nvSpPr>
            <p:spPr bwMode="auto">
              <a:xfrm>
                <a:off x="3208" y="2820"/>
                <a:ext cx="34" cy="13"/>
              </a:xfrm>
              <a:custGeom>
                <a:avLst/>
                <a:gdLst>
                  <a:gd name="T0" fmla="*/ 0 w 172"/>
                  <a:gd name="T1" fmla="*/ 0 h 55"/>
                  <a:gd name="T2" fmla="*/ 0 w 172"/>
                  <a:gd name="T3" fmla="*/ 0 h 55"/>
                  <a:gd name="T4" fmla="*/ 0 w 172"/>
                  <a:gd name="T5" fmla="*/ 0 h 55"/>
                  <a:gd name="T6" fmla="*/ 0 w 172"/>
                  <a:gd name="T7" fmla="*/ 0 h 55"/>
                  <a:gd name="T8" fmla="*/ 0 w 172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55"/>
                  <a:gd name="T17" fmla="*/ 172 w 172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55">
                    <a:moveTo>
                      <a:pt x="164" y="55"/>
                    </a:moveTo>
                    <a:lnTo>
                      <a:pt x="0" y="23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4" y="55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5" name="Freeform 622"/>
              <p:cNvSpPr>
                <a:spLocks/>
              </p:cNvSpPr>
              <p:nvPr/>
            </p:nvSpPr>
            <p:spPr bwMode="auto">
              <a:xfrm>
                <a:off x="3175" y="2812"/>
                <a:ext cx="34" cy="13"/>
              </a:xfrm>
              <a:custGeom>
                <a:avLst/>
                <a:gdLst>
                  <a:gd name="T0" fmla="*/ 0 w 171"/>
                  <a:gd name="T1" fmla="*/ 0 h 55"/>
                  <a:gd name="T2" fmla="*/ 0 w 171"/>
                  <a:gd name="T3" fmla="*/ 0 h 55"/>
                  <a:gd name="T4" fmla="*/ 0 w 171"/>
                  <a:gd name="T5" fmla="*/ 0 h 55"/>
                  <a:gd name="T6" fmla="*/ 0 w 171"/>
                  <a:gd name="T7" fmla="*/ 0 h 55"/>
                  <a:gd name="T8" fmla="*/ 0 w 171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55"/>
                  <a:gd name="T17" fmla="*/ 171 w 171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55">
                    <a:moveTo>
                      <a:pt x="163" y="55"/>
                    </a:moveTo>
                    <a:lnTo>
                      <a:pt x="0" y="23"/>
                    </a:lnTo>
                    <a:lnTo>
                      <a:pt x="7" y="0"/>
                    </a:lnTo>
                    <a:lnTo>
                      <a:pt x="171" y="32"/>
                    </a:lnTo>
                    <a:lnTo>
                      <a:pt x="163" y="55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6" name="Freeform 623"/>
              <p:cNvSpPr>
                <a:spLocks/>
              </p:cNvSpPr>
              <p:nvPr/>
            </p:nvSpPr>
            <p:spPr bwMode="auto">
              <a:xfrm>
                <a:off x="3144" y="2804"/>
                <a:ext cx="32" cy="13"/>
              </a:xfrm>
              <a:custGeom>
                <a:avLst/>
                <a:gdLst>
                  <a:gd name="T0" fmla="*/ 0 w 162"/>
                  <a:gd name="T1" fmla="*/ 0 h 52"/>
                  <a:gd name="T2" fmla="*/ 0 w 162"/>
                  <a:gd name="T3" fmla="*/ 0 h 52"/>
                  <a:gd name="T4" fmla="*/ 0 w 162"/>
                  <a:gd name="T5" fmla="*/ 0 h 52"/>
                  <a:gd name="T6" fmla="*/ 0 w 162"/>
                  <a:gd name="T7" fmla="*/ 0 h 52"/>
                  <a:gd name="T8" fmla="*/ 0 w 16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52"/>
                  <a:gd name="T17" fmla="*/ 162 w 16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52">
                    <a:moveTo>
                      <a:pt x="155" y="52"/>
                    </a:moveTo>
                    <a:lnTo>
                      <a:pt x="0" y="22"/>
                    </a:lnTo>
                    <a:lnTo>
                      <a:pt x="8" y="0"/>
                    </a:lnTo>
                    <a:lnTo>
                      <a:pt x="162" y="29"/>
                    </a:lnTo>
                    <a:lnTo>
                      <a:pt x="155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7" name="Freeform 624"/>
              <p:cNvSpPr>
                <a:spLocks/>
              </p:cNvSpPr>
              <p:nvPr/>
            </p:nvSpPr>
            <p:spPr bwMode="auto">
              <a:xfrm>
                <a:off x="3144" y="2804"/>
                <a:ext cx="651" cy="164"/>
              </a:xfrm>
              <a:custGeom>
                <a:avLst/>
                <a:gdLst>
                  <a:gd name="T0" fmla="*/ 0 w 3255"/>
                  <a:gd name="T1" fmla="*/ 0 h 655"/>
                  <a:gd name="T2" fmla="*/ 0 w 3255"/>
                  <a:gd name="T3" fmla="*/ 0 h 655"/>
                  <a:gd name="T4" fmla="*/ 0 w 3255"/>
                  <a:gd name="T5" fmla="*/ 0 h 655"/>
                  <a:gd name="T6" fmla="*/ 0 w 3255"/>
                  <a:gd name="T7" fmla="*/ 0 h 655"/>
                  <a:gd name="T8" fmla="*/ 0 w 3255"/>
                  <a:gd name="T9" fmla="*/ 0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55"/>
                  <a:gd name="T16" fmla="*/ 0 h 655"/>
                  <a:gd name="T17" fmla="*/ 3255 w 3255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55" h="655">
                    <a:moveTo>
                      <a:pt x="3255" y="632"/>
                    </a:moveTo>
                    <a:lnTo>
                      <a:pt x="8" y="0"/>
                    </a:lnTo>
                    <a:lnTo>
                      <a:pt x="0" y="22"/>
                    </a:lnTo>
                    <a:lnTo>
                      <a:pt x="3248" y="655"/>
                    </a:lnTo>
                    <a:lnTo>
                      <a:pt x="3255" y="6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8" name="Freeform 625"/>
              <p:cNvSpPr>
                <a:spLocks/>
              </p:cNvSpPr>
              <p:nvPr/>
            </p:nvSpPr>
            <p:spPr bwMode="auto">
              <a:xfrm>
                <a:off x="3771" y="2951"/>
                <a:ext cx="40" cy="12"/>
              </a:xfrm>
              <a:custGeom>
                <a:avLst/>
                <a:gdLst>
                  <a:gd name="T0" fmla="*/ 0 w 198"/>
                  <a:gd name="T1" fmla="*/ 0 h 44"/>
                  <a:gd name="T2" fmla="*/ 0 w 198"/>
                  <a:gd name="T3" fmla="*/ 0 h 44"/>
                  <a:gd name="T4" fmla="*/ 0 w 198"/>
                  <a:gd name="T5" fmla="*/ 0 h 44"/>
                  <a:gd name="T6" fmla="*/ 0 w 198"/>
                  <a:gd name="T7" fmla="*/ 0 h 44"/>
                  <a:gd name="T8" fmla="*/ 0 w 198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8"/>
                  <a:gd name="T16" fmla="*/ 0 h 44"/>
                  <a:gd name="T17" fmla="*/ 198 w 198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8" h="44">
                    <a:moveTo>
                      <a:pt x="0" y="21"/>
                    </a:moveTo>
                    <a:lnTo>
                      <a:pt x="119" y="44"/>
                    </a:lnTo>
                    <a:lnTo>
                      <a:pt x="198" y="23"/>
                    </a:lnTo>
                    <a:lnTo>
                      <a:pt x="77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999" name="Freeform 626"/>
              <p:cNvSpPr>
                <a:spLocks/>
              </p:cNvSpPr>
              <p:nvPr/>
            </p:nvSpPr>
            <p:spPr bwMode="auto">
              <a:xfrm>
                <a:off x="3738" y="2943"/>
                <a:ext cx="49" cy="14"/>
              </a:xfrm>
              <a:custGeom>
                <a:avLst/>
                <a:gdLst>
                  <a:gd name="T0" fmla="*/ 0 w 244"/>
                  <a:gd name="T1" fmla="*/ 0 h 53"/>
                  <a:gd name="T2" fmla="*/ 0 w 244"/>
                  <a:gd name="T3" fmla="*/ 0 h 53"/>
                  <a:gd name="T4" fmla="*/ 0 w 244"/>
                  <a:gd name="T5" fmla="*/ 0 h 53"/>
                  <a:gd name="T6" fmla="*/ 0 w 244"/>
                  <a:gd name="T7" fmla="*/ 0 h 53"/>
                  <a:gd name="T8" fmla="*/ 0 w 244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53"/>
                  <a:gd name="T17" fmla="*/ 244 w 24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53">
                    <a:moveTo>
                      <a:pt x="167" y="53"/>
                    </a:moveTo>
                    <a:lnTo>
                      <a:pt x="0" y="20"/>
                    </a:lnTo>
                    <a:lnTo>
                      <a:pt x="78" y="0"/>
                    </a:lnTo>
                    <a:lnTo>
                      <a:pt x="244" y="32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0" name="Freeform 627"/>
              <p:cNvSpPr>
                <a:spLocks/>
              </p:cNvSpPr>
              <p:nvPr/>
            </p:nvSpPr>
            <p:spPr bwMode="auto">
              <a:xfrm>
                <a:off x="3704" y="2935"/>
                <a:ext cx="49" cy="14"/>
              </a:xfrm>
              <a:custGeom>
                <a:avLst/>
                <a:gdLst>
                  <a:gd name="T0" fmla="*/ 0 w 245"/>
                  <a:gd name="T1" fmla="*/ 0 h 53"/>
                  <a:gd name="T2" fmla="*/ 0 w 245"/>
                  <a:gd name="T3" fmla="*/ 0 h 53"/>
                  <a:gd name="T4" fmla="*/ 0 w 245"/>
                  <a:gd name="T5" fmla="*/ 0 h 53"/>
                  <a:gd name="T6" fmla="*/ 0 w 245"/>
                  <a:gd name="T7" fmla="*/ 0 h 53"/>
                  <a:gd name="T8" fmla="*/ 0 w 24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5"/>
                  <a:gd name="T16" fmla="*/ 0 h 53"/>
                  <a:gd name="T17" fmla="*/ 245 w 24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5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77" y="0"/>
                    </a:lnTo>
                    <a:lnTo>
                      <a:pt x="245" y="33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1" name="Freeform 628"/>
              <p:cNvSpPr>
                <a:spLocks/>
              </p:cNvSpPr>
              <p:nvPr/>
            </p:nvSpPr>
            <p:spPr bwMode="auto">
              <a:xfrm>
                <a:off x="3671" y="2927"/>
                <a:ext cx="49" cy="14"/>
              </a:xfrm>
              <a:custGeom>
                <a:avLst/>
                <a:gdLst>
                  <a:gd name="T0" fmla="*/ 0 w 245"/>
                  <a:gd name="T1" fmla="*/ 0 h 54"/>
                  <a:gd name="T2" fmla="*/ 0 w 245"/>
                  <a:gd name="T3" fmla="*/ 0 h 54"/>
                  <a:gd name="T4" fmla="*/ 0 w 245"/>
                  <a:gd name="T5" fmla="*/ 0 h 54"/>
                  <a:gd name="T6" fmla="*/ 0 w 245"/>
                  <a:gd name="T7" fmla="*/ 0 h 54"/>
                  <a:gd name="T8" fmla="*/ 0 w 24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5"/>
                  <a:gd name="T16" fmla="*/ 0 h 54"/>
                  <a:gd name="T17" fmla="*/ 245 w 24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5" h="54">
                    <a:moveTo>
                      <a:pt x="168" y="54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245" y="33"/>
                    </a:lnTo>
                    <a:lnTo>
                      <a:pt x="168" y="54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2" name="Freeform 629"/>
              <p:cNvSpPr>
                <a:spLocks/>
              </p:cNvSpPr>
              <p:nvPr/>
            </p:nvSpPr>
            <p:spPr bwMode="auto">
              <a:xfrm>
                <a:off x="3638" y="2919"/>
                <a:ext cx="48" cy="13"/>
              </a:xfrm>
              <a:custGeom>
                <a:avLst/>
                <a:gdLst>
                  <a:gd name="T0" fmla="*/ 0 w 244"/>
                  <a:gd name="T1" fmla="*/ 0 h 53"/>
                  <a:gd name="T2" fmla="*/ 0 w 244"/>
                  <a:gd name="T3" fmla="*/ 0 h 53"/>
                  <a:gd name="T4" fmla="*/ 0 w 244"/>
                  <a:gd name="T5" fmla="*/ 0 h 53"/>
                  <a:gd name="T6" fmla="*/ 0 w 244"/>
                  <a:gd name="T7" fmla="*/ 0 h 53"/>
                  <a:gd name="T8" fmla="*/ 0 w 244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53"/>
                  <a:gd name="T17" fmla="*/ 244 w 24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53">
                    <a:moveTo>
                      <a:pt x="166" y="53"/>
                    </a:moveTo>
                    <a:lnTo>
                      <a:pt x="0" y="20"/>
                    </a:lnTo>
                    <a:lnTo>
                      <a:pt x="76" y="0"/>
                    </a:lnTo>
                    <a:lnTo>
                      <a:pt x="244" y="32"/>
                    </a:lnTo>
                    <a:lnTo>
                      <a:pt x="166" y="53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3" name="Freeform 630"/>
              <p:cNvSpPr>
                <a:spLocks/>
              </p:cNvSpPr>
              <p:nvPr/>
            </p:nvSpPr>
            <p:spPr bwMode="auto">
              <a:xfrm>
                <a:off x="3604" y="2911"/>
                <a:ext cx="49" cy="13"/>
              </a:xfrm>
              <a:custGeom>
                <a:avLst/>
                <a:gdLst>
                  <a:gd name="T0" fmla="*/ 0 w 244"/>
                  <a:gd name="T1" fmla="*/ 0 h 53"/>
                  <a:gd name="T2" fmla="*/ 0 w 244"/>
                  <a:gd name="T3" fmla="*/ 0 h 53"/>
                  <a:gd name="T4" fmla="*/ 0 w 244"/>
                  <a:gd name="T5" fmla="*/ 0 h 53"/>
                  <a:gd name="T6" fmla="*/ 0 w 244"/>
                  <a:gd name="T7" fmla="*/ 0 h 53"/>
                  <a:gd name="T8" fmla="*/ 0 w 244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53"/>
                  <a:gd name="T17" fmla="*/ 244 w 24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53">
                    <a:moveTo>
                      <a:pt x="168" y="53"/>
                    </a:moveTo>
                    <a:lnTo>
                      <a:pt x="0" y="21"/>
                    </a:lnTo>
                    <a:lnTo>
                      <a:pt x="77" y="0"/>
                    </a:lnTo>
                    <a:lnTo>
                      <a:pt x="244" y="33"/>
                    </a:lnTo>
                    <a:lnTo>
                      <a:pt x="168" y="53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4" name="Freeform 631"/>
              <p:cNvSpPr>
                <a:spLocks/>
              </p:cNvSpPr>
              <p:nvPr/>
            </p:nvSpPr>
            <p:spPr bwMode="auto">
              <a:xfrm>
                <a:off x="3571" y="2903"/>
                <a:ext cx="48" cy="13"/>
              </a:xfrm>
              <a:custGeom>
                <a:avLst/>
                <a:gdLst>
                  <a:gd name="T0" fmla="*/ 0 w 244"/>
                  <a:gd name="T1" fmla="*/ 0 h 53"/>
                  <a:gd name="T2" fmla="*/ 0 w 244"/>
                  <a:gd name="T3" fmla="*/ 0 h 53"/>
                  <a:gd name="T4" fmla="*/ 0 w 244"/>
                  <a:gd name="T5" fmla="*/ 0 h 53"/>
                  <a:gd name="T6" fmla="*/ 0 w 244"/>
                  <a:gd name="T7" fmla="*/ 0 h 53"/>
                  <a:gd name="T8" fmla="*/ 0 w 244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53"/>
                  <a:gd name="T17" fmla="*/ 244 w 24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53">
                    <a:moveTo>
                      <a:pt x="167" y="53"/>
                    </a:moveTo>
                    <a:lnTo>
                      <a:pt x="0" y="20"/>
                    </a:lnTo>
                    <a:lnTo>
                      <a:pt x="77" y="0"/>
                    </a:lnTo>
                    <a:lnTo>
                      <a:pt x="244" y="32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5" name="Freeform 632"/>
              <p:cNvSpPr>
                <a:spLocks/>
              </p:cNvSpPr>
              <p:nvPr/>
            </p:nvSpPr>
            <p:spPr bwMode="auto">
              <a:xfrm>
                <a:off x="3537" y="2894"/>
                <a:ext cx="49" cy="14"/>
              </a:xfrm>
              <a:custGeom>
                <a:avLst/>
                <a:gdLst>
                  <a:gd name="T0" fmla="*/ 0 w 245"/>
                  <a:gd name="T1" fmla="*/ 0 h 53"/>
                  <a:gd name="T2" fmla="*/ 0 w 245"/>
                  <a:gd name="T3" fmla="*/ 0 h 53"/>
                  <a:gd name="T4" fmla="*/ 0 w 245"/>
                  <a:gd name="T5" fmla="*/ 0 h 53"/>
                  <a:gd name="T6" fmla="*/ 0 w 245"/>
                  <a:gd name="T7" fmla="*/ 0 h 53"/>
                  <a:gd name="T8" fmla="*/ 0 w 24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5"/>
                  <a:gd name="T16" fmla="*/ 0 h 53"/>
                  <a:gd name="T17" fmla="*/ 245 w 24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5" h="53">
                    <a:moveTo>
                      <a:pt x="168" y="53"/>
                    </a:moveTo>
                    <a:lnTo>
                      <a:pt x="0" y="20"/>
                    </a:lnTo>
                    <a:lnTo>
                      <a:pt x="78" y="0"/>
                    </a:lnTo>
                    <a:lnTo>
                      <a:pt x="245" y="33"/>
                    </a:lnTo>
                    <a:lnTo>
                      <a:pt x="168" y="53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6" name="Freeform 633"/>
              <p:cNvSpPr>
                <a:spLocks/>
              </p:cNvSpPr>
              <p:nvPr/>
            </p:nvSpPr>
            <p:spPr bwMode="auto">
              <a:xfrm>
                <a:off x="3504" y="2886"/>
                <a:ext cx="49" cy="14"/>
              </a:xfrm>
              <a:custGeom>
                <a:avLst/>
                <a:gdLst>
                  <a:gd name="T0" fmla="*/ 0 w 245"/>
                  <a:gd name="T1" fmla="*/ 0 h 53"/>
                  <a:gd name="T2" fmla="*/ 0 w 245"/>
                  <a:gd name="T3" fmla="*/ 0 h 53"/>
                  <a:gd name="T4" fmla="*/ 0 w 245"/>
                  <a:gd name="T5" fmla="*/ 0 h 53"/>
                  <a:gd name="T6" fmla="*/ 0 w 245"/>
                  <a:gd name="T7" fmla="*/ 0 h 53"/>
                  <a:gd name="T8" fmla="*/ 0 w 24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5"/>
                  <a:gd name="T16" fmla="*/ 0 h 53"/>
                  <a:gd name="T17" fmla="*/ 245 w 24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5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77" y="0"/>
                    </a:lnTo>
                    <a:lnTo>
                      <a:pt x="245" y="33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7" name="Freeform 634"/>
              <p:cNvSpPr>
                <a:spLocks/>
              </p:cNvSpPr>
              <p:nvPr/>
            </p:nvSpPr>
            <p:spPr bwMode="auto">
              <a:xfrm>
                <a:off x="3470" y="2878"/>
                <a:ext cx="49" cy="14"/>
              </a:xfrm>
              <a:custGeom>
                <a:avLst/>
                <a:gdLst>
                  <a:gd name="T0" fmla="*/ 0 w 244"/>
                  <a:gd name="T1" fmla="*/ 0 h 53"/>
                  <a:gd name="T2" fmla="*/ 0 w 244"/>
                  <a:gd name="T3" fmla="*/ 0 h 53"/>
                  <a:gd name="T4" fmla="*/ 0 w 244"/>
                  <a:gd name="T5" fmla="*/ 0 h 53"/>
                  <a:gd name="T6" fmla="*/ 0 w 244"/>
                  <a:gd name="T7" fmla="*/ 0 h 53"/>
                  <a:gd name="T8" fmla="*/ 0 w 244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4"/>
                  <a:gd name="T16" fmla="*/ 0 h 53"/>
                  <a:gd name="T17" fmla="*/ 244 w 24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4" h="53">
                    <a:moveTo>
                      <a:pt x="167" y="53"/>
                    </a:moveTo>
                    <a:lnTo>
                      <a:pt x="0" y="20"/>
                    </a:lnTo>
                    <a:lnTo>
                      <a:pt x="77" y="0"/>
                    </a:lnTo>
                    <a:lnTo>
                      <a:pt x="244" y="32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8" name="Freeform 635"/>
              <p:cNvSpPr>
                <a:spLocks/>
              </p:cNvSpPr>
              <p:nvPr/>
            </p:nvSpPr>
            <p:spPr bwMode="auto">
              <a:xfrm>
                <a:off x="3437" y="2870"/>
                <a:ext cx="49" cy="13"/>
              </a:xfrm>
              <a:custGeom>
                <a:avLst/>
                <a:gdLst>
                  <a:gd name="T0" fmla="*/ 0 w 245"/>
                  <a:gd name="T1" fmla="*/ 0 h 53"/>
                  <a:gd name="T2" fmla="*/ 0 w 245"/>
                  <a:gd name="T3" fmla="*/ 0 h 53"/>
                  <a:gd name="T4" fmla="*/ 0 w 245"/>
                  <a:gd name="T5" fmla="*/ 0 h 53"/>
                  <a:gd name="T6" fmla="*/ 0 w 245"/>
                  <a:gd name="T7" fmla="*/ 0 h 53"/>
                  <a:gd name="T8" fmla="*/ 0 w 24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5"/>
                  <a:gd name="T16" fmla="*/ 0 h 53"/>
                  <a:gd name="T17" fmla="*/ 245 w 24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5" h="53">
                    <a:moveTo>
                      <a:pt x="168" y="53"/>
                    </a:moveTo>
                    <a:lnTo>
                      <a:pt x="0" y="21"/>
                    </a:lnTo>
                    <a:lnTo>
                      <a:pt x="79" y="0"/>
                    </a:lnTo>
                    <a:lnTo>
                      <a:pt x="245" y="33"/>
                    </a:lnTo>
                    <a:lnTo>
                      <a:pt x="168" y="53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09" name="Freeform 636"/>
              <p:cNvSpPr>
                <a:spLocks/>
              </p:cNvSpPr>
              <p:nvPr/>
            </p:nvSpPr>
            <p:spPr bwMode="auto">
              <a:xfrm>
                <a:off x="3403" y="2862"/>
                <a:ext cx="49" cy="13"/>
              </a:xfrm>
              <a:custGeom>
                <a:avLst/>
                <a:gdLst>
                  <a:gd name="T0" fmla="*/ 0 w 246"/>
                  <a:gd name="T1" fmla="*/ 0 h 53"/>
                  <a:gd name="T2" fmla="*/ 0 w 246"/>
                  <a:gd name="T3" fmla="*/ 0 h 53"/>
                  <a:gd name="T4" fmla="*/ 0 w 246"/>
                  <a:gd name="T5" fmla="*/ 0 h 53"/>
                  <a:gd name="T6" fmla="*/ 0 w 246"/>
                  <a:gd name="T7" fmla="*/ 0 h 53"/>
                  <a:gd name="T8" fmla="*/ 0 w 24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3"/>
                  <a:gd name="T17" fmla="*/ 246 w 24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3">
                    <a:moveTo>
                      <a:pt x="167" y="53"/>
                    </a:moveTo>
                    <a:lnTo>
                      <a:pt x="0" y="20"/>
                    </a:lnTo>
                    <a:lnTo>
                      <a:pt x="78" y="0"/>
                    </a:lnTo>
                    <a:lnTo>
                      <a:pt x="246" y="32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0" name="Freeform 637"/>
              <p:cNvSpPr>
                <a:spLocks/>
              </p:cNvSpPr>
              <p:nvPr/>
            </p:nvSpPr>
            <p:spPr bwMode="auto">
              <a:xfrm>
                <a:off x="3370" y="2854"/>
                <a:ext cx="49" cy="13"/>
              </a:xfrm>
              <a:custGeom>
                <a:avLst/>
                <a:gdLst>
                  <a:gd name="T0" fmla="*/ 0 w 246"/>
                  <a:gd name="T1" fmla="*/ 0 h 53"/>
                  <a:gd name="T2" fmla="*/ 0 w 246"/>
                  <a:gd name="T3" fmla="*/ 0 h 53"/>
                  <a:gd name="T4" fmla="*/ 0 w 246"/>
                  <a:gd name="T5" fmla="*/ 0 h 53"/>
                  <a:gd name="T6" fmla="*/ 0 w 246"/>
                  <a:gd name="T7" fmla="*/ 0 h 53"/>
                  <a:gd name="T8" fmla="*/ 0 w 24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3"/>
                  <a:gd name="T17" fmla="*/ 246 w 24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3">
                    <a:moveTo>
                      <a:pt x="168" y="53"/>
                    </a:moveTo>
                    <a:lnTo>
                      <a:pt x="0" y="20"/>
                    </a:lnTo>
                    <a:lnTo>
                      <a:pt x="79" y="0"/>
                    </a:lnTo>
                    <a:lnTo>
                      <a:pt x="246" y="33"/>
                    </a:lnTo>
                    <a:lnTo>
                      <a:pt x="168" y="53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1" name="Freeform 638"/>
              <p:cNvSpPr>
                <a:spLocks/>
              </p:cNvSpPr>
              <p:nvPr/>
            </p:nvSpPr>
            <p:spPr bwMode="auto">
              <a:xfrm>
                <a:off x="3336" y="2845"/>
                <a:ext cx="49" cy="14"/>
              </a:xfrm>
              <a:custGeom>
                <a:avLst/>
                <a:gdLst>
                  <a:gd name="T0" fmla="*/ 0 w 246"/>
                  <a:gd name="T1" fmla="*/ 0 h 53"/>
                  <a:gd name="T2" fmla="*/ 0 w 246"/>
                  <a:gd name="T3" fmla="*/ 0 h 53"/>
                  <a:gd name="T4" fmla="*/ 0 w 246"/>
                  <a:gd name="T5" fmla="*/ 0 h 53"/>
                  <a:gd name="T6" fmla="*/ 0 w 246"/>
                  <a:gd name="T7" fmla="*/ 0 h 53"/>
                  <a:gd name="T8" fmla="*/ 0 w 24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3"/>
                  <a:gd name="T17" fmla="*/ 246 w 24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246" y="33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2" name="Freeform 639"/>
              <p:cNvSpPr>
                <a:spLocks/>
              </p:cNvSpPr>
              <p:nvPr/>
            </p:nvSpPr>
            <p:spPr bwMode="auto">
              <a:xfrm>
                <a:off x="3303" y="2837"/>
                <a:ext cx="49" cy="14"/>
              </a:xfrm>
              <a:custGeom>
                <a:avLst/>
                <a:gdLst>
                  <a:gd name="T0" fmla="*/ 0 w 246"/>
                  <a:gd name="T1" fmla="*/ 0 h 53"/>
                  <a:gd name="T2" fmla="*/ 0 w 246"/>
                  <a:gd name="T3" fmla="*/ 0 h 53"/>
                  <a:gd name="T4" fmla="*/ 0 w 246"/>
                  <a:gd name="T5" fmla="*/ 0 h 53"/>
                  <a:gd name="T6" fmla="*/ 0 w 246"/>
                  <a:gd name="T7" fmla="*/ 0 h 53"/>
                  <a:gd name="T8" fmla="*/ 0 w 24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3"/>
                  <a:gd name="T17" fmla="*/ 246 w 24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3">
                    <a:moveTo>
                      <a:pt x="168" y="53"/>
                    </a:moveTo>
                    <a:lnTo>
                      <a:pt x="0" y="20"/>
                    </a:lnTo>
                    <a:lnTo>
                      <a:pt x="80" y="0"/>
                    </a:lnTo>
                    <a:lnTo>
                      <a:pt x="246" y="32"/>
                    </a:lnTo>
                    <a:lnTo>
                      <a:pt x="168" y="53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3" name="Freeform 640"/>
              <p:cNvSpPr>
                <a:spLocks/>
              </p:cNvSpPr>
              <p:nvPr/>
            </p:nvSpPr>
            <p:spPr bwMode="auto">
              <a:xfrm>
                <a:off x="3269" y="2829"/>
                <a:ext cx="50" cy="14"/>
              </a:xfrm>
              <a:custGeom>
                <a:avLst/>
                <a:gdLst>
                  <a:gd name="T0" fmla="*/ 0 w 247"/>
                  <a:gd name="T1" fmla="*/ 0 h 53"/>
                  <a:gd name="T2" fmla="*/ 0 w 247"/>
                  <a:gd name="T3" fmla="*/ 0 h 53"/>
                  <a:gd name="T4" fmla="*/ 0 w 247"/>
                  <a:gd name="T5" fmla="*/ 0 h 53"/>
                  <a:gd name="T6" fmla="*/ 0 w 247"/>
                  <a:gd name="T7" fmla="*/ 0 h 53"/>
                  <a:gd name="T8" fmla="*/ 0 w 24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7"/>
                  <a:gd name="T16" fmla="*/ 0 h 53"/>
                  <a:gd name="T17" fmla="*/ 247 w 247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7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247" y="33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4" name="Freeform 641"/>
              <p:cNvSpPr>
                <a:spLocks/>
              </p:cNvSpPr>
              <p:nvPr/>
            </p:nvSpPr>
            <p:spPr bwMode="auto">
              <a:xfrm>
                <a:off x="3236" y="2821"/>
                <a:ext cx="49" cy="14"/>
              </a:xfrm>
              <a:custGeom>
                <a:avLst/>
                <a:gdLst>
                  <a:gd name="T0" fmla="*/ 0 w 246"/>
                  <a:gd name="T1" fmla="*/ 0 h 54"/>
                  <a:gd name="T2" fmla="*/ 0 w 246"/>
                  <a:gd name="T3" fmla="*/ 0 h 54"/>
                  <a:gd name="T4" fmla="*/ 0 w 246"/>
                  <a:gd name="T5" fmla="*/ 0 h 54"/>
                  <a:gd name="T6" fmla="*/ 0 w 246"/>
                  <a:gd name="T7" fmla="*/ 0 h 54"/>
                  <a:gd name="T8" fmla="*/ 0 w 246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4"/>
                  <a:gd name="T17" fmla="*/ 246 w 246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4">
                    <a:moveTo>
                      <a:pt x="166" y="54"/>
                    </a:moveTo>
                    <a:lnTo>
                      <a:pt x="0" y="21"/>
                    </a:lnTo>
                    <a:lnTo>
                      <a:pt x="78" y="0"/>
                    </a:lnTo>
                    <a:lnTo>
                      <a:pt x="246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5" name="Freeform 642"/>
              <p:cNvSpPr>
                <a:spLocks/>
              </p:cNvSpPr>
              <p:nvPr/>
            </p:nvSpPr>
            <p:spPr bwMode="auto">
              <a:xfrm>
                <a:off x="3202" y="2813"/>
                <a:ext cx="50" cy="13"/>
              </a:xfrm>
              <a:custGeom>
                <a:avLst/>
                <a:gdLst>
                  <a:gd name="T0" fmla="*/ 0 w 246"/>
                  <a:gd name="T1" fmla="*/ 0 h 53"/>
                  <a:gd name="T2" fmla="*/ 0 w 246"/>
                  <a:gd name="T3" fmla="*/ 0 h 53"/>
                  <a:gd name="T4" fmla="*/ 0 w 246"/>
                  <a:gd name="T5" fmla="*/ 0 h 53"/>
                  <a:gd name="T6" fmla="*/ 0 w 246"/>
                  <a:gd name="T7" fmla="*/ 0 h 53"/>
                  <a:gd name="T8" fmla="*/ 0 w 24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3"/>
                  <a:gd name="T17" fmla="*/ 246 w 24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3">
                    <a:moveTo>
                      <a:pt x="168" y="53"/>
                    </a:moveTo>
                    <a:lnTo>
                      <a:pt x="0" y="20"/>
                    </a:lnTo>
                    <a:lnTo>
                      <a:pt x="79" y="0"/>
                    </a:lnTo>
                    <a:lnTo>
                      <a:pt x="246" y="32"/>
                    </a:lnTo>
                    <a:lnTo>
                      <a:pt x="168" y="53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6" name="Freeform 643"/>
              <p:cNvSpPr>
                <a:spLocks/>
              </p:cNvSpPr>
              <p:nvPr/>
            </p:nvSpPr>
            <p:spPr bwMode="auto">
              <a:xfrm>
                <a:off x="3169" y="2805"/>
                <a:ext cx="49" cy="13"/>
              </a:xfrm>
              <a:custGeom>
                <a:avLst/>
                <a:gdLst>
                  <a:gd name="T0" fmla="*/ 0 w 246"/>
                  <a:gd name="T1" fmla="*/ 0 h 53"/>
                  <a:gd name="T2" fmla="*/ 0 w 246"/>
                  <a:gd name="T3" fmla="*/ 0 h 53"/>
                  <a:gd name="T4" fmla="*/ 0 w 246"/>
                  <a:gd name="T5" fmla="*/ 0 h 53"/>
                  <a:gd name="T6" fmla="*/ 0 w 246"/>
                  <a:gd name="T7" fmla="*/ 0 h 53"/>
                  <a:gd name="T8" fmla="*/ 0 w 24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6"/>
                  <a:gd name="T16" fmla="*/ 0 h 53"/>
                  <a:gd name="T17" fmla="*/ 246 w 24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6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80" y="0"/>
                    </a:lnTo>
                    <a:lnTo>
                      <a:pt x="246" y="33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7" name="Freeform 644"/>
              <p:cNvSpPr>
                <a:spLocks/>
              </p:cNvSpPr>
              <p:nvPr/>
            </p:nvSpPr>
            <p:spPr bwMode="auto">
              <a:xfrm>
                <a:off x="3146" y="2799"/>
                <a:ext cx="39" cy="11"/>
              </a:xfrm>
              <a:custGeom>
                <a:avLst/>
                <a:gdLst>
                  <a:gd name="T0" fmla="*/ 0 w 197"/>
                  <a:gd name="T1" fmla="*/ 0 h 44"/>
                  <a:gd name="T2" fmla="*/ 0 w 197"/>
                  <a:gd name="T3" fmla="*/ 0 h 44"/>
                  <a:gd name="T4" fmla="*/ 0 w 197"/>
                  <a:gd name="T5" fmla="*/ 0 h 44"/>
                  <a:gd name="T6" fmla="*/ 0 w 197"/>
                  <a:gd name="T7" fmla="*/ 0 h 44"/>
                  <a:gd name="T8" fmla="*/ 0 w 197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7"/>
                  <a:gd name="T16" fmla="*/ 0 h 44"/>
                  <a:gd name="T17" fmla="*/ 197 w 197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7" h="44">
                    <a:moveTo>
                      <a:pt x="117" y="44"/>
                    </a:moveTo>
                    <a:lnTo>
                      <a:pt x="0" y="22"/>
                    </a:lnTo>
                    <a:lnTo>
                      <a:pt x="78" y="0"/>
                    </a:lnTo>
                    <a:lnTo>
                      <a:pt x="197" y="23"/>
                    </a:lnTo>
                    <a:lnTo>
                      <a:pt x="117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8" name="Freeform 645"/>
              <p:cNvSpPr>
                <a:spLocks/>
              </p:cNvSpPr>
              <p:nvPr/>
            </p:nvSpPr>
            <p:spPr bwMode="auto">
              <a:xfrm>
                <a:off x="3146" y="2799"/>
                <a:ext cx="665" cy="164"/>
              </a:xfrm>
              <a:custGeom>
                <a:avLst/>
                <a:gdLst>
                  <a:gd name="T0" fmla="*/ 0 w 3326"/>
                  <a:gd name="T1" fmla="*/ 0 h 654"/>
                  <a:gd name="T2" fmla="*/ 0 w 3326"/>
                  <a:gd name="T3" fmla="*/ 0 h 654"/>
                  <a:gd name="T4" fmla="*/ 0 w 3326"/>
                  <a:gd name="T5" fmla="*/ 0 h 654"/>
                  <a:gd name="T6" fmla="*/ 0 w 3326"/>
                  <a:gd name="T7" fmla="*/ 0 h 654"/>
                  <a:gd name="T8" fmla="*/ 0 w 3326"/>
                  <a:gd name="T9" fmla="*/ 0 h 6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26"/>
                  <a:gd name="T16" fmla="*/ 0 h 654"/>
                  <a:gd name="T17" fmla="*/ 3326 w 3326"/>
                  <a:gd name="T18" fmla="*/ 654 h 6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26" h="654">
                    <a:moveTo>
                      <a:pt x="3326" y="633"/>
                    </a:moveTo>
                    <a:lnTo>
                      <a:pt x="78" y="0"/>
                    </a:lnTo>
                    <a:lnTo>
                      <a:pt x="0" y="22"/>
                    </a:lnTo>
                    <a:lnTo>
                      <a:pt x="3247" y="654"/>
                    </a:lnTo>
                    <a:lnTo>
                      <a:pt x="3326" y="6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19" name="Freeform 646"/>
              <p:cNvSpPr>
                <a:spLocks/>
              </p:cNvSpPr>
              <p:nvPr/>
            </p:nvSpPr>
            <p:spPr bwMode="auto">
              <a:xfrm>
                <a:off x="3782" y="2950"/>
                <a:ext cx="43" cy="8"/>
              </a:xfrm>
              <a:custGeom>
                <a:avLst/>
                <a:gdLst>
                  <a:gd name="T0" fmla="*/ 0 w 215"/>
                  <a:gd name="T1" fmla="*/ 0 h 31"/>
                  <a:gd name="T2" fmla="*/ 0 w 215"/>
                  <a:gd name="T3" fmla="*/ 0 h 31"/>
                  <a:gd name="T4" fmla="*/ 0 w 215"/>
                  <a:gd name="T5" fmla="*/ 0 h 31"/>
                  <a:gd name="T6" fmla="*/ 0 w 215"/>
                  <a:gd name="T7" fmla="*/ 0 h 31"/>
                  <a:gd name="T8" fmla="*/ 0 w 215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31"/>
                  <a:gd name="T17" fmla="*/ 215 w 215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31">
                    <a:moveTo>
                      <a:pt x="0" y="0"/>
                    </a:moveTo>
                    <a:lnTo>
                      <a:pt x="146" y="28"/>
                    </a:lnTo>
                    <a:lnTo>
                      <a:pt x="215" y="31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0" name="Freeform 647"/>
              <p:cNvSpPr>
                <a:spLocks/>
              </p:cNvSpPr>
              <p:nvPr/>
            </p:nvSpPr>
            <p:spPr bwMode="auto">
              <a:xfrm>
                <a:off x="3749" y="2942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E3E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1" name="Freeform 648"/>
              <p:cNvSpPr>
                <a:spLocks/>
              </p:cNvSpPr>
              <p:nvPr/>
            </p:nvSpPr>
            <p:spPr bwMode="auto">
              <a:xfrm>
                <a:off x="3716" y="2934"/>
                <a:ext cx="44" cy="8"/>
              </a:xfrm>
              <a:custGeom>
                <a:avLst/>
                <a:gdLst>
                  <a:gd name="T0" fmla="*/ 0 w 222"/>
                  <a:gd name="T1" fmla="*/ 0 h 32"/>
                  <a:gd name="T2" fmla="*/ 0 w 222"/>
                  <a:gd name="T3" fmla="*/ 0 h 32"/>
                  <a:gd name="T4" fmla="*/ 0 w 222"/>
                  <a:gd name="T5" fmla="*/ 0 h 32"/>
                  <a:gd name="T6" fmla="*/ 0 w 222"/>
                  <a:gd name="T7" fmla="*/ 0 h 32"/>
                  <a:gd name="T8" fmla="*/ 0 w 22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32"/>
                  <a:gd name="T17" fmla="*/ 222 w 22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222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D6D6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2" name="Freeform 649"/>
              <p:cNvSpPr>
                <a:spLocks/>
              </p:cNvSpPr>
              <p:nvPr/>
            </p:nvSpPr>
            <p:spPr bwMode="auto">
              <a:xfrm>
                <a:off x="3683" y="2926"/>
                <a:ext cx="45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3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3" y="32"/>
                    </a:lnTo>
                    <a:close/>
                  </a:path>
                </a:pathLst>
              </a:custGeom>
              <a:solidFill>
                <a:srgbClr val="CAC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3" name="Freeform 650"/>
              <p:cNvSpPr>
                <a:spLocks/>
              </p:cNvSpPr>
              <p:nvPr/>
            </p:nvSpPr>
            <p:spPr bwMode="auto">
              <a:xfrm>
                <a:off x="3651" y="2918"/>
                <a:ext cx="44" cy="8"/>
              </a:xfrm>
              <a:custGeom>
                <a:avLst/>
                <a:gdLst>
                  <a:gd name="T0" fmla="*/ 0 w 220"/>
                  <a:gd name="T1" fmla="*/ 0 h 32"/>
                  <a:gd name="T2" fmla="*/ 0 w 220"/>
                  <a:gd name="T3" fmla="*/ 0 h 32"/>
                  <a:gd name="T4" fmla="*/ 0 w 220"/>
                  <a:gd name="T5" fmla="*/ 0 h 32"/>
                  <a:gd name="T6" fmla="*/ 0 w 220"/>
                  <a:gd name="T7" fmla="*/ 0 h 32"/>
                  <a:gd name="T8" fmla="*/ 0 w 22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0"/>
                  <a:gd name="T16" fmla="*/ 0 h 32"/>
                  <a:gd name="T17" fmla="*/ 220 w 22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0" h="32">
                    <a:moveTo>
                      <a:pt x="163" y="32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20" y="32"/>
                    </a:lnTo>
                    <a:lnTo>
                      <a:pt x="163" y="32"/>
                    </a:lnTo>
                    <a:close/>
                  </a:path>
                </a:pathLst>
              </a:custGeom>
              <a:solidFill>
                <a:srgbClr val="BDB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4" name="Freeform 651"/>
              <p:cNvSpPr>
                <a:spLocks/>
              </p:cNvSpPr>
              <p:nvPr/>
            </p:nvSpPr>
            <p:spPr bwMode="auto">
              <a:xfrm>
                <a:off x="3618" y="2910"/>
                <a:ext cx="44" cy="8"/>
              </a:xfrm>
              <a:custGeom>
                <a:avLst/>
                <a:gdLst>
                  <a:gd name="T0" fmla="*/ 0 w 220"/>
                  <a:gd name="T1" fmla="*/ 0 h 32"/>
                  <a:gd name="T2" fmla="*/ 0 w 220"/>
                  <a:gd name="T3" fmla="*/ 0 h 32"/>
                  <a:gd name="T4" fmla="*/ 0 w 220"/>
                  <a:gd name="T5" fmla="*/ 0 h 32"/>
                  <a:gd name="T6" fmla="*/ 0 w 220"/>
                  <a:gd name="T7" fmla="*/ 0 h 32"/>
                  <a:gd name="T8" fmla="*/ 0 w 220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0"/>
                  <a:gd name="T16" fmla="*/ 0 h 32"/>
                  <a:gd name="T17" fmla="*/ 220 w 220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0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220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B1B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5" name="Freeform 652"/>
              <p:cNvSpPr>
                <a:spLocks/>
              </p:cNvSpPr>
              <p:nvPr/>
            </p:nvSpPr>
            <p:spPr bwMode="auto">
              <a:xfrm>
                <a:off x="3585" y="2902"/>
                <a:ext cx="45" cy="8"/>
              </a:xfrm>
              <a:custGeom>
                <a:avLst/>
                <a:gdLst>
                  <a:gd name="T0" fmla="*/ 0 w 221"/>
                  <a:gd name="T1" fmla="*/ 0 h 31"/>
                  <a:gd name="T2" fmla="*/ 0 w 221"/>
                  <a:gd name="T3" fmla="*/ 0 h 31"/>
                  <a:gd name="T4" fmla="*/ 0 w 221"/>
                  <a:gd name="T5" fmla="*/ 0 h 31"/>
                  <a:gd name="T6" fmla="*/ 0 w 221"/>
                  <a:gd name="T7" fmla="*/ 0 h 31"/>
                  <a:gd name="T8" fmla="*/ 0 w 22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1"/>
                  <a:gd name="T17" fmla="*/ 221 w 22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1">
                    <a:moveTo>
                      <a:pt x="163" y="31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1"/>
                    </a:lnTo>
                    <a:lnTo>
                      <a:pt x="163" y="31"/>
                    </a:lnTo>
                    <a:close/>
                  </a:path>
                </a:pathLst>
              </a:custGeom>
              <a:solidFill>
                <a:srgbClr val="A4A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6" name="Freeform 653"/>
              <p:cNvSpPr>
                <a:spLocks/>
              </p:cNvSpPr>
              <p:nvPr/>
            </p:nvSpPr>
            <p:spPr bwMode="auto">
              <a:xfrm>
                <a:off x="3553" y="2894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979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7" name="Freeform 654"/>
              <p:cNvSpPr>
                <a:spLocks/>
              </p:cNvSpPr>
              <p:nvPr/>
            </p:nvSpPr>
            <p:spPr bwMode="auto">
              <a:xfrm>
                <a:off x="3520" y="2886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8B8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8" name="Freeform 655"/>
              <p:cNvSpPr>
                <a:spLocks/>
              </p:cNvSpPr>
              <p:nvPr/>
            </p:nvSpPr>
            <p:spPr bwMode="auto">
              <a:xfrm>
                <a:off x="3487" y="2878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3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3" y="32"/>
                    </a:lnTo>
                    <a:close/>
                  </a:path>
                </a:pathLst>
              </a:custGeom>
              <a:solidFill>
                <a:srgbClr val="7E7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29" name="Freeform 656"/>
              <p:cNvSpPr>
                <a:spLocks/>
              </p:cNvSpPr>
              <p:nvPr/>
            </p:nvSpPr>
            <p:spPr bwMode="auto">
              <a:xfrm>
                <a:off x="3454" y="2870"/>
                <a:ext cx="45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727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0" name="Freeform 657"/>
              <p:cNvSpPr>
                <a:spLocks/>
              </p:cNvSpPr>
              <p:nvPr/>
            </p:nvSpPr>
            <p:spPr bwMode="auto">
              <a:xfrm>
                <a:off x="3422" y="2863"/>
                <a:ext cx="44" cy="7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9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656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1" name="Freeform 658"/>
              <p:cNvSpPr>
                <a:spLocks/>
              </p:cNvSpPr>
              <p:nvPr/>
            </p:nvSpPr>
            <p:spPr bwMode="auto">
              <a:xfrm>
                <a:off x="3389" y="2855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2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2" y="32"/>
                    </a:lnTo>
                    <a:close/>
                  </a:path>
                </a:pathLst>
              </a:custGeom>
              <a:solidFill>
                <a:srgbClr val="595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2" name="Freeform 659"/>
              <p:cNvSpPr>
                <a:spLocks/>
              </p:cNvSpPr>
              <p:nvPr/>
            </p:nvSpPr>
            <p:spPr bwMode="auto">
              <a:xfrm>
                <a:off x="3356" y="2847"/>
                <a:ext cx="45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4C4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3" name="Freeform 660"/>
              <p:cNvSpPr>
                <a:spLocks/>
              </p:cNvSpPr>
              <p:nvPr/>
            </p:nvSpPr>
            <p:spPr bwMode="auto">
              <a:xfrm>
                <a:off x="3324" y="2839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221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3F3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4" name="Freeform 661"/>
              <p:cNvSpPr>
                <a:spLocks/>
              </p:cNvSpPr>
              <p:nvPr/>
            </p:nvSpPr>
            <p:spPr bwMode="auto">
              <a:xfrm>
                <a:off x="3291" y="2831"/>
                <a:ext cx="44" cy="8"/>
              </a:xfrm>
              <a:custGeom>
                <a:avLst/>
                <a:gdLst>
                  <a:gd name="T0" fmla="*/ 0 w 222"/>
                  <a:gd name="T1" fmla="*/ 0 h 32"/>
                  <a:gd name="T2" fmla="*/ 0 w 222"/>
                  <a:gd name="T3" fmla="*/ 0 h 32"/>
                  <a:gd name="T4" fmla="*/ 0 w 222"/>
                  <a:gd name="T5" fmla="*/ 0 h 32"/>
                  <a:gd name="T6" fmla="*/ 0 w 222"/>
                  <a:gd name="T7" fmla="*/ 0 h 32"/>
                  <a:gd name="T8" fmla="*/ 0 w 22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2"/>
                  <a:gd name="T16" fmla="*/ 0 h 32"/>
                  <a:gd name="T17" fmla="*/ 222 w 222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2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222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5" name="Freeform 662"/>
              <p:cNvSpPr>
                <a:spLocks/>
              </p:cNvSpPr>
              <p:nvPr/>
            </p:nvSpPr>
            <p:spPr bwMode="auto">
              <a:xfrm>
                <a:off x="3258" y="2823"/>
                <a:ext cx="44" cy="8"/>
              </a:xfrm>
              <a:custGeom>
                <a:avLst/>
                <a:gdLst>
                  <a:gd name="T0" fmla="*/ 0 w 221"/>
                  <a:gd name="T1" fmla="*/ 0 h 32"/>
                  <a:gd name="T2" fmla="*/ 0 w 221"/>
                  <a:gd name="T3" fmla="*/ 0 h 32"/>
                  <a:gd name="T4" fmla="*/ 0 w 221"/>
                  <a:gd name="T5" fmla="*/ 0 h 32"/>
                  <a:gd name="T6" fmla="*/ 0 w 221"/>
                  <a:gd name="T7" fmla="*/ 0 h 32"/>
                  <a:gd name="T8" fmla="*/ 0 w 221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2"/>
                  <a:gd name="T17" fmla="*/ 221 w 221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2">
                    <a:moveTo>
                      <a:pt x="163" y="32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221" y="32"/>
                    </a:lnTo>
                    <a:lnTo>
                      <a:pt x="163" y="32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6" name="Freeform 663"/>
              <p:cNvSpPr>
                <a:spLocks/>
              </p:cNvSpPr>
              <p:nvPr/>
            </p:nvSpPr>
            <p:spPr bwMode="auto">
              <a:xfrm>
                <a:off x="3225" y="2815"/>
                <a:ext cx="45" cy="8"/>
              </a:xfrm>
              <a:custGeom>
                <a:avLst/>
                <a:gdLst>
                  <a:gd name="T0" fmla="*/ 0 w 221"/>
                  <a:gd name="T1" fmla="*/ 0 h 31"/>
                  <a:gd name="T2" fmla="*/ 0 w 221"/>
                  <a:gd name="T3" fmla="*/ 0 h 31"/>
                  <a:gd name="T4" fmla="*/ 0 w 221"/>
                  <a:gd name="T5" fmla="*/ 0 h 31"/>
                  <a:gd name="T6" fmla="*/ 0 w 221"/>
                  <a:gd name="T7" fmla="*/ 0 h 31"/>
                  <a:gd name="T8" fmla="*/ 0 w 221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"/>
                  <a:gd name="T16" fmla="*/ 0 h 31"/>
                  <a:gd name="T17" fmla="*/ 221 w 221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" h="31">
                    <a:moveTo>
                      <a:pt x="164" y="31"/>
                    </a:moveTo>
                    <a:lnTo>
                      <a:pt x="0" y="0"/>
                    </a:lnTo>
                    <a:lnTo>
                      <a:pt x="59" y="0"/>
                    </a:lnTo>
                    <a:lnTo>
                      <a:pt x="221" y="31"/>
                    </a:lnTo>
                    <a:lnTo>
                      <a:pt x="164" y="31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7" name="Freeform 664"/>
              <p:cNvSpPr>
                <a:spLocks/>
              </p:cNvSpPr>
              <p:nvPr/>
            </p:nvSpPr>
            <p:spPr bwMode="auto">
              <a:xfrm>
                <a:off x="3193" y="2807"/>
                <a:ext cx="44" cy="8"/>
              </a:xfrm>
              <a:custGeom>
                <a:avLst/>
                <a:gdLst>
                  <a:gd name="T0" fmla="*/ 0 w 223"/>
                  <a:gd name="T1" fmla="*/ 0 h 32"/>
                  <a:gd name="T2" fmla="*/ 0 w 223"/>
                  <a:gd name="T3" fmla="*/ 0 h 32"/>
                  <a:gd name="T4" fmla="*/ 0 w 223"/>
                  <a:gd name="T5" fmla="*/ 0 h 32"/>
                  <a:gd name="T6" fmla="*/ 0 w 223"/>
                  <a:gd name="T7" fmla="*/ 0 h 32"/>
                  <a:gd name="T8" fmla="*/ 0 w 223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3"/>
                  <a:gd name="T16" fmla="*/ 0 h 32"/>
                  <a:gd name="T17" fmla="*/ 223 w 223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3" h="32">
                    <a:moveTo>
                      <a:pt x="164" y="32"/>
                    </a:moveTo>
                    <a:lnTo>
                      <a:pt x="0" y="0"/>
                    </a:lnTo>
                    <a:lnTo>
                      <a:pt x="59" y="0"/>
                    </a:lnTo>
                    <a:lnTo>
                      <a:pt x="223" y="32"/>
                    </a:lnTo>
                    <a:lnTo>
                      <a:pt x="164" y="32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8" name="Freeform 665"/>
              <p:cNvSpPr>
                <a:spLocks/>
              </p:cNvSpPr>
              <p:nvPr/>
            </p:nvSpPr>
            <p:spPr bwMode="auto">
              <a:xfrm>
                <a:off x="3161" y="2799"/>
                <a:ext cx="43" cy="8"/>
              </a:xfrm>
              <a:custGeom>
                <a:avLst/>
                <a:gdLst>
                  <a:gd name="T0" fmla="*/ 0 w 216"/>
                  <a:gd name="T1" fmla="*/ 0 h 31"/>
                  <a:gd name="T2" fmla="*/ 0 w 216"/>
                  <a:gd name="T3" fmla="*/ 0 h 31"/>
                  <a:gd name="T4" fmla="*/ 0 w 216"/>
                  <a:gd name="T5" fmla="*/ 0 h 31"/>
                  <a:gd name="T6" fmla="*/ 0 w 216"/>
                  <a:gd name="T7" fmla="*/ 0 h 31"/>
                  <a:gd name="T8" fmla="*/ 0 w 216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31"/>
                  <a:gd name="T17" fmla="*/ 216 w 216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31">
                    <a:moveTo>
                      <a:pt x="157" y="31"/>
                    </a:moveTo>
                    <a:lnTo>
                      <a:pt x="0" y="0"/>
                    </a:lnTo>
                    <a:lnTo>
                      <a:pt x="70" y="2"/>
                    </a:lnTo>
                    <a:lnTo>
                      <a:pt x="216" y="31"/>
                    </a:lnTo>
                    <a:lnTo>
                      <a:pt x="157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39" name="Freeform 666"/>
              <p:cNvSpPr>
                <a:spLocks/>
              </p:cNvSpPr>
              <p:nvPr/>
            </p:nvSpPr>
            <p:spPr bwMode="auto">
              <a:xfrm>
                <a:off x="3161" y="2799"/>
                <a:ext cx="664" cy="159"/>
              </a:xfrm>
              <a:custGeom>
                <a:avLst/>
                <a:gdLst>
                  <a:gd name="T0" fmla="*/ 0 w 3317"/>
                  <a:gd name="T1" fmla="*/ 0 h 636"/>
                  <a:gd name="T2" fmla="*/ 0 w 3317"/>
                  <a:gd name="T3" fmla="*/ 0 h 636"/>
                  <a:gd name="T4" fmla="*/ 0 w 3317"/>
                  <a:gd name="T5" fmla="*/ 0 h 636"/>
                  <a:gd name="T6" fmla="*/ 0 w 3317"/>
                  <a:gd name="T7" fmla="*/ 0 h 636"/>
                  <a:gd name="T8" fmla="*/ 0 w 3317"/>
                  <a:gd name="T9" fmla="*/ 0 h 6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17"/>
                  <a:gd name="T16" fmla="*/ 0 h 636"/>
                  <a:gd name="T17" fmla="*/ 3317 w 3317"/>
                  <a:gd name="T18" fmla="*/ 636 h 6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17" h="636">
                    <a:moveTo>
                      <a:pt x="3317" y="636"/>
                    </a:moveTo>
                    <a:lnTo>
                      <a:pt x="70" y="2"/>
                    </a:lnTo>
                    <a:lnTo>
                      <a:pt x="0" y="0"/>
                    </a:lnTo>
                    <a:lnTo>
                      <a:pt x="3248" y="633"/>
                    </a:lnTo>
                    <a:lnTo>
                      <a:pt x="3317" y="6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0" name="Freeform 667"/>
              <p:cNvSpPr>
                <a:spLocks/>
              </p:cNvSpPr>
              <p:nvPr/>
            </p:nvSpPr>
            <p:spPr bwMode="auto">
              <a:xfrm>
                <a:off x="3813" y="2947"/>
                <a:ext cx="38" cy="12"/>
              </a:xfrm>
              <a:custGeom>
                <a:avLst/>
                <a:gdLst>
                  <a:gd name="T0" fmla="*/ 0 w 192"/>
                  <a:gd name="T1" fmla="*/ 0 h 45"/>
                  <a:gd name="T2" fmla="*/ 0 w 192"/>
                  <a:gd name="T3" fmla="*/ 0 h 45"/>
                  <a:gd name="T4" fmla="*/ 0 w 192"/>
                  <a:gd name="T5" fmla="*/ 0 h 45"/>
                  <a:gd name="T6" fmla="*/ 0 w 192"/>
                  <a:gd name="T7" fmla="*/ 0 h 45"/>
                  <a:gd name="T8" fmla="*/ 0 w 192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2"/>
                  <a:gd name="T16" fmla="*/ 0 h 45"/>
                  <a:gd name="T17" fmla="*/ 192 w 192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2" h="45">
                    <a:moveTo>
                      <a:pt x="0" y="21"/>
                    </a:moveTo>
                    <a:lnTo>
                      <a:pt x="124" y="45"/>
                    </a:lnTo>
                    <a:lnTo>
                      <a:pt x="192" y="24"/>
                    </a:lnTo>
                    <a:lnTo>
                      <a:pt x="6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1" name="Freeform 668"/>
              <p:cNvSpPr>
                <a:spLocks/>
              </p:cNvSpPr>
              <p:nvPr/>
            </p:nvSpPr>
            <p:spPr bwMode="auto">
              <a:xfrm>
                <a:off x="3780" y="2939"/>
                <a:ext cx="47" cy="14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1"/>
                    </a:lnTo>
                    <a:lnTo>
                      <a:pt x="68" y="0"/>
                    </a:lnTo>
                    <a:lnTo>
                      <a:pt x="235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2" name="Freeform 669"/>
              <p:cNvSpPr>
                <a:spLocks/>
              </p:cNvSpPr>
              <p:nvPr/>
            </p:nvSpPr>
            <p:spPr bwMode="auto">
              <a:xfrm>
                <a:off x="3746" y="2931"/>
                <a:ext cx="47" cy="14"/>
              </a:xfrm>
              <a:custGeom>
                <a:avLst/>
                <a:gdLst>
                  <a:gd name="T0" fmla="*/ 0 w 234"/>
                  <a:gd name="T1" fmla="*/ 0 h 53"/>
                  <a:gd name="T2" fmla="*/ 0 w 234"/>
                  <a:gd name="T3" fmla="*/ 0 h 53"/>
                  <a:gd name="T4" fmla="*/ 0 w 234"/>
                  <a:gd name="T5" fmla="*/ 0 h 53"/>
                  <a:gd name="T6" fmla="*/ 0 w 234"/>
                  <a:gd name="T7" fmla="*/ 0 h 53"/>
                  <a:gd name="T8" fmla="*/ 0 w 234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53"/>
                  <a:gd name="T17" fmla="*/ 234 w 234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53">
                    <a:moveTo>
                      <a:pt x="166" y="53"/>
                    </a:moveTo>
                    <a:lnTo>
                      <a:pt x="0" y="21"/>
                    </a:lnTo>
                    <a:lnTo>
                      <a:pt x="68" y="0"/>
                    </a:lnTo>
                    <a:lnTo>
                      <a:pt x="234" y="32"/>
                    </a:lnTo>
                    <a:lnTo>
                      <a:pt x="166" y="53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3" name="Freeform 670"/>
              <p:cNvSpPr>
                <a:spLocks/>
              </p:cNvSpPr>
              <p:nvPr/>
            </p:nvSpPr>
            <p:spPr bwMode="auto">
              <a:xfrm>
                <a:off x="3713" y="2923"/>
                <a:ext cx="47" cy="14"/>
              </a:xfrm>
              <a:custGeom>
                <a:avLst/>
                <a:gdLst>
                  <a:gd name="T0" fmla="*/ 0 w 235"/>
                  <a:gd name="T1" fmla="*/ 0 h 53"/>
                  <a:gd name="T2" fmla="*/ 0 w 235"/>
                  <a:gd name="T3" fmla="*/ 0 h 53"/>
                  <a:gd name="T4" fmla="*/ 0 w 235"/>
                  <a:gd name="T5" fmla="*/ 0 h 53"/>
                  <a:gd name="T6" fmla="*/ 0 w 235"/>
                  <a:gd name="T7" fmla="*/ 0 h 53"/>
                  <a:gd name="T8" fmla="*/ 0 w 23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3"/>
                  <a:gd name="T17" fmla="*/ 235 w 23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4" name="Freeform 671"/>
              <p:cNvSpPr>
                <a:spLocks/>
              </p:cNvSpPr>
              <p:nvPr/>
            </p:nvSpPr>
            <p:spPr bwMode="auto">
              <a:xfrm>
                <a:off x="3680" y="2915"/>
                <a:ext cx="47" cy="14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5" name="Freeform 672"/>
              <p:cNvSpPr>
                <a:spLocks/>
              </p:cNvSpPr>
              <p:nvPr/>
            </p:nvSpPr>
            <p:spPr bwMode="auto">
              <a:xfrm>
                <a:off x="3646" y="2907"/>
                <a:ext cx="48" cy="13"/>
              </a:xfrm>
              <a:custGeom>
                <a:avLst/>
                <a:gdLst>
                  <a:gd name="T0" fmla="*/ 0 w 236"/>
                  <a:gd name="T1" fmla="*/ 0 h 53"/>
                  <a:gd name="T2" fmla="*/ 0 w 236"/>
                  <a:gd name="T3" fmla="*/ 0 h 53"/>
                  <a:gd name="T4" fmla="*/ 0 w 236"/>
                  <a:gd name="T5" fmla="*/ 0 h 53"/>
                  <a:gd name="T6" fmla="*/ 0 w 236"/>
                  <a:gd name="T7" fmla="*/ 0 h 53"/>
                  <a:gd name="T8" fmla="*/ 0 w 236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3"/>
                  <a:gd name="T17" fmla="*/ 236 w 236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68" y="0"/>
                    </a:lnTo>
                    <a:lnTo>
                      <a:pt x="236" y="32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6" name="Freeform 673"/>
              <p:cNvSpPr>
                <a:spLocks/>
              </p:cNvSpPr>
              <p:nvPr/>
            </p:nvSpPr>
            <p:spPr bwMode="auto">
              <a:xfrm>
                <a:off x="3613" y="2899"/>
                <a:ext cx="47" cy="13"/>
              </a:xfrm>
              <a:custGeom>
                <a:avLst/>
                <a:gdLst>
                  <a:gd name="T0" fmla="*/ 0 w 236"/>
                  <a:gd name="T1" fmla="*/ 0 h 54"/>
                  <a:gd name="T2" fmla="*/ 0 w 236"/>
                  <a:gd name="T3" fmla="*/ 0 h 54"/>
                  <a:gd name="T4" fmla="*/ 0 w 236"/>
                  <a:gd name="T5" fmla="*/ 0 h 54"/>
                  <a:gd name="T6" fmla="*/ 0 w 236"/>
                  <a:gd name="T7" fmla="*/ 0 h 54"/>
                  <a:gd name="T8" fmla="*/ 0 w 236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4"/>
                  <a:gd name="T17" fmla="*/ 236 w 236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4">
                    <a:moveTo>
                      <a:pt x="168" y="54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6" y="33"/>
                    </a:lnTo>
                    <a:lnTo>
                      <a:pt x="168" y="54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7" name="Freeform 674"/>
              <p:cNvSpPr>
                <a:spLocks/>
              </p:cNvSpPr>
              <p:nvPr/>
            </p:nvSpPr>
            <p:spPr bwMode="auto">
              <a:xfrm>
                <a:off x="3580" y="2891"/>
                <a:ext cx="47" cy="13"/>
              </a:xfrm>
              <a:custGeom>
                <a:avLst/>
                <a:gdLst>
                  <a:gd name="T0" fmla="*/ 0 w 235"/>
                  <a:gd name="T1" fmla="*/ 0 h 53"/>
                  <a:gd name="T2" fmla="*/ 0 w 235"/>
                  <a:gd name="T3" fmla="*/ 0 h 53"/>
                  <a:gd name="T4" fmla="*/ 0 w 235"/>
                  <a:gd name="T5" fmla="*/ 0 h 53"/>
                  <a:gd name="T6" fmla="*/ 0 w 235"/>
                  <a:gd name="T7" fmla="*/ 0 h 53"/>
                  <a:gd name="T8" fmla="*/ 0 w 23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3"/>
                  <a:gd name="T17" fmla="*/ 235 w 23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3">
                    <a:moveTo>
                      <a:pt x="166" y="53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3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8" name="Freeform 675"/>
              <p:cNvSpPr>
                <a:spLocks/>
              </p:cNvSpPr>
              <p:nvPr/>
            </p:nvSpPr>
            <p:spPr bwMode="auto">
              <a:xfrm>
                <a:off x="3546" y="2882"/>
                <a:ext cx="47" cy="14"/>
              </a:xfrm>
              <a:custGeom>
                <a:avLst/>
                <a:gdLst>
                  <a:gd name="T0" fmla="*/ 0 w 237"/>
                  <a:gd name="T1" fmla="*/ 0 h 54"/>
                  <a:gd name="T2" fmla="*/ 0 w 237"/>
                  <a:gd name="T3" fmla="*/ 0 h 54"/>
                  <a:gd name="T4" fmla="*/ 0 w 237"/>
                  <a:gd name="T5" fmla="*/ 0 h 54"/>
                  <a:gd name="T6" fmla="*/ 0 w 237"/>
                  <a:gd name="T7" fmla="*/ 0 h 54"/>
                  <a:gd name="T8" fmla="*/ 0 w 237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54"/>
                  <a:gd name="T17" fmla="*/ 237 w 237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54">
                    <a:moveTo>
                      <a:pt x="168" y="54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7" y="33"/>
                    </a:lnTo>
                    <a:lnTo>
                      <a:pt x="168" y="54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49" name="Freeform 676"/>
              <p:cNvSpPr>
                <a:spLocks/>
              </p:cNvSpPr>
              <p:nvPr/>
            </p:nvSpPr>
            <p:spPr bwMode="auto">
              <a:xfrm>
                <a:off x="3513" y="2874"/>
                <a:ext cx="47" cy="14"/>
              </a:xfrm>
              <a:custGeom>
                <a:avLst/>
                <a:gdLst>
                  <a:gd name="T0" fmla="*/ 0 w 235"/>
                  <a:gd name="T1" fmla="*/ 0 h 53"/>
                  <a:gd name="T2" fmla="*/ 0 w 235"/>
                  <a:gd name="T3" fmla="*/ 0 h 53"/>
                  <a:gd name="T4" fmla="*/ 0 w 235"/>
                  <a:gd name="T5" fmla="*/ 0 h 53"/>
                  <a:gd name="T6" fmla="*/ 0 w 235"/>
                  <a:gd name="T7" fmla="*/ 0 h 53"/>
                  <a:gd name="T8" fmla="*/ 0 w 23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3"/>
                  <a:gd name="T17" fmla="*/ 235 w 23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3">
                    <a:moveTo>
                      <a:pt x="166" y="53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3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0" name="Freeform 677"/>
              <p:cNvSpPr>
                <a:spLocks/>
              </p:cNvSpPr>
              <p:nvPr/>
            </p:nvSpPr>
            <p:spPr bwMode="auto">
              <a:xfrm>
                <a:off x="3480" y="2866"/>
                <a:ext cx="47" cy="14"/>
              </a:xfrm>
              <a:custGeom>
                <a:avLst/>
                <a:gdLst>
                  <a:gd name="T0" fmla="*/ 0 w 235"/>
                  <a:gd name="T1" fmla="*/ 0 h 55"/>
                  <a:gd name="T2" fmla="*/ 0 w 235"/>
                  <a:gd name="T3" fmla="*/ 0 h 55"/>
                  <a:gd name="T4" fmla="*/ 0 w 235"/>
                  <a:gd name="T5" fmla="*/ 0 h 55"/>
                  <a:gd name="T6" fmla="*/ 0 w 235"/>
                  <a:gd name="T7" fmla="*/ 0 h 55"/>
                  <a:gd name="T8" fmla="*/ 0 w 235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5"/>
                  <a:gd name="T17" fmla="*/ 235 w 235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5">
                    <a:moveTo>
                      <a:pt x="166" y="55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3"/>
                    </a:lnTo>
                    <a:lnTo>
                      <a:pt x="166" y="55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1" name="Freeform 678"/>
              <p:cNvSpPr>
                <a:spLocks/>
              </p:cNvSpPr>
              <p:nvPr/>
            </p:nvSpPr>
            <p:spPr bwMode="auto">
              <a:xfrm>
                <a:off x="3446" y="2858"/>
                <a:ext cx="47" cy="14"/>
              </a:xfrm>
              <a:custGeom>
                <a:avLst/>
                <a:gdLst>
                  <a:gd name="T0" fmla="*/ 0 w 235"/>
                  <a:gd name="T1" fmla="*/ 0 h 53"/>
                  <a:gd name="T2" fmla="*/ 0 w 235"/>
                  <a:gd name="T3" fmla="*/ 0 h 53"/>
                  <a:gd name="T4" fmla="*/ 0 w 235"/>
                  <a:gd name="T5" fmla="*/ 0 h 53"/>
                  <a:gd name="T6" fmla="*/ 0 w 235"/>
                  <a:gd name="T7" fmla="*/ 0 h 53"/>
                  <a:gd name="T8" fmla="*/ 0 w 23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3"/>
                  <a:gd name="T17" fmla="*/ 235 w 23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3">
                    <a:moveTo>
                      <a:pt x="166" y="53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3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2" name="Freeform 679"/>
              <p:cNvSpPr>
                <a:spLocks/>
              </p:cNvSpPr>
              <p:nvPr/>
            </p:nvSpPr>
            <p:spPr bwMode="auto">
              <a:xfrm>
                <a:off x="3413" y="2850"/>
                <a:ext cx="47" cy="14"/>
              </a:xfrm>
              <a:custGeom>
                <a:avLst/>
                <a:gdLst>
                  <a:gd name="T0" fmla="*/ 0 w 238"/>
                  <a:gd name="T1" fmla="*/ 0 h 55"/>
                  <a:gd name="T2" fmla="*/ 0 w 238"/>
                  <a:gd name="T3" fmla="*/ 0 h 55"/>
                  <a:gd name="T4" fmla="*/ 0 w 238"/>
                  <a:gd name="T5" fmla="*/ 0 h 55"/>
                  <a:gd name="T6" fmla="*/ 0 w 238"/>
                  <a:gd name="T7" fmla="*/ 0 h 55"/>
                  <a:gd name="T8" fmla="*/ 0 w 238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55"/>
                  <a:gd name="T17" fmla="*/ 238 w 238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55">
                    <a:moveTo>
                      <a:pt x="169" y="55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8" y="33"/>
                    </a:lnTo>
                    <a:lnTo>
                      <a:pt x="169" y="55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3" name="Freeform 680"/>
              <p:cNvSpPr>
                <a:spLocks/>
              </p:cNvSpPr>
              <p:nvPr/>
            </p:nvSpPr>
            <p:spPr bwMode="auto">
              <a:xfrm>
                <a:off x="3379" y="2842"/>
                <a:ext cx="47" cy="13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4" name="Freeform 681"/>
              <p:cNvSpPr>
                <a:spLocks/>
              </p:cNvSpPr>
              <p:nvPr/>
            </p:nvSpPr>
            <p:spPr bwMode="auto">
              <a:xfrm>
                <a:off x="3346" y="2834"/>
                <a:ext cx="47" cy="13"/>
              </a:xfrm>
              <a:custGeom>
                <a:avLst/>
                <a:gdLst>
                  <a:gd name="T0" fmla="*/ 0 w 235"/>
                  <a:gd name="T1" fmla="*/ 0 h 55"/>
                  <a:gd name="T2" fmla="*/ 0 w 235"/>
                  <a:gd name="T3" fmla="*/ 0 h 55"/>
                  <a:gd name="T4" fmla="*/ 0 w 235"/>
                  <a:gd name="T5" fmla="*/ 0 h 55"/>
                  <a:gd name="T6" fmla="*/ 0 w 235"/>
                  <a:gd name="T7" fmla="*/ 0 h 55"/>
                  <a:gd name="T8" fmla="*/ 0 w 235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5"/>
                  <a:gd name="T17" fmla="*/ 235 w 235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5">
                    <a:moveTo>
                      <a:pt x="166" y="55"/>
                    </a:moveTo>
                    <a:lnTo>
                      <a:pt x="0" y="22"/>
                    </a:lnTo>
                    <a:lnTo>
                      <a:pt x="68" y="0"/>
                    </a:lnTo>
                    <a:lnTo>
                      <a:pt x="235" y="33"/>
                    </a:lnTo>
                    <a:lnTo>
                      <a:pt x="166" y="55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5" name="Freeform 682"/>
              <p:cNvSpPr>
                <a:spLocks/>
              </p:cNvSpPr>
              <p:nvPr/>
            </p:nvSpPr>
            <p:spPr bwMode="auto">
              <a:xfrm>
                <a:off x="3313" y="2826"/>
                <a:ext cx="47" cy="13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7" y="54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7" y="54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6" name="Freeform 683"/>
              <p:cNvSpPr>
                <a:spLocks/>
              </p:cNvSpPr>
              <p:nvPr/>
            </p:nvSpPr>
            <p:spPr bwMode="auto">
              <a:xfrm>
                <a:off x="3280" y="2817"/>
                <a:ext cx="47" cy="14"/>
              </a:xfrm>
              <a:custGeom>
                <a:avLst/>
                <a:gdLst>
                  <a:gd name="T0" fmla="*/ 0 w 235"/>
                  <a:gd name="T1" fmla="*/ 0 h 55"/>
                  <a:gd name="T2" fmla="*/ 0 w 235"/>
                  <a:gd name="T3" fmla="*/ 0 h 55"/>
                  <a:gd name="T4" fmla="*/ 0 w 235"/>
                  <a:gd name="T5" fmla="*/ 0 h 55"/>
                  <a:gd name="T6" fmla="*/ 0 w 235"/>
                  <a:gd name="T7" fmla="*/ 0 h 55"/>
                  <a:gd name="T8" fmla="*/ 0 w 235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5"/>
                  <a:gd name="T17" fmla="*/ 235 w 235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5">
                    <a:moveTo>
                      <a:pt x="166" y="55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3"/>
                    </a:lnTo>
                    <a:lnTo>
                      <a:pt x="166" y="55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7" name="Freeform 684"/>
              <p:cNvSpPr>
                <a:spLocks/>
              </p:cNvSpPr>
              <p:nvPr/>
            </p:nvSpPr>
            <p:spPr bwMode="auto">
              <a:xfrm>
                <a:off x="3246" y="2810"/>
                <a:ext cx="47" cy="13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8" name="Freeform 685"/>
              <p:cNvSpPr>
                <a:spLocks/>
              </p:cNvSpPr>
              <p:nvPr/>
            </p:nvSpPr>
            <p:spPr bwMode="auto">
              <a:xfrm>
                <a:off x="3213" y="2801"/>
                <a:ext cx="47" cy="14"/>
              </a:xfrm>
              <a:custGeom>
                <a:avLst/>
                <a:gdLst>
                  <a:gd name="T0" fmla="*/ 0 w 238"/>
                  <a:gd name="T1" fmla="*/ 0 h 55"/>
                  <a:gd name="T2" fmla="*/ 0 w 238"/>
                  <a:gd name="T3" fmla="*/ 0 h 55"/>
                  <a:gd name="T4" fmla="*/ 0 w 238"/>
                  <a:gd name="T5" fmla="*/ 0 h 55"/>
                  <a:gd name="T6" fmla="*/ 0 w 238"/>
                  <a:gd name="T7" fmla="*/ 0 h 55"/>
                  <a:gd name="T8" fmla="*/ 0 w 238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55"/>
                  <a:gd name="T17" fmla="*/ 238 w 238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55">
                    <a:moveTo>
                      <a:pt x="169" y="55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8" y="33"/>
                    </a:lnTo>
                    <a:lnTo>
                      <a:pt x="169" y="55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59" name="Freeform 686"/>
              <p:cNvSpPr>
                <a:spLocks/>
              </p:cNvSpPr>
              <p:nvPr/>
            </p:nvSpPr>
            <p:spPr bwMode="auto">
              <a:xfrm>
                <a:off x="3188" y="2795"/>
                <a:ext cx="38" cy="12"/>
              </a:xfrm>
              <a:custGeom>
                <a:avLst/>
                <a:gdLst>
                  <a:gd name="T0" fmla="*/ 0 w 192"/>
                  <a:gd name="T1" fmla="*/ 0 h 46"/>
                  <a:gd name="T2" fmla="*/ 0 w 192"/>
                  <a:gd name="T3" fmla="*/ 0 h 46"/>
                  <a:gd name="T4" fmla="*/ 0 w 192"/>
                  <a:gd name="T5" fmla="*/ 0 h 46"/>
                  <a:gd name="T6" fmla="*/ 0 w 192"/>
                  <a:gd name="T7" fmla="*/ 0 h 46"/>
                  <a:gd name="T8" fmla="*/ 0 w 192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2"/>
                  <a:gd name="T16" fmla="*/ 0 h 46"/>
                  <a:gd name="T17" fmla="*/ 192 w 192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2" h="46">
                    <a:moveTo>
                      <a:pt x="123" y="46"/>
                    </a:moveTo>
                    <a:lnTo>
                      <a:pt x="0" y="22"/>
                    </a:lnTo>
                    <a:lnTo>
                      <a:pt x="68" y="0"/>
                    </a:lnTo>
                    <a:lnTo>
                      <a:pt x="192" y="24"/>
                    </a:lnTo>
                    <a:lnTo>
                      <a:pt x="12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0" name="Freeform 687"/>
              <p:cNvSpPr>
                <a:spLocks/>
              </p:cNvSpPr>
              <p:nvPr/>
            </p:nvSpPr>
            <p:spPr bwMode="auto">
              <a:xfrm>
                <a:off x="3188" y="2795"/>
                <a:ext cx="663" cy="164"/>
              </a:xfrm>
              <a:custGeom>
                <a:avLst/>
                <a:gdLst>
                  <a:gd name="T0" fmla="*/ 0 w 3316"/>
                  <a:gd name="T1" fmla="*/ 0 h 654"/>
                  <a:gd name="T2" fmla="*/ 0 w 3316"/>
                  <a:gd name="T3" fmla="*/ 0 h 654"/>
                  <a:gd name="T4" fmla="*/ 0 w 3316"/>
                  <a:gd name="T5" fmla="*/ 0 h 654"/>
                  <a:gd name="T6" fmla="*/ 0 w 3316"/>
                  <a:gd name="T7" fmla="*/ 0 h 654"/>
                  <a:gd name="T8" fmla="*/ 0 w 3316"/>
                  <a:gd name="T9" fmla="*/ 0 h 6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16"/>
                  <a:gd name="T16" fmla="*/ 0 h 654"/>
                  <a:gd name="T17" fmla="*/ 3316 w 3316"/>
                  <a:gd name="T18" fmla="*/ 654 h 6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16" h="654">
                    <a:moveTo>
                      <a:pt x="3316" y="633"/>
                    </a:moveTo>
                    <a:lnTo>
                      <a:pt x="68" y="0"/>
                    </a:lnTo>
                    <a:lnTo>
                      <a:pt x="0" y="22"/>
                    </a:lnTo>
                    <a:lnTo>
                      <a:pt x="3248" y="654"/>
                    </a:lnTo>
                    <a:lnTo>
                      <a:pt x="3316" y="6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1" name="Freeform 688"/>
              <p:cNvSpPr>
                <a:spLocks/>
              </p:cNvSpPr>
              <p:nvPr/>
            </p:nvSpPr>
            <p:spPr bwMode="auto">
              <a:xfrm>
                <a:off x="3820" y="2939"/>
                <a:ext cx="31" cy="14"/>
              </a:xfrm>
              <a:custGeom>
                <a:avLst/>
                <a:gdLst>
                  <a:gd name="T0" fmla="*/ 0 w 155"/>
                  <a:gd name="T1" fmla="*/ 0 h 59"/>
                  <a:gd name="T2" fmla="*/ 0 w 155"/>
                  <a:gd name="T3" fmla="*/ 0 h 59"/>
                  <a:gd name="T4" fmla="*/ 0 w 155"/>
                  <a:gd name="T5" fmla="*/ 0 h 59"/>
                  <a:gd name="T6" fmla="*/ 0 w 155"/>
                  <a:gd name="T7" fmla="*/ 0 h 59"/>
                  <a:gd name="T8" fmla="*/ 0 w 1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59"/>
                  <a:gd name="T17" fmla="*/ 155 w 1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59">
                    <a:moveTo>
                      <a:pt x="39" y="36"/>
                    </a:moveTo>
                    <a:lnTo>
                      <a:pt x="155" y="59"/>
                    </a:lnTo>
                    <a:lnTo>
                      <a:pt x="117" y="23"/>
                    </a:lnTo>
                    <a:lnTo>
                      <a:pt x="0" y="0"/>
                    </a:lnTo>
                    <a:lnTo>
                      <a:pt x="39" y="36"/>
                    </a:lnTo>
                    <a:close/>
                  </a:path>
                </a:pathLst>
              </a:custGeom>
              <a:solidFill>
                <a:srgbClr val="CA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2" name="Freeform 689"/>
              <p:cNvSpPr>
                <a:spLocks/>
              </p:cNvSpPr>
              <p:nvPr/>
            </p:nvSpPr>
            <p:spPr bwMode="auto">
              <a:xfrm>
                <a:off x="3770" y="2927"/>
                <a:ext cx="58" cy="21"/>
              </a:xfrm>
              <a:custGeom>
                <a:avLst/>
                <a:gdLst>
                  <a:gd name="T0" fmla="*/ 0 w 290"/>
                  <a:gd name="T1" fmla="*/ 0 h 85"/>
                  <a:gd name="T2" fmla="*/ 0 w 290"/>
                  <a:gd name="T3" fmla="*/ 0 h 85"/>
                  <a:gd name="T4" fmla="*/ 0 w 290"/>
                  <a:gd name="T5" fmla="*/ 0 h 85"/>
                  <a:gd name="T6" fmla="*/ 0 w 290"/>
                  <a:gd name="T7" fmla="*/ 0 h 85"/>
                  <a:gd name="T8" fmla="*/ 0 w 290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0"/>
                  <a:gd name="T16" fmla="*/ 0 h 85"/>
                  <a:gd name="T17" fmla="*/ 290 w 290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0" h="85">
                    <a:moveTo>
                      <a:pt x="290" y="85"/>
                    </a:moveTo>
                    <a:lnTo>
                      <a:pt x="39" y="36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90" y="85"/>
                    </a:lnTo>
                    <a:close/>
                  </a:path>
                </a:pathLst>
              </a:custGeom>
              <a:solidFill>
                <a:srgbClr val="BDB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3" name="Freeform 690"/>
              <p:cNvSpPr>
                <a:spLocks/>
              </p:cNvSpPr>
              <p:nvPr/>
            </p:nvSpPr>
            <p:spPr bwMode="auto">
              <a:xfrm>
                <a:off x="3720" y="2914"/>
                <a:ext cx="58" cy="21"/>
              </a:xfrm>
              <a:custGeom>
                <a:avLst/>
                <a:gdLst>
                  <a:gd name="T0" fmla="*/ 0 w 289"/>
                  <a:gd name="T1" fmla="*/ 0 h 85"/>
                  <a:gd name="T2" fmla="*/ 0 w 289"/>
                  <a:gd name="T3" fmla="*/ 0 h 85"/>
                  <a:gd name="T4" fmla="*/ 0 w 289"/>
                  <a:gd name="T5" fmla="*/ 0 h 85"/>
                  <a:gd name="T6" fmla="*/ 0 w 289"/>
                  <a:gd name="T7" fmla="*/ 0 h 85"/>
                  <a:gd name="T8" fmla="*/ 0 w 28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5"/>
                  <a:gd name="T17" fmla="*/ 289 w 28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5">
                    <a:moveTo>
                      <a:pt x="289" y="85"/>
                    </a:moveTo>
                    <a:lnTo>
                      <a:pt x="38" y="36"/>
                    </a:lnTo>
                    <a:lnTo>
                      <a:pt x="0" y="0"/>
                    </a:lnTo>
                    <a:lnTo>
                      <a:pt x="250" y="49"/>
                    </a:lnTo>
                    <a:lnTo>
                      <a:pt x="289" y="85"/>
                    </a:lnTo>
                    <a:close/>
                  </a:path>
                </a:pathLst>
              </a:custGeom>
              <a:solidFill>
                <a:srgbClr val="B1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4" name="Freeform 691"/>
              <p:cNvSpPr>
                <a:spLocks/>
              </p:cNvSpPr>
              <p:nvPr/>
            </p:nvSpPr>
            <p:spPr bwMode="auto">
              <a:xfrm>
                <a:off x="3670" y="2902"/>
                <a:ext cx="58" cy="21"/>
              </a:xfrm>
              <a:custGeom>
                <a:avLst/>
                <a:gdLst>
                  <a:gd name="T0" fmla="*/ 0 w 289"/>
                  <a:gd name="T1" fmla="*/ 0 h 85"/>
                  <a:gd name="T2" fmla="*/ 0 w 289"/>
                  <a:gd name="T3" fmla="*/ 0 h 85"/>
                  <a:gd name="T4" fmla="*/ 0 w 289"/>
                  <a:gd name="T5" fmla="*/ 0 h 85"/>
                  <a:gd name="T6" fmla="*/ 0 w 289"/>
                  <a:gd name="T7" fmla="*/ 0 h 85"/>
                  <a:gd name="T8" fmla="*/ 0 w 28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5"/>
                  <a:gd name="T17" fmla="*/ 289 w 28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5">
                    <a:moveTo>
                      <a:pt x="289" y="85"/>
                    </a:moveTo>
                    <a:lnTo>
                      <a:pt x="38" y="36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9" y="85"/>
                    </a:lnTo>
                    <a:close/>
                  </a:path>
                </a:pathLst>
              </a:custGeom>
              <a:solidFill>
                <a:srgbClr val="A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5" name="Freeform 692"/>
              <p:cNvSpPr>
                <a:spLocks/>
              </p:cNvSpPr>
              <p:nvPr/>
            </p:nvSpPr>
            <p:spPr bwMode="auto">
              <a:xfrm>
                <a:off x="3620" y="2890"/>
                <a:ext cx="57" cy="21"/>
              </a:xfrm>
              <a:custGeom>
                <a:avLst/>
                <a:gdLst>
                  <a:gd name="T0" fmla="*/ 0 w 289"/>
                  <a:gd name="T1" fmla="*/ 0 h 85"/>
                  <a:gd name="T2" fmla="*/ 0 w 289"/>
                  <a:gd name="T3" fmla="*/ 0 h 85"/>
                  <a:gd name="T4" fmla="*/ 0 w 289"/>
                  <a:gd name="T5" fmla="*/ 0 h 85"/>
                  <a:gd name="T6" fmla="*/ 0 w 289"/>
                  <a:gd name="T7" fmla="*/ 0 h 85"/>
                  <a:gd name="T8" fmla="*/ 0 w 289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5"/>
                  <a:gd name="T17" fmla="*/ 289 w 289"/>
                  <a:gd name="T18" fmla="*/ 85 h 8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5">
                    <a:moveTo>
                      <a:pt x="289" y="85"/>
                    </a:moveTo>
                    <a:lnTo>
                      <a:pt x="37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9" y="85"/>
                    </a:lnTo>
                    <a:close/>
                  </a:path>
                </a:pathLst>
              </a:custGeom>
              <a:solidFill>
                <a:srgbClr val="979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6" name="Freeform 693"/>
              <p:cNvSpPr>
                <a:spLocks/>
              </p:cNvSpPr>
              <p:nvPr/>
            </p:nvSpPr>
            <p:spPr bwMode="auto">
              <a:xfrm>
                <a:off x="3569" y="2878"/>
                <a:ext cx="58" cy="21"/>
              </a:xfrm>
              <a:custGeom>
                <a:avLst/>
                <a:gdLst>
                  <a:gd name="T0" fmla="*/ 0 w 288"/>
                  <a:gd name="T1" fmla="*/ 0 h 86"/>
                  <a:gd name="T2" fmla="*/ 0 w 288"/>
                  <a:gd name="T3" fmla="*/ 0 h 86"/>
                  <a:gd name="T4" fmla="*/ 0 w 288"/>
                  <a:gd name="T5" fmla="*/ 0 h 86"/>
                  <a:gd name="T6" fmla="*/ 0 w 288"/>
                  <a:gd name="T7" fmla="*/ 0 h 86"/>
                  <a:gd name="T8" fmla="*/ 0 w 28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"/>
                  <a:gd name="T16" fmla="*/ 0 h 86"/>
                  <a:gd name="T17" fmla="*/ 288 w 288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" h="86">
                    <a:moveTo>
                      <a:pt x="288" y="86"/>
                    </a:moveTo>
                    <a:lnTo>
                      <a:pt x="37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8" y="86"/>
                    </a:lnTo>
                    <a:close/>
                  </a:path>
                </a:pathLst>
              </a:custGeom>
              <a:solidFill>
                <a:srgbClr val="8B8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7" name="Freeform 694"/>
              <p:cNvSpPr>
                <a:spLocks/>
              </p:cNvSpPr>
              <p:nvPr/>
            </p:nvSpPr>
            <p:spPr bwMode="auto">
              <a:xfrm>
                <a:off x="3519" y="2865"/>
                <a:ext cx="58" cy="22"/>
              </a:xfrm>
              <a:custGeom>
                <a:avLst/>
                <a:gdLst>
                  <a:gd name="T0" fmla="*/ 0 w 289"/>
                  <a:gd name="T1" fmla="*/ 0 h 86"/>
                  <a:gd name="T2" fmla="*/ 0 w 289"/>
                  <a:gd name="T3" fmla="*/ 0 h 86"/>
                  <a:gd name="T4" fmla="*/ 0 w 289"/>
                  <a:gd name="T5" fmla="*/ 0 h 86"/>
                  <a:gd name="T6" fmla="*/ 0 w 289"/>
                  <a:gd name="T7" fmla="*/ 0 h 86"/>
                  <a:gd name="T8" fmla="*/ 0 w 28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6"/>
                  <a:gd name="T17" fmla="*/ 289 w 28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6">
                    <a:moveTo>
                      <a:pt x="289" y="86"/>
                    </a:moveTo>
                    <a:lnTo>
                      <a:pt x="38" y="37"/>
                    </a:lnTo>
                    <a:lnTo>
                      <a:pt x="0" y="0"/>
                    </a:lnTo>
                    <a:lnTo>
                      <a:pt x="252" y="49"/>
                    </a:lnTo>
                    <a:lnTo>
                      <a:pt x="289" y="86"/>
                    </a:lnTo>
                    <a:close/>
                  </a:path>
                </a:pathLst>
              </a:custGeom>
              <a:solidFill>
                <a:srgbClr val="7E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8" name="Freeform 695"/>
              <p:cNvSpPr>
                <a:spLocks/>
              </p:cNvSpPr>
              <p:nvPr/>
            </p:nvSpPr>
            <p:spPr bwMode="auto">
              <a:xfrm>
                <a:off x="3469" y="2853"/>
                <a:ext cx="58" cy="21"/>
              </a:xfrm>
              <a:custGeom>
                <a:avLst/>
                <a:gdLst>
                  <a:gd name="T0" fmla="*/ 0 w 289"/>
                  <a:gd name="T1" fmla="*/ 0 h 86"/>
                  <a:gd name="T2" fmla="*/ 0 w 289"/>
                  <a:gd name="T3" fmla="*/ 0 h 86"/>
                  <a:gd name="T4" fmla="*/ 0 w 289"/>
                  <a:gd name="T5" fmla="*/ 0 h 86"/>
                  <a:gd name="T6" fmla="*/ 0 w 289"/>
                  <a:gd name="T7" fmla="*/ 0 h 86"/>
                  <a:gd name="T8" fmla="*/ 0 w 28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6"/>
                  <a:gd name="T17" fmla="*/ 289 w 28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6">
                    <a:moveTo>
                      <a:pt x="289" y="86"/>
                    </a:moveTo>
                    <a:lnTo>
                      <a:pt x="38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9" y="86"/>
                    </a:lnTo>
                    <a:close/>
                  </a:path>
                </a:pathLst>
              </a:custGeom>
              <a:solidFill>
                <a:srgbClr val="727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69" name="Freeform 696"/>
              <p:cNvSpPr>
                <a:spLocks/>
              </p:cNvSpPr>
              <p:nvPr/>
            </p:nvSpPr>
            <p:spPr bwMode="auto">
              <a:xfrm>
                <a:off x="3419" y="2841"/>
                <a:ext cx="57" cy="21"/>
              </a:xfrm>
              <a:custGeom>
                <a:avLst/>
                <a:gdLst>
                  <a:gd name="T0" fmla="*/ 0 w 289"/>
                  <a:gd name="T1" fmla="*/ 0 h 86"/>
                  <a:gd name="T2" fmla="*/ 0 w 289"/>
                  <a:gd name="T3" fmla="*/ 0 h 86"/>
                  <a:gd name="T4" fmla="*/ 0 w 289"/>
                  <a:gd name="T5" fmla="*/ 0 h 86"/>
                  <a:gd name="T6" fmla="*/ 0 w 289"/>
                  <a:gd name="T7" fmla="*/ 0 h 86"/>
                  <a:gd name="T8" fmla="*/ 0 w 28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6"/>
                  <a:gd name="T17" fmla="*/ 289 w 28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6">
                    <a:moveTo>
                      <a:pt x="289" y="86"/>
                    </a:moveTo>
                    <a:lnTo>
                      <a:pt x="38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9" y="86"/>
                    </a:lnTo>
                    <a:close/>
                  </a:path>
                </a:pathLst>
              </a:custGeom>
              <a:solidFill>
                <a:srgbClr val="65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0" name="Freeform 697"/>
              <p:cNvSpPr>
                <a:spLocks/>
              </p:cNvSpPr>
              <p:nvPr/>
            </p:nvSpPr>
            <p:spPr bwMode="auto">
              <a:xfrm>
                <a:off x="3368" y="2829"/>
                <a:ext cx="58" cy="21"/>
              </a:xfrm>
              <a:custGeom>
                <a:avLst/>
                <a:gdLst>
                  <a:gd name="T0" fmla="*/ 0 w 289"/>
                  <a:gd name="T1" fmla="*/ 0 h 86"/>
                  <a:gd name="T2" fmla="*/ 0 w 289"/>
                  <a:gd name="T3" fmla="*/ 0 h 86"/>
                  <a:gd name="T4" fmla="*/ 0 w 289"/>
                  <a:gd name="T5" fmla="*/ 0 h 86"/>
                  <a:gd name="T6" fmla="*/ 0 w 289"/>
                  <a:gd name="T7" fmla="*/ 0 h 86"/>
                  <a:gd name="T8" fmla="*/ 0 w 28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6"/>
                  <a:gd name="T17" fmla="*/ 289 w 28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6">
                    <a:moveTo>
                      <a:pt x="289" y="86"/>
                    </a:moveTo>
                    <a:lnTo>
                      <a:pt x="37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9" y="86"/>
                    </a:lnTo>
                    <a:close/>
                  </a:path>
                </a:pathLst>
              </a:custGeom>
              <a:solidFill>
                <a:srgbClr val="59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1" name="Freeform 698"/>
              <p:cNvSpPr>
                <a:spLocks/>
              </p:cNvSpPr>
              <p:nvPr/>
            </p:nvSpPr>
            <p:spPr bwMode="auto">
              <a:xfrm>
                <a:off x="3318" y="2816"/>
                <a:ext cx="58" cy="22"/>
              </a:xfrm>
              <a:custGeom>
                <a:avLst/>
                <a:gdLst>
                  <a:gd name="T0" fmla="*/ 0 w 288"/>
                  <a:gd name="T1" fmla="*/ 0 h 86"/>
                  <a:gd name="T2" fmla="*/ 0 w 288"/>
                  <a:gd name="T3" fmla="*/ 0 h 86"/>
                  <a:gd name="T4" fmla="*/ 0 w 288"/>
                  <a:gd name="T5" fmla="*/ 0 h 86"/>
                  <a:gd name="T6" fmla="*/ 0 w 288"/>
                  <a:gd name="T7" fmla="*/ 0 h 86"/>
                  <a:gd name="T8" fmla="*/ 0 w 28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8"/>
                  <a:gd name="T16" fmla="*/ 0 h 86"/>
                  <a:gd name="T17" fmla="*/ 288 w 288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8" h="86">
                    <a:moveTo>
                      <a:pt x="288" y="86"/>
                    </a:moveTo>
                    <a:lnTo>
                      <a:pt x="37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8" y="86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2" name="Freeform 699"/>
              <p:cNvSpPr>
                <a:spLocks/>
              </p:cNvSpPr>
              <p:nvPr/>
            </p:nvSpPr>
            <p:spPr bwMode="auto">
              <a:xfrm>
                <a:off x="3268" y="2804"/>
                <a:ext cx="58" cy="21"/>
              </a:xfrm>
              <a:custGeom>
                <a:avLst/>
                <a:gdLst>
                  <a:gd name="T0" fmla="*/ 0 w 289"/>
                  <a:gd name="T1" fmla="*/ 0 h 86"/>
                  <a:gd name="T2" fmla="*/ 0 w 289"/>
                  <a:gd name="T3" fmla="*/ 0 h 86"/>
                  <a:gd name="T4" fmla="*/ 0 w 289"/>
                  <a:gd name="T5" fmla="*/ 0 h 86"/>
                  <a:gd name="T6" fmla="*/ 0 w 289"/>
                  <a:gd name="T7" fmla="*/ 0 h 86"/>
                  <a:gd name="T8" fmla="*/ 0 w 28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6"/>
                  <a:gd name="T17" fmla="*/ 289 w 28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6">
                    <a:moveTo>
                      <a:pt x="289" y="86"/>
                    </a:moveTo>
                    <a:lnTo>
                      <a:pt x="38" y="37"/>
                    </a:lnTo>
                    <a:lnTo>
                      <a:pt x="0" y="0"/>
                    </a:lnTo>
                    <a:lnTo>
                      <a:pt x="252" y="49"/>
                    </a:lnTo>
                    <a:lnTo>
                      <a:pt x="289" y="86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3" name="Freeform 700"/>
              <p:cNvSpPr>
                <a:spLocks/>
              </p:cNvSpPr>
              <p:nvPr/>
            </p:nvSpPr>
            <p:spPr bwMode="auto">
              <a:xfrm>
                <a:off x="3218" y="2792"/>
                <a:ext cx="57" cy="21"/>
              </a:xfrm>
              <a:custGeom>
                <a:avLst/>
                <a:gdLst>
                  <a:gd name="T0" fmla="*/ 0 w 289"/>
                  <a:gd name="T1" fmla="*/ 0 h 86"/>
                  <a:gd name="T2" fmla="*/ 0 w 289"/>
                  <a:gd name="T3" fmla="*/ 0 h 86"/>
                  <a:gd name="T4" fmla="*/ 0 w 289"/>
                  <a:gd name="T5" fmla="*/ 0 h 86"/>
                  <a:gd name="T6" fmla="*/ 0 w 289"/>
                  <a:gd name="T7" fmla="*/ 0 h 86"/>
                  <a:gd name="T8" fmla="*/ 0 w 289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9"/>
                  <a:gd name="T16" fmla="*/ 0 h 86"/>
                  <a:gd name="T17" fmla="*/ 289 w 289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9" h="86">
                    <a:moveTo>
                      <a:pt x="289" y="86"/>
                    </a:moveTo>
                    <a:lnTo>
                      <a:pt x="38" y="37"/>
                    </a:lnTo>
                    <a:lnTo>
                      <a:pt x="0" y="0"/>
                    </a:lnTo>
                    <a:lnTo>
                      <a:pt x="251" y="49"/>
                    </a:lnTo>
                    <a:lnTo>
                      <a:pt x="289" y="86"/>
                    </a:lnTo>
                    <a:close/>
                  </a:path>
                </a:pathLst>
              </a:custGeom>
              <a:solidFill>
                <a:srgbClr val="33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4" name="Freeform 701"/>
              <p:cNvSpPr>
                <a:spLocks/>
              </p:cNvSpPr>
              <p:nvPr/>
            </p:nvSpPr>
            <p:spPr bwMode="auto">
              <a:xfrm>
                <a:off x="3194" y="2786"/>
                <a:ext cx="31" cy="15"/>
              </a:xfrm>
              <a:custGeom>
                <a:avLst/>
                <a:gdLst>
                  <a:gd name="T0" fmla="*/ 0 w 155"/>
                  <a:gd name="T1" fmla="*/ 0 h 59"/>
                  <a:gd name="T2" fmla="*/ 0 w 155"/>
                  <a:gd name="T3" fmla="*/ 0 h 59"/>
                  <a:gd name="T4" fmla="*/ 0 w 155"/>
                  <a:gd name="T5" fmla="*/ 0 h 59"/>
                  <a:gd name="T6" fmla="*/ 0 w 155"/>
                  <a:gd name="T7" fmla="*/ 0 h 59"/>
                  <a:gd name="T8" fmla="*/ 0 w 155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59"/>
                  <a:gd name="T17" fmla="*/ 155 w 155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59">
                    <a:moveTo>
                      <a:pt x="155" y="59"/>
                    </a:moveTo>
                    <a:lnTo>
                      <a:pt x="37" y="36"/>
                    </a:lnTo>
                    <a:lnTo>
                      <a:pt x="0" y="0"/>
                    </a:lnTo>
                    <a:lnTo>
                      <a:pt x="117" y="22"/>
                    </a:lnTo>
                    <a:lnTo>
                      <a:pt x="155" y="59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5" name="Freeform 702"/>
              <p:cNvSpPr>
                <a:spLocks/>
              </p:cNvSpPr>
              <p:nvPr/>
            </p:nvSpPr>
            <p:spPr bwMode="auto">
              <a:xfrm>
                <a:off x="3194" y="2786"/>
                <a:ext cx="657" cy="167"/>
              </a:xfrm>
              <a:custGeom>
                <a:avLst/>
                <a:gdLst>
                  <a:gd name="T0" fmla="*/ 0 w 3285"/>
                  <a:gd name="T1" fmla="*/ 0 h 669"/>
                  <a:gd name="T2" fmla="*/ 0 w 3285"/>
                  <a:gd name="T3" fmla="*/ 0 h 669"/>
                  <a:gd name="T4" fmla="*/ 0 w 3285"/>
                  <a:gd name="T5" fmla="*/ 0 h 669"/>
                  <a:gd name="T6" fmla="*/ 0 w 3285"/>
                  <a:gd name="T7" fmla="*/ 0 h 669"/>
                  <a:gd name="T8" fmla="*/ 0 w 3285"/>
                  <a:gd name="T9" fmla="*/ 0 h 6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5"/>
                  <a:gd name="T16" fmla="*/ 0 h 669"/>
                  <a:gd name="T17" fmla="*/ 3285 w 3285"/>
                  <a:gd name="T18" fmla="*/ 669 h 6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5" h="669">
                    <a:moveTo>
                      <a:pt x="3247" y="633"/>
                    </a:moveTo>
                    <a:lnTo>
                      <a:pt x="0" y="0"/>
                    </a:lnTo>
                    <a:lnTo>
                      <a:pt x="37" y="36"/>
                    </a:lnTo>
                    <a:lnTo>
                      <a:pt x="3285" y="669"/>
                    </a:lnTo>
                    <a:lnTo>
                      <a:pt x="3247" y="6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6" name="Freeform 703"/>
              <p:cNvSpPr>
                <a:spLocks/>
              </p:cNvSpPr>
              <p:nvPr/>
            </p:nvSpPr>
            <p:spPr bwMode="auto">
              <a:xfrm>
                <a:off x="3796" y="2948"/>
                <a:ext cx="36" cy="10"/>
              </a:xfrm>
              <a:custGeom>
                <a:avLst/>
                <a:gdLst>
                  <a:gd name="T0" fmla="*/ 0 w 179"/>
                  <a:gd name="T1" fmla="*/ 0 h 40"/>
                  <a:gd name="T2" fmla="*/ 0 w 179"/>
                  <a:gd name="T3" fmla="*/ 0 h 40"/>
                  <a:gd name="T4" fmla="*/ 0 w 179"/>
                  <a:gd name="T5" fmla="*/ 0 h 40"/>
                  <a:gd name="T6" fmla="*/ 0 w 179"/>
                  <a:gd name="T7" fmla="*/ 0 h 40"/>
                  <a:gd name="T8" fmla="*/ 0 w 17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9"/>
                  <a:gd name="T16" fmla="*/ 0 h 40"/>
                  <a:gd name="T17" fmla="*/ 179 w 179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9" h="40">
                    <a:moveTo>
                      <a:pt x="0" y="12"/>
                    </a:moveTo>
                    <a:lnTo>
                      <a:pt x="142" y="40"/>
                    </a:lnTo>
                    <a:lnTo>
                      <a:pt x="179" y="27"/>
                    </a:lnTo>
                    <a:lnTo>
                      <a:pt x="38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7" name="Freeform 704"/>
              <p:cNvSpPr>
                <a:spLocks/>
              </p:cNvSpPr>
              <p:nvPr/>
            </p:nvSpPr>
            <p:spPr bwMode="auto">
              <a:xfrm>
                <a:off x="3764" y="2940"/>
                <a:ext cx="40" cy="11"/>
              </a:xfrm>
              <a:custGeom>
                <a:avLst/>
                <a:gdLst>
                  <a:gd name="T0" fmla="*/ 0 w 201"/>
                  <a:gd name="T1" fmla="*/ 0 h 44"/>
                  <a:gd name="T2" fmla="*/ 0 w 201"/>
                  <a:gd name="T3" fmla="*/ 0 h 44"/>
                  <a:gd name="T4" fmla="*/ 0 w 201"/>
                  <a:gd name="T5" fmla="*/ 0 h 44"/>
                  <a:gd name="T6" fmla="*/ 0 w 201"/>
                  <a:gd name="T7" fmla="*/ 0 h 44"/>
                  <a:gd name="T8" fmla="*/ 0 w 201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"/>
                  <a:gd name="T16" fmla="*/ 0 h 44"/>
                  <a:gd name="T17" fmla="*/ 201 w 201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" h="44">
                    <a:moveTo>
                      <a:pt x="163" y="44"/>
                    </a:moveTo>
                    <a:lnTo>
                      <a:pt x="0" y="13"/>
                    </a:lnTo>
                    <a:lnTo>
                      <a:pt x="37" y="0"/>
                    </a:lnTo>
                    <a:lnTo>
                      <a:pt x="201" y="32"/>
                    </a:lnTo>
                    <a:lnTo>
                      <a:pt x="163" y="44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8" name="Freeform 705"/>
              <p:cNvSpPr>
                <a:spLocks/>
              </p:cNvSpPr>
              <p:nvPr/>
            </p:nvSpPr>
            <p:spPr bwMode="auto">
              <a:xfrm>
                <a:off x="3731" y="2932"/>
                <a:ext cx="40" cy="11"/>
              </a:xfrm>
              <a:custGeom>
                <a:avLst/>
                <a:gdLst>
                  <a:gd name="T0" fmla="*/ 0 w 201"/>
                  <a:gd name="T1" fmla="*/ 0 h 45"/>
                  <a:gd name="T2" fmla="*/ 0 w 201"/>
                  <a:gd name="T3" fmla="*/ 0 h 45"/>
                  <a:gd name="T4" fmla="*/ 0 w 201"/>
                  <a:gd name="T5" fmla="*/ 0 h 45"/>
                  <a:gd name="T6" fmla="*/ 0 w 201"/>
                  <a:gd name="T7" fmla="*/ 0 h 45"/>
                  <a:gd name="T8" fmla="*/ 0 w 201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"/>
                  <a:gd name="T16" fmla="*/ 0 h 45"/>
                  <a:gd name="T17" fmla="*/ 201 w 201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" h="45">
                    <a:moveTo>
                      <a:pt x="164" y="45"/>
                    </a:moveTo>
                    <a:lnTo>
                      <a:pt x="0" y="13"/>
                    </a:lnTo>
                    <a:lnTo>
                      <a:pt x="38" y="0"/>
                    </a:lnTo>
                    <a:lnTo>
                      <a:pt x="201" y="32"/>
                    </a:lnTo>
                    <a:lnTo>
                      <a:pt x="164" y="45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79" name="Freeform 706"/>
              <p:cNvSpPr>
                <a:spLocks/>
              </p:cNvSpPr>
              <p:nvPr/>
            </p:nvSpPr>
            <p:spPr bwMode="auto">
              <a:xfrm>
                <a:off x="3698" y="2924"/>
                <a:ext cx="40" cy="11"/>
              </a:xfrm>
              <a:custGeom>
                <a:avLst/>
                <a:gdLst>
                  <a:gd name="T0" fmla="*/ 0 w 204"/>
                  <a:gd name="T1" fmla="*/ 0 h 45"/>
                  <a:gd name="T2" fmla="*/ 0 w 204"/>
                  <a:gd name="T3" fmla="*/ 0 h 45"/>
                  <a:gd name="T4" fmla="*/ 0 w 204"/>
                  <a:gd name="T5" fmla="*/ 0 h 45"/>
                  <a:gd name="T6" fmla="*/ 0 w 204"/>
                  <a:gd name="T7" fmla="*/ 0 h 45"/>
                  <a:gd name="T8" fmla="*/ 0 w 20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45"/>
                  <a:gd name="T17" fmla="*/ 204 w 20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45">
                    <a:moveTo>
                      <a:pt x="166" y="45"/>
                    </a:moveTo>
                    <a:lnTo>
                      <a:pt x="0" y="12"/>
                    </a:lnTo>
                    <a:lnTo>
                      <a:pt x="37" y="0"/>
                    </a:lnTo>
                    <a:lnTo>
                      <a:pt x="204" y="32"/>
                    </a:lnTo>
                    <a:lnTo>
                      <a:pt x="166" y="45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0" name="Freeform 707"/>
              <p:cNvSpPr>
                <a:spLocks/>
              </p:cNvSpPr>
              <p:nvPr/>
            </p:nvSpPr>
            <p:spPr bwMode="auto">
              <a:xfrm>
                <a:off x="3665" y="2916"/>
                <a:ext cx="40" cy="11"/>
              </a:xfrm>
              <a:custGeom>
                <a:avLst/>
                <a:gdLst>
                  <a:gd name="T0" fmla="*/ 0 w 201"/>
                  <a:gd name="T1" fmla="*/ 0 h 44"/>
                  <a:gd name="T2" fmla="*/ 0 w 201"/>
                  <a:gd name="T3" fmla="*/ 0 h 44"/>
                  <a:gd name="T4" fmla="*/ 0 w 201"/>
                  <a:gd name="T5" fmla="*/ 0 h 44"/>
                  <a:gd name="T6" fmla="*/ 0 w 201"/>
                  <a:gd name="T7" fmla="*/ 0 h 44"/>
                  <a:gd name="T8" fmla="*/ 0 w 201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"/>
                  <a:gd name="T16" fmla="*/ 0 h 44"/>
                  <a:gd name="T17" fmla="*/ 201 w 201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" h="44">
                    <a:moveTo>
                      <a:pt x="164" y="44"/>
                    </a:moveTo>
                    <a:lnTo>
                      <a:pt x="0" y="12"/>
                    </a:lnTo>
                    <a:lnTo>
                      <a:pt x="38" y="0"/>
                    </a:lnTo>
                    <a:lnTo>
                      <a:pt x="201" y="32"/>
                    </a:lnTo>
                    <a:lnTo>
                      <a:pt x="164" y="44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1" name="Freeform 708"/>
              <p:cNvSpPr>
                <a:spLocks/>
              </p:cNvSpPr>
              <p:nvPr/>
            </p:nvSpPr>
            <p:spPr bwMode="auto">
              <a:xfrm>
                <a:off x="3632" y="2908"/>
                <a:ext cx="40" cy="11"/>
              </a:xfrm>
              <a:custGeom>
                <a:avLst/>
                <a:gdLst>
                  <a:gd name="T0" fmla="*/ 0 w 202"/>
                  <a:gd name="T1" fmla="*/ 0 h 44"/>
                  <a:gd name="T2" fmla="*/ 0 w 202"/>
                  <a:gd name="T3" fmla="*/ 0 h 44"/>
                  <a:gd name="T4" fmla="*/ 0 w 202"/>
                  <a:gd name="T5" fmla="*/ 0 h 44"/>
                  <a:gd name="T6" fmla="*/ 0 w 202"/>
                  <a:gd name="T7" fmla="*/ 0 h 44"/>
                  <a:gd name="T8" fmla="*/ 0 w 20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44"/>
                  <a:gd name="T17" fmla="*/ 202 w 20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44">
                    <a:moveTo>
                      <a:pt x="164" y="44"/>
                    </a:moveTo>
                    <a:lnTo>
                      <a:pt x="0" y="12"/>
                    </a:lnTo>
                    <a:lnTo>
                      <a:pt x="38" y="0"/>
                    </a:lnTo>
                    <a:lnTo>
                      <a:pt x="202" y="32"/>
                    </a:lnTo>
                    <a:lnTo>
                      <a:pt x="164" y="44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2" name="Freeform 709"/>
              <p:cNvSpPr>
                <a:spLocks/>
              </p:cNvSpPr>
              <p:nvPr/>
            </p:nvSpPr>
            <p:spPr bwMode="auto">
              <a:xfrm>
                <a:off x="3599" y="2900"/>
                <a:ext cx="41" cy="11"/>
              </a:xfrm>
              <a:custGeom>
                <a:avLst/>
                <a:gdLst>
                  <a:gd name="T0" fmla="*/ 0 w 204"/>
                  <a:gd name="T1" fmla="*/ 0 h 45"/>
                  <a:gd name="T2" fmla="*/ 0 w 204"/>
                  <a:gd name="T3" fmla="*/ 0 h 45"/>
                  <a:gd name="T4" fmla="*/ 0 w 204"/>
                  <a:gd name="T5" fmla="*/ 0 h 45"/>
                  <a:gd name="T6" fmla="*/ 0 w 204"/>
                  <a:gd name="T7" fmla="*/ 0 h 45"/>
                  <a:gd name="T8" fmla="*/ 0 w 20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45"/>
                  <a:gd name="T17" fmla="*/ 204 w 20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45">
                    <a:moveTo>
                      <a:pt x="166" y="45"/>
                    </a:moveTo>
                    <a:lnTo>
                      <a:pt x="0" y="13"/>
                    </a:lnTo>
                    <a:lnTo>
                      <a:pt x="38" y="0"/>
                    </a:lnTo>
                    <a:lnTo>
                      <a:pt x="204" y="33"/>
                    </a:lnTo>
                    <a:lnTo>
                      <a:pt x="166" y="45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3" name="Freeform 710"/>
              <p:cNvSpPr>
                <a:spLocks/>
              </p:cNvSpPr>
              <p:nvPr/>
            </p:nvSpPr>
            <p:spPr bwMode="auto">
              <a:xfrm>
                <a:off x="3566" y="2892"/>
                <a:ext cx="40" cy="11"/>
              </a:xfrm>
              <a:custGeom>
                <a:avLst/>
                <a:gdLst>
                  <a:gd name="T0" fmla="*/ 0 w 202"/>
                  <a:gd name="T1" fmla="*/ 0 h 45"/>
                  <a:gd name="T2" fmla="*/ 0 w 202"/>
                  <a:gd name="T3" fmla="*/ 0 h 45"/>
                  <a:gd name="T4" fmla="*/ 0 w 202"/>
                  <a:gd name="T5" fmla="*/ 0 h 45"/>
                  <a:gd name="T6" fmla="*/ 0 w 202"/>
                  <a:gd name="T7" fmla="*/ 0 h 45"/>
                  <a:gd name="T8" fmla="*/ 0 w 202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45"/>
                  <a:gd name="T17" fmla="*/ 202 w 202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45">
                    <a:moveTo>
                      <a:pt x="164" y="45"/>
                    </a:moveTo>
                    <a:lnTo>
                      <a:pt x="0" y="13"/>
                    </a:lnTo>
                    <a:lnTo>
                      <a:pt x="38" y="0"/>
                    </a:lnTo>
                    <a:lnTo>
                      <a:pt x="202" y="32"/>
                    </a:lnTo>
                    <a:lnTo>
                      <a:pt x="164" y="45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4" name="Freeform 711"/>
              <p:cNvSpPr>
                <a:spLocks/>
              </p:cNvSpPr>
              <p:nvPr/>
            </p:nvSpPr>
            <p:spPr bwMode="auto">
              <a:xfrm>
                <a:off x="3533" y="2884"/>
                <a:ext cx="41" cy="11"/>
              </a:xfrm>
              <a:custGeom>
                <a:avLst/>
                <a:gdLst>
                  <a:gd name="T0" fmla="*/ 0 w 204"/>
                  <a:gd name="T1" fmla="*/ 0 h 45"/>
                  <a:gd name="T2" fmla="*/ 0 w 204"/>
                  <a:gd name="T3" fmla="*/ 0 h 45"/>
                  <a:gd name="T4" fmla="*/ 0 w 204"/>
                  <a:gd name="T5" fmla="*/ 0 h 45"/>
                  <a:gd name="T6" fmla="*/ 0 w 204"/>
                  <a:gd name="T7" fmla="*/ 0 h 45"/>
                  <a:gd name="T8" fmla="*/ 0 w 204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45"/>
                  <a:gd name="T17" fmla="*/ 204 w 204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45">
                    <a:moveTo>
                      <a:pt x="166" y="45"/>
                    </a:moveTo>
                    <a:lnTo>
                      <a:pt x="0" y="12"/>
                    </a:lnTo>
                    <a:lnTo>
                      <a:pt x="38" y="0"/>
                    </a:lnTo>
                    <a:lnTo>
                      <a:pt x="204" y="32"/>
                    </a:lnTo>
                    <a:lnTo>
                      <a:pt x="166" y="45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5" name="Freeform 712"/>
              <p:cNvSpPr>
                <a:spLocks/>
              </p:cNvSpPr>
              <p:nvPr/>
            </p:nvSpPr>
            <p:spPr bwMode="auto">
              <a:xfrm>
                <a:off x="3500" y="2876"/>
                <a:ext cx="40" cy="11"/>
              </a:xfrm>
              <a:custGeom>
                <a:avLst/>
                <a:gdLst>
                  <a:gd name="T0" fmla="*/ 0 w 201"/>
                  <a:gd name="T1" fmla="*/ 0 h 43"/>
                  <a:gd name="T2" fmla="*/ 0 w 201"/>
                  <a:gd name="T3" fmla="*/ 0 h 43"/>
                  <a:gd name="T4" fmla="*/ 0 w 201"/>
                  <a:gd name="T5" fmla="*/ 0 h 43"/>
                  <a:gd name="T6" fmla="*/ 0 w 201"/>
                  <a:gd name="T7" fmla="*/ 0 h 43"/>
                  <a:gd name="T8" fmla="*/ 0 w 201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"/>
                  <a:gd name="T16" fmla="*/ 0 h 43"/>
                  <a:gd name="T17" fmla="*/ 201 w 201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" h="43">
                    <a:moveTo>
                      <a:pt x="163" y="43"/>
                    </a:moveTo>
                    <a:lnTo>
                      <a:pt x="0" y="11"/>
                    </a:lnTo>
                    <a:lnTo>
                      <a:pt x="36" y="0"/>
                    </a:lnTo>
                    <a:lnTo>
                      <a:pt x="201" y="31"/>
                    </a:lnTo>
                    <a:lnTo>
                      <a:pt x="163" y="43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6" name="Freeform 713"/>
              <p:cNvSpPr>
                <a:spLocks/>
              </p:cNvSpPr>
              <p:nvPr/>
            </p:nvSpPr>
            <p:spPr bwMode="auto">
              <a:xfrm>
                <a:off x="3467" y="2868"/>
                <a:ext cx="40" cy="11"/>
              </a:xfrm>
              <a:custGeom>
                <a:avLst/>
                <a:gdLst>
                  <a:gd name="T0" fmla="*/ 0 w 200"/>
                  <a:gd name="T1" fmla="*/ 0 h 43"/>
                  <a:gd name="T2" fmla="*/ 0 w 200"/>
                  <a:gd name="T3" fmla="*/ 0 h 43"/>
                  <a:gd name="T4" fmla="*/ 0 w 200"/>
                  <a:gd name="T5" fmla="*/ 0 h 43"/>
                  <a:gd name="T6" fmla="*/ 0 w 200"/>
                  <a:gd name="T7" fmla="*/ 0 h 43"/>
                  <a:gd name="T8" fmla="*/ 0 w 200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43"/>
                  <a:gd name="T17" fmla="*/ 200 w 20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43">
                    <a:moveTo>
                      <a:pt x="164" y="43"/>
                    </a:moveTo>
                    <a:lnTo>
                      <a:pt x="0" y="11"/>
                    </a:lnTo>
                    <a:lnTo>
                      <a:pt x="36" y="0"/>
                    </a:lnTo>
                    <a:lnTo>
                      <a:pt x="200" y="32"/>
                    </a:lnTo>
                    <a:lnTo>
                      <a:pt x="164" y="43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7" name="Freeform 714"/>
              <p:cNvSpPr>
                <a:spLocks/>
              </p:cNvSpPr>
              <p:nvPr/>
            </p:nvSpPr>
            <p:spPr bwMode="auto">
              <a:xfrm>
                <a:off x="3434" y="2860"/>
                <a:ext cx="41" cy="11"/>
              </a:xfrm>
              <a:custGeom>
                <a:avLst/>
                <a:gdLst>
                  <a:gd name="T0" fmla="*/ 0 w 202"/>
                  <a:gd name="T1" fmla="*/ 0 h 44"/>
                  <a:gd name="T2" fmla="*/ 0 w 202"/>
                  <a:gd name="T3" fmla="*/ 0 h 44"/>
                  <a:gd name="T4" fmla="*/ 0 w 202"/>
                  <a:gd name="T5" fmla="*/ 0 h 44"/>
                  <a:gd name="T6" fmla="*/ 0 w 202"/>
                  <a:gd name="T7" fmla="*/ 0 h 44"/>
                  <a:gd name="T8" fmla="*/ 0 w 20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44"/>
                  <a:gd name="T17" fmla="*/ 202 w 20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44">
                    <a:moveTo>
                      <a:pt x="166" y="44"/>
                    </a:moveTo>
                    <a:lnTo>
                      <a:pt x="0" y="12"/>
                    </a:lnTo>
                    <a:lnTo>
                      <a:pt x="36" y="0"/>
                    </a:lnTo>
                    <a:lnTo>
                      <a:pt x="202" y="33"/>
                    </a:lnTo>
                    <a:lnTo>
                      <a:pt x="166" y="44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8" name="Freeform 715"/>
              <p:cNvSpPr>
                <a:spLocks/>
              </p:cNvSpPr>
              <p:nvPr/>
            </p:nvSpPr>
            <p:spPr bwMode="auto">
              <a:xfrm>
                <a:off x="3401" y="2852"/>
                <a:ext cx="40" cy="11"/>
              </a:xfrm>
              <a:custGeom>
                <a:avLst/>
                <a:gdLst>
                  <a:gd name="T0" fmla="*/ 0 w 200"/>
                  <a:gd name="T1" fmla="*/ 0 h 44"/>
                  <a:gd name="T2" fmla="*/ 0 w 200"/>
                  <a:gd name="T3" fmla="*/ 0 h 44"/>
                  <a:gd name="T4" fmla="*/ 0 w 200"/>
                  <a:gd name="T5" fmla="*/ 0 h 44"/>
                  <a:gd name="T6" fmla="*/ 0 w 200"/>
                  <a:gd name="T7" fmla="*/ 0 h 44"/>
                  <a:gd name="T8" fmla="*/ 0 w 20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44"/>
                  <a:gd name="T17" fmla="*/ 200 w 20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44">
                    <a:moveTo>
                      <a:pt x="164" y="44"/>
                    </a:moveTo>
                    <a:lnTo>
                      <a:pt x="0" y="12"/>
                    </a:lnTo>
                    <a:lnTo>
                      <a:pt x="36" y="0"/>
                    </a:lnTo>
                    <a:lnTo>
                      <a:pt x="200" y="32"/>
                    </a:lnTo>
                    <a:lnTo>
                      <a:pt x="164" y="44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89" name="Freeform 716"/>
              <p:cNvSpPr>
                <a:spLocks/>
              </p:cNvSpPr>
              <p:nvPr/>
            </p:nvSpPr>
            <p:spPr bwMode="auto">
              <a:xfrm>
                <a:off x="3368" y="2844"/>
                <a:ext cx="41" cy="11"/>
              </a:xfrm>
              <a:custGeom>
                <a:avLst/>
                <a:gdLst>
                  <a:gd name="T0" fmla="*/ 0 w 202"/>
                  <a:gd name="T1" fmla="*/ 0 h 44"/>
                  <a:gd name="T2" fmla="*/ 0 w 202"/>
                  <a:gd name="T3" fmla="*/ 0 h 44"/>
                  <a:gd name="T4" fmla="*/ 0 w 202"/>
                  <a:gd name="T5" fmla="*/ 0 h 44"/>
                  <a:gd name="T6" fmla="*/ 0 w 202"/>
                  <a:gd name="T7" fmla="*/ 0 h 44"/>
                  <a:gd name="T8" fmla="*/ 0 w 20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44"/>
                  <a:gd name="T17" fmla="*/ 202 w 20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44">
                    <a:moveTo>
                      <a:pt x="166" y="44"/>
                    </a:moveTo>
                    <a:lnTo>
                      <a:pt x="0" y="11"/>
                    </a:lnTo>
                    <a:lnTo>
                      <a:pt x="36" y="0"/>
                    </a:lnTo>
                    <a:lnTo>
                      <a:pt x="202" y="32"/>
                    </a:lnTo>
                    <a:lnTo>
                      <a:pt x="166" y="44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0" name="Freeform 717"/>
              <p:cNvSpPr>
                <a:spLocks/>
              </p:cNvSpPr>
              <p:nvPr/>
            </p:nvSpPr>
            <p:spPr bwMode="auto">
              <a:xfrm>
                <a:off x="3335" y="2836"/>
                <a:ext cx="40" cy="11"/>
              </a:xfrm>
              <a:custGeom>
                <a:avLst/>
                <a:gdLst>
                  <a:gd name="T0" fmla="*/ 0 w 200"/>
                  <a:gd name="T1" fmla="*/ 0 h 43"/>
                  <a:gd name="T2" fmla="*/ 0 w 200"/>
                  <a:gd name="T3" fmla="*/ 0 h 43"/>
                  <a:gd name="T4" fmla="*/ 0 w 200"/>
                  <a:gd name="T5" fmla="*/ 0 h 43"/>
                  <a:gd name="T6" fmla="*/ 0 w 200"/>
                  <a:gd name="T7" fmla="*/ 0 h 43"/>
                  <a:gd name="T8" fmla="*/ 0 w 200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43"/>
                  <a:gd name="T17" fmla="*/ 200 w 20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43">
                    <a:moveTo>
                      <a:pt x="164" y="43"/>
                    </a:moveTo>
                    <a:lnTo>
                      <a:pt x="0" y="11"/>
                    </a:lnTo>
                    <a:lnTo>
                      <a:pt x="36" y="0"/>
                    </a:lnTo>
                    <a:lnTo>
                      <a:pt x="200" y="32"/>
                    </a:lnTo>
                    <a:lnTo>
                      <a:pt x="164" y="43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1" name="Freeform 718"/>
              <p:cNvSpPr>
                <a:spLocks/>
              </p:cNvSpPr>
              <p:nvPr/>
            </p:nvSpPr>
            <p:spPr bwMode="auto">
              <a:xfrm>
                <a:off x="3303" y="2828"/>
                <a:ext cx="40" cy="11"/>
              </a:xfrm>
              <a:custGeom>
                <a:avLst/>
                <a:gdLst>
                  <a:gd name="T0" fmla="*/ 0 w 200"/>
                  <a:gd name="T1" fmla="*/ 0 h 43"/>
                  <a:gd name="T2" fmla="*/ 0 w 200"/>
                  <a:gd name="T3" fmla="*/ 0 h 43"/>
                  <a:gd name="T4" fmla="*/ 0 w 200"/>
                  <a:gd name="T5" fmla="*/ 0 h 43"/>
                  <a:gd name="T6" fmla="*/ 0 w 200"/>
                  <a:gd name="T7" fmla="*/ 0 h 43"/>
                  <a:gd name="T8" fmla="*/ 0 w 200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43"/>
                  <a:gd name="T17" fmla="*/ 200 w 200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43">
                    <a:moveTo>
                      <a:pt x="164" y="43"/>
                    </a:moveTo>
                    <a:lnTo>
                      <a:pt x="0" y="11"/>
                    </a:lnTo>
                    <a:lnTo>
                      <a:pt x="36" y="0"/>
                    </a:lnTo>
                    <a:lnTo>
                      <a:pt x="200" y="32"/>
                    </a:lnTo>
                    <a:lnTo>
                      <a:pt x="164" y="43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2" name="Freeform 719"/>
              <p:cNvSpPr>
                <a:spLocks/>
              </p:cNvSpPr>
              <p:nvPr/>
            </p:nvSpPr>
            <p:spPr bwMode="auto">
              <a:xfrm>
                <a:off x="3269" y="2819"/>
                <a:ext cx="41" cy="12"/>
              </a:xfrm>
              <a:custGeom>
                <a:avLst/>
                <a:gdLst>
                  <a:gd name="T0" fmla="*/ 0 w 202"/>
                  <a:gd name="T1" fmla="*/ 0 h 44"/>
                  <a:gd name="T2" fmla="*/ 0 w 202"/>
                  <a:gd name="T3" fmla="*/ 0 h 44"/>
                  <a:gd name="T4" fmla="*/ 0 w 202"/>
                  <a:gd name="T5" fmla="*/ 0 h 44"/>
                  <a:gd name="T6" fmla="*/ 0 w 202"/>
                  <a:gd name="T7" fmla="*/ 0 h 44"/>
                  <a:gd name="T8" fmla="*/ 0 w 202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2"/>
                  <a:gd name="T16" fmla="*/ 0 h 44"/>
                  <a:gd name="T17" fmla="*/ 202 w 202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2" h="44">
                    <a:moveTo>
                      <a:pt x="166" y="44"/>
                    </a:moveTo>
                    <a:lnTo>
                      <a:pt x="0" y="12"/>
                    </a:lnTo>
                    <a:lnTo>
                      <a:pt x="36" y="0"/>
                    </a:lnTo>
                    <a:lnTo>
                      <a:pt x="202" y="33"/>
                    </a:lnTo>
                    <a:lnTo>
                      <a:pt x="166" y="44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3" name="Freeform 720"/>
              <p:cNvSpPr>
                <a:spLocks/>
              </p:cNvSpPr>
              <p:nvPr/>
            </p:nvSpPr>
            <p:spPr bwMode="auto">
              <a:xfrm>
                <a:off x="3237" y="2812"/>
                <a:ext cx="40" cy="11"/>
              </a:xfrm>
              <a:custGeom>
                <a:avLst/>
                <a:gdLst>
                  <a:gd name="T0" fmla="*/ 0 w 200"/>
                  <a:gd name="T1" fmla="*/ 0 h 44"/>
                  <a:gd name="T2" fmla="*/ 0 w 200"/>
                  <a:gd name="T3" fmla="*/ 0 h 44"/>
                  <a:gd name="T4" fmla="*/ 0 w 200"/>
                  <a:gd name="T5" fmla="*/ 0 h 44"/>
                  <a:gd name="T6" fmla="*/ 0 w 200"/>
                  <a:gd name="T7" fmla="*/ 0 h 44"/>
                  <a:gd name="T8" fmla="*/ 0 w 200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0"/>
                  <a:gd name="T16" fmla="*/ 0 h 44"/>
                  <a:gd name="T17" fmla="*/ 200 w 200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0" h="44">
                    <a:moveTo>
                      <a:pt x="164" y="44"/>
                    </a:moveTo>
                    <a:lnTo>
                      <a:pt x="0" y="13"/>
                    </a:lnTo>
                    <a:lnTo>
                      <a:pt x="37" y="0"/>
                    </a:lnTo>
                    <a:lnTo>
                      <a:pt x="200" y="32"/>
                    </a:lnTo>
                    <a:lnTo>
                      <a:pt x="164" y="44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4" name="Freeform 721"/>
              <p:cNvSpPr>
                <a:spLocks/>
              </p:cNvSpPr>
              <p:nvPr/>
            </p:nvSpPr>
            <p:spPr bwMode="auto">
              <a:xfrm>
                <a:off x="3203" y="2804"/>
                <a:ext cx="41" cy="11"/>
              </a:xfrm>
              <a:custGeom>
                <a:avLst/>
                <a:gdLst>
                  <a:gd name="T0" fmla="*/ 0 w 203"/>
                  <a:gd name="T1" fmla="*/ 0 h 45"/>
                  <a:gd name="T2" fmla="*/ 0 w 203"/>
                  <a:gd name="T3" fmla="*/ 0 h 45"/>
                  <a:gd name="T4" fmla="*/ 0 w 203"/>
                  <a:gd name="T5" fmla="*/ 0 h 45"/>
                  <a:gd name="T6" fmla="*/ 0 w 203"/>
                  <a:gd name="T7" fmla="*/ 0 h 45"/>
                  <a:gd name="T8" fmla="*/ 0 w 203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45"/>
                  <a:gd name="T17" fmla="*/ 203 w 203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45">
                    <a:moveTo>
                      <a:pt x="166" y="45"/>
                    </a:moveTo>
                    <a:lnTo>
                      <a:pt x="0" y="12"/>
                    </a:lnTo>
                    <a:lnTo>
                      <a:pt x="36" y="0"/>
                    </a:lnTo>
                    <a:lnTo>
                      <a:pt x="203" y="32"/>
                    </a:lnTo>
                    <a:lnTo>
                      <a:pt x="166" y="45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5" name="Freeform 722"/>
              <p:cNvSpPr>
                <a:spLocks/>
              </p:cNvSpPr>
              <p:nvPr/>
            </p:nvSpPr>
            <p:spPr bwMode="auto">
              <a:xfrm>
                <a:off x="3175" y="2797"/>
                <a:ext cx="36" cy="9"/>
              </a:xfrm>
              <a:custGeom>
                <a:avLst/>
                <a:gdLst>
                  <a:gd name="T0" fmla="*/ 0 w 177"/>
                  <a:gd name="T1" fmla="*/ 0 h 39"/>
                  <a:gd name="T2" fmla="*/ 0 w 177"/>
                  <a:gd name="T3" fmla="*/ 0 h 39"/>
                  <a:gd name="T4" fmla="*/ 0 w 177"/>
                  <a:gd name="T5" fmla="*/ 0 h 39"/>
                  <a:gd name="T6" fmla="*/ 0 w 177"/>
                  <a:gd name="T7" fmla="*/ 0 h 39"/>
                  <a:gd name="T8" fmla="*/ 0 w 177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"/>
                  <a:gd name="T16" fmla="*/ 0 h 39"/>
                  <a:gd name="T17" fmla="*/ 177 w 177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" h="39">
                    <a:moveTo>
                      <a:pt x="141" y="39"/>
                    </a:moveTo>
                    <a:lnTo>
                      <a:pt x="0" y="11"/>
                    </a:lnTo>
                    <a:lnTo>
                      <a:pt x="36" y="0"/>
                    </a:lnTo>
                    <a:lnTo>
                      <a:pt x="177" y="27"/>
                    </a:lnTo>
                    <a:lnTo>
                      <a:pt x="141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6" name="Freeform 723"/>
              <p:cNvSpPr>
                <a:spLocks/>
              </p:cNvSpPr>
              <p:nvPr/>
            </p:nvSpPr>
            <p:spPr bwMode="auto">
              <a:xfrm>
                <a:off x="3175" y="2797"/>
                <a:ext cx="657" cy="161"/>
              </a:xfrm>
              <a:custGeom>
                <a:avLst/>
                <a:gdLst>
                  <a:gd name="T0" fmla="*/ 0 w 3284"/>
                  <a:gd name="T1" fmla="*/ 0 h 645"/>
                  <a:gd name="T2" fmla="*/ 0 w 3284"/>
                  <a:gd name="T3" fmla="*/ 0 h 645"/>
                  <a:gd name="T4" fmla="*/ 0 w 3284"/>
                  <a:gd name="T5" fmla="*/ 0 h 645"/>
                  <a:gd name="T6" fmla="*/ 0 w 3284"/>
                  <a:gd name="T7" fmla="*/ 0 h 645"/>
                  <a:gd name="T8" fmla="*/ 0 w 3284"/>
                  <a:gd name="T9" fmla="*/ 0 h 6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4"/>
                  <a:gd name="T16" fmla="*/ 0 h 645"/>
                  <a:gd name="T17" fmla="*/ 3284 w 3284"/>
                  <a:gd name="T18" fmla="*/ 645 h 6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4" h="645">
                    <a:moveTo>
                      <a:pt x="3284" y="632"/>
                    </a:moveTo>
                    <a:lnTo>
                      <a:pt x="36" y="0"/>
                    </a:lnTo>
                    <a:lnTo>
                      <a:pt x="0" y="11"/>
                    </a:lnTo>
                    <a:lnTo>
                      <a:pt x="3247" y="645"/>
                    </a:lnTo>
                    <a:lnTo>
                      <a:pt x="3284" y="6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7" name="Freeform 724"/>
              <p:cNvSpPr>
                <a:spLocks/>
              </p:cNvSpPr>
              <p:nvPr/>
            </p:nvSpPr>
            <p:spPr bwMode="auto">
              <a:xfrm>
                <a:off x="3818" y="2934"/>
                <a:ext cx="39" cy="11"/>
              </a:xfrm>
              <a:custGeom>
                <a:avLst/>
                <a:gdLst>
                  <a:gd name="T0" fmla="*/ 0 w 195"/>
                  <a:gd name="T1" fmla="*/ 0 h 42"/>
                  <a:gd name="T2" fmla="*/ 0 w 195"/>
                  <a:gd name="T3" fmla="*/ 0 h 42"/>
                  <a:gd name="T4" fmla="*/ 0 w 195"/>
                  <a:gd name="T5" fmla="*/ 0 h 42"/>
                  <a:gd name="T6" fmla="*/ 0 w 195"/>
                  <a:gd name="T7" fmla="*/ 0 h 42"/>
                  <a:gd name="T8" fmla="*/ 0 w 195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"/>
                  <a:gd name="T16" fmla="*/ 0 h 42"/>
                  <a:gd name="T17" fmla="*/ 195 w 195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" h="42">
                    <a:moveTo>
                      <a:pt x="0" y="17"/>
                    </a:moveTo>
                    <a:lnTo>
                      <a:pt x="128" y="42"/>
                    </a:lnTo>
                    <a:lnTo>
                      <a:pt x="195" y="24"/>
                    </a:lnTo>
                    <a:lnTo>
                      <a:pt x="7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8" name="Freeform 725"/>
              <p:cNvSpPr>
                <a:spLocks/>
              </p:cNvSpPr>
              <p:nvPr/>
            </p:nvSpPr>
            <p:spPr bwMode="auto">
              <a:xfrm>
                <a:off x="3785" y="2926"/>
                <a:ext cx="47" cy="12"/>
              </a:xfrm>
              <a:custGeom>
                <a:avLst/>
                <a:gdLst>
                  <a:gd name="T0" fmla="*/ 0 w 235"/>
                  <a:gd name="T1" fmla="*/ 0 h 50"/>
                  <a:gd name="T2" fmla="*/ 0 w 235"/>
                  <a:gd name="T3" fmla="*/ 0 h 50"/>
                  <a:gd name="T4" fmla="*/ 0 w 235"/>
                  <a:gd name="T5" fmla="*/ 0 h 50"/>
                  <a:gd name="T6" fmla="*/ 0 w 235"/>
                  <a:gd name="T7" fmla="*/ 0 h 50"/>
                  <a:gd name="T8" fmla="*/ 0 w 235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0"/>
                  <a:gd name="T17" fmla="*/ 235 w 235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0">
                    <a:moveTo>
                      <a:pt x="165" y="50"/>
                    </a:moveTo>
                    <a:lnTo>
                      <a:pt x="0" y="18"/>
                    </a:lnTo>
                    <a:lnTo>
                      <a:pt x="70" y="0"/>
                    </a:lnTo>
                    <a:lnTo>
                      <a:pt x="235" y="33"/>
                    </a:lnTo>
                    <a:lnTo>
                      <a:pt x="165" y="50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099" name="Freeform 726"/>
              <p:cNvSpPr>
                <a:spLocks/>
              </p:cNvSpPr>
              <p:nvPr/>
            </p:nvSpPr>
            <p:spPr bwMode="auto">
              <a:xfrm>
                <a:off x="3752" y="2918"/>
                <a:ext cx="47" cy="12"/>
              </a:xfrm>
              <a:custGeom>
                <a:avLst/>
                <a:gdLst>
                  <a:gd name="T0" fmla="*/ 0 w 237"/>
                  <a:gd name="T1" fmla="*/ 0 h 50"/>
                  <a:gd name="T2" fmla="*/ 0 w 237"/>
                  <a:gd name="T3" fmla="*/ 0 h 50"/>
                  <a:gd name="T4" fmla="*/ 0 w 237"/>
                  <a:gd name="T5" fmla="*/ 0 h 50"/>
                  <a:gd name="T6" fmla="*/ 0 w 237"/>
                  <a:gd name="T7" fmla="*/ 0 h 50"/>
                  <a:gd name="T8" fmla="*/ 0 w 237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50"/>
                  <a:gd name="T17" fmla="*/ 237 w 237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50">
                    <a:moveTo>
                      <a:pt x="167" y="50"/>
                    </a:moveTo>
                    <a:lnTo>
                      <a:pt x="0" y="17"/>
                    </a:lnTo>
                    <a:lnTo>
                      <a:pt x="70" y="0"/>
                    </a:lnTo>
                    <a:lnTo>
                      <a:pt x="237" y="32"/>
                    </a:lnTo>
                    <a:lnTo>
                      <a:pt x="167" y="50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0" name="Freeform 727"/>
              <p:cNvSpPr>
                <a:spLocks/>
              </p:cNvSpPr>
              <p:nvPr/>
            </p:nvSpPr>
            <p:spPr bwMode="auto">
              <a:xfrm>
                <a:off x="3719" y="2910"/>
                <a:ext cx="47" cy="12"/>
              </a:xfrm>
              <a:custGeom>
                <a:avLst/>
                <a:gdLst>
                  <a:gd name="T0" fmla="*/ 0 w 235"/>
                  <a:gd name="T1" fmla="*/ 0 h 49"/>
                  <a:gd name="T2" fmla="*/ 0 w 235"/>
                  <a:gd name="T3" fmla="*/ 0 h 49"/>
                  <a:gd name="T4" fmla="*/ 0 w 235"/>
                  <a:gd name="T5" fmla="*/ 0 h 49"/>
                  <a:gd name="T6" fmla="*/ 0 w 235"/>
                  <a:gd name="T7" fmla="*/ 0 h 49"/>
                  <a:gd name="T8" fmla="*/ 0 w 235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49"/>
                  <a:gd name="T17" fmla="*/ 235 w 235"/>
                  <a:gd name="T18" fmla="*/ 49 h 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49">
                    <a:moveTo>
                      <a:pt x="165" y="49"/>
                    </a:moveTo>
                    <a:lnTo>
                      <a:pt x="0" y="17"/>
                    </a:lnTo>
                    <a:lnTo>
                      <a:pt x="70" y="0"/>
                    </a:lnTo>
                    <a:lnTo>
                      <a:pt x="235" y="32"/>
                    </a:lnTo>
                    <a:lnTo>
                      <a:pt x="165" y="49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1" name="Freeform 728"/>
              <p:cNvSpPr>
                <a:spLocks/>
              </p:cNvSpPr>
              <p:nvPr/>
            </p:nvSpPr>
            <p:spPr bwMode="auto">
              <a:xfrm>
                <a:off x="3685" y="2902"/>
                <a:ext cx="48" cy="12"/>
              </a:xfrm>
              <a:custGeom>
                <a:avLst/>
                <a:gdLst>
                  <a:gd name="T0" fmla="*/ 0 w 236"/>
                  <a:gd name="T1" fmla="*/ 0 h 50"/>
                  <a:gd name="T2" fmla="*/ 0 w 236"/>
                  <a:gd name="T3" fmla="*/ 0 h 50"/>
                  <a:gd name="T4" fmla="*/ 0 w 236"/>
                  <a:gd name="T5" fmla="*/ 0 h 50"/>
                  <a:gd name="T6" fmla="*/ 0 w 236"/>
                  <a:gd name="T7" fmla="*/ 0 h 50"/>
                  <a:gd name="T8" fmla="*/ 0 w 23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0"/>
                  <a:gd name="T17" fmla="*/ 236 w 23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0">
                    <a:moveTo>
                      <a:pt x="166" y="50"/>
                    </a:moveTo>
                    <a:lnTo>
                      <a:pt x="0" y="17"/>
                    </a:lnTo>
                    <a:lnTo>
                      <a:pt x="68" y="0"/>
                    </a:lnTo>
                    <a:lnTo>
                      <a:pt x="236" y="33"/>
                    </a:lnTo>
                    <a:lnTo>
                      <a:pt x="166" y="50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2" name="Freeform 729"/>
              <p:cNvSpPr>
                <a:spLocks/>
              </p:cNvSpPr>
              <p:nvPr/>
            </p:nvSpPr>
            <p:spPr bwMode="auto">
              <a:xfrm>
                <a:off x="3652" y="2893"/>
                <a:ext cx="47" cy="13"/>
              </a:xfrm>
              <a:custGeom>
                <a:avLst/>
                <a:gdLst>
                  <a:gd name="T0" fmla="*/ 0 w 236"/>
                  <a:gd name="T1" fmla="*/ 0 h 50"/>
                  <a:gd name="T2" fmla="*/ 0 w 236"/>
                  <a:gd name="T3" fmla="*/ 0 h 50"/>
                  <a:gd name="T4" fmla="*/ 0 w 236"/>
                  <a:gd name="T5" fmla="*/ 0 h 50"/>
                  <a:gd name="T6" fmla="*/ 0 w 236"/>
                  <a:gd name="T7" fmla="*/ 0 h 50"/>
                  <a:gd name="T8" fmla="*/ 0 w 23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0"/>
                  <a:gd name="T17" fmla="*/ 236 w 23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0">
                    <a:moveTo>
                      <a:pt x="168" y="50"/>
                    </a:moveTo>
                    <a:lnTo>
                      <a:pt x="0" y="18"/>
                    </a:lnTo>
                    <a:lnTo>
                      <a:pt x="69" y="0"/>
                    </a:lnTo>
                    <a:lnTo>
                      <a:pt x="236" y="33"/>
                    </a:lnTo>
                    <a:lnTo>
                      <a:pt x="168" y="50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3" name="Freeform 730"/>
              <p:cNvSpPr>
                <a:spLocks/>
              </p:cNvSpPr>
              <p:nvPr/>
            </p:nvSpPr>
            <p:spPr bwMode="auto">
              <a:xfrm>
                <a:off x="3619" y="2885"/>
                <a:ext cx="47" cy="13"/>
              </a:xfrm>
              <a:custGeom>
                <a:avLst/>
                <a:gdLst>
                  <a:gd name="T0" fmla="*/ 0 w 234"/>
                  <a:gd name="T1" fmla="*/ 0 h 50"/>
                  <a:gd name="T2" fmla="*/ 0 w 234"/>
                  <a:gd name="T3" fmla="*/ 0 h 50"/>
                  <a:gd name="T4" fmla="*/ 0 w 234"/>
                  <a:gd name="T5" fmla="*/ 0 h 50"/>
                  <a:gd name="T6" fmla="*/ 0 w 234"/>
                  <a:gd name="T7" fmla="*/ 0 h 50"/>
                  <a:gd name="T8" fmla="*/ 0 w 23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50"/>
                  <a:gd name="T17" fmla="*/ 234 w 23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50">
                    <a:moveTo>
                      <a:pt x="165" y="50"/>
                    </a:moveTo>
                    <a:lnTo>
                      <a:pt x="0" y="18"/>
                    </a:lnTo>
                    <a:lnTo>
                      <a:pt x="69" y="0"/>
                    </a:lnTo>
                    <a:lnTo>
                      <a:pt x="234" y="32"/>
                    </a:lnTo>
                    <a:lnTo>
                      <a:pt x="165" y="50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4" name="Freeform 731"/>
              <p:cNvSpPr>
                <a:spLocks/>
              </p:cNvSpPr>
              <p:nvPr/>
            </p:nvSpPr>
            <p:spPr bwMode="auto">
              <a:xfrm>
                <a:off x="3585" y="2877"/>
                <a:ext cx="48" cy="13"/>
              </a:xfrm>
              <a:custGeom>
                <a:avLst/>
                <a:gdLst>
                  <a:gd name="T0" fmla="*/ 0 w 236"/>
                  <a:gd name="T1" fmla="*/ 0 h 50"/>
                  <a:gd name="T2" fmla="*/ 0 w 236"/>
                  <a:gd name="T3" fmla="*/ 0 h 50"/>
                  <a:gd name="T4" fmla="*/ 0 w 236"/>
                  <a:gd name="T5" fmla="*/ 0 h 50"/>
                  <a:gd name="T6" fmla="*/ 0 w 236"/>
                  <a:gd name="T7" fmla="*/ 0 h 50"/>
                  <a:gd name="T8" fmla="*/ 0 w 23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0"/>
                  <a:gd name="T17" fmla="*/ 236 w 23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0">
                    <a:moveTo>
                      <a:pt x="167" y="50"/>
                    </a:moveTo>
                    <a:lnTo>
                      <a:pt x="0" y="17"/>
                    </a:lnTo>
                    <a:lnTo>
                      <a:pt x="68" y="0"/>
                    </a:lnTo>
                    <a:lnTo>
                      <a:pt x="236" y="32"/>
                    </a:lnTo>
                    <a:lnTo>
                      <a:pt x="167" y="50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5" name="Freeform 732"/>
              <p:cNvSpPr>
                <a:spLocks/>
              </p:cNvSpPr>
              <p:nvPr/>
            </p:nvSpPr>
            <p:spPr bwMode="auto">
              <a:xfrm>
                <a:off x="3553" y="2869"/>
                <a:ext cx="46" cy="13"/>
              </a:xfrm>
              <a:custGeom>
                <a:avLst/>
                <a:gdLst>
                  <a:gd name="T0" fmla="*/ 0 w 232"/>
                  <a:gd name="T1" fmla="*/ 0 h 49"/>
                  <a:gd name="T2" fmla="*/ 0 w 232"/>
                  <a:gd name="T3" fmla="*/ 0 h 49"/>
                  <a:gd name="T4" fmla="*/ 0 w 232"/>
                  <a:gd name="T5" fmla="*/ 0 h 49"/>
                  <a:gd name="T6" fmla="*/ 0 w 232"/>
                  <a:gd name="T7" fmla="*/ 0 h 49"/>
                  <a:gd name="T8" fmla="*/ 0 w 232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2"/>
                  <a:gd name="T16" fmla="*/ 0 h 49"/>
                  <a:gd name="T17" fmla="*/ 232 w 232"/>
                  <a:gd name="T18" fmla="*/ 49 h 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2" h="49">
                    <a:moveTo>
                      <a:pt x="164" y="49"/>
                    </a:moveTo>
                    <a:lnTo>
                      <a:pt x="0" y="17"/>
                    </a:lnTo>
                    <a:lnTo>
                      <a:pt x="69" y="0"/>
                    </a:lnTo>
                    <a:lnTo>
                      <a:pt x="232" y="32"/>
                    </a:lnTo>
                    <a:lnTo>
                      <a:pt x="164" y="49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6" name="Freeform 733"/>
              <p:cNvSpPr>
                <a:spLocks/>
              </p:cNvSpPr>
              <p:nvPr/>
            </p:nvSpPr>
            <p:spPr bwMode="auto">
              <a:xfrm>
                <a:off x="3519" y="2861"/>
                <a:ext cx="47" cy="13"/>
              </a:xfrm>
              <a:custGeom>
                <a:avLst/>
                <a:gdLst>
                  <a:gd name="T0" fmla="*/ 0 w 237"/>
                  <a:gd name="T1" fmla="*/ 0 h 50"/>
                  <a:gd name="T2" fmla="*/ 0 w 237"/>
                  <a:gd name="T3" fmla="*/ 0 h 50"/>
                  <a:gd name="T4" fmla="*/ 0 w 237"/>
                  <a:gd name="T5" fmla="*/ 0 h 50"/>
                  <a:gd name="T6" fmla="*/ 0 w 237"/>
                  <a:gd name="T7" fmla="*/ 0 h 50"/>
                  <a:gd name="T8" fmla="*/ 0 w 237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50"/>
                  <a:gd name="T17" fmla="*/ 237 w 237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50">
                    <a:moveTo>
                      <a:pt x="168" y="50"/>
                    </a:moveTo>
                    <a:lnTo>
                      <a:pt x="0" y="17"/>
                    </a:lnTo>
                    <a:lnTo>
                      <a:pt x="69" y="0"/>
                    </a:lnTo>
                    <a:lnTo>
                      <a:pt x="237" y="33"/>
                    </a:lnTo>
                    <a:lnTo>
                      <a:pt x="168" y="50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7" name="Freeform 734"/>
              <p:cNvSpPr>
                <a:spLocks/>
              </p:cNvSpPr>
              <p:nvPr/>
            </p:nvSpPr>
            <p:spPr bwMode="auto">
              <a:xfrm>
                <a:off x="3486" y="2853"/>
                <a:ext cx="47" cy="12"/>
              </a:xfrm>
              <a:custGeom>
                <a:avLst/>
                <a:gdLst>
                  <a:gd name="T0" fmla="*/ 0 w 236"/>
                  <a:gd name="T1" fmla="*/ 0 h 50"/>
                  <a:gd name="T2" fmla="*/ 0 w 236"/>
                  <a:gd name="T3" fmla="*/ 0 h 50"/>
                  <a:gd name="T4" fmla="*/ 0 w 236"/>
                  <a:gd name="T5" fmla="*/ 0 h 50"/>
                  <a:gd name="T6" fmla="*/ 0 w 236"/>
                  <a:gd name="T7" fmla="*/ 0 h 50"/>
                  <a:gd name="T8" fmla="*/ 0 w 23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0"/>
                  <a:gd name="T17" fmla="*/ 236 w 236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0">
                    <a:moveTo>
                      <a:pt x="167" y="50"/>
                    </a:moveTo>
                    <a:lnTo>
                      <a:pt x="0" y="19"/>
                    </a:lnTo>
                    <a:lnTo>
                      <a:pt x="69" y="0"/>
                    </a:lnTo>
                    <a:lnTo>
                      <a:pt x="236" y="33"/>
                    </a:lnTo>
                    <a:lnTo>
                      <a:pt x="167" y="50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8" name="Freeform 735"/>
              <p:cNvSpPr>
                <a:spLocks/>
              </p:cNvSpPr>
              <p:nvPr/>
            </p:nvSpPr>
            <p:spPr bwMode="auto">
              <a:xfrm>
                <a:off x="3453" y="2845"/>
                <a:ext cx="46" cy="12"/>
              </a:xfrm>
              <a:custGeom>
                <a:avLst/>
                <a:gdLst>
                  <a:gd name="T0" fmla="*/ 0 w 233"/>
                  <a:gd name="T1" fmla="*/ 0 h 51"/>
                  <a:gd name="T2" fmla="*/ 0 w 233"/>
                  <a:gd name="T3" fmla="*/ 0 h 51"/>
                  <a:gd name="T4" fmla="*/ 0 w 233"/>
                  <a:gd name="T5" fmla="*/ 0 h 51"/>
                  <a:gd name="T6" fmla="*/ 0 w 233"/>
                  <a:gd name="T7" fmla="*/ 0 h 51"/>
                  <a:gd name="T8" fmla="*/ 0 w 233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3"/>
                  <a:gd name="T16" fmla="*/ 0 h 51"/>
                  <a:gd name="T17" fmla="*/ 233 w 233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3" h="51">
                    <a:moveTo>
                      <a:pt x="164" y="51"/>
                    </a:moveTo>
                    <a:lnTo>
                      <a:pt x="0" y="17"/>
                    </a:lnTo>
                    <a:lnTo>
                      <a:pt x="68" y="0"/>
                    </a:lnTo>
                    <a:lnTo>
                      <a:pt x="233" y="32"/>
                    </a:lnTo>
                    <a:lnTo>
                      <a:pt x="164" y="51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09" name="Freeform 736"/>
              <p:cNvSpPr>
                <a:spLocks/>
              </p:cNvSpPr>
              <p:nvPr/>
            </p:nvSpPr>
            <p:spPr bwMode="auto">
              <a:xfrm>
                <a:off x="3419" y="2837"/>
                <a:ext cx="47" cy="12"/>
              </a:xfrm>
              <a:custGeom>
                <a:avLst/>
                <a:gdLst>
                  <a:gd name="T0" fmla="*/ 0 w 235"/>
                  <a:gd name="T1" fmla="*/ 0 h 49"/>
                  <a:gd name="T2" fmla="*/ 0 w 235"/>
                  <a:gd name="T3" fmla="*/ 0 h 49"/>
                  <a:gd name="T4" fmla="*/ 0 w 235"/>
                  <a:gd name="T5" fmla="*/ 0 h 49"/>
                  <a:gd name="T6" fmla="*/ 0 w 235"/>
                  <a:gd name="T7" fmla="*/ 0 h 49"/>
                  <a:gd name="T8" fmla="*/ 0 w 235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49"/>
                  <a:gd name="T17" fmla="*/ 235 w 235"/>
                  <a:gd name="T18" fmla="*/ 49 h 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49">
                    <a:moveTo>
                      <a:pt x="167" y="49"/>
                    </a:moveTo>
                    <a:lnTo>
                      <a:pt x="0" y="18"/>
                    </a:lnTo>
                    <a:lnTo>
                      <a:pt x="67" y="0"/>
                    </a:lnTo>
                    <a:lnTo>
                      <a:pt x="235" y="32"/>
                    </a:lnTo>
                    <a:lnTo>
                      <a:pt x="167" y="49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0" name="Freeform 737"/>
              <p:cNvSpPr>
                <a:spLocks/>
              </p:cNvSpPr>
              <p:nvPr/>
            </p:nvSpPr>
            <p:spPr bwMode="auto">
              <a:xfrm>
                <a:off x="3386" y="2829"/>
                <a:ext cx="47" cy="12"/>
              </a:xfrm>
              <a:custGeom>
                <a:avLst/>
                <a:gdLst>
                  <a:gd name="T0" fmla="*/ 0 w 232"/>
                  <a:gd name="T1" fmla="*/ 0 h 51"/>
                  <a:gd name="T2" fmla="*/ 0 w 232"/>
                  <a:gd name="T3" fmla="*/ 0 h 51"/>
                  <a:gd name="T4" fmla="*/ 0 w 232"/>
                  <a:gd name="T5" fmla="*/ 0 h 51"/>
                  <a:gd name="T6" fmla="*/ 0 w 232"/>
                  <a:gd name="T7" fmla="*/ 0 h 51"/>
                  <a:gd name="T8" fmla="*/ 0 w 232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2"/>
                  <a:gd name="T16" fmla="*/ 0 h 51"/>
                  <a:gd name="T17" fmla="*/ 232 w 232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2" h="51">
                    <a:moveTo>
                      <a:pt x="165" y="51"/>
                    </a:moveTo>
                    <a:lnTo>
                      <a:pt x="0" y="19"/>
                    </a:lnTo>
                    <a:lnTo>
                      <a:pt x="67" y="0"/>
                    </a:lnTo>
                    <a:lnTo>
                      <a:pt x="232" y="33"/>
                    </a:lnTo>
                    <a:lnTo>
                      <a:pt x="165" y="51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1" name="Freeform 738"/>
              <p:cNvSpPr>
                <a:spLocks/>
              </p:cNvSpPr>
              <p:nvPr/>
            </p:nvSpPr>
            <p:spPr bwMode="auto">
              <a:xfrm>
                <a:off x="3353" y="2821"/>
                <a:ext cx="47" cy="12"/>
              </a:xfrm>
              <a:custGeom>
                <a:avLst/>
                <a:gdLst>
                  <a:gd name="T0" fmla="*/ 0 w 235"/>
                  <a:gd name="T1" fmla="*/ 0 h 50"/>
                  <a:gd name="T2" fmla="*/ 0 w 235"/>
                  <a:gd name="T3" fmla="*/ 0 h 50"/>
                  <a:gd name="T4" fmla="*/ 0 w 235"/>
                  <a:gd name="T5" fmla="*/ 0 h 50"/>
                  <a:gd name="T6" fmla="*/ 0 w 235"/>
                  <a:gd name="T7" fmla="*/ 0 h 50"/>
                  <a:gd name="T8" fmla="*/ 0 w 235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0"/>
                  <a:gd name="T17" fmla="*/ 235 w 235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0">
                    <a:moveTo>
                      <a:pt x="168" y="50"/>
                    </a:moveTo>
                    <a:lnTo>
                      <a:pt x="0" y="17"/>
                    </a:lnTo>
                    <a:lnTo>
                      <a:pt x="68" y="0"/>
                    </a:lnTo>
                    <a:lnTo>
                      <a:pt x="235" y="31"/>
                    </a:lnTo>
                    <a:lnTo>
                      <a:pt x="168" y="50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2" name="Freeform 739"/>
              <p:cNvSpPr>
                <a:spLocks/>
              </p:cNvSpPr>
              <p:nvPr/>
            </p:nvSpPr>
            <p:spPr bwMode="auto">
              <a:xfrm>
                <a:off x="3320" y="2812"/>
                <a:ext cx="46" cy="13"/>
              </a:xfrm>
              <a:custGeom>
                <a:avLst/>
                <a:gdLst>
                  <a:gd name="T0" fmla="*/ 0 w 234"/>
                  <a:gd name="T1" fmla="*/ 0 h 51"/>
                  <a:gd name="T2" fmla="*/ 0 w 234"/>
                  <a:gd name="T3" fmla="*/ 0 h 51"/>
                  <a:gd name="T4" fmla="*/ 0 w 234"/>
                  <a:gd name="T5" fmla="*/ 0 h 51"/>
                  <a:gd name="T6" fmla="*/ 0 w 234"/>
                  <a:gd name="T7" fmla="*/ 0 h 51"/>
                  <a:gd name="T8" fmla="*/ 0 w 2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51"/>
                  <a:gd name="T17" fmla="*/ 234 w 234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51">
                    <a:moveTo>
                      <a:pt x="166" y="51"/>
                    </a:moveTo>
                    <a:lnTo>
                      <a:pt x="0" y="18"/>
                    </a:lnTo>
                    <a:lnTo>
                      <a:pt x="66" y="0"/>
                    </a:lnTo>
                    <a:lnTo>
                      <a:pt x="234" y="34"/>
                    </a:lnTo>
                    <a:lnTo>
                      <a:pt x="166" y="51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3" name="Freeform 740"/>
              <p:cNvSpPr>
                <a:spLocks/>
              </p:cNvSpPr>
              <p:nvPr/>
            </p:nvSpPr>
            <p:spPr bwMode="auto">
              <a:xfrm>
                <a:off x="3287" y="2804"/>
                <a:ext cx="46" cy="13"/>
              </a:xfrm>
              <a:custGeom>
                <a:avLst/>
                <a:gdLst>
                  <a:gd name="T0" fmla="*/ 0 w 231"/>
                  <a:gd name="T1" fmla="*/ 0 h 49"/>
                  <a:gd name="T2" fmla="*/ 0 w 231"/>
                  <a:gd name="T3" fmla="*/ 0 h 49"/>
                  <a:gd name="T4" fmla="*/ 0 w 231"/>
                  <a:gd name="T5" fmla="*/ 0 h 49"/>
                  <a:gd name="T6" fmla="*/ 0 w 231"/>
                  <a:gd name="T7" fmla="*/ 0 h 49"/>
                  <a:gd name="T8" fmla="*/ 0 w 231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1"/>
                  <a:gd name="T16" fmla="*/ 0 h 49"/>
                  <a:gd name="T17" fmla="*/ 231 w 231"/>
                  <a:gd name="T18" fmla="*/ 49 h 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1" h="49">
                    <a:moveTo>
                      <a:pt x="165" y="49"/>
                    </a:moveTo>
                    <a:lnTo>
                      <a:pt x="0" y="17"/>
                    </a:lnTo>
                    <a:lnTo>
                      <a:pt x="66" y="0"/>
                    </a:lnTo>
                    <a:lnTo>
                      <a:pt x="231" y="31"/>
                    </a:lnTo>
                    <a:lnTo>
                      <a:pt x="165" y="49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4" name="Freeform 741"/>
              <p:cNvSpPr>
                <a:spLocks/>
              </p:cNvSpPr>
              <p:nvPr/>
            </p:nvSpPr>
            <p:spPr bwMode="auto">
              <a:xfrm>
                <a:off x="3253" y="2796"/>
                <a:ext cx="47" cy="13"/>
              </a:xfrm>
              <a:custGeom>
                <a:avLst/>
                <a:gdLst>
                  <a:gd name="T0" fmla="*/ 0 w 233"/>
                  <a:gd name="T1" fmla="*/ 0 h 50"/>
                  <a:gd name="T2" fmla="*/ 0 w 233"/>
                  <a:gd name="T3" fmla="*/ 0 h 50"/>
                  <a:gd name="T4" fmla="*/ 0 w 233"/>
                  <a:gd name="T5" fmla="*/ 0 h 50"/>
                  <a:gd name="T6" fmla="*/ 0 w 233"/>
                  <a:gd name="T7" fmla="*/ 0 h 50"/>
                  <a:gd name="T8" fmla="*/ 0 w 23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3"/>
                  <a:gd name="T16" fmla="*/ 0 h 50"/>
                  <a:gd name="T17" fmla="*/ 233 w 233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3" h="50">
                    <a:moveTo>
                      <a:pt x="167" y="50"/>
                    </a:moveTo>
                    <a:lnTo>
                      <a:pt x="0" y="18"/>
                    </a:lnTo>
                    <a:lnTo>
                      <a:pt x="66" y="0"/>
                    </a:lnTo>
                    <a:lnTo>
                      <a:pt x="233" y="33"/>
                    </a:lnTo>
                    <a:lnTo>
                      <a:pt x="167" y="50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5" name="Freeform 742"/>
              <p:cNvSpPr>
                <a:spLocks/>
              </p:cNvSpPr>
              <p:nvPr/>
            </p:nvSpPr>
            <p:spPr bwMode="auto">
              <a:xfrm>
                <a:off x="3220" y="2788"/>
                <a:ext cx="46" cy="13"/>
              </a:xfrm>
              <a:custGeom>
                <a:avLst/>
                <a:gdLst>
                  <a:gd name="T0" fmla="*/ 0 w 234"/>
                  <a:gd name="T1" fmla="*/ 0 h 50"/>
                  <a:gd name="T2" fmla="*/ 0 w 234"/>
                  <a:gd name="T3" fmla="*/ 0 h 50"/>
                  <a:gd name="T4" fmla="*/ 0 w 234"/>
                  <a:gd name="T5" fmla="*/ 0 h 50"/>
                  <a:gd name="T6" fmla="*/ 0 w 234"/>
                  <a:gd name="T7" fmla="*/ 0 h 50"/>
                  <a:gd name="T8" fmla="*/ 0 w 234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50"/>
                  <a:gd name="T17" fmla="*/ 234 w 234"/>
                  <a:gd name="T18" fmla="*/ 50 h 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50">
                    <a:moveTo>
                      <a:pt x="168" y="50"/>
                    </a:moveTo>
                    <a:lnTo>
                      <a:pt x="0" y="17"/>
                    </a:lnTo>
                    <a:lnTo>
                      <a:pt x="68" y="0"/>
                    </a:lnTo>
                    <a:lnTo>
                      <a:pt x="234" y="32"/>
                    </a:lnTo>
                    <a:lnTo>
                      <a:pt x="168" y="50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6" name="Freeform 743"/>
              <p:cNvSpPr>
                <a:spLocks/>
              </p:cNvSpPr>
              <p:nvPr/>
            </p:nvSpPr>
            <p:spPr bwMode="auto">
              <a:xfrm>
                <a:off x="3194" y="2782"/>
                <a:ext cx="39" cy="10"/>
              </a:xfrm>
              <a:custGeom>
                <a:avLst/>
                <a:gdLst>
                  <a:gd name="T0" fmla="*/ 0 w 195"/>
                  <a:gd name="T1" fmla="*/ 0 h 42"/>
                  <a:gd name="T2" fmla="*/ 0 w 195"/>
                  <a:gd name="T3" fmla="*/ 0 h 42"/>
                  <a:gd name="T4" fmla="*/ 0 w 195"/>
                  <a:gd name="T5" fmla="*/ 0 h 42"/>
                  <a:gd name="T6" fmla="*/ 0 w 195"/>
                  <a:gd name="T7" fmla="*/ 0 h 42"/>
                  <a:gd name="T8" fmla="*/ 0 w 195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5"/>
                  <a:gd name="T16" fmla="*/ 0 h 42"/>
                  <a:gd name="T17" fmla="*/ 195 w 195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5" h="42">
                    <a:moveTo>
                      <a:pt x="127" y="42"/>
                    </a:moveTo>
                    <a:lnTo>
                      <a:pt x="0" y="17"/>
                    </a:lnTo>
                    <a:lnTo>
                      <a:pt x="66" y="0"/>
                    </a:lnTo>
                    <a:lnTo>
                      <a:pt x="195" y="25"/>
                    </a:lnTo>
                    <a:lnTo>
                      <a:pt x="127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7" name="Freeform 744"/>
              <p:cNvSpPr>
                <a:spLocks/>
              </p:cNvSpPr>
              <p:nvPr/>
            </p:nvSpPr>
            <p:spPr bwMode="auto">
              <a:xfrm>
                <a:off x="3194" y="2782"/>
                <a:ext cx="663" cy="163"/>
              </a:xfrm>
              <a:custGeom>
                <a:avLst/>
                <a:gdLst>
                  <a:gd name="T0" fmla="*/ 0 w 3314"/>
                  <a:gd name="T1" fmla="*/ 0 h 650"/>
                  <a:gd name="T2" fmla="*/ 0 w 3314"/>
                  <a:gd name="T3" fmla="*/ 0 h 650"/>
                  <a:gd name="T4" fmla="*/ 0 w 3314"/>
                  <a:gd name="T5" fmla="*/ 0 h 650"/>
                  <a:gd name="T6" fmla="*/ 0 w 3314"/>
                  <a:gd name="T7" fmla="*/ 0 h 650"/>
                  <a:gd name="T8" fmla="*/ 0 w 3314"/>
                  <a:gd name="T9" fmla="*/ 0 h 6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14"/>
                  <a:gd name="T16" fmla="*/ 0 h 650"/>
                  <a:gd name="T17" fmla="*/ 3314 w 3314"/>
                  <a:gd name="T18" fmla="*/ 650 h 6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14" h="650">
                    <a:moveTo>
                      <a:pt x="3314" y="632"/>
                    </a:moveTo>
                    <a:lnTo>
                      <a:pt x="66" y="0"/>
                    </a:lnTo>
                    <a:lnTo>
                      <a:pt x="0" y="17"/>
                    </a:lnTo>
                    <a:lnTo>
                      <a:pt x="3247" y="650"/>
                    </a:lnTo>
                    <a:lnTo>
                      <a:pt x="3314" y="6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8" name="Freeform 745"/>
              <p:cNvSpPr>
                <a:spLocks/>
              </p:cNvSpPr>
              <p:nvPr/>
            </p:nvSpPr>
            <p:spPr bwMode="auto">
              <a:xfrm>
                <a:off x="3798" y="2926"/>
                <a:ext cx="70" cy="16"/>
              </a:xfrm>
              <a:custGeom>
                <a:avLst/>
                <a:gdLst>
                  <a:gd name="T0" fmla="*/ 0 w 349"/>
                  <a:gd name="T1" fmla="*/ 0 h 64"/>
                  <a:gd name="T2" fmla="*/ 0 w 349"/>
                  <a:gd name="T3" fmla="*/ 0 h 64"/>
                  <a:gd name="T4" fmla="*/ 0 w 349"/>
                  <a:gd name="T5" fmla="*/ 0 h 64"/>
                  <a:gd name="T6" fmla="*/ 0 w 349"/>
                  <a:gd name="T7" fmla="*/ 0 h 64"/>
                  <a:gd name="T8" fmla="*/ 0 w 349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9"/>
                  <a:gd name="T16" fmla="*/ 0 h 64"/>
                  <a:gd name="T17" fmla="*/ 349 w 349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9" h="64">
                    <a:moveTo>
                      <a:pt x="0" y="0"/>
                    </a:moveTo>
                    <a:lnTo>
                      <a:pt x="295" y="57"/>
                    </a:lnTo>
                    <a:lnTo>
                      <a:pt x="349" y="64"/>
                    </a:lnTo>
                    <a:lnTo>
                      <a:pt x="3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19" name="Freeform 746"/>
              <p:cNvSpPr>
                <a:spLocks/>
              </p:cNvSpPr>
              <p:nvPr/>
            </p:nvSpPr>
            <p:spPr bwMode="auto">
              <a:xfrm>
                <a:off x="3668" y="2894"/>
                <a:ext cx="138" cy="33"/>
              </a:xfrm>
              <a:custGeom>
                <a:avLst/>
                <a:gdLst>
                  <a:gd name="T0" fmla="*/ 0 w 689"/>
                  <a:gd name="T1" fmla="*/ 0 h 129"/>
                  <a:gd name="T2" fmla="*/ 0 w 689"/>
                  <a:gd name="T3" fmla="*/ 0 h 129"/>
                  <a:gd name="T4" fmla="*/ 0 w 689"/>
                  <a:gd name="T5" fmla="*/ 0 h 129"/>
                  <a:gd name="T6" fmla="*/ 0 w 689"/>
                  <a:gd name="T7" fmla="*/ 0 h 129"/>
                  <a:gd name="T8" fmla="*/ 0 w 689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9"/>
                  <a:gd name="T16" fmla="*/ 0 h 129"/>
                  <a:gd name="T17" fmla="*/ 689 w 689"/>
                  <a:gd name="T18" fmla="*/ 129 h 1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9" h="129">
                    <a:moveTo>
                      <a:pt x="650" y="126"/>
                    </a:moveTo>
                    <a:lnTo>
                      <a:pt x="0" y="0"/>
                    </a:lnTo>
                    <a:lnTo>
                      <a:pt x="39" y="3"/>
                    </a:lnTo>
                    <a:lnTo>
                      <a:pt x="689" y="129"/>
                    </a:lnTo>
                    <a:lnTo>
                      <a:pt x="65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0" name="Freeform 747"/>
              <p:cNvSpPr>
                <a:spLocks/>
              </p:cNvSpPr>
              <p:nvPr/>
            </p:nvSpPr>
            <p:spPr bwMode="auto">
              <a:xfrm>
                <a:off x="3535" y="2862"/>
                <a:ext cx="141" cy="33"/>
              </a:xfrm>
              <a:custGeom>
                <a:avLst/>
                <a:gdLst>
                  <a:gd name="T0" fmla="*/ 0 w 704"/>
                  <a:gd name="T1" fmla="*/ 0 h 133"/>
                  <a:gd name="T2" fmla="*/ 0 w 704"/>
                  <a:gd name="T3" fmla="*/ 0 h 133"/>
                  <a:gd name="T4" fmla="*/ 0 w 704"/>
                  <a:gd name="T5" fmla="*/ 0 h 133"/>
                  <a:gd name="T6" fmla="*/ 0 w 704"/>
                  <a:gd name="T7" fmla="*/ 0 h 133"/>
                  <a:gd name="T8" fmla="*/ 0 w 704"/>
                  <a:gd name="T9" fmla="*/ 0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4"/>
                  <a:gd name="T16" fmla="*/ 0 h 133"/>
                  <a:gd name="T17" fmla="*/ 704 w 704"/>
                  <a:gd name="T18" fmla="*/ 133 h 1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4" h="133">
                    <a:moveTo>
                      <a:pt x="665" y="130"/>
                    </a:moveTo>
                    <a:lnTo>
                      <a:pt x="0" y="0"/>
                    </a:lnTo>
                    <a:lnTo>
                      <a:pt x="39" y="3"/>
                    </a:lnTo>
                    <a:lnTo>
                      <a:pt x="704" y="133"/>
                    </a:lnTo>
                    <a:lnTo>
                      <a:pt x="665" y="1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1" name="Freeform 748"/>
              <p:cNvSpPr>
                <a:spLocks/>
              </p:cNvSpPr>
              <p:nvPr/>
            </p:nvSpPr>
            <p:spPr bwMode="auto">
              <a:xfrm>
                <a:off x="3402" y="2829"/>
                <a:ext cx="141" cy="34"/>
              </a:xfrm>
              <a:custGeom>
                <a:avLst/>
                <a:gdLst>
                  <a:gd name="T0" fmla="*/ 0 w 702"/>
                  <a:gd name="T1" fmla="*/ 0 h 132"/>
                  <a:gd name="T2" fmla="*/ 0 w 702"/>
                  <a:gd name="T3" fmla="*/ 0 h 132"/>
                  <a:gd name="T4" fmla="*/ 0 w 702"/>
                  <a:gd name="T5" fmla="*/ 0 h 132"/>
                  <a:gd name="T6" fmla="*/ 0 w 702"/>
                  <a:gd name="T7" fmla="*/ 0 h 132"/>
                  <a:gd name="T8" fmla="*/ 0 w 702"/>
                  <a:gd name="T9" fmla="*/ 0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32"/>
                  <a:gd name="T17" fmla="*/ 702 w 702"/>
                  <a:gd name="T18" fmla="*/ 132 h 1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32">
                    <a:moveTo>
                      <a:pt x="663" y="129"/>
                    </a:moveTo>
                    <a:lnTo>
                      <a:pt x="0" y="0"/>
                    </a:lnTo>
                    <a:lnTo>
                      <a:pt x="39" y="3"/>
                    </a:lnTo>
                    <a:lnTo>
                      <a:pt x="702" y="132"/>
                    </a:lnTo>
                    <a:lnTo>
                      <a:pt x="663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2" name="Freeform 749"/>
              <p:cNvSpPr>
                <a:spLocks/>
              </p:cNvSpPr>
              <p:nvPr/>
            </p:nvSpPr>
            <p:spPr bwMode="auto">
              <a:xfrm>
                <a:off x="3272" y="2798"/>
                <a:ext cx="138" cy="32"/>
              </a:xfrm>
              <a:custGeom>
                <a:avLst/>
                <a:gdLst>
                  <a:gd name="T0" fmla="*/ 0 w 689"/>
                  <a:gd name="T1" fmla="*/ 0 h 130"/>
                  <a:gd name="T2" fmla="*/ 0 w 689"/>
                  <a:gd name="T3" fmla="*/ 0 h 130"/>
                  <a:gd name="T4" fmla="*/ 0 w 689"/>
                  <a:gd name="T5" fmla="*/ 0 h 130"/>
                  <a:gd name="T6" fmla="*/ 0 w 689"/>
                  <a:gd name="T7" fmla="*/ 0 h 130"/>
                  <a:gd name="T8" fmla="*/ 0 w 689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89"/>
                  <a:gd name="T16" fmla="*/ 0 h 130"/>
                  <a:gd name="T17" fmla="*/ 689 w 689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89" h="130">
                    <a:moveTo>
                      <a:pt x="650" y="127"/>
                    </a:moveTo>
                    <a:lnTo>
                      <a:pt x="0" y="0"/>
                    </a:lnTo>
                    <a:lnTo>
                      <a:pt x="39" y="4"/>
                    </a:lnTo>
                    <a:lnTo>
                      <a:pt x="689" y="130"/>
                    </a:lnTo>
                    <a:lnTo>
                      <a:pt x="650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3" name="Freeform 750"/>
              <p:cNvSpPr>
                <a:spLocks/>
              </p:cNvSpPr>
              <p:nvPr/>
            </p:nvSpPr>
            <p:spPr bwMode="auto">
              <a:xfrm>
                <a:off x="3207" y="2782"/>
                <a:ext cx="73" cy="17"/>
              </a:xfrm>
              <a:custGeom>
                <a:avLst/>
                <a:gdLst>
                  <a:gd name="T0" fmla="*/ 0 w 364"/>
                  <a:gd name="T1" fmla="*/ 0 h 67"/>
                  <a:gd name="T2" fmla="*/ 0 w 364"/>
                  <a:gd name="T3" fmla="*/ 0 h 67"/>
                  <a:gd name="T4" fmla="*/ 0 w 364"/>
                  <a:gd name="T5" fmla="*/ 0 h 67"/>
                  <a:gd name="T6" fmla="*/ 0 w 364"/>
                  <a:gd name="T7" fmla="*/ 0 h 67"/>
                  <a:gd name="T8" fmla="*/ 0 w 364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4"/>
                  <a:gd name="T16" fmla="*/ 0 h 67"/>
                  <a:gd name="T17" fmla="*/ 364 w 364"/>
                  <a:gd name="T18" fmla="*/ 67 h 6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4" h="67">
                    <a:moveTo>
                      <a:pt x="325" y="63"/>
                    </a:moveTo>
                    <a:lnTo>
                      <a:pt x="0" y="0"/>
                    </a:lnTo>
                    <a:lnTo>
                      <a:pt x="54" y="6"/>
                    </a:lnTo>
                    <a:lnTo>
                      <a:pt x="364" y="67"/>
                    </a:lnTo>
                    <a:lnTo>
                      <a:pt x="325" y="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4" name="Freeform 751"/>
              <p:cNvSpPr>
                <a:spLocks/>
              </p:cNvSpPr>
              <p:nvPr/>
            </p:nvSpPr>
            <p:spPr bwMode="auto">
              <a:xfrm>
                <a:off x="3207" y="2782"/>
                <a:ext cx="661" cy="160"/>
              </a:xfrm>
              <a:custGeom>
                <a:avLst/>
                <a:gdLst>
                  <a:gd name="T0" fmla="*/ 0 w 3302"/>
                  <a:gd name="T1" fmla="*/ 0 h 639"/>
                  <a:gd name="T2" fmla="*/ 0 w 3302"/>
                  <a:gd name="T3" fmla="*/ 0 h 639"/>
                  <a:gd name="T4" fmla="*/ 0 w 3302"/>
                  <a:gd name="T5" fmla="*/ 0 h 639"/>
                  <a:gd name="T6" fmla="*/ 0 w 3302"/>
                  <a:gd name="T7" fmla="*/ 0 h 639"/>
                  <a:gd name="T8" fmla="*/ 0 w 3302"/>
                  <a:gd name="T9" fmla="*/ 0 h 6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02"/>
                  <a:gd name="T16" fmla="*/ 0 h 639"/>
                  <a:gd name="T17" fmla="*/ 3302 w 3302"/>
                  <a:gd name="T18" fmla="*/ 639 h 6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02" h="639">
                    <a:moveTo>
                      <a:pt x="3302" y="639"/>
                    </a:moveTo>
                    <a:lnTo>
                      <a:pt x="54" y="6"/>
                    </a:lnTo>
                    <a:lnTo>
                      <a:pt x="0" y="0"/>
                    </a:lnTo>
                    <a:lnTo>
                      <a:pt x="3248" y="632"/>
                    </a:lnTo>
                    <a:lnTo>
                      <a:pt x="3302" y="63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5" name="Freeform 752"/>
              <p:cNvSpPr>
                <a:spLocks/>
              </p:cNvSpPr>
              <p:nvPr/>
            </p:nvSpPr>
            <p:spPr bwMode="auto">
              <a:xfrm>
                <a:off x="3840" y="2933"/>
                <a:ext cx="43" cy="9"/>
              </a:xfrm>
              <a:custGeom>
                <a:avLst/>
                <a:gdLst>
                  <a:gd name="T0" fmla="*/ 0 w 213"/>
                  <a:gd name="T1" fmla="*/ 0 h 33"/>
                  <a:gd name="T2" fmla="*/ 0 w 213"/>
                  <a:gd name="T3" fmla="*/ 0 h 33"/>
                  <a:gd name="T4" fmla="*/ 0 w 213"/>
                  <a:gd name="T5" fmla="*/ 0 h 33"/>
                  <a:gd name="T6" fmla="*/ 0 w 213"/>
                  <a:gd name="T7" fmla="*/ 0 h 33"/>
                  <a:gd name="T8" fmla="*/ 0 w 213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3"/>
                  <a:gd name="T16" fmla="*/ 0 h 33"/>
                  <a:gd name="T17" fmla="*/ 213 w 21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3" h="33">
                    <a:moveTo>
                      <a:pt x="0" y="5"/>
                    </a:moveTo>
                    <a:lnTo>
                      <a:pt x="139" y="33"/>
                    </a:lnTo>
                    <a:lnTo>
                      <a:pt x="213" y="27"/>
                    </a:lnTo>
                    <a:lnTo>
                      <a:pt x="7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F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6" name="Freeform 753"/>
              <p:cNvSpPr>
                <a:spLocks/>
              </p:cNvSpPr>
              <p:nvPr/>
            </p:nvSpPr>
            <p:spPr bwMode="auto">
              <a:xfrm>
                <a:off x="3807" y="2925"/>
                <a:ext cx="47" cy="10"/>
              </a:xfrm>
              <a:custGeom>
                <a:avLst/>
                <a:gdLst>
                  <a:gd name="T0" fmla="*/ 0 w 234"/>
                  <a:gd name="T1" fmla="*/ 0 h 37"/>
                  <a:gd name="T2" fmla="*/ 0 w 234"/>
                  <a:gd name="T3" fmla="*/ 0 h 37"/>
                  <a:gd name="T4" fmla="*/ 0 w 234"/>
                  <a:gd name="T5" fmla="*/ 0 h 37"/>
                  <a:gd name="T6" fmla="*/ 0 w 234"/>
                  <a:gd name="T7" fmla="*/ 0 h 37"/>
                  <a:gd name="T8" fmla="*/ 0 w 23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37"/>
                  <a:gd name="T17" fmla="*/ 234 w 234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37">
                    <a:moveTo>
                      <a:pt x="164" y="37"/>
                    </a:moveTo>
                    <a:lnTo>
                      <a:pt x="0" y="6"/>
                    </a:lnTo>
                    <a:lnTo>
                      <a:pt x="70" y="0"/>
                    </a:lnTo>
                    <a:lnTo>
                      <a:pt x="234" y="32"/>
                    </a:lnTo>
                    <a:lnTo>
                      <a:pt x="164" y="37"/>
                    </a:lnTo>
                    <a:close/>
                  </a:path>
                </a:pathLst>
              </a:custGeom>
              <a:solidFill>
                <a:srgbClr val="E3E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7" name="Freeform 754"/>
              <p:cNvSpPr>
                <a:spLocks/>
              </p:cNvSpPr>
              <p:nvPr/>
            </p:nvSpPr>
            <p:spPr bwMode="auto">
              <a:xfrm>
                <a:off x="3775" y="2917"/>
                <a:ext cx="46" cy="10"/>
              </a:xfrm>
              <a:custGeom>
                <a:avLst/>
                <a:gdLst>
                  <a:gd name="T0" fmla="*/ 0 w 233"/>
                  <a:gd name="T1" fmla="*/ 0 h 38"/>
                  <a:gd name="T2" fmla="*/ 0 w 233"/>
                  <a:gd name="T3" fmla="*/ 0 h 38"/>
                  <a:gd name="T4" fmla="*/ 0 w 233"/>
                  <a:gd name="T5" fmla="*/ 0 h 38"/>
                  <a:gd name="T6" fmla="*/ 0 w 233"/>
                  <a:gd name="T7" fmla="*/ 0 h 38"/>
                  <a:gd name="T8" fmla="*/ 0 w 233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3"/>
                  <a:gd name="T16" fmla="*/ 0 h 38"/>
                  <a:gd name="T17" fmla="*/ 233 w 233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3" h="38">
                    <a:moveTo>
                      <a:pt x="163" y="38"/>
                    </a:moveTo>
                    <a:lnTo>
                      <a:pt x="0" y="6"/>
                    </a:lnTo>
                    <a:lnTo>
                      <a:pt x="70" y="0"/>
                    </a:lnTo>
                    <a:lnTo>
                      <a:pt x="233" y="32"/>
                    </a:lnTo>
                    <a:lnTo>
                      <a:pt x="163" y="38"/>
                    </a:lnTo>
                    <a:close/>
                  </a:path>
                </a:pathLst>
              </a:custGeom>
              <a:solidFill>
                <a:srgbClr val="D6D6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8" name="Freeform 755"/>
              <p:cNvSpPr>
                <a:spLocks/>
              </p:cNvSpPr>
              <p:nvPr/>
            </p:nvSpPr>
            <p:spPr bwMode="auto">
              <a:xfrm>
                <a:off x="3742" y="2910"/>
                <a:ext cx="47" cy="9"/>
              </a:xfrm>
              <a:custGeom>
                <a:avLst/>
                <a:gdLst>
                  <a:gd name="T0" fmla="*/ 0 w 234"/>
                  <a:gd name="T1" fmla="*/ 0 h 38"/>
                  <a:gd name="T2" fmla="*/ 0 w 234"/>
                  <a:gd name="T3" fmla="*/ 0 h 38"/>
                  <a:gd name="T4" fmla="*/ 0 w 234"/>
                  <a:gd name="T5" fmla="*/ 0 h 38"/>
                  <a:gd name="T6" fmla="*/ 0 w 234"/>
                  <a:gd name="T7" fmla="*/ 0 h 38"/>
                  <a:gd name="T8" fmla="*/ 0 w 234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38"/>
                  <a:gd name="T17" fmla="*/ 234 w 234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38">
                    <a:moveTo>
                      <a:pt x="164" y="38"/>
                    </a:moveTo>
                    <a:lnTo>
                      <a:pt x="0" y="6"/>
                    </a:lnTo>
                    <a:lnTo>
                      <a:pt x="71" y="0"/>
                    </a:lnTo>
                    <a:lnTo>
                      <a:pt x="234" y="32"/>
                    </a:lnTo>
                    <a:lnTo>
                      <a:pt x="164" y="38"/>
                    </a:lnTo>
                    <a:close/>
                  </a:path>
                </a:pathLst>
              </a:custGeom>
              <a:solidFill>
                <a:srgbClr val="CAC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29" name="Freeform 756"/>
              <p:cNvSpPr>
                <a:spLocks/>
              </p:cNvSpPr>
              <p:nvPr/>
            </p:nvSpPr>
            <p:spPr bwMode="auto">
              <a:xfrm>
                <a:off x="3708" y="2901"/>
                <a:ext cx="48" cy="10"/>
              </a:xfrm>
              <a:custGeom>
                <a:avLst/>
                <a:gdLst>
                  <a:gd name="T0" fmla="*/ 0 w 238"/>
                  <a:gd name="T1" fmla="*/ 0 h 39"/>
                  <a:gd name="T2" fmla="*/ 0 w 238"/>
                  <a:gd name="T3" fmla="*/ 0 h 39"/>
                  <a:gd name="T4" fmla="*/ 0 w 238"/>
                  <a:gd name="T5" fmla="*/ 0 h 39"/>
                  <a:gd name="T6" fmla="*/ 0 w 238"/>
                  <a:gd name="T7" fmla="*/ 0 h 39"/>
                  <a:gd name="T8" fmla="*/ 0 w 23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39"/>
                  <a:gd name="T17" fmla="*/ 238 w 238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39">
                    <a:moveTo>
                      <a:pt x="167" y="39"/>
                    </a:moveTo>
                    <a:lnTo>
                      <a:pt x="0" y="7"/>
                    </a:lnTo>
                    <a:lnTo>
                      <a:pt x="70" y="0"/>
                    </a:lnTo>
                    <a:lnTo>
                      <a:pt x="238" y="33"/>
                    </a:lnTo>
                    <a:lnTo>
                      <a:pt x="167" y="39"/>
                    </a:lnTo>
                    <a:close/>
                  </a:path>
                </a:pathLst>
              </a:custGeom>
              <a:solidFill>
                <a:srgbClr val="BDB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0" name="Freeform 757"/>
              <p:cNvSpPr>
                <a:spLocks/>
              </p:cNvSpPr>
              <p:nvPr/>
            </p:nvSpPr>
            <p:spPr bwMode="auto">
              <a:xfrm>
                <a:off x="3676" y="2893"/>
                <a:ext cx="46" cy="10"/>
              </a:xfrm>
              <a:custGeom>
                <a:avLst/>
                <a:gdLst>
                  <a:gd name="T0" fmla="*/ 0 w 234"/>
                  <a:gd name="T1" fmla="*/ 0 h 39"/>
                  <a:gd name="T2" fmla="*/ 0 w 234"/>
                  <a:gd name="T3" fmla="*/ 0 h 39"/>
                  <a:gd name="T4" fmla="*/ 0 w 234"/>
                  <a:gd name="T5" fmla="*/ 0 h 39"/>
                  <a:gd name="T6" fmla="*/ 0 w 234"/>
                  <a:gd name="T7" fmla="*/ 0 h 39"/>
                  <a:gd name="T8" fmla="*/ 0 w 234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39"/>
                  <a:gd name="T17" fmla="*/ 234 w 234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39">
                    <a:moveTo>
                      <a:pt x="164" y="39"/>
                    </a:moveTo>
                    <a:lnTo>
                      <a:pt x="0" y="7"/>
                    </a:lnTo>
                    <a:lnTo>
                      <a:pt x="71" y="0"/>
                    </a:lnTo>
                    <a:lnTo>
                      <a:pt x="234" y="32"/>
                    </a:lnTo>
                    <a:lnTo>
                      <a:pt x="164" y="39"/>
                    </a:lnTo>
                    <a:close/>
                  </a:path>
                </a:pathLst>
              </a:custGeom>
              <a:solidFill>
                <a:srgbClr val="B1B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1" name="Freeform 758"/>
              <p:cNvSpPr>
                <a:spLocks/>
              </p:cNvSpPr>
              <p:nvPr/>
            </p:nvSpPr>
            <p:spPr bwMode="auto">
              <a:xfrm>
                <a:off x="3643" y="2885"/>
                <a:ext cx="47" cy="10"/>
              </a:xfrm>
              <a:custGeom>
                <a:avLst/>
                <a:gdLst>
                  <a:gd name="T0" fmla="*/ 0 w 235"/>
                  <a:gd name="T1" fmla="*/ 0 h 39"/>
                  <a:gd name="T2" fmla="*/ 0 w 235"/>
                  <a:gd name="T3" fmla="*/ 0 h 39"/>
                  <a:gd name="T4" fmla="*/ 0 w 235"/>
                  <a:gd name="T5" fmla="*/ 0 h 39"/>
                  <a:gd name="T6" fmla="*/ 0 w 235"/>
                  <a:gd name="T7" fmla="*/ 0 h 39"/>
                  <a:gd name="T8" fmla="*/ 0 w 235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39"/>
                  <a:gd name="T17" fmla="*/ 235 w 235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39">
                    <a:moveTo>
                      <a:pt x="164" y="39"/>
                    </a:moveTo>
                    <a:lnTo>
                      <a:pt x="0" y="7"/>
                    </a:lnTo>
                    <a:lnTo>
                      <a:pt x="71" y="0"/>
                    </a:lnTo>
                    <a:lnTo>
                      <a:pt x="235" y="32"/>
                    </a:lnTo>
                    <a:lnTo>
                      <a:pt x="164" y="39"/>
                    </a:lnTo>
                    <a:close/>
                  </a:path>
                </a:pathLst>
              </a:custGeom>
              <a:solidFill>
                <a:srgbClr val="A4A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2" name="Freeform 759"/>
              <p:cNvSpPr>
                <a:spLocks/>
              </p:cNvSpPr>
              <p:nvPr/>
            </p:nvSpPr>
            <p:spPr bwMode="auto">
              <a:xfrm>
                <a:off x="3610" y="2877"/>
                <a:ext cx="47" cy="10"/>
              </a:xfrm>
              <a:custGeom>
                <a:avLst/>
                <a:gdLst>
                  <a:gd name="T0" fmla="*/ 0 w 235"/>
                  <a:gd name="T1" fmla="*/ 0 h 39"/>
                  <a:gd name="T2" fmla="*/ 0 w 235"/>
                  <a:gd name="T3" fmla="*/ 0 h 39"/>
                  <a:gd name="T4" fmla="*/ 0 w 235"/>
                  <a:gd name="T5" fmla="*/ 0 h 39"/>
                  <a:gd name="T6" fmla="*/ 0 w 235"/>
                  <a:gd name="T7" fmla="*/ 0 h 39"/>
                  <a:gd name="T8" fmla="*/ 0 w 235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39"/>
                  <a:gd name="T17" fmla="*/ 235 w 235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39">
                    <a:moveTo>
                      <a:pt x="164" y="39"/>
                    </a:moveTo>
                    <a:lnTo>
                      <a:pt x="0" y="7"/>
                    </a:lnTo>
                    <a:lnTo>
                      <a:pt x="72" y="0"/>
                    </a:lnTo>
                    <a:lnTo>
                      <a:pt x="235" y="32"/>
                    </a:lnTo>
                    <a:lnTo>
                      <a:pt x="164" y="39"/>
                    </a:lnTo>
                    <a:close/>
                  </a:path>
                </a:pathLst>
              </a:custGeom>
              <a:solidFill>
                <a:srgbClr val="979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3" name="Freeform 760"/>
              <p:cNvSpPr>
                <a:spLocks/>
              </p:cNvSpPr>
              <p:nvPr/>
            </p:nvSpPr>
            <p:spPr bwMode="auto">
              <a:xfrm>
                <a:off x="3577" y="2869"/>
                <a:ext cx="47" cy="10"/>
              </a:xfrm>
              <a:custGeom>
                <a:avLst/>
                <a:gdLst>
                  <a:gd name="T0" fmla="*/ 0 w 239"/>
                  <a:gd name="T1" fmla="*/ 0 h 39"/>
                  <a:gd name="T2" fmla="*/ 0 w 239"/>
                  <a:gd name="T3" fmla="*/ 0 h 39"/>
                  <a:gd name="T4" fmla="*/ 0 w 239"/>
                  <a:gd name="T5" fmla="*/ 0 h 39"/>
                  <a:gd name="T6" fmla="*/ 0 w 239"/>
                  <a:gd name="T7" fmla="*/ 0 h 39"/>
                  <a:gd name="T8" fmla="*/ 0 w 2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39"/>
                  <a:gd name="T17" fmla="*/ 239 w 23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39">
                    <a:moveTo>
                      <a:pt x="167" y="39"/>
                    </a:moveTo>
                    <a:lnTo>
                      <a:pt x="0" y="6"/>
                    </a:lnTo>
                    <a:lnTo>
                      <a:pt x="71" y="0"/>
                    </a:lnTo>
                    <a:lnTo>
                      <a:pt x="239" y="32"/>
                    </a:lnTo>
                    <a:lnTo>
                      <a:pt x="167" y="39"/>
                    </a:lnTo>
                    <a:close/>
                  </a:path>
                </a:pathLst>
              </a:custGeom>
              <a:solidFill>
                <a:srgbClr val="8B8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4" name="Freeform 761"/>
              <p:cNvSpPr>
                <a:spLocks/>
              </p:cNvSpPr>
              <p:nvPr/>
            </p:nvSpPr>
            <p:spPr bwMode="auto">
              <a:xfrm>
                <a:off x="3544" y="2861"/>
                <a:ext cx="47" cy="10"/>
              </a:xfrm>
              <a:custGeom>
                <a:avLst/>
                <a:gdLst>
                  <a:gd name="T0" fmla="*/ 0 w 235"/>
                  <a:gd name="T1" fmla="*/ 0 h 38"/>
                  <a:gd name="T2" fmla="*/ 0 w 235"/>
                  <a:gd name="T3" fmla="*/ 0 h 38"/>
                  <a:gd name="T4" fmla="*/ 0 w 235"/>
                  <a:gd name="T5" fmla="*/ 0 h 38"/>
                  <a:gd name="T6" fmla="*/ 0 w 235"/>
                  <a:gd name="T7" fmla="*/ 0 h 38"/>
                  <a:gd name="T8" fmla="*/ 0 w 235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38"/>
                  <a:gd name="T17" fmla="*/ 235 w 235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38">
                    <a:moveTo>
                      <a:pt x="164" y="38"/>
                    </a:moveTo>
                    <a:lnTo>
                      <a:pt x="0" y="6"/>
                    </a:lnTo>
                    <a:lnTo>
                      <a:pt x="71" y="0"/>
                    </a:lnTo>
                    <a:lnTo>
                      <a:pt x="235" y="32"/>
                    </a:lnTo>
                    <a:lnTo>
                      <a:pt x="164" y="38"/>
                    </a:lnTo>
                    <a:close/>
                  </a:path>
                </a:pathLst>
              </a:custGeom>
              <a:solidFill>
                <a:srgbClr val="7E7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5" name="Freeform 762"/>
              <p:cNvSpPr>
                <a:spLocks/>
              </p:cNvSpPr>
              <p:nvPr/>
            </p:nvSpPr>
            <p:spPr bwMode="auto">
              <a:xfrm>
                <a:off x="3511" y="2853"/>
                <a:ext cx="47" cy="10"/>
              </a:xfrm>
              <a:custGeom>
                <a:avLst/>
                <a:gdLst>
                  <a:gd name="T0" fmla="*/ 0 w 234"/>
                  <a:gd name="T1" fmla="*/ 0 h 37"/>
                  <a:gd name="T2" fmla="*/ 0 w 234"/>
                  <a:gd name="T3" fmla="*/ 0 h 37"/>
                  <a:gd name="T4" fmla="*/ 0 w 234"/>
                  <a:gd name="T5" fmla="*/ 0 h 37"/>
                  <a:gd name="T6" fmla="*/ 0 w 234"/>
                  <a:gd name="T7" fmla="*/ 0 h 37"/>
                  <a:gd name="T8" fmla="*/ 0 w 23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4"/>
                  <a:gd name="T16" fmla="*/ 0 h 37"/>
                  <a:gd name="T17" fmla="*/ 234 w 234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4" h="37">
                    <a:moveTo>
                      <a:pt x="163" y="37"/>
                    </a:moveTo>
                    <a:lnTo>
                      <a:pt x="0" y="5"/>
                    </a:lnTo>
                    <a:lnTo>
                      <a:pt x="71" y="0"/>
                    </a:lnTo>
                    <a:lnTo>
                      <a:pt x="234" y="31"/>
                    </a:lnTo>
                    <a:lnTo>
                      <a:pt x="163" y="37"/>
                    </a:lnTo>
                    <a:close/>
                  </a:path>
                </a:pathLst>
              </a:custGeom>
              <a:solidFill>
                <a:srgbClr val="727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6" name="Freeform 763"/>
              <p:cNvSpPr>
                <a:spLocks/>
              </p:cNvSpPr>
              <p:nvPr/>
            </p:nvSpPr>
            <p:spPr bwMode="auto">
              <a:xfrm>
                <a:off x="3478" y="2845"/>
                <a:ext cx="47" cy="10"/>
              </a:xfrm>
              <a:custGeom>
                <a:avLst/>
                <a:gdLst>
                  <a:gd name="T0" fmla="*/ 0 w 239"/>
                  <a:gd name="T1" fmla="*/ 0 h 38"/>
                  <a:gd name="T2" fmla="*/ 0 w 239"/>
                  <a:gd name="T3" fmla="*/ 0 h 38"/>
                  <a:gd name="T4" fmla="*/ 0 w 239"/>
                  <a:gd name="T5" fmla="*/ 0 h 38"/>
                  <a:gd name="T6" fmla="*/ 0 w 239"/>
                  <a:gd name="T7" fmla="*/ 0 h 38"/>
                  <a:gd name="T8" fmla="*/ 0 w 239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38"/>
                  <a:gd name="T17" fmla="*/ 239 w 239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38">
                    <a:moveTo>
                      <a:pt x="168" y="38"/>
                    </a:moveTo>
                    <a:lnTo>
                      <a:pt x="0" y="6"/>
                    </a:lnTo>
                    <a:lnTo>
                      <a:pt x="71" y="0"/>
                    </a:lnTo>
                    <a:lnTo>
                      <a:pt x="239" y="33"/>
                    </a:lnTo>
                    <a:lnTo>
                      <a:pt x="168" y="38"/>
                    </a:lnTo>
                    <a:close/>
                  </a:path>
                </a:pathLst>
              </a:custGeom>
              <a:solidFill>
                <a:srgbClr val="656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7" name="Freeform 764"/>
              <p:cNvSpPr>
                <a:spLocks/>
              </p:cNvSpPr>
              <p:nvPr/>
            </p:nvSpPr>
            <p:spPr bwMode="auto">
              <a:xfrm>
                <a:off x="3445" y="2837"/>
                <a:ext cx="47" cy="10"/>
              </a:xfrm>
              <a:custGeom>
                <a:avLst/>
                <a:gdLst>
                  <a:gd name="T0" fmla="*/ 0 w 235"/>
                  <a:gd name="T1" fmla="*/ 0 h 38"/>
                  <a:gd name="T2" fmla="*/ 0 w 235"/>
                  <a:gd name="T3" fmla="*/ 0 h 38"/>
                  <a:gd name="T4" fmla="*/ 0 w 235"/>
                  <a:gd name="T5" fmla="*/ 0 h 38"/>
                  <a:gd name="T6" fmla="*/ 0 w 235"/>
                  <a:gd name="T7" fmla="*/ 0 h 38"/>
                  <a:gd name="T8" fmla="*/ 0 w 235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38"/>
                  <a:gd name="T17" fmla="*/ 235 w 235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38">
                    <a:moveTo>
                      <a:pt x="164" y="38"/>
                    </a:moveTo>
                    <a:lnTo>
                      <a:pt x="0" y="6"/>
                    </a:lnTo>
                    <a:lnTo>
                      <a:pt x="72" y="0"/>
                    </a:lnTo>
                    <a:lnTo>
                      <a:pt x="235" y="32"/>
                    </a:lnTo>
                    <a:lnTo>
                      <a:pt x="164" y="38"/>
                    </a:lnTo>
                    <a:close/>
                  </a:path>
                </a:pathLst>
              </a:custGeom>
              <a:solidFill>
                <a:srgbClr val="595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8" name="Freeform 765"/>
              <p:cNvSpPr>
                <a:spLocks/>
              </p:cNvSpPr>
              <p:nvPr/>
            </p:nvSpPr>
            <p:spPr bwMode="auto">
              <a:xfrm>
                <a:off x="3412" y="2829"/>
                <a:ext cx="47" cy="10"/>
              </a:xfrm>
              <a:custGeom>
                <a:avLst/>
                <a:gdLst>
                  <a:gd name="T0" fmla="*/ 0 w 235"/>
                  <a:gd name="T1" fmla="*/ 0 h 38"/>
                  <a:gd name="T2" fmla="*/ 0 w 235"/>
                  <a:gd name="T3" fmla="*/ 0 h 38"/>
                  <a:gd name="T4" fmla="*/ 0 w 235"/>
                  <a:gd name="T5" fmla="*/ 0 h 38"/>
                  <a:gd name="T6" fmla="*/ 0 w 235"/>
                  <a:gd name="T7" fmla="*/ 0 h 38"/>
                  <a:gd name="T8" fmla="*/ 0 w 235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38"/>
                  <a:gd name="T17" fmla="*/ 235 w 235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38">
                    <a:moveTo>
                      <a:pt x="163" y="38"/>
                    </a:moveTo>
                    <a:lnTo>
                      <a:pt x="0" y="7"/>
                    </a:lnTo>
                    <a:lnTo>
                      <a:pt x="72" y="0"/>
                    </a:lnTo>
                    <a:lnTo>
                      <a:pt x="235" y="32"/>
                    </a:lnTo>
                    <a:lnTo>
                      <a:pt x="163" y="38"/>
                    </a:lnTo>
                    <a:close/>
                  </a:path>
                </a:pathLst>
              </a:custGeom>
              <a:solidFill>
                <a:srgbClr val="4C4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39" name="Freeform 766"/>
              <p:cNvSpPr>
                <a:spLocks/>
              </p:cNvSpPr>
              <p:nvPr/>
            </p:nvSpPr>
            <p:spPr bwMode="auto">
              <a:xfrm>
                <a:off x="3379" y="2821"/>
                <a:ext cx="48" cy="10"/>
              </a:xfrm>
              <a:custGeom>
                <a:avLst/>
                <a:gdLst>
                  <a:gd name="T0" fmla="*/ 0 w 236"/>
                  <a:gd name="T1" fmla="*/ 0 h 39"/>
                  <a:gd name="T2" fmla="*/ 0 w 236"/>
                  <a:gd name="T3" fmla="*/ 0 h 39"/>
                  <a:gd name="T4" fmla="*/ 0 w 236"/>
                  <a:gd name="T5" fmla="*/ 0 h 39"/>
                  <a:gd name="T6" fmla="*/ 0 w 236"/>
                  <a:gd name="T7" fmla="*/ 0 h 39"/>
                  <a:gd name="T8" fmla="*/ 0 w 236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39"/>
                  <a:gd name="T17" fmla="*/ 236 w 236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39">
                    <a:moveTo>
                      <a:pt x="164" y="39"/>
                    </a:moveTo>
                    <a:lnTo>
                      <a:pt x="0" y="7"/>
                    </a:lnTo>
                    <a:lnTo>
                      <a:pt x="72" y="0"/>
                    </a:lnTo>
                    <a:lnTo>
                      <a:pt x="236" y="32"/>
                    </a:lnTo>
                    <a:lnTo>
                      <a:pt x="164" y="39"/>
                    </a:lnTo>
                    <a:close/>
                  </a:path>
                </a:pathLst>
              </a:custGeom>
              <a:solidFill>
                <a:srgbClr val="3F3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0" name="Freeform 767"/>
              <p:cNvSpPr>
                <a:spLocks/>
              </p:cNvSpPr>
              <p:nvPr/>
            </p:nvSpPr>
            <p:spPr bwMode="auto">
              <a:xfrm>
                <a:off x="3346" y="2813"/>
                <a:ext cx="48" cy="10"/>
              </a:xfrm>
              <a:custGeom>
                <a:avLst/>
                <a:gdLst>
                  <a:gd name="T0" fmla="*/ 0 w 241"/>
                  <a:gd name="T1" fmla="*/ 0 h 39"/>
                  <a:gd name="T2" fmla="*/ 0 w 241"/>
                  <a:gd name="T3" fmla="*/ 0 h 39"/>
                  <a:gd name="T4" fmla="*/ 0 w 241"/>
                  <a:gd name="T5" fmla="*/ 0 h 39"/>
                  <a:gd name="T6" fmla="*/ 0 w 241"/>
                  <a:gd name="T7" fmla="*/ 0 h 39"/>
                  <a:gd name="T8" fmla="*/ 0 w 24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1"/>
                  <a:gd name="T16" fmla="*/ 0 h 39"/>
                  <a:gd name="T17" fmla="*/ 241 w 24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1" h="39">
                    <a:moveTo>
                      <a:pt x="169" y="39"/>
                    </a:moveTo>
                    <a:lnTo>
                      <a:pt x="0" y="6"/>
                    </a:lnTo>
                    <a:lnTo>
                      <a:pt x="74" y="0"/>
                    </a:lnTo>
                    <a:lnTo>
                      <a:pt x="241" y="32"/>
                    </a:lnTo>
                    <a:lnTo>
                      <a:pt x="169" y="39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1" name="Freeform 768"/>
              <p:cNvSpPr>
                <a:spLocks/>
              </p:cNvSpPr>
              <p:nvPr/>
            </p:nvSpPr>
            <p:spPr bwMode="auto">
              <a:xfrm>
                <a:off x="3313" y="2805"/>
                <a:ext cx="47" cy="10"/>
              </a:xfrm>
              <a:custGeom>
                <a:avLst/>
                <a:gdLst>
                  <a:gd name="T0" fmla="*/ 0 w 238"/>
                  <a:gd name="T1" fmla="*/ 0 h 38"/>
                  <a:gd name="T2" fmla="*/ 0 w 238"/>
                  <a:gd name="T3" fmla="*/ 0 h 38"/>
                  <a:gd name="T4" fmla="*/ 0 w 238"/>
                  <a:gd name="T5" fmla="*/ 0 h 38"/>
                  <a:gd name="T6" fmla="*/ 0 w 238"/>
                  <a:gd name="T7" fmla="*/ 0 h 38"/>
                  <a:gd name="T8" fmla="*/ 0 w 23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38"/>
                  <a:gd name="T17" fmla="*/ 238 w 2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38">
                    <a:moveTo>
                      <a:pt x="164" y="38"/>
                    </a:moveTo>
                    <a:lnTo>
                      <a:pt x="0" y="6"/>
                    </a:lnTo>
                    <a:lnTo>
                      <a:pt x="74" y="0"/>
                    </a:lnTo>
                    <a:lnTo>
                      <a:pt x="238" y="32"/>
                    </a:lnTo>
                    <a:lnTo>
                      <a:pt x="164" y="38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2" name="Freeform 769"/>
              <p:cNvSpPr>
                <a:spLocks/>
              </p:cNvSpPr>
              <p:nvPr/>
            </p:nvSpPr>
            <p:spPr bwMode="auto">
              <a:xfrm>
                <a:off x="3280" y="2797"/>
                <a:ext cx="48" cy="10"/>
              </a:xfrm>
              <a:custGeom>
                <a:avLst/>
                <a:gdLst>
                  <a:gd name="T0" fmla="*/ 0 w 237"/>
                  <a:gd name="T1" fmla="*/ 0 h 38"/>
                  <a:gd name="T2" fmla="*/ 0 w 237"/>
                  <a:gd name="T3" fmla="*/ 0 h 38"/>
                  <a:gd name="T4" fmla="*/ 0 w 237"/>
                  <a:gd name="T5" fmla="*/ 0 h 38"/>
                  <a:gd name="T6" fmla="*/ 0 w 237"/>
                  <a:gd name="T7" fmla="*/ 0 h 38"/>
                  <a:gd name="T8" fmla="*/ 0 w 23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38"/>
                  <a:gd name="T17" fmla="*/ 237 w 2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38">
                    <a:moveTo>
                      <a:pt x="163" y="38"/>
                    </a:moveTo>
                    <a:lnTo>
                      <a:pt x="0" y="6"/>
                    </a:lnTo>
                    <a:lnTo>
                      <a:pt x="73" y="0"/>
                    </a:lnTo>
                    <a:lnTo>
                      <a:pt x="237" y="32"/>
                    </a:lnTo>
                    <a:lnTo>
                      <a:pt x="163" y="38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3" name="Freeform 770"/>
              <p:cNvSpPr>
                <a:spLocks/>
              </p:cNvSpPr>
              <p:nvPr/>
            </p:nvSpPr>
            <p:spPr bwMode="auto">
              <a:xfrm>
                <a:off x="3247" y="2789"/>
                <a:ext cx="48" cy="10"/>
              </a:xfrm>
              <a:custGeom>
                <a:avLst/>
                <a:gdLst>
                  <a:gd name="T0" fmla="*/ 0 w 241"/>
                  <a:gd name="T1" fmla="*/ 0 h 39"/>
                  <a:gd name="T2" fmla="*/ 0 w 241"/>
                  <a:gd name="T3" fmla="*/ 0 h 39"/>
                  <a:gd name="T4" fmla="*/ 0 w 241"/>
                  <a:gd name="T5" fmla="*/ 0 h 39"/>
                  <a:gd name="T6" fmla="*/ 0 w 241"/>
                  <a:gd name="T7" fmla="*/ 0 h 39"/>
                  <a:gd name="T8" fmla="*/ 0 w 241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1"/>
                  <a:gd name="T16" fmla="*/ 0 h 39"/>
                  <a:gd name="T17" fmla="*/ 241 w 24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1" h="39">
                    <a:moveTo>
                      <a:pt x="168" y="39"/>
                    </a:moveTo>
                    <a:lnTo>
                      <a:pt x="0" y="6"/>
                    </a:lnTo>
                    <a:lnTo>
                      <a:pt x="74" y="0"/>
                    </a:lnTo>
                    <a:lnTo>
                      <a:pt x="241" y="33"/>
                    </a:lnTo>
                    <a:lnTo>
                      <a:pt x="168" y="39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4" name="Freeform 771"/>
              <p:cNvSpPr>
                <a:spLocks/>
              </p:cNvSpPr>
              <p:nvPr/>
            </p:nvSpPr>
            <p:spPr bwMode="auto">
              <a:xfrm>
                <a:off x="3218" y="2782"/>
                <a:ext cx="43" cy="8"/>
              </a:xfrm>
              <a:custGeom>
                <a:avLst/>
                <a:gdLst>
                  <a:gd name="T0" fmla="*/ 0 w 216"/>
                  <a:gd name="T1" fmla="*/ 0 h 33"/>
                  <a:gd name="T2" fmla="*/ 0 w 216"/>
                  <a:gd name="T3" fmla="*/ 0 h 33"/>
                  <a:gd name="T4" fmla="*/ 0 w 216"/>
                  <a:gd name="T5" fmla="*/ 0 h 33"/>
                  <a:gd name="T6" fmla="*/ 0 w 216"/>
                  <a:gd name="T7" fmla="*/ 0 h 33"/>
                  <a:gd name="T8" fmla="*/ 0 w 216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33"/>
                  <a:gd name="T17" fmla="*/ 216 w 216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33">
                    <a:moveTo>
                      <a:pt x="142" y="33"/>
                    </a:moveTo>
                    <a:lnTo>
                      <a:pt x="0" y="5"/>
                    </a:lnTo>
                    <a:lnTo>
                      <a:pt x="74" y="0"/>
                    </a:lnTo>
                    <a:lnTo>
                      <a:pt x="216" y="27"/>
                    </a:lnTo>
                    <a:lnTo>
                      <a:pt x="142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5" name="Freeform 772"/>
              <p:cNvSpPr>
                <a:spLocks/>
              </p:cNvSpPr>
              <p:nvPr/>
            </p:nvSpPr>
            <p:spPr bwMode="auto">
              <a:xfrm>
                <a:off x="3218" y="2782"/>
                <a:ext cx="665" cy="160"/>
              </a:xfrm>
              <a:custGeom>
                <a:avLst/>
                <a:gdLst>
                  <a:gd name="T0" fmla="*/ 0 w 3322"/>
                  <a:gd name="T1" fmla="*/ 0 h 638"/>
                  <a:gd name="T2" fmla="*/ 0 w 3322"/>
                  <a:gd name="T3" fmla="*/ 0 h 638"/>
                  <a:gd name="T4" fmla="*/ 0 w 3322"/>
                  <a:gd name="T5" fmla="*/ 0 h 638"/>
                  <a:gd name="T6" fmla="*/ 0 w 3322"/>
                  <a:gd name="T7" fmla="*/ 0 h 638"/>
                  <a:gd name="T8" fmla="*/ 0 w 3322"/>
                  <a:gd name="T9" fmla="*/ 0 h 6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22"/>
                  <a:gd name="T16" fmla="*/ 0 h 638"/>
                  <a:gd name="T17" fmla="*/ 3322 w 3322"/>
                  <a:gd name="T18" fmla="*/ 638 h 6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22" h="638">
                    <a:moveTo>
                      <a:pt x="3322" y="632"/>
                    </a:moveTo>
                    <a:lnTo>
                      <a:pt x="74" y="0"/>
                    </a:lnTo>
                    <a:lnTo>
                      <a:pt x="0" y="5"/>
                    </a:lnTo>
                    <a:lnTo>
                      <a:pt x="3248" y="638"/>
                    </a:lnTo>
                    <a:lnTo>
                      <a:pt x="3322" y="63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6" name="Freeform 773"/>
              <p:cNvSpPr>
                <a:spLocks/>
              </p:cNvSpPr>
              <p:nvPr/>
            </p:nvSpPr>
            <p:spPr bwMode="auto">
              <a:xfrm>
                <a:off x="3858" y="2929"/>
                <a:ext cx="38" cy="11"/>
              </a:xfrm>
              <a:custGeom>
                <a:avLst/>
                <a:gdLst>
                  <a:gd name="T0" fmla="*/ 0 w 192"/>
                  <a:gd name="T1" fmla="*/ 0 h 45"/>
                  <a:gd name="T2" fmla="*/ 0 w 192"/>
                  <a:gd name="T3" fmla="*/ 0 h 45"/>
                  <a:gd name="T4" fmla="*/ 0 w 192"/>
                  <a:gd name="T5" fmla="*/ 0 h 45"/>
                  <a:gd name="T6" fmla="*/ 0 w 192"/>
                  <a:gd name="T7" fmla="*/ 0 h 45"/>
                  <a:gd name="T8" fmla="*/ 0 w 192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2"/>
                  <a:gd name="T16" fmla="*/ 0 h 45"/>
                  <a:gd name="T17" fmla="*/ 192 w 192"/>
                  <a:gd name="T18" fmla="*/ 45 h 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2" h="45">
                    <a:moveTo>
                      <a:pt x="0" y="21"/>
                    </a:moveTo>
                    <a:lnTo>
                      <a:pt x="124" y="45"/>
                    </a:lnTo>
                    <a:lnTo>
                      <a:pt x="192" y="23"/>
                    </a:lnTo>
                    <a:lnTo>
                      <a:pt x="6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FE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7" name="Freeform 774"/>
              <p:cNvSpPr>
                <a:spLocks/>
              </p:cNvSpPr>
              <p:nvPr/>
            </p:nvSpPr>
            <p:spPr bwMode="auto">
              <a:xfrm>
                <a:off x="3825" y="2921"/>
                <a:ext cx="47" cy="13"/>
              </a:xfrm>
              <a:custGeom>
                <a:avLst/>
                <a:gdLst>
                  <a:gd name="T0" fmla="*/ 0 w 235"/>
                  <a:gd name="T1" fmla="*/ 0 h 55"/>
                  <a:gd name="T2" fmla="*/ 0 w 235"/>
                  <a:gd name="T3" fmla="*/ 0 h 55"/>
                  <a:gd name="T4" fmla="*/ 0 w 235"/>
                  <a:gd name="T5" fmla="*/ 0 h 55"/>
                  <a:gd name="T6" fmla="*/ 0 w 235"/>
                  <a:gd name="T7" fmla="*/ 0 h 55"/>
                  <a:gd name="T8" fmla="*/ 0 w 235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5"/>
                  <a:gd name="T17" fmla="*/ 235 w 235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5">
                    <a:moveTo>
                      <a:pt x="166" y="55"/>
                    </a:moveTo>
                    <a:lnTo>
                      <a:pt x="0" y="22"/>
                    </a:lnTo>
                    <a:lnTo>
                      <a:pt x="68" y="0"/>
                    </a:lnTo>
                    <a:lnTo>
                      <a:pt x="235" y="34"/>
                    </a:lnTo>
                    <a:lnTo>
                      <a:pt x="166" y="55"/>
                    </a:lnTo>
                    <a:close/>
                  </a:path>
                </a:pathLst>
              </a:custGeom>
              <a:solidFill>
                <a:srgbClr val="E3E3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8" name="Freeform 775"/>
              <p:cNvSpPr>
                <a:spLocks/>
              </p:cNvSpPr>
              <p:nvPr/>
            </p:nvSpPr>
            <p:spPr bwMode="auto">
              <a:xfrm>
                <a:off x="3791" y="2913"/>
                <a:ext cx="47" cy="13"/>
              </a:xfrm>
              <a:custGeom>
                <a:avLst/>
                <a:gdLst>
                  <a:gd name="T0" fmla="*/ 0 w 235"/>
                  <a:gd name="T1" fmla="*/ 0 h 53"/>
                  <a:gd name="T2" fmla="*/ 0 w 235"/>
                  <a:gd name="T3" fmla="*/ 0 h 53"/>
                  <a:gd name="T4" fmla="*/ 0 w 235"/>
                  <a:gd name="T5" fmla="*/ 0 h 53"/>
                  <a:gd name="T6" fmla="*/ 0 w 235"/>
                  <a:gd name="T7" fmla="*/ 0 h 53"/>
                  <a:gd name="T8" fmla="*/ 0 w 23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3"/>
                  <a:gd name="T17" fmla="*/ 235 w 23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3">
                    <a:moveTo>
                      <a:pt x="167" y="53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1"/>
                    </a:lnTo>
                    <a:lnTo>
                      <a:pt x="167" y="53"/>
                    </a:lnTo>
                    <a:close/>
                  </a:path>
                </a:pathLst>
              </a:custGeom>
              <a:solidFill>
                <a:srgbClr val="D6D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49" name="Freeform 776"/>
              <p:cNvSpPr>
                <a:spLocks/>
              </p:cNvSpPr>
              <p:nvPr/>
            </p:nvSpPr>
            <p:spPr bwMode="auto">
              <a:xfrm>
                <a:off x="3758" y="2904"/>
                <a:ext cx="47" cy="14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CACA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0" name="Freeform 777"/>
              <p:cNvSpPr>
                <a:spLocks/>
              </p:cNvSpPr>
              <p:nvPr/>
            </p:nvSpPr>
            <p:spPr bwMode="auto">
              <a:xfrm>
                <a:off x="3725" y="2896"/>
                <a:ext cx="47" cy="14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BDB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1" name="Freeform 778"/>
              <p:cNvSpPr>
                <a:spLocks/>
              </p:cNvSpPr>
              <p:nvPr/>
            </p:nvSpPr>
            <p:spPr bwMode="auto">
              <a:xfrm>
                <a:off x="3691" y="2888"/>
                <a:ext cx="48" cy="14"/>
              </a:xfrm>
              <a:custGeom>
                <a:avLst/>
                <a:gdLst>
                  <a:gd name="T0" fmla="*/ 0 w 238"/>
                  <a:gd name="T1" fmla="*/ 0 h 54"/>
                  <a:gd name="T2" fmla="*/ 0 w 238"/>
                  <a:gd name="T3" fmla="*/ 0 h 54"/>
                  <a:gd name="T4" fmla="*/ 0 w 238"/>
                  <a:gd name="T5" fmla="*/ 0 h 54"/>
                  <a:gd name="T6" fmla="*/ 0 w 238"/>
                  <a:gd name="T7" fmla="*/ 0 h 54"/>
                  <a:gd name="T8" fmla="*/ 0 w 238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54"/>
                  <a:gd name="T17" fmla="*/ 238 w 238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54">
                    <a:moveTo>
                      <a:pt x="169" y="54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8" y="33"/>
                    </a:lnTo>
                    <a:lnTo>
                      <a:pt x="169" y="54"/>
                    </a:lnTo>
                    <a:close/>
                  </a:path>
                </a:pathLst>
              </a:custGeom>
              <a:solidFill>
                <a:srgbClr val="B1B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2" name="Freeform 779"/>
              <p:cNvSpPr>
                <a:spLocks/>
              </p:cNvSpPr>
              <p:nvPr/>
            </p:nvSpPr>
            <p:spPr bwMode="auto">
              <a:xfrm>
                <a:off x="3658" y="2880"/>
                <a:ext cx="47" cy="14"/>
              </a:xfrm>
              <a:custGeom>
                <a:avLst/>
                <a:gdLst>
                  <a:gd name="T0" fmla="*/ 0 w 235"/>
                  <a:gd name="T1" fmla="*/ 0 h 53"/>
                  <a:gd name="T2" fmla="*/ 0 w 235"/>
                  <a:gd name="T3" fmla="*/ 0 h 53"/>
                  <a:gd name="T4" fmla="*/ 0 w 235"/>
                  <a:gd name="T5" fmla="*/ 0 h 53"/>
                  <a:gd name="T6" fmla="*/ 0 w 235"/>
                  <a:gd name="T7" fmla="*/ 0 h 53"/>
                  <a:gd name="T8" fmla="*/ 0 w 235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3"/>
                  <a:gd name="T17" fmla="*/ 235 w 235"/>
                  <a:gd name="T18" fmla="*/ 53 h 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3">
                    <a:moveTo>
                      <a:pt x="166" y="53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5" y="32"/>
                    </a:lnTo>
                    <a:lnTo>
                      <a:pt x="166" y="53"/>
                    </a:lnTo>
                    <a:close/>
                  </a:path>
                </a:pathLst>
              </a:custGeom>
              <a:solidFill>
                <a:srgbClr val="A4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3" name="Freeform 780"/>
              <p:cNvSpPr>
                <a:spLocks/>
              </p:cNvSpPr>
              <p:nvPr/>
            </p:nvSpPr>
            <p:spPr bwMode="auto">
              <a:xfrm>
                <a:off x="3625" y="2872"/>
                <a:ext cx="47" cy="14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2"/>
                    </a:lnTo>
                    <a:lnTo>
                      <a:pt x="69" y="0"/>
                    </a:lnTo>
                    <a:lnTo>
                      <a:pt x="235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9797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4" name="Freeform 781"/>
              <p:cNvSpPr>
                <a:spLocks/>
              </p:cNvSpPr>
              <p:nvPr/>
            </p:nvSpPr>
            <p:spPr bwMode="auto">
              <a:xfrm>
                <a:off x="3591" y="2864"/>
                <a:ext cx="47" cy="14"/>
              </a:xfrm>
              <a:custGeom>
                <a:avLst/>
                <a:gdLst>
                  <a:gd name="T0" fmla="*/ 0 w 237"/>
                  <a:gd name="T1" fmla="*/ 0 h 54"/>
                  <a:gd name="T2" fmla="*/ 0 w 237"/>
                  <a:gd name="T3" fmla="*/ 0 h 54"/>
                  <a:gd name="T4" fmla="*/ 0 w 237"/>
                  <a:gd name="T5" fmla="*/ 0 h 54"/>
                  <a:gd name="T6" fmla="*/ 0 w 237"/>
                  <a:gd name="T7" fmla="*/ 0 h 54"/>
                  <a:gd name="T8" fmla="*/ 0 w 237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54"/>
                  <a:gd name="T17" fmla="*/ 237 w 237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54">
                    <a:moveTo>
                      <a:pt x="168" y="54"/>
                    </a:moveTo>
                    <a:lnTo>
                      <a:pt x="0" y="21"/>
                    </a:lnTo>
                    <a:lnTo>
                      <a:pt x="70" y="0"/>
                    </a:lnTo>
                    <a:lnTo>
                      <a:pt x="237" y="32"/>
                    </a:lnTo>
                    <a:lnTo>
                      <a:pt x="168" y="54"/>
                    </a:lnTo>
                    <a:close/>
                  </a:path>
                </a:pathLst>
              </a:custGeom>
              <a:solidFill>
                <a:srgbClr val="8B8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5" name="Freeform 782"/>
              <p:cNvSpPr>
                <a:spLocks/>
              </p:cNvSpPr>
              <p:nvPr/>
            </p:nvSpPr>
            <p:spPr bwMode="auto">
              <a:xfrm>
                <a:off x="3558" y="2856"/>
                <a:ext cx="47" cy="13"/>
              </a:xfrm>
              <a:custGeom>
                <a:avLst/>
                <a:gdLst>
                  <a:gd name="T0" fmla="*/ 0 w 237"/>
                  <a:gd name="T1" fmla="*/ 0 h 54"/>
                  <a:gd name="T2" fmla="*/ 0 w 237"/>
                  <a:gd name="T3" fmla="*/ 0 h 54"/>
                  <a:gd name="T4" fmla="*/ 0 w 237"/>
                  <a:gd name="T5" fmla="*/ 0 h 54"/>
                  <a:gd name="T6" fmla="*/ 0 w 237"/>
                  <a:gd name="T7" fmla="*/ 0 h 54"/>
                  <a:gd name="T8" fmla="*/ 0 w 237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54"/>
                  <a:gd name="T17" fmla="*/ 237 w 237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54">
                    <a:moveTo>
                      <a:pt x="167" y="54"/>
                    </a:moveTo>
                    <a:lnTo>
                      <a:pt x="0" y="21"/>
                    </a:lnTo>
                    <a:lnTo>
                      <a:pt x="69" y="0"/>
                    </a:lnTo>
                    <a:lnTo>
                      <a:pt x="237" y="33"/>
                    </a:lnTo>
                    <a:lnTo>
                      <a:pt x="167" y="54"/>
                    </a:lnTo>
                    <a:close/>
                  </a:path>
                </a:pathLst>
              </a:custGeom>
              <a:solidFill>
                <a:srgbClr val="7E7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6" name="Freeform 783"/>
              <p:cNvSpPr>
                <a:spLocks/>
              </p:cNvSpPr>
              <p:nvPr/>
            </p:nvSpPr>
            <p:spPr bwMode="auto">
              <a:xfrm>
                <a:off x="3524" y="2847"/>
                <a:ext cx="47" cy="14"/>
              </a:xfrm>
              <a:custGeom>
                <a:avLst/>
                <a:gdLst>
                  <a:gd name="T0" fmla="*/ 0 w 235"/>
                  <a:gd name="T1" fmla="*/ 0 h 54"/>
                  <a:gd name="T2" fmla="*/ 0 w 235"/>
                  <a:gd name="T3" fmla="*/ 0 h 54"/>
                  <a:gd name="T4" fmla="*/ 0 w 235"/>
                  <a:gd name="T5" fmla="*/ 0 h 54"/>
                  <a:gd name="T6" fmla="*/ 0 w 235"/>
                  <a:gd name="T7" fmla="*/ 0 h 54"/>
                  <a:gd name="T8" fmla="*/ 0 w 235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5"/>
                  <a:gd name="T16" fmla="*/ 0 h 54"/>
                  <a:gd name="T17" fmla="*/ 235 w 235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5" h="54">
                    <a:moveTo>
                      <a:pt x="166" y="54"/>
                    </a:moveTo>
                    <a:lnTo>
                      <a:pt x="0" y="22"/>
                    </a:lnTo>
                    <a:lnTo>
                      <a:pt x="68" y="0"/>
                    </a:lnTo>
                    <a:lnTo>
                      <a:pt x="235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72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7" name="Freeform 784"/>
              <p:cNvSpPr>
                <a:spLocks/>
              </p:cNvSpPr>
              <p:nvPr/>
            </p:nvSpPr>
            <p:spPr bwMode="auto">
              <a:xfrm>
                <a:off x="3491" y="2839"/>
                <a:ext cx="47" cy="14"/>
              </a:xfrm>
              <a:custGeom>
                <a:avLst/>
                <a:gdLst>
                  <a:gd name="T0" fmla="*/ 0 w 236"/>
                  <a:gd name="T1" fmla="*/ 0 h 54"/>
                  <a:gd name="T2" fmla="*/ 0 w 236"/>
                  <a:gd name="T3" fmla="*/ 0 h 54"/>
                  <a:gd name="T4" fmla="*/ 0 w 236"/>
                  <a:gd name="T5" fmla="*/ 0 h 54"/>
                  <a:gd name="T6" fmla="*/ 0 w 236"/>
                  <a:gd name="T7" fmla="*/ 0 h 54"/>
                  <a:gd name="T8" fmla="*/ 0 w 236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4"/>
                  <a:gd name="T17" fmla="*/ 236 w 236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4">
                    <a:moveTo>
                      <a:pt x="168" y="54"/>
                    </a:moveTo>
                    <a:lnTo>
                      <a:pt x="0" y="21"/>
                    </a:lnTo>
                    <a:lnTo>
                      <a:pt x="70" y="0"/>
                    </a:lnTo>
                    <a:lnTo>
                      <a:pt x="236" y="32"/>
                    </a:lnTo>
                    <a:lnTo>
                      <a:pt x="168" y="54"/>
                    </a:lnTo>
                    <a:close/>
                  </a:path>
                </a:pathLst>
              </a:custGeom>
              <a:solidFill>
                <a:srgbClr val="65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8" name="Freeform 785"/>
              <p:cNvSpPr>
                <a:spLocks/>
              </p:cNvSpPr>
              <p:nvPr/>
            </p:nvSpPr>
            <p:spPr bwMode="auto">
              <a:xfrm>
                <a:off x="3458" y="2831"/>
                <a:ext cx="47" cy="14"/>
              </a:xfrm>
              <a:custGeom>
                <a:avLst/>
                <a:gdLst>
                  <a:gd name="T0" fmla="*/ 0 w 236"/>
                  <a:gd name="T1" fmla="*/ 0 h 54"/>
                  <a:gd name="T2" fmla="*/ 0 w 236"/>
                  <a:gd name="T3" fmla="*/ 0 h 54"/>
                  <a:gd name="T4" fmla="*/ 0 w 236"/>
                  <a:gd name="T5" fmla="*/ 0 h 54"/>
                  <a:gd name="T6" fmla="*/ 0 w 236"/>
                  <a:gd name="T7" fmla="*/ 0 h 54"/>
                  <a:gd name="T8" fmla="*/ 0 w 236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4"/>
                  <a:gd name="T17" fmla="*/ 236 w 236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4">
                    <a:moveTo>
                      <a:pt x="166" y="54"/>
                    </a:moveTo>
                    <a:lnTo>
                      <a:pt x="0" y="22"/>
                    </a:lnTo>
                    <a:lnTo>
                      <a:pt x="70" y="0"/>
                    </a:lnTo>
                    <a:lnTo>
                      <a:pt x="236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59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59" name="Freeform 786"/>
              <p:cNvSpPr>
                <a:spLocks/>
              </p:cNvSpPr>
              <p:nvPr/>
            </p:nvSpPr>
            <p:spPr bwMode="auto">
              <a:xfrm>
                <a:off x="3424" y="2823"/>
                <a:ext cx="48" cy="14"/>
              </a:xfrm>
              <a:custGeom>
                <a:avLst/>
                <a:gdLst>
                  <a:gd name="T0" fmla="*/ 0 w 236"/>
                  <a:gd name="T1" fmla="*/ 0 h 54"/>
                  <a:gd name="T2" fmla="*/ 0 w 236"/>
                  <a:gd name="T3" fmla="*/ 0 h 54"/>
                  <a:gd name="T4" fmla="*/ 0 w 236"/>
                  <a:gd name="T5" fmla="*/ 0 h 54"/>
                  <a:gd name="T6" fmla="*/ 0 w 236"/>
                  <a:gd name="T7" fmla="*/ 0 h 54"/>
                  <a:gd name="T8" fmla="*/ 0 w 236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4"/>
                  <a:gd name="T17" fmla="*/ 236 w 236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4">
                    <a:moveTo>
                      <a:pt x="166" y="54"/>
                    </a:moveTo>
                    <a:lnTo>
                      <a:pt x="0" y="23"/>
                    </a:lnTo>
                    <a:lnTo>
                      <a:pt x="70" y="0"/>
                    </a:lnTo>
                    <a:lnTo>
                      <a:pt x="236" y="32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0" name="Freeform 787"/>
              <p:cNvSpPr>
                <a:spLocks/>
              </p:cNvSpPr>
              <p:nvPr/>
            </p:nvSpPr>
            <p:spPr bwMode="auto">
              <a:xfrm>
                <a:off x="3391" y="2815"/>
                <a:ext cx="47" cy="14"/>
              </a:xfrm>
              <a:custGeom>
                <a:avLst/>
                <a:gdLst>
                  <a:gd name="T0" fmla="*/ 0 w 239"/>
                  <a:gd name="T1" fmla="*/ 0 h 56"/>
                  <a:gd name="T2" fmla="*/ 0 w 239"/>
                  <a:gd name="T3" fmla="*/ 0 h 56"/>
                  <a:gd name="T4" fmla="*/ 0 w 239"/>
                  <a:gd name="T5" fmla="*/ 0 h 56"/>
                  <a:gd name="T6" fmla="*/ 0 w 239"/>
                  <a:gd name="T7" fmla="*/ 0 h 56"/>
                  <a:gd name="T8" fmla="*/ 0 w 239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9"/>
                  <a:gd name="T16" fmla="*/ 0 h 56"/>
                  <a:gd name="T17" fmla="*/ 239 w 239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9" h="56">
                    <a:moveTo>
                      <a:pt x="169" y="56"/>
                    </a:moveTo>
                    <a:lnTo>
                      <a:pt x="0" y="23"/>
                    </a:lnTo>
                    <a:lnTo>
                      <a:pt x="70" y="0"/>
                    </a:lnTo>
                    <a:lnTo>
                      <a:pt x="239" y="33"/>
                    </a:lnTo>
                    <a:lnTo>
                      <a:pt x="169" y="56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1" name="Freeform 788"/>
              <p:cNvSpPr>
                <a:spLocks/>
              </p:cNvSpPr>
              <p:nvPr/>
            </p:nvSpPr>
            <p:spPr bwMode="auto">
              <a:xfrm>
                <a:off x="3357" y="2807"/>
                <a:ext cx="48" cy="14"/>
              </a:xfrm>
              <a:custGeom>
                <a:avLst/>
                <a:gdLst>
                  <a:gd name="T0" fmla="*/ 0 w 236"/>
                  <a:gd name="T1" fmla="*/ 0 h 55"/>
                  <a:gd name="T2" fmla="*/ 0 w 236"/>
                  <a:gd name="T3" fmla="*/ 0 h 55"/>
                  <a:gd name="T4" fmla="*/ 0 w 236"/>
                  <a:gd name="T5" fmla="*/ 0 h 55"/>
                  <a:gd name="T6" fmla="*/ 0 w 236"/>
                  <a:gd name="T7" fmla="*/ 0 h 55"/>
                  <a:gd name="T8" fmla="*/ 0 w 236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5"/>
                  <a:gd name="T17" fmla="*/ 236 w 236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5">
                    <a:moveTo>
                      <a:pt x="166" y="55"/>
                    </a:moveTo>
                    <a:lnTo>
                      <a:pt x="0" y="21"/>
                    </a:lnTo>
                    <a:lnTo>
                      <a:pt x="70" y="0"/>
                    </a:lnTo>
                    <a:lnTo>
                      <a:pt x="236" y="32"/>
                    </a:lnTo>
                    <a:lnTo>
                      <a:pt x="166" y="55"/>
                    </a:lnTo>
                    <a:close/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2" name="Freeform 789"/>
              <p:cNvSpPr>
                <a:spLocks/>
              </p:cNvSpPr>
              <p:nvPr/>
            </p:nvSpPr>
            <p:spPr bwMode="auto">
              <a:xfrm>
                <a:off x="3324" y="2799"/>
                <a:ext cx="47" cy="13"/>
              </a:xfrm>
              <a:custGeom>
                <a:avLst/>
                <a:gdLst>
                  <a:gd name="T0" fmla="*/ 0 w 236"/>
                  <a:gd name="T1" fmla="*/ 0 h 54"/>
                  <a:gd name="T2" fmla="*/ 0 w 236"/>
                  <a:gd name="T3" fmla="*/ 0 h 54"/>
                  <a:gd name="T4" fmla="*/ 0 w 236"/>
                  <a:gd name="T5" fmla="*/ 0 h 54"/>
                  <a:gd name="T6" fmla="*/ 0 w 236"/>
                  <a:gd name="T7" fmla="*/ 0 h 54"/>
                  <a:gd name="T8" fmla="*/ 0 w 236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"/>
                  <a:gd name="T16" fmla="*/ 0 h 54"/>
                  <a:gd name="T17" fmla="*/ 236 w 236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" h="54">
                    <a:moveTo>
                      <a:pt x="166" y="54"/>
                    </a:moveTo>
                    <a:lnTo>
                      <a:pt x="0" y="23"/>
                    </a:lnTo>
                    <a:lnTo>
                      <a:pt x="70" y="0"/>
                    </a:lnTo>
                    <a:lnTo>
                      <a:pt x="236" y="33"/>
                    </a:lnTo>
                    <a:lnTo>
                      <a:pt x="166" y="54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3" name="Freeform 790"/>
              <p:cNvSpPr>
                <a:spLocks/>
              </p:cNvSpPr>
              <p:nvPr/>
            </p:nvSpPr>
            <p:spPr bwMode="auto">
              <a:xfrm>
                <a:off x="3291" y="2791"/>
                <a:ext cx="47" cy="13"/>
              </a:xfrm>
              <a:custGeom>
                <a:avLst/>
                <a:gdLst>
                  <a:gd name="T0" fmla="*/ 0 w 237"/>
                  <a:gd name="T1" fmla="*/ 0 h 55"/>
                  <a:gd name="T2" fmla="*/ 0 w 237"/>
                  <a:gd name="T3" fmla="*/ 0 h 55"/>
                  <a:gd name="T4" fmla="*/ 0 w 237"/>
                  <a:gd name="T5" fmla="*/ 0 h 55"/>
                  <a:gd name="T6" fmla="*/ 0 w 237"/>
                  <a:gd name="T7" fmla="*/ 0 h 55"/>
                  <a:gd name="T8" fmla="*/ 0 w 23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55"/>
                  <a:gd name="T17" fmla="*/ 237 w 237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55">
                    <a:moveTo>
                      <a:pt x="167" y="55"/>
                    </a:moveTo>
                    <a:lnTo>
                      <a:pt x="0" y="23"/>
                    </a:lnTo>
                    <a:lnTo>
                      <a:pt x="70" y="0"/>
                    </a:lnTo>
                    <a:lnTo>
                      <a:pt x="237" y="32"/>
                    </a:lnTo>
                    <a:lnTo>
                      <a:pt x="167" y="55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4" name="Freeform 791"/>
              <p:cNvSpPr>
                <a:spLocks/>
              </p:cNvSpPr>
              <p:nvPr/>
            </p:nvSpPr>
            <p:spPr bwMode="auto">
              <a:xfrm>
                <a:off x="3257" y="2782"/>
                <a:ext cx="48" cy="14"/>
              </a:xfrm>
              <a:custGeom>
                <a:avLst/>
                <a:gdLst>
                  <a:gd name="T0" fmla="*/ 0 w 238"/>
                  <a:gd name="T1" fmla="*/ 0 h 56"/>
                  <a:gd name="T2" fmla="*/ 0 w 238"/>
                  <a:gd name="T3" fmla="*/ 0 h 56"/>
                  <a:gd name="T4" fmla="*/ 0 w 238"/>
                  <a:gd name="T5" fmla="*/ 0 h 56"/>
                  <a:gd name="T6" fmla="*/ 0 w 238"/>
                  <a:gd name="T7" fmla="*/ 0 h 56"/>
                  <a:gd name="T8" fmla="*/ 0 w 238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8"/>
                  <a:gd name="T16" fmla="*/ 0 h 56"/>
                  <a:gd name="T17" fmla="*/ 238 w 238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8" h="56">
                    <a:moveTo>
                      <a:pt x="168" y="56"/>
                    </a:moveTo>
                    <a:lnTo>
                      <a:pt x="0" y="23"/>
                    </a:lnTo>
                    <a:lnTo>
                      <a:pt x="70" y="0"/>
                    </a:lnTo>
                    <a:lnTo>
                      <a:pt x="238" y="33"/>
                    </a:lnTo>
                    <a:lnTo>
                      <a:pt x="168" y="56"/>
                    </a:lnTo>
                    <a:close/>
                  </a:path>
                </a:pathLst>
              </a:custGeom>
              <a:solidFill>
                <a:srgbClr val="0D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5" name="Freeform 792"/>
              <p:cNvSpPr>
                <a:spLocks/>
              </p:cNvSpPr>
              <p:nvPr/>
            </p:nvSpPr>
            <p:spPr bwMode="auto">
              <a:xfrm>
                <a:off x="3233" y="2776"/>
                <a:ext cx="38" cy="12"/>
              </a:xfrm>
              <a:custGeom>
                <a:avLst/>
                <a:gdLst>
                  <a:gd name="T0" fmla="*/ 0 w 191"/>
                  <a:gd name="T1" fmla="*/ 0 h 47"/>
                  <a:gd name="T2" fmla="*/ 0 w 191"/>
                  <a:gd name="T3" fmla="*/ 0 h 47"/>
                  <a:gd name="T4" fmla="*/ 0 w 191"/>
                  <a:gd name="T5" fmla="*/ 0 h 47"/>
                  <a:gd name="T6" fmla="*/ 0 w 191"/>
                  <a:gd name="T7" fmla="*/ 0 h 47"/>
                  <a:gd name="T8" fmla="*/ 0 w 191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1"/>
                  <a:gd name="T16" fmla="*/ 0 h 47"/>
                  <a:gd name="T17" fmla="*/ 191 w 191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1" h="47">
                    <a:moveTo>
                      <a:pt x="121" y="47"/>
                    </a:moveTo>
                    <a:lnTo>
                      <a:pt x="0" y="23"/>
                    </a:lnTo>
                    <a:lnTo>
                      <a:pt x="70" y="0"/>
                    </a:lnTo>
                    <a:lnTo>
                      <a:pt x="191" y="24"/>
                    </a:lnTo>
                    <a:lnTo>
                      <a:pt x="121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6" name="Freeform 793"/>
              <p:cNvSpPr>
                <a:spLocks/>
              </p:cNvSpPr>
              <p:nvPr/>
            </p:nvSpPr>
            <p:spPr bwMode="auto">
              <a:xfrm>
                <a:off x="3233" y="2776"/>
                <a:ext cx="663" cy="164"/>
              </a:xfrm>
              <a:custGeom>
                <a:avLst/>
                <a:gdLst>
                  <a:gd name="T0" fmla="*/ 0 w 3316"/>
                  <a:gd name="T1" fmla="*/ 0 h 655"/>
                  <a:gd name="T2" fmla="*/ 0 w 3316"/>
                  <a:gd name="T3" fmla="*/ 0 h 655"/>
                  <a:gd name="T4" fmla="*/ 0 w 3316"/>
                  <a:gd name="T5" fmla="*/ 0 h 655"/>
                  <a:gd name="T6" fmla="*/ 0 w 3316"/>
                  <a:gd name="T7" fmla="*/ 0 h 655"/>
                  <a:gd name="T8" fmla="*/ 0 w 3316"/>
                  <a:gd name="T9" fmla="*/ 0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16"/>
                  <a:gd name="T16" fmla="*/ 0 h 655"/>
                  <a:gd name="T17" fmla="*/ 3316 w 3316"/>
                  <a:gd name="T18" fmla="*/ 655 h 6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16" h="655">
                    <a:moveTo>
                      <a:pt x="3316" y="633"/>
                    </a:moveTo>
                    <a:lnTo>
                      <a:pt x="70" y="0"/>
                    </a:lnTo>
                    <a:lnTo>
                      <a:pt x="0" y="23"/>
                    </a:lnTo>
                    <a:lnTo>
                      <a:pt x="3248" y="655"/>
                    </a:lnTo>
                    <a:lnTo>
                      <a:pt x="3316" y="6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7" name="Freeform 794"/>
              <p:cNvSpPr>
                <a:spLocks/>
              </p:cNvSpPr>
              <p:nvPr/>
            </p:nvSpPr>
            <p:spPr bwMode="auto">
              <a:xfrm>
                <a:off x="3866" y="2917"/>
                <a:ext cx="32" cy="18"/>
              </a:xfrm>
              <a:custGeom>
                <a:avLst/>
                <a:gdLst>
                  <a:gd name="T0" fmla="*/ 0 w 162"/>
                  <a:gd name="T1" fmla="*/ 0 h 69"/>
                  <a:gd name="T2" fmla="*/ 0 w 162"/>
                  <a:gd name="T3" fmla="*/ 0 h 69"/>
                  <a:gd name="T4" fmla="*/ 0 w 162"/>
                  <a:gd name="T5" fmla="*/ 0 h 69"/>
                  <a:gd name="T6" fmla="*/ 0 w 162"/>
                  <a:gd name="T7" fmla="*/ 0 h 69"/>
                  <a:gd name="T8" fmla="*/ 0 w 162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69"/>
                  <a:gd name="T17" fmla="*/ 162 w 162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69">
                    <a:moveTo>
                      <a:pt x="0" y="40"/>
                    </a:moveTo>
                    <a:lnTo>
                      <a:pt x="153" y="69"/>
                    </a:lnTo>
                    <a:lnTo>
                      <a:pt x="162" y="30"/>
                    </a:lnTo>
                    <a:lnTo>
                      <a:pt x="8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EF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8" name="Freeform 795"/>
              <p:cNvSpPr>
                <a:spLocks/>
              </p:cNvSpPr>
              <p:nvPr/>
            </p:nvSpPr>
            <p:spPr bwMode="auto">
              <a:xfrm>
                <a:off x="3833" y="2910"/>
                <a:ext cx="34" cy="17"/>
              </a:xfrm>
              <a:custGeom>
                <a:avLst/>
                <a:gdLst>
                  <a:gd name="T0" fmla="*/ 0 w 171"/>
                  <a:gd name="T1" fmla="*/ 0 h 72"/>
                  <a:gd name="T2" fmla="*/ 0 w 171"/>
                  <a:gd name="T3" fmla="*/ 0 h 72"/>
                  <a:gd name="T4" fmla="*/ 0 w 171"/>
                  <a:gd name="T5" fmla="*/ 0 h 72"/>
                  <a:gd name="T6" fmla="*/ 0 w 171"/>
                  <a:gd name="T7" fmla="*/ 0 h 72"/>
                  <a:gd name="T8" fmla="*/ 0 w 171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72"/>
                  <a:gd name="T17" fmla="*/ 171 w 171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72">
                    <a:moveTo>
                      <a:pt x="163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1" y="32"/>
                    </a:lnTo>
                    <a:lnTo>
                      <a:pt x="163" y="72"/>
                    </a:lnTo>
                    <a:close/>
                  </a:path>
                </a:pathLst>
              </a:custGeom>
              <a:solidFill>
                <a:srgbClr val="E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69" name="Freeform 796"/>
              <p:cNvSpPr>
                <a:spLocks/>
              </p:cNvSpPr>
              <p:nvPr/>
            </p:nvSpPr>
            <p:spPr bwMode="auto">
              <a:xfrm>
                <a:off x="3800" y="2902"/>
                <a:ext cx="35" cy="17"/>
              </a:xfrm>
              <a:custGeom>
                <a:avLst/>
                <a:gdLst>
                  <a:gd name="T0" fmla="*/ 0 w 173"/>
                  <a:gd name="T1" fmla="*/ 0 h 72"/>
                  <a:gd name="T2" fmla="*/ 0 w 173"/>
                  <a:gd name="T3" fmla="*/ 0 h 72"/>
                  <a:gd name="T4" fmla="*/ 0 w 173"/>
                  <a:gd name="T5" fmla="*/ 0 h 72"/>
                  <a:gd name="T6" fmla="*/ 0 w 173"/>
                  <a:gd name="T7" fmla="*/ 0 h 72"/>
                  <a:gd name="T8" fmla="*/ 0 w 17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72"/>
                  <a:gd name="T17" fmla="*/ 173 w 173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72">
                    <a:moveTo>
                      <a:pt x="164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3" y="32"/>
                    </a:lnTo>
                    <a:lnTo>
                      <a:pt x="164" y="72"/>
                    </a:lnTo>
                    <a:close/>
                  </a:path>
                </a:pathLst>
              </a:custGeom>
              <a:solidFill>
                <a:srgbClr val="D6D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0" name="Freeform 797"/>
              <p:cNvSpPr>
                <a:spLocks/>
              </p:cNvSpPr>
              <p:nvPr/>
            </p:nvSpPr>
            <p:spPr bwMode="auto">
              <a:xfrm>
                <a:off x="3768" y="2894"/>
                <a:ext cx="34" cy="18"/>
              </a:xfrm>
              <a:custGeom>
                <a:avLst/>
                <a:gdLst>
                  <a:gd name="T0" fmla="*/ 0 w 172"/>
                  <a:gd name="T1" fmla="*/ 0 h 72"/>
                  <a:gd name="T2" fmla="*/ 0 w 172"/>
                  <a:gd name="T3" fmla="*/ 0 h 72"/>
                  <a:gd name="T4" fmla="*/ 0 w 172"/>
                  <a:gd name="T5" fmla="*/ 0 h 72"/>
                  <a:gd name="T6" fmla="*/ 0 w 172"/>
                  <a:gd name="T7" fmla="*/ 0 h 72"/>
                  <a:gd name="T8" fmla="*/ 0 w 17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2"/>
                  <a:gd name="T17" fmla="*/ 172 w 17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2">
                    <a:moveTo>
                      <a:pt x="163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3" y="72"/>
                    </a:lnTo>
                    <a:close/>
                  </a:path>
                </a:pathLst>
              </a:custGeom>
              <a:solidFill>
                <a:srgbClr val="CA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1" name="Freeform 798"/>
              <p:cNvSpPr>
                <a:spLocks/>
              </p:cNvSpPr>
              <p:nvPr/>
            </p:nvSpPr>
            <p:spPr bwMode="auto">
              <a:xfrm>
                <a:off x="3735" y="2886"/>
                <a:ext cx="34" cy="18"/>
              </a:xfrm>
              <a:custGeom>
                <a:avLst/>
                <a:gdLst>
                  <a:gd name="T0" fmla="*/ 0 w 173"/>
                  <a:gd name="T1" fmla="*/ 0 h 72"/>
                  <a:gd name="T2" fmla="*/ 0 w 173"/>
                  <a:gd name="T3" fmla="*/ 0 h 72"/>
                  <a:gd name="T4" fmla="*/ 0 w 173"/>
                  <a:gd name="T5" fmla="*/ 0 h 72"/>
                  <a:gd name="T6" fmla="*/ 0 w 173"/>
                  <a:gd name="T7" fmla="*/ 0 h 72"/>
                  <a:gd name="T8" fmla="*/ 0 w 173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72"/>
                  <a:gd name="T17" fmla="*/ 173 w 173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72">
                    <a:moveTo>
                      <a:pt x="164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3" y="32"/>
                    </a:lnTo>
                    <a:lnTo>
                      <a:pt x="164" y="72"/>
                    </a:lnTo>
                    <a:close/>
                  </a:path>
                </a:pathLst>
              </a:custGeom>
              <a:solidFill>
                <a:srgbClr val="BDB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2" name="Freeform 799"/>
              <p:cNvSpPr>
                <a:spLocks/>
              </p:cNvSpPr>
              <p:nvPr/>
            </p:nvSpPr>
            <p:spPr bwMode="auto">
              <a:xfrm>
                <a:off x="3702" y="2878"/>
                <a:ext cx="35" cy="18"/>
              </a:xfrm>
              <a:custGeom>
                <a:avLst/>
                <a:gdLst>
                  <a:gd name="T0" fmla="*/ 0 w 171"/>
                  <a:gd name="T1" fmla="*/ 0 h 72"/>
                  <a:gd name="T2" fmla="*/ 0 w 171"/>
                  <a:gd name="T3" fmla="*/ 0 h 72"/>
                  <a:gd name="T4" fmla="*/ 0 w 171"/>
                  <a:gd name="T5" fmla="*/ 0 h 72"/>
                  <a:gd name="T6" fmla="*/ 0 w 171"/>
                  <a:gd name="T7" fmla="*/ 0 h 72"/>
                  <a:gd name="T8" fmla="*/ 0 w 171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72"/>
                  <a:gd name="T17" fmla="*/ 171 w 171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72">
                    <a:moveTo>
                      <a:pt x="162" y="72"/>
                    </a:moveTo>
                    <a:lnTo>
                      <a:pt x="0" y="40"/>
                    </a:lnTo>
                    <a:lnTo>
                      <a:pt x="8" y="0"/>
                    </a:lnTo>
                    <a:lnTo>
                      <a:pt x="171" y="32"/>
                    </a:lnTo>
                    <a:lnTo>
                      <a:pt x="162" y="72"/>
                    </a:lnTo>
                    <a:close/>
                  </a:path>
                </a:pathLst>
              </a:custGeom>
              <a:solidFill>
                <a:srgbClr val="B1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3" name="Freeform 800"/>
              <p:cNvSpPr>
                <a:spLocks/>
              </p:cNvSpPr>
              <p:nvPr/>
            </p:nvSpPr>
            <p:spPr bwMode="auto">
              <a:xfrm>
                <a:off x="3670" y="2870"/>
                <a:ext cx="34" cy="18"/>
              </a:xfrm>
              <a:custGeom>
                <a:avLst/>
                <a:gdLst>
                  <a:gd name="T0" fmla="*/ 0 w 172"/>
                  <a:gd name="T1" fmla="*/ 0 h 71"/>
                  <a:gd name="T2" fmla="*/ 0 w 172"/>
                  <a:gd name="T3" fmla="*/ 0 h 71"/>
                  <a:gd name="T4" fmla="*/ 0 w 172"/>
                  <a:gd name="T5" fmla="*/ 0 h 71"/>
                  <a:gd name="T6" fmla="*/ 0 w 172"/>
                  <a:gd name="T7" fmla="*/ 0 h 71"/>
                  <a:gd name="T8" fmla="*/ 0 w 172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1"/>
                  <a:gd name="T17" fmla="*/ 172 w 172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1">
                    <a:moveTo>
                      <a:pt x="164" y="71"/>
                    </a:moveTo>
                    <a:lnTo>
                      <a:pt x="0" y="39"/>
                    </a:lnTo>
                    <a:lnTo>
                      <a:pt x="9" y="0"/>
                    </a:lnTo>
                    <a:lnTo>
                      <a:pt x="172" y="31"/>
                    </a:lnTo>
                    <a:lnTo>
                      <a:pt x="164" y="71"/>
                    </a:lnTo>
                    <a:close/>
                  </a:path>
                </a:pathLst>
              </a:custGeom>
              <a:solidFill>
                <a:srgbClr val="A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4" name="Freeform 801"/>
              <p:cNvSpPr>
                <a:spLocks/>
              </p:cNvSpPr>
              <p:nvPr/>
            </p:nvSpPr>
            <p:spPr bwMode="auto">
              <a:xfrm>
                <a:off x="3637" y="2862"/>
                <a:ext cx="34" cy="18"/>
              </a:xfrm>
              <a:custGeom>
                <a:avLst/>
                <a:gdLst>
                  <a:gd name="T0" fmla="*/ 0 w 172"/>
                  <a:gd name="T1" fmla="*/ 0 h 71"/>
                  <a:gd name="T2" fmla="*/ 0 w 172"/>
                  <a:gd name="T3" fmla="*/ 0 h 71"/>
                  <a:gd name="T4" fmla="*/ 0 w 172"/>
                  <a:gd name="T5" fmla="*/ 0 h 71"/>
                  <a:gd name="T6" fmla="*/ 0 w 172"/>
                  <a:gd name="T7" fmla="*/ 0 h 71"/>
                  <a:gd name="T8" fmla="*/ 0 w 172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1"/>
                  <a:gd name="T17" fmla="*/ 172 w 172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1">
                    <a:moveTo>
                      <a:pt x="163" y="71"/>
                    </a:moveTo>
                    <a:lnTo>
                      <a:pt x="0" y="39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3" y="71"/>
                    </a:lnTo>
                    <a:close/>
                  </a:path>
                </a:pathLst>
              </a:custGeom>
              <a:solidFill>
                <a:srgbClr val="979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5" name="Freeform 802"/>
              <p:cNvSpPr>
                <a:spLocks/>
              </p:cNvSpPr>
              <p:nvPr/>
            </p:nvSpPr>
            <p:spPr bwMode="auto">
              <a:xfrm>
                <a:off x="3604" y="2854"/>
                <a:ext cx="35" cy="18"/>
              </a:xfrm>
              <a:custGeom>
                <a:avLst/>
                <a:gdLst>
                  <a:gd name="T0" fmla="*/ 0 w 172"/>
                  <a:gd name="T1" fmla="*/ 0 h 71"/>
                  <a:gd name="T2" fmla="*/ 0 w 172"/>
                  <a:gd name="T3" fmla="*/ 0 h 71"/>
                  <a:gd name="T4" fmla="*/ 0 w 172"/>
                  <a:gd name="T5" fmla="*/ 0 h 71"/>
                  <a:gd name="T6" fmla="*/ 0 w 172"/>
                  <a:gd name="T7" fmla="*/ 0 h 71"/>
                  <a:gd name="T8" fmla="*/ 0 w 172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1"/>
                  <a:gd name="T17" fmla="*/ 172 w 172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1">
                    <a:moveTo>
                      <a:pt x="163" y="71"/>
                    </a:moveTo>
                    <a:lnTo>
                      <a:pt x="0" y="40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3" y="71"/>
                    </a:lnTo>
                    <a:close/>
                  </a:path>
                </a:pathLst>
              </a:custGeom>
              <a:solidFill>
                <a:srgbClr val="8B8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6" name="Freeform 803"/>
              <p:cNvSpPr>
                <a:spLocks/>
              </p:cNvSpPr>
              <p:nvPr/>
            </p:nvSpPr>
            <p:spPr bwMode="auto">
              <a:xfrm>
                <a:off x="3572" y="2846"/>
                <a:ext cx="34" cy="18"/>
              </a:xfrm>
              <a:custGeom>
                <a:avLst/>
                <a:gdLst>
                  <a:gd name="T0" fmla="*/ 0 w 172"/>
                  <a:gd name="T1" fmla="*/ 0 h 72"/>
                  <a:gd name="T2" fmla="*/ 0 w 172"/>
                  <a:gd name="T3" fmla="*/ 0 h 72"/>
                  <a:gd name="T4" fmla="*/ 0 w 172"/>
                  <a:gd name="T5" fmla="*/ 0 h 72"/>
                  <a:gd name="T6" fmla="*/ 0 w 172"/>
                  <a:gd name="T7" fmla="*/ 0 h 72"/>
                  <a:gd name="T8" fmla="*/ 0 w 17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2"/>
                  <a:gd name="T17" fmla="*/ 172 w 17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2">
                    <a:moveTo>
                      <a:pt x="164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4" y="72"/>
                    </a:lnTo>
                    <a:close/>
                  </a:path>
                </a:pathLst>
              </a:custGeom>
              <a:solidFill>
                <a:srgbClr val="7E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7" name="Freeform 804"/>
              <p:cNvSpPr>
                <a:spLocks/>
              </p:cNvSpPr>
              <p:nvPr/>
            </p:nvSpPr>
            <p:spPr bwMode="auto">
              <a:xfrm>
                <a:off x="3539" y="2838"/>
                <a:ext cx="34" cy="18"/>
              </a:xfrm>
              <a:custGeom>
                <a:avLst/>
                <a:gdLst>
                  <a:gd name="T0" fmla="*/ 0 w 172"/>
                  <a:gd name="T1" fmla="*/ 0 h 72"/>
                  <a:gd name="T2" fmla="*/ 0 w 172"/>
                  <a:gd name="T3" fmla="*/ 0 h 72"/>
                  <a:gd name="T4" fmla="*/ 0 w 172"/>
                  <a:gd name="T5" fmla="*/ 0 h 72"/>
                  <a:gd name="T6" fmla="*/ 0 w 172"/>
                  <a:gd name="T7" fmla="*/ 0 h 72"/>
                  <a:gd name="T8" fmla="*/ 0 w 17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2"/>
                  <a:gd name="T17" fmla="*/ 172 w 17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2">
                    <a:moveTo>
                      <a:pt x="163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3" y="72"/>
                    </a:lnTo>
                    <a:close/>
                  </a:path>
                </a:pathLst>
              </a:custGeom>
              <a:solidFill>
                <a:srgbClr val="727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8" name="Freeform 805"/>
              <p:cNvSpPr>
                <a:spLocks/>
              </p:cNvSpPr>
              <p:nvPr/>
            </p:nvSpPr>
            <p:spPr bwMode="auto">
              <a:xfrm>
                <a:off x="3506" y="2830"/>
                <a:ext cx="35" cy="18"/>
              </a:xfrm>
              <a:custGeom>
                <a:avLst/>
                <a:gdLst>
                  <a:gd name="T0" fmla="*/ 0 w 172"/>
                  <a:gd name="T1" fmla="*/ 0 h 72"/>
                  <a:gd name="T2" fmla="*/ 0 w 172"/>
                  <a:gd name="T3" fmla="*/ 0 h 72"/>
                  <a:gd name="T4" fmla="*/ 0 w 172"/>
                  <a:gd name="T5" fmla="*/ 0 h 72"/>
                  <a:gd name="T6" fmla="*/ 0 w 172"/>
                  <a:gd name="T7" fmla="*/ 0 h 72"/>
                  <a:gd name="T8" fmla="*/ 0 w 17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2"/>
                  <a:gd name="T17" fmla="*/ 172 w 17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2">
                    <a:moveTo>
                      <a:pt x="163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3" y="72"/>
                    </a:lnTo>
                    <a:close/>
                  </a:path>
                </a:pathLst>
              </a:custGeom>
              <a:solidFill>
                <a:srgbClr val="656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79" name="Freeform 806"/>
              <p:cNvSpPr>
                <a:spLocks/>
              </p:cNvSpPr>
              <p:nvPr/>
            </p:nvSpPr>
            <p:spPr bwMode="auto">
              <a:xfrm>
                <a:off x="3474" y="2822"/>
                <a:ext cx="34" cy="18"/>
              </a:xfrm>
              <a:custGeom>
                <a:avLst/>
                <a:gdLst>
                  <a:gd name="T0" fmla="*/ 0 w 172"/>
                  <a:gd name="T1" fmla="*/ 0 h 72"/>
                  <a:gd name="T2" fmla="*/ 0 w 172"/>
                  <a:gd name="T3" fmla="*/ 0 h 72"/>
                  <a:gd name="T4" fmla="*/ 0 w 172"/>
                  <a:gd name="T5" fmla="*/ 0 h 72"/>
                  <a:gd name="T6" fmla="*/ 0 w 172"/>
                  <a:gd name="T7" fmla="*/ 0 h 72"/>
                  <a:gd name="T8" fmla="*/ 0 w 17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2"/>
                  <a:gd name="T17" fmla="*/ 172 w 17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2">
                    <a:moveTo>
                      <a:pt x="163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3" y="72"/>
                    </a:lnTo>
                    <a:close/>
                  </a:path>
                </a:pathLst>
              </a:custGeom>
              <a:solidFill>
                <a:srgbClr val="59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0" name="Freeform 807"/>
              <p:cNvSpPr>
                <a:spLocks/>
              </p:cNvSpPr>
              <p:nvPr/>
            </p:nvSpPr>
            <p:spPr bwMode="auto">
              <a:xfrm>
                <a:off x="3441" y="2814"/>
                <a:ext cx="35" cy="18"/>
              </a:xfrm>
              <a:custGeom>
                <a:avLst/>
                <a:gdLst>
                  <a:gd name="T0" fmla="*/ 0 w 172"/>
                  <a:gd name="T1" fmla="*/ 0 h 72"/>
                  <a:gd name="T2" fmla="*/ 0 w 172"/>
                  <a:gd name="T3" fmla="*/ 0 h 72"/>
                  <a:gd name="T4" fmla="*/ 0 w 172"/>
                  <a:gd name="T5" fmla="*/ 0 h 72"/>
                  <a:gd name="T6" fmla="*/ 0 w 172"/>
                  <a:gd name="T7" fmla="*/ 0 h 72"/>
                  <a:gd name="T8" fmla="*/ 0 w 172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2"/>
                  <a:gd name="T17" fmla="*/ 172 w 172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2">
                    <a:moveTo>
                      <a:pt x="163" y="72"/>
                    </a:moveTo>
                    <a:lnTo>
                      <a:pt x="0" y="40"/>
                    </a:lnTo>
                    <a:lnTo>
                      <a:pt x="8" y="0"/>
                    </a:lnTo>
                    <a:lnTo>
                      <a:pt x="172" y="32"/>
                    </a:lnTo>
                    <a:lnTo>
                      <a:pt x="163" y="72"/>
                    </a:lnTo>
                    <a:close/>
                  </a:path>
                </a:pathLst>
              </a:custGeom>
              <a:solidFill>
                <a:srgbClr val="4C4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1" name="Freeform 808"/>
              <p:cNvSpPr>
                <a:spLocks/>
              </p:cNvSpPr>
              <p:nvPr/>
            </p:nvSpPr>
            <p:spPr bwMode="auto">
              <a:xfrm>
                <a:off x="3409" y="2806"/>
                <a:ext cx="34" cy="18"/>
              </a:xfrm>
              <a:custGeom>
                <a:avLst/>
                <a:gdLst>
                  <a:gd name="T0" fmla="*/ 0 w 171"/>
                  <a:gd name="T1" fmla="*/ 0 h 71"/>
                  <a:gd name="T2" fmla="*/ 0 w 171"/>
                  <a:gd name="T3" fmla="*/ 0 h 71"/>
                  <a:gd name="T4" fmla="*/ 0 w 171"/>
                  <a:gd name="T5" fmla="*/ 0 h 71"/>
                  <a:gd name="T6" fmla="*/ 0 w 171"/>
                  <a:gd name="T7" fmla="*/ 0 h 71"/>
                  <a:gd name="T8" fmla="*/ 0 w 171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71"/>
                  <a:gd name="T17" fmla="*/ 171 w 171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71">
                    <a:moveTo>
                      <a:pt x="163" y="71"/>
                    </a:moveTo>
                    <a:lnTo>
                      <a:pt x="0" y="39"/>
                    </a:lnTo>
                    <a:lnTo>
                      <a:pt x="9" y="0"/>
                    </a:lnTo>
                    <a:lnTo>
                      <a:pt x="171" y="31"/>
                    </a:lnTo>
                    <a:lnTo>
                      <a:pt x="163" y="71"/>
                    </a:lnTo>
                    <a:close/>
                  </a:path>
                </a:pathLst>
              </a:custGeom>
              <a:solidFill>
                <a:srgbClr val="3F3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2" name="Freeform 809"/>
              <p:cNvSpPr>
                <a:spLocks/>
              </p:cNvSpPr>
              <p:nvPr/>
            </p:nvSpPr>
            <p:spPr bwMode="auto">
              <a:xfrm>
                <a:off x="3376" y="2798"/>
                <a:ext cx="34" cy="18"/>
              </a:xfrm>
              <a:custGeom>
                <a:avLst/>
                <a:gdLst>
                  <a:gd name="T0" fmla="*/ 0 w 174"/>
                  <a:gd name="T1" fmla="*/ 0 h 72"/>
                  <a:gd name="T2" fmla="*/ 0 w 174"/>
                  <a:gd name="T3" fmla="*/ 0 h 72"/>
                  <a:gd name="T4" fmla="*/ 0 w 174"/>
                  <a:gd name="T5" fmla="*/ 0 h 72"/>
                  <a:gd name="T6" fmla="*/ 0 w 174"/>
                  <a:gd name="T7" fmla="*/ 0 h 72"/>
                  <a:gd name="T8" fmla="*/ 0 w 174"/>
                  <a:gd name="T9" fmla="*/ 0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72"/>
                  <a:gd name="T17" fmla="*/ 174 w 174"/>
                  <a:gd name="T18" fmla="*/ 72 h 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72">
                    <a:moveTo>
                      <a:pt x="165" y="72"/>
                    </a:moveTo>
                    <a:lnTo>
                      <a:pt x="0" y="40"/>
                    </a:lnTo>
                    <a:lnTo>
                      <a:pt x="9" y="0"/>
                    </a:lnTo>
                    <a:lnTo>
                      <a:pt x="174" y="33"/>
                    </a:lnTo>
                    <a:lnTo>
                      <a:pt x="165" y="72"/>
                    </a:lnTo>
                    <a:close/>
                  </a:path>
                </a:pathLst>
              </a:custGeom>
              <a:solidFill>
                <a:srgbClr val="333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3" name="Freeform 810"/>
              <p:cNvSpPr>
                <a:spLocks/>
              </p:cNvSpPr>
              <p:nvPr/>
            </p:nvSpPr>
            <p:spPr bwMode="auto">
              <a:xfrm>
                <a:off x="3343" y="2790"/>
                <a:ext cx="34" cy="18"/>
              </a:xfrm>
              <a:custGeom>
                <a:avLst/>
                <a:gdLst>
                  <a:gd name="T0" fmla="*/ 0 w 171"/>
                  <a:gd name="T1" fmla="*/ 0 h 70"/>
                  <a:gd name="T2" fmla="*/ 0 w 171"/>
                  <a:gd name="T3" fmla="*/ 0 h 70"/>
                  <a:gd name="T4" fmla="*/ 0 w 171"/>
                  <a:gd name="T5" fmla="*/ 0 h 70"/>
                  <a:gd name="T6" fmla="*/ 0 w 171"/>
                  <a:gd name="T7" fmla="*/ 0 h 70"/>
                  <a:gd name="T8" fmla="*/ 0 w 171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1"/>
                  <a:gd name="T16" fmla="*/ 0 h 70"/>
                  <a:gd name="T17" fmla="*/ 171 w 171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1" h="70">
                    <a:moveTo>
                      <a:pt x="162" y="70"/>
                    </a:moveTo>
                    <a:lnTo>
                      <a:pt x="0" y="38"/>
                    </a:lnTo>
                    <a:lnTo>
                      <a:pt x="8" y="0"/>
                    </a:lnTo>
                    <a:lnTo>
                      <a:pt x="171" y="30"/>
                    </a:lnTo>
                    <a:lnTo>
                      <a:pt x="162" y="70"/>
                    </a:lnTo>
                    <a:close/>
                  </a:path>
                </a:pathLst>
              </a:custGeom>
              <a:solidFill>
                <a:srgbClr val="2626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184" name="Freeform 811"/>
              <p:cNvSpPr>
                <a:spLocks/>
              </p:cNvSpPr>
              <p:nvPr/>
            </p:nvSpPr>
            <p:spPr bwMode="auto">
              <a:xfrm>
                <a:off x="3310" y="2782"/>
                <a:ext cx="35" cy="18"/>
              </a:xfrm>
              <a:custGeom>
                <a:avLst/>
                <a:gdLst>
                  <a:gd name="T0" fmla="*/ 0 w 172"/>
                  <a:gd name="T1" fmla="*/ 0 h 70"/>
                  <a:gd name="T2" fmla="*/ 0 w 172"/>
                  <a:gd name="T3" fmla="*/ 0 h 70"/>
                  <a:gd name="T4" fmla="*/ 0 w 172"/>
                  <a:gd name="T5" fmla="*/ 0 h 70"/>
                  <a:gd name="T6" fmla="*/ 0 w 172"/>
                  <a:gd name="T7" fmla="*/ 0 h 70"/>
                  <a:gd name="T8" fmla="*/ 0 w 172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70"/>
                  <a:gd name="T17" fmla="*/ 172 w 172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70">
                    <a:moveTo>
                      <a:pt x="164" y="70"/>
                    </a:moveTo>
                    <a:lnTo>
                      <a:pt x="0" y="38"/>
                    </a:lnTo>
                    <a:lnTo>
                      <a:pt x="9" y="0"/>
                    </a:lnTo>
                    <a:lnTo>
                      <a:pt x="172" y="32"/>
                    </a:lnTo>
                    <a:lnTo>
                      <a:pt x="164" y="70"/>
                    </a:ln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4831" name="Freeform 813"/>
            <p:cNvSpPr>
              <a:spLocks/>
            </p:cNvSpPr>
            <p:nvPr/>
          </p:nvSpPr>
          <p:spPr bwMode="auto">
            <a:xfrm>
              <a:off x="3278" y="2774"/>
              <a:ext cx="34" cy="18"/>
            </a:xfrm>
            <a:custGeom>
              <a:avLst/>
              <a:gdLst>
                <a:gd name="T0" fmla="*/ 0 w 173"/>
                <a:gd name="T1" fmla="*/ 0 h 70"/>
                <a:gd name="T2" fmla="*/ 0 w 173"/>
                <a:gd name="T3" fmla="*/ 0 h 70"/>
                <a:gd name="T4" fmla="*/ 0 w 173"/>
                <a:gd name="T5" fmla="*/ 0 h 70"/>
                <a:gd name="T6" fmla="*/ 0 w 173"/>
                <a:gd name="T7" fmla="*/ 0 h 70"/>
                <a:gd name="T8" fmla="*/ 0 w 173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70"/>
                <a:gd name="T17" fmla="*/ 173 w 173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70">
                  <a:moveTo>
                    <a:pt x="164" y="70"/>
                  </a:moveTo>
                  <a:lnTo>
                    <a:pt x="0" y="39"/>
                  </a:lnTo>
                  <a:lnTo>
                    <a:pt x="9" y="0"/>
                  </a:lnTo>
                  <a:lnTo>
                    <a:pt x="173" y="32"/>
                  </a:lnTo>
                  <a:lnTo>
                    <a:pt x="164" y="70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2" name="Freeform 814"/>
            <p:cNvSpPr>
              <a:spLocks/>
            </p:cNvSpPr>
            <p:nvPr/>
          </p:nvSpPr>
          <p:spPr bwMode="auto">
            <a:xfrm>
              <a:off x="3247" y="2767"/>
              <a:ext cx="32" cy="17"/>
            </a:xfrm>
            <a:custGeom>
              <a:avLst/>
              <a:gdLst>
                <a:gd name="T0" fmla="*/ 0 w 162"/>
                <a:gd name="T1" fmla="*/ 0 h 70"/>
                <a:gd name="T2" fmla="*/ 0 w 162"/>
                <a:gd name="T3" fmla="*/ 0 h 70"/>
                <a:gd name="T4" fmla="*/ 0 w 162"/>
                <a:gd name="T5" fmla="*/ 0 h 70"/>
                <a:gd name="T6" fmla="*/ 0 w 162"/>
                <a:gd name="T7" fmla="*/ 0 h 70"/>
                <a:gd name="T8" fmla="*/ 0 w 162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70"/>
                <a:gd name="T17" fmla="*/ 162 w 162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70">
                  <a:moveTo>
                    <a:pt x="153" y="70"/>
                  </a:moveTo>
                  <a:lnTo>
                    <a:pt x="0" y="40"/>
                  </a:lnTo>
                  <a:lnTo>
                    <a:pt x="7" y="0"/>
                  </a:lnTo>
                  <a:lnTo>
                    <a:pt x="162" y="31"/>
                  </a:lnTo>
                  <a:lnTo>
                    <a:pt x="153" y="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3" name="Freeform 815"/>
            <p:cNvSpPr>
              <a:spLocks/>
            </p:cNvSpPr>
            <p:nvPr/>
          </p:nvSpPr>
          <p:spPr bwMode="auto">
            <a:xfrm>
              <a:off x="3247" y="2767"/>
              <a:ext cx="651" cy="168"/>
            </a:xfrm>
            <a:custGeom>
              <a:avLst/>
              <a:gdLst>
                <a:gd name="T0" fmla="*/ 0 w 3255"/>
                <a:gd name="T1" fmla="*/ 0 h 673"/>
                <a:gd name="T2" fmla="*/ 0 w 3255"/>
                <a:gd name="T3" fmla="*/ 0 h 673"/>
                <a:gd name="T4" fmla="*/ 0 w 3255"/>
                <a:gd name="T5" fmla="*/ 0 h 673"/>
                <a:gd name="T6" fmla="*/ 0 w 3255"/>
                <a:gd name="T7" fmla="*/ 0 h 673"/>
                <a:gd name="T8" fmla="*/ 0 w 3255"/>
                <a:gd name="T9" fmla="*/ 0 h 6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55"/>
                <a:gd name="T16" fmla="*/ 0 h 673"/>
                <a:gd name="T17" fmla="*/ 3255 w 3255"/>
                <a:gd name="T18" fmla="*/ 673 h 6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55" h="673">
                  <a:moveTo>
                    <a:pt x="3255" y="634"/>
                  </a:moveTo>
                  <a:lnTo>
                    <a:pt x="7" y="0"/>
                  </a:lnTo>
                  <a:lnTo>
                    <a:pt x="0" y="40"/>
                  </a:lnTo>
                  <a:lnTo>
                    <a:pt x="3246" y="673"/>
                  </a:lnTo>
                  <a:lnTo>
                    <a:pt x="3255" y="63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4" name="Freeform 816"/>
            <p:cNvSpPr>
              <a:spLocks/>
            </p:cNvSpPr>
            <p:nvPr/>
          </p:nvSpPr>
          <p:spPr bwMode="auto">
            <a:xfrm>
              <a:off x="3877" y="2912"/>
              <a:ext cx="41" cy="13"/>
            </a:xfrm>
            <a:custGeom>
              <a:avLst/>
              <a:gdLst>
                <a:gd name="T0" fmla="*/ 0 w 207"/>
                <a:gd name="T1" fmla="*/ 0 h 53"/>
                <a:gd name="T2" fmla="*/ 0 w 207"/>
                <a:gd name="T3" fmla="*/ 0 h 53"/>
                <a:gd name="T4" fmla="*/ 0 w 207"/>
                <a:gd name="T5" fmla="*/ 0 h 53"/>
                <a:gd name="T6" fmla="*/ 0 w 207"/>
                <a:gd name="T7" fmla="*/ 0 h 53"/>
                <a:gd name="T8" fmla="*/ 0 w 207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53"/>
                <a:gd name="T17" fmla="*/ 207 w 207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53">
                  <a:moveTo>
                    <a:pt x="0" y="32"/>
                  </a:moveTo>
                  <a:lnTo>
                    <a:pt x="107" y="53"/>
                  </a:lnTo>
                  <a:lnTo>
                    <a:pt x="207" y="21"/>
                  </a:lnTo>
                  <a:lnTo>
                    <a:pt x="10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FE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5" name="Freeform 817"/>
            <p:cNvSpPr>
              <a:spLocks/>
            </p:cNvSpPr>
            <p:nvPr/>
          </p:nvSpPr>
          <p:spPr bwMode="auto">
            <a:xfrm>
              <a:off x="3843" y="2904"/>
              <a:ext cx="54" cy="16"/>
            </a:xfrm>
            <a:custGeom>
              <a:avLst/>
              <a:gdLst>
                <a:gd name="T0" fmla="*/ 0 w 269"/>
                <a:gd name="T1" fmla="*/ 0 h 65"/>
                <a:gd name="T2" fmla="*/ 0 w 269"/>
                <a:gd name="T3" fmla="*/ 0 h 65"/>
                <a:gd name="T4" fmla="*/ 0 w 269"/>
                <a:gd name="T5" fmla="*/ 0 h 65"/>
                <a:gd name="T6" fmla="*/ 0 w 269"/>
                <a:gd name="T7" fmla="*/ 0 h 65"/>
                <a:gd name="T8" fmla="*/ 0 w 269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9"/>
                <a:gd name="T16" fmla="*/ 0 h 65"/>
                <a:gd name="T17" fmla="*/ 269 w 269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9" h="65">
                  <a:moveTo>
                    <a:pt x="169" y="65"/>
                  </a:moveTo>
                  <a:lnTo>
                    <a:pt x="0" y="32"/>
                  </a:lnTo>
                  <a:lnTo>
                    <a:pt x="100" y="0"/>
                  </a:lnTo>
                  <a:lnTo>
                    <a:pt x="269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E3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6" name="Freeform 818"/>
            <p:cNvSpPr>
              <a:spLocks/>
            </p:cNvSpPr>
            <p:nvPr/>
          </p:nvSpPr>
          <p:spPr bwMode="auto">
            <a:xfrm>
              <a:off x="3809" y="2895"/>
              <a:ext cx="54" cy="17"/>
            </a:xfrm>
            <a:custGeom>
              <a:avLst/>
              <a:gdLst>
                <a:gd name="T0" fmla="*/ 0 w 269"/>
                <a:gd name="T1" fmla="*/ 0 h 65"/>
                <a:gd name="T2" fmla="*/ 0 w 269"/>
                <a:gd name="T3" fmla="*/ 0 h 65"/>
                <a:gd name="T4" fmla="*/ 0 w 269"/>
                <a:gd name="T5" fmla="*/ 0 h 65"/>
                <a:gd name="T6" fmla="*/ 0 w 269"/>
                <a:gd name="T7" fmla="*/ 0 h 65"/>
                <a:gd name="T8" fmla="*/ 0 w 269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9"/>
                <a:gd name="T16" fmla="*/ 0 h 65"/>
                <a:gd name="T17" fmla="*/ 269 w 269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9" h="65">
                  <a:moveTo>
                    <a:pt x="169" y="65"/>
                  </a:moveTo>
                  <a:lnTo>
                    <a:pt x="0" y="32"/>
                  </a:lnTo>
                  <a:lnTo>
                    <a:pt x="100" y="0"/>
                  </a:lnTo>
                  <a:lnTo>
                    <a:pt x="269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D6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7" name="Freeform 819"/>
            <p:cNvSpPr>
              <a:spLocks/>
            </p:cNvSpPr>
            <p:nvPr/>
          </p:nvSpPr>
          <p:spPr bwMode="auto">
            <a:xfrm>
              <a:off x="3775" y="2887"/>
              <a:ext cx="54" cy="16"/>
            </a:xfrm>
            <a:custGeom>
              <a:avLst/>
              <a:gdLst>
                <a:gd name="T0" fmla="*/ 0 w 269"/>
                <a:gd name="T1" fmla="*/ 0 h 65"/>
                <a:gd name="T2" fmla="*/ 0 w 269"/>
                <a:gd name="T3" fmla="*/ 0 h 65"/>
                <a:gd name="T4" fmla="*/ 0 w 269"/>
                <a:gd name="T5" fmla="*/ 0 h 65"/>
                <a:gd name="T6" fmla="*/ 0 w 269"/>
                <a:gd name="T7" fmla="*/ 0 h 65"/>
                <a:gd name="T8" fmla="*/ 0 w 269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9"/>
                <a:gd name="T16" fmla="*/ 0 h 65"/>
                <a:gd name="T17" fmla="*/ 269 w 269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9" h="65">
                  <a:moveTo>
                    <a:pt x="169" y="65"/>
                  </a:moveTo>
                  <a:lnTo>
                    <a:pt x="0" y="32"/>
                  </a:lnTo>
                  <a:lnTo>
                    <a:pt x="100" y="0"/>
                  </a:lnTo>
                  <a:lnTo>
                    <a:pt x="269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CA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8" name="Freeform 820"/>
            <p:cNvSpPr>
              <a:spLocks/>
            </p:cNvSpPr>
            <p:nvPr/>
          </p:nvSpPr>
          <p:spPr bwMode="auto">
            <a:xfrm>
              <a:off x="3742" y="2879"/>
              <a:ext cx="53" cy="16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7" y="65"/>
                  </a:moveTo>
                  <a:lnTo>
                    <a:pt x="0" y="32"/>
                  </a:lnTo>
                  <a:lnTo>
                    <a:pt x="99" y="0"/>
                  </a:lnTo>
                  <a:lnTo>
                    <a:pt x="267" y="33"/>
                  </a:lnTo>
                  <a:lnTo>
                    <a:pt x="167" y="65"/>
                  </a:lnTo>
                  <a:close/>
                </a:path>
              </a:pathLst>
            </a:custGeom>
            <a:solidFill>
              <a:srgbClr val="BD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39" name="Freeform 821"/>
            <p:cNvSpPr>
              <a:spLocks/>
            </p:cNvSpPr>
            <p:nvPr/>
          </p:nvSpPr>
          <p:spPr bwMode="auto">
            <a:xfrm>
              <a:off x="3708" y="2870"/>
              <a:ext cx="54" cy="17"/>
            </a:xfrm>
            <a:custGeom>
              <a:avLst/>
              <a:gdLst>
                <a:gd name="T0" fmla="*/ 0 w 268"/>
                <a:gd name="T1" fmla="*/ 0 h 65"/>
                <a:gd name="T2" fmla="*/ 0 w 268"/>
                <a:gd name="T3" fmla="*/ 0 h 65"/>
                <a:gd name="T4" fmla="*/ 0 w 268"/>
                <a:gd name="T5" fmla="*/ 0 h 65"/>
                <a:gd name="T6" fmla="*/ 0 w 268"/>
                <a:gd name="T7" fmla="*/ 0 h 65"/>
                <a:gd name="T8" fmla="*/ 0 w 26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65"/>
                <a:gd name="T17" fmla="*/ 268 w 26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65">
                  <a:moveTo>
                    <a:pt x="169" y="65"/>
                  </a:moveTo>
                  <a:lnTo>
                    <a:pt x="0" y="32"/>
                  </a:lnTo>
                  <a:lnTo>
                    <a:pt x="100" y="0"/>
                  </a:lnTo>
                  <a:lnTo>
                    <a:pt x="268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B1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0" name="Freeform 822"/>
            <p:cNvSpPr>
              <a:spLocks/>
            </p:cNvSpPr>
            <p:nvPr/>
          </p:nvSpPr>
          <p:spPr bwMode="auto">
            <a:xfrm>
              <a:off x="3674" y="2862"/>
              <a:ext cx="54" cy="16"/>
            </a:xfrm>
            <a:custGeom>
              <a:avLst/>
              <a:gdLst>
                <a:gd name="T0" fmla="*/ 0 w 268"/>
                <a:gd name="T1" fmla="*/ 0 h 65"/>
                <a:gd name="T2" fmla="*/ 0 w 268"/>
                <a:gd name="T3" fmla="*/ 0 h 65"/>
                <a:gd name="T4" fmla="*/ 0 w 268"/>
                <a:gd name="T5" fmla="*/ 0 h 65"/>
                <a:gd name="T6" fmla="*/ 0 w 268"/>
                <a:gd name="T7" fmla="*/ 0 h 65"/>
                <a:gd name="T8" fmla="*/ 0 w 26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65"/>
                <a:gd name="T17" fmla="*/ 268 w 26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65">
                  <a:moveTo>
                    <a:pt x="168" y="65"/>
                  </a:moveTo>
                  <a:lnTo>
                    <a:pt x="0" y="33"/>
                  </a:lnTo>
                  <a:lnTo>
                    <a:pt x="100" y="0"/>
                  </a:lnTo>
                  <a:lnTo>
                    <a:pt x="268" y="33"/>
                  </a:lnTo>
                  <a:lnTo>
                    <a:pt x="168" y="65"/>
                  </a:lnTo>
                  <a:close/>
                </a:path>
              </a:pathLst>
            </a:custGeom>
            <a:solidFill>
              <a:srgbClr val="A4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1" name="Freeform 823"/>
            <p:cNvSpPr>
              <a:spLocks/>
            </p:cNvSpPr>
            <p:nvPr/>
          </p:nvSpPr>
          <p:spPr bwMode="auto">
            <a:xfrm>
              <a:off x="3641" y="2854"/>
              <a:ext cx="53" cy="16"/>
            </a:xfrm>
            <a:custGeom>
              <a:avLst/>
              <a:gdLst>
                <a:gd name="T0" fmla="*/ 0 w 269"/>
                <a:gd name="T1" fmla="*/ 0 h 65"/>
                <a:gd name="T2" fmla="*/ 0 w 269"/>
                <a:gd name="T3" fmla="*/ 0 h 65"/>
                <a:gd name="T4" fmla="*/ 0 w 269"/>
                <a:gd name="T5" fmla="*/ 0 h 65"/>
                <a:gd name="T6" fmla="*/ 0 w 269"/>
                <a:gd name="T7" fmla="*/ 0 h 65"/>
                <a:gd name="T8" fmla="*/ 0 w 269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9"/>
                <a:gd name="T16" fmla="*/ 0 h 65"/>
                <a:gd name="T17" fmla="*/ 269 w 269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9" h="65">
                  <a:moveTo>
                    <a:pt x="169" y="65"/>
                  </a:moveTo>
                  <a:lnTo>
                    <a:pt x="0" y="32"/>
                  </a:lnTo>
                  <a:lnTo>
                    <a:pt x="100" y="0"/>
                  </a:lnTo>
                  <a:lnTo>
                    <a:pt x="269" y="32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979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2" name="Freeform 824"/>
            <p:cNvSpPr>
              <a:spLocks/>
            </p:cNvSpPr>
            <p:nvPr/>
          </p:nvSpPr>
          <p:spPr bwMode="auto">
            <a:xfrm>
              <a:off x="3607" y="2846"/>
              <a:ext cx="54" cy="16"/>
            </a:xfrm>
            <a:custGeom>
              <a:avLst/>
              <a:gdLst>
                <a:gd name="T0" fmla="*/ 0 w 269"/>
                <a:gd name="T1" fmla="*/ 0 h 65"/>
                <a:gd name="T2" fmla="*/ 0 w 269"/>
                <a:gd name="T3" fmla="*/ 0 h 65"/>
                <a:gd name="T4" fmla="*/ 0 w 269"/>
                <a:gd name="T5" fmla="*/ 0 h 65"/>
                <a:gd name="T6" fmla="*/ 0 w 269"/>
                <a:gd name="T7" fmla="*/ 0 h 65"/>
                <a:gd name="T8" fmla="*/ 0 w 269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9"/>
                <a:gd name="T16" fmla="*/ 0 h 65"/>
                <a:gd name="T17" fmla="*/ 269 w 269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9" h="65">
                  <a:moveTo>
                    <a:pt x="169" y="65"/>
                  </a:moveTo>
                  <a:lnTo>
                    <a:pt x="0" y="32"/>
                  </a:lnTo>
                  <a:lnTo>
                    <a:pt x="100" y="0"/>
                  </a:lnTo>
                  <a:lnTo>
                    <a:pt x="269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8B8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3" name="Freeform 825"/>
            <p:cNvSpPr>
              <a:spLocks/>
            </p:cNvSpPr>
            <p:nvPr/>
          </p:nvSpPr>
          <p:spPr bwMode="auto">
            <a:xfrm>
              <a:off x="3573" y="2838"/>
              <a:ext cx="54" cy="16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7" y="65"/>
                  </a:moveTo>
                  <a:lnTo>
                    <a:pt x="0" y="32"/>
                  </a:lnTo>
                  <a:lnTo>
                    <a:pt x="98" y="0"/>
                  </a:lnTo>
                  <a:lnTo>
                    <a:pt x="267" y="33"/>
                  </a:lnTo>
                  <a:lnTo>
                    <a:pt x="167" y="65"/>
                  </a:lnTo>
                  <a:close/>
                </a:path>
              </a:pathLst>
            </a:custGeom>
            <a:solidFill>
              <a:srgbClr val="7E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4" name="Freeform 826"/>
            <p:cNvSpPr>
              <a:spLocks/>
            </p:cNvSpPr>
            <p:nvPr/>
          </p:nvSpPr>
          <p:spPr bwMode="auto">
            <a:xfrm>
              <a:off x="3540" y="2829"/>
              <a:ext cx="53" cy="17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9" y="65"/>
                  </a:moveTo>
                  <a:lnTo>
                    <a:pt x="0" y="32"/>
                  </a:lnTo>
                  <a:lnTo>
                    <a:pt x="99" y="0"/>
                  </a:lnTo>
                  <a:lnTo>
                    <a:pt x="267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727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5" name="Freeform 827"/>
            <p:cNvSpPr>
              <a:spLocks/>
            </p:cNvSpPr>
            <p:nvPr/>
          </p:nvSpPr>
          <p:spPr bwMode="auto">
            <a:xfrm>
              <a:off x="3506" y="2821"/>
              <a:ext cx="53" cy="16"/>
            </a:xfrm>
            <a:custGeom>
              <a:avLst/>
              <a:gdLst>
                <a:gd name="T0" fmla="*/ 0 w 268"/>
                <a:gd name="T1" fmla="*/ 0 h 65"/>
                <a:gd name="T2" fmla="*/ 0 w 268"/>
                <a:gd name="T3" fmla="*/ 0 h 65"/>
                <a:gd name="T4" fmla="*/ 0 w 268"/>
                <a:gd name="T5" fmla="*/ 0 h 65"/>
                <a:gd name="T6" fmla="*/ 0 w 268"/>
                <a:gd name="T7" fmla="*/ 0 h 65"/>
                <a:gd name="T8" fmla="*/ 0 w 26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65"/>
                <a:gd name="T17" fmla="*/ 268 w 26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65">
                  <a:moveTo>
                    <a:pt x="169" y="65"/>
                  </a:moveTo>
                  <a:lnTo>
                    <a:pt x="0" y="32"/>
                  </a:lnTo>
                  <a:lnTo>
                    <a:pt x="99" y="0"/>
                  </a:lnTo>
                  <a:lnTo>
                    <a:pt x="268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65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6" name="Freeform 828"/>
            <p:cNvSpPr>
              <a:spLocks/>
            </p:cNvSpPr>
            <p:nvPr/>
          </p:nvSpPr>
          <p:spPr bwMode="auto">
            <a:xfrm>
              <a:off x="3472" y="2813"/>
              <a:ext cx="54" cy="16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8" y="65"/>
                  </a:moveTo>
                  <a:lnTo>
                    <a:pt x="0" y="32"/>
                  </a:lnTo>
                  <a:lnTo>
                    <a:pt x="98" y="0"/>
                  </a:lnTo>
                  <a:lnTo>
                    <a:pt x="267" y="33"/>
                  </a:lnTo>
                  <a:lnTo>
                    <a:pt x="168" y="65"/>
                  </a:lnTo>
                  <a:close/>
                </a:path>
              </a:pathLst>
            </a:custGeom>
            <a:solidFill>
              <a:srgbClr val="59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7" name="Freeform 829"/>
            <p:cNvSpPr>
              <a:spLocks/>
            </p:cNvSpPr>
            <p:nvPr/>
          </p:nvSpPr>
          <p:spPr bwMode="auto">
            <a:xfrm>
              <a:off x="3438" y="2805"/>
              <a:ext cx="54" cy="16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9" y="65"/>
                  </a:moveTo>
                  <a:lnTo>
                    <a:pt x="0" y="33"/>
                  </a:lnTo>
                  <a:lnTo>
                    <a:pt x="100" y="0"/>
                  </a:lnTo>
                  <a:lnTo>
                    <a:pt x="267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4C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8" name="Freeform 830"/>
            <p:cNvSpPr>
              <a:spLocks/>
            </p:cNvSpPr>
            <p:nvPr/>
          </p:nvSpPr>
          <p:spPr bwMode="auto">
            <a:xfrm>
              <a:off x="3405" y="2796"/>
              <a:ext cx="53" cy="17"/>
            </a:xfrm>
            <a:custGeom>
              <a:avLst/>
              <a:gdLst>
                <a:gd name="T0" fmla="*/ 0 w 269"/>
                <a:gd name="T1" fmla="*/ 0 h 66"/>
                <a:gd name="T2" fmla="*/ 0 w 269"/>
                <a:gd name="T3" fmla="*/ 0 h 66"/>
                <a:gd name="T4" fmla="*/ 0 w 269"/>
                <a:gd name="T5" fmla="*/ 0 h 66"/>
                <a:gd name="T6" fmla="*/ 0 w 269"/>
                <a:gd name="T7" fmla="*/ 0 h 66"/>
                <a:gd name="T8" fmla="*/ 0 w 269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9"/>
                <a:gd name="T16" fmla="*/ 0 h 66"/>
                <a:gd name="T17" fmla="*/ 269 w 269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9" h="66">
                  <a:moveTo>
                    <a:pt x="169" y="66"/>
                  </a:moveTo>
                  <a:lnTo>
                    <a:pt x="0" y="33"/>
                  </a:lnTo>
                  <a:lnTo>
                    <a:pt x="100" y="0"/>
                  </a:lnTo>
                  <a:lnTo>
                    <a:pt x="269" y="33"/>
                  </a:lnTo>
                  <a:lnTo>
                    <a:pt x="169" y="66"/>
                  </a:lnTo>
                  <a:close/>
                </a:path>
              </a:pathLst>
            </a:custGeom>
            <a:solidFill>
              <a:srgbClr val="3F3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49" name="Freeform 831"/>
            <p:cNvSpPr>
              <a:spLocks/>
            </p:cNvSpPr>
            <p:nvPr/>
          </p:nvSpPr>
          <p:spPr bwMode="auto">
            <a:xfrm>
              <a:off x="3371" y="2788"/>
              <a:ext cx="54" cy="17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7" y="65"/>
                  </a:moveTo>
                  <a:lnTo>
                    <a:pt x="0" y="32"/>
                  </a:lnTo>
                  <a:lnTo>
                    <a:pt x="98" y="0"/>
                  </a:lnTo>
                  <a:lnTo>
                    <a:pt x="267" y="32"/>
                  </a:lnTo>
                  <a:lnTo>
                    <a:pt x="167" y="65"/>
                  </a:lnTo>
                  <a:close/>
                </a:path>
              </a:pathLst>
            </a:custGeom>
            <a:solidFill>
              <a:srgbClr val="33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0" name="Freeform 832"/>
            <p:cNvSpPr>
              <a:spLocks/>
            </p:cNvSpPr>
            <p:nvPr/>
          </p:nvSpPr>
          <p:spPr bwMode="auto">
            <a:xfrm>
              <a:off x="3337" y="2780"/>
              <a:ext cx="54" cy="16"/>
            </a:xfrm>
            <a:custGeom>
              <a:avLst/>
              <a:gdLst>
                <a:gd name="T0" fmla="*/ 0 w 267"/>
                <a:gd name="T1" fmla="*/ 0 h 65"/>
                <a:gd name="T2" fmla="*/ 0 w 267"/>
                <a:gd name="T3" fmla="*/ 0 h 65"/>
                <a:gd name="T4" fmla="*/ 0 w 267"/>
                <a:gd name="T5" fmla="*/ 0 h 65"/>
                <a:gd name="T6" fmla="*/ 0 w 267"/>
                <a:gd name="T7" fmla="*/ 0 h 65"/>
                <a:gd name="T8" fmla="*/ 0 w 267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7"/>
                <a:gd name="T16" fmla="*/ 0 h 65"/>
                <a:gd name="T17" fmla="*/ 267 w 267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7" h="65">
                  <a:moveTo>
                    <a:pt x="169" y="65"/>
                  </a:moveTo>
                  <a:lnTo>
                    <a:pt x="0" y="32"/>
                  </a:lnTo>
                  <a:lnTo>
                    <a:pt x="99" y="0"/>
                  </a:lnTo>
                  <a:lnTo>
                    <a:pt x="267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26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1" name="Freeform 833"/>
            <p:cNvSpPr>
              <a:spLocks/>
            </p:cNvSpPr>
            <p:nvPr/>
          </p:nvSpPr>
          <p:spPr bwMode="auto">
            <a:xfrm>
              <a:off x="3304" y="2772"/>
              <a:ext cx="53" cy="16"/>
            </a:xfrm>
            <a:custGeom>
              <a:avLst/>
              <a:gdLst>
                <a:gd name="T0" fmla="*/ 0 w 268"/>
                <a:gd name="T1" fmla="*/ 0 h 65"/>
                <a:gd name="T2" fmla="*/ 0 w 268"/>
                <a:gd name="T3" fmla="*/ 0 h 65"/>
                <a:gd name="T4" fmla="*/ 0 w 268"/>
                <a:gd name="T5" fmla="*/ 0 h 65"/>
                <a:gd name="T6" fmla="*/ 0 w 268"/>
                <a:gd name="T7" fmla="*/ 0 h 65"/>
                <a:gd name="T8" fmla="*/ 0 w 26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65"/>
                <a:gd name="T17" fmla="*/ 268 w 26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65">
                  <a:moveTo>
                    <a:pt x="169" y="65"/>
                  </a:moveTo>
                  <a:lnTo>
                    <a:pt x="0" y="32"/>
                  </a:lnTo>
                  <a:lnTo>
                    <a:pt x="99" y="0"/>
                  </a:lnTo>
                  <a:lnTo>
                    <a:pt x="268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1A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2" name="Freeform 834"/>
            <p:cNvSpPr>
              <a:spLocks/>
            </p:cNvSpPr>
            <p:nvPr/>
          </p:nvSpPr>
          <p:spPr bwMode="auto">
            <a:xfrm>
              <a:off x="3270" y="2764"/>
              <a:ext cx="53" cy="16"/>
            </a:xfrm>
            <a:custGeom>
              <a:avLst/>
              <a:gdLst>
                <a:gd name="T0" fmla="*/ 0 w 268"/>
                <a:gd name="T1" fmla="*/ 0 h 65"/>
                <a:gd name="T2" fmla="*/ 0 w 268"/>
                <a:gd name="T3" fmla="*/ 0 h 65"/>
                <a:gd name="T4" fmla="*/ 0 w 268"/>
                <a:gd name="T5" fmla="*/ 0 h 65"/>
                <a:gd name="T6" fmla="*/ 0 w 268"/>
                <a:gd name="T7" fmla="*/ 0 h 65"/>
                <a:gd name="T8" fmla="*/ 0 w 26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8"/>
                <a:gd name="T16" fmla="*/ 0 h 65"/>
                <a:gd name="T17" fmla="*/ 268 w 268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8" h="65">
                  <a:moveTo>
                    <a:pt x="169" y="65"/>
                  </a:moveTo>
                  <a:lnTo>
                    <a:pt x="0" y="32"/>
                  </a:lnTo>
                  <a:lnTo>
                    <a:pt x="99" y="0"/>
                  </a:lnTo>
                  <a:lnTo>
                    <a:pt x="268" y="33"/>
                  </a:lnTo>
                  <a:lnTo>
                    <a:pt x="169" y="65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3" name="Freeform 835"/>
            <p:cNvSpPr>
              <a:spLocks/>
            </p:cNvSpPr>
            <p:nvPr/>
          </p:nvSpPr>
          <p:spPr bwMode="auto">
            <a:xfrm>
              <a:off x="3248" y="2759"/>
              <a:ext cx="42" cy="13"/>
            </a:xfrm>
            <a:custGeom>
              <a:avLst/>
              <a:gdLst>
                <a:gd name="T0" fmla="*/ 0 w 206"/>
                <a:gd name="T1" fmla="*/ 0 h 53"/>
                <a:gd name="T2" fmla="*/ 0 w 206"/>
                <a:gd name="T3" fmla="*/ 0 h 53"/>
                <a:gd name="T4" fmla="*/ 0 w 206"/>
                <a:gd name="T5" fmla="*/ 0 h 53"/>
                <a:gd name="T6" fmla="*/ 0 w 206"/>
                <a:gd name="T7" fmla="*/ 0 h 53"/>
                <a:gd name="T8" fmla="*/ 0 w 20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6"/>
                <a:gd name="T16" fmla="*/ 0 h 53"/>
                <a:gd name="T17" fmla="*/ 206 w 206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6" h="53">
                  <a:moveTo>
                    <a:pt x="107" y="53"/>
                  </a:moveTo>
                  <a:lnTo>
                    <a:pt x="0" y="32"/>
                  </a:lnTo>
                  <a:lnTo>
                    <a:pt x="101" y="0"/>
                  </a:lnTo>
                  <a:lnTo>
                    <a:pt x="206" y="21"/>
                  </a:lnTo>
                  <a:lnTo>
                    <a:pt x="107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4" name="Freeform 836"/>
            <p:cNvSpPr>
              <a:spLocks/>
            </p:cNvSpPr>
            <p:nvPr/>
          </p:nvSpPr>
          <p:spPr bwMode="auto">
            <a:xfrm>
              <a:off x="3248" y="2759"/>
              <a:ext cx="670" cy="166"/>
            </a:xfrm>
            <a:custGeom>
              <a:avLst/>
              <a:gdLst>
                <a:gd name="T0" fmla="*/ 0 w 3348"/>
                <a:gd name="T1" fmla="*/ 0 h 666"/>
                <a:gd name="T2" fmla="*/ 0 w 3348"/>
                <a:gd name="T3" fmla="*/ 0 h 666"/>
                <a:gd name="T4" fmla="*/ 0 w 3348"/>
                <a:gd name="T5" fmla="*/ 0 h 666"/>
                <a:gd name="T6" fmla="*/ 0 w 3348"/>
                <a:gd name="T7" fmla="*/ 0 h 666"/>
                <a:gd name="T8" fmla="*/ 0 w 3348"/>
                <a:gd name="T9" fmla="*/ 0 h 6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48"/>
                <a:gd name="T16" fmla="*/ 0 h 666"/>
                <a:gd name="T17" fmla="*/ 3348 w 3348"/>
                <a:gd name="T18" fmla="*/ 666 h 6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48" h="666">
                  <a:moveTo>
                    <a:pt x="3348" y="634"/>
                  </a:moveTo>
                  <a:lnTo>
                    <a:pt x="101" y="0"/>
                  </a:lnTo>
                  <a:lnTo>
                    <a:pt x="0" y="32"/>
                  </a:lnTo>
                  <a:lnTo>
                    <a:pt x="3248" y="666"/>
                  </a:lnTo>
                  <a:lnTo>
                    <a:pt x="3348" y="63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5" name="Freeform 837"/>
            <p:cNvSpPr>
              <a:spLocks/>
            </p:cNvSpPr>
            <p:nvPr/>
          </p:nvSpPr>
          <p:spPr bwMode="auto">
            <a:xfrm>
              <a:off x="3874" y="2906"/>
              <a:ext cx="63" cy="12"/>
            </a:xfrm>
            <a:custGeom>
              <a:avLst/>
              <a:gdLst>
                <a:gd name="T0" fmla="*/ 0 w 315"/>
                <a:gd name="T1" fmla="*/ 0 h 46"/>
                <a:gd name="T2" fmla="*/ 0 w 315"/>
                <a:gd name="T3" fmla="*/ 0 h 46"/>
                <a:gd name="T4" fmla="*/ 0 w 315"/>
                <a:gd name="T5" fmla="*/ 0 h 46"/>
                <a:gd name="T6" fmla="*/ 0 w 315"/>
                <a:gd name="T7" fmla="*/ 0 h 46"/>
                <a:gd name="T8" fmla="*/ 0 w 31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46"/>
                <a:gd name="T17" fmla="*/ 315 w 315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46">
                  <a:moveTo>
                    <a:pt x="0" y="0"/>
                  </a:moveTo>
                  <a:lnTo>
                    <a:pt x="219" y="42"/>
                  </a:lnTo>
                  <a:lnTo>
                    <a:pt x="315" y="46"/>
                  </a:lnTo>
                  <a:lnTo>
                    <a:pt x="8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6" name="Freeform 838"/>
            <p:cNvSpPr>
              <a:spLocks/>
            </p:cNvSpPr>
            <p:nvPr/>
          </p:nvSpPr>
          <p:spPr bwMode="auto">
            <a:xfrm>
              <a:off x="3828" y="2895"/>
              <a:ext cx="63" cy="12"/>
            </a:xfrm>
            <a:custGeom>
              <a:avLst/>
              <a:gdLst>
                <a:gd name="T0" fmla="*/ 0 w 315"/>
                <a:gd name="T1" fmla="*/ 0 h 47"/>
                <a:gd name="T2" fmla="*/ 0 w 315"/>
                <a:gd name="T3" fmla="*/ 0 h 47"/>
                <a:gd name="T4" fmla="*/ 0 w 315"/>
                <a:gd name="T5" fmla="*/ 0 h 47"/>
                <a:gd name="T6" fmla="*/ 0 w 315"/>
                <a:gd name="T7" fmla="*/ 0 h 47"/>
                <a:gd name="T8" fmla="*/ 0 w 315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47"/>
                <a:gd name="T17" fmla="*/ 315 w 315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47">
                  <a:moveTo>
                    <a:pt x="232" y="46"/>
                  </a:moveTo>
                  <a:lnTo>
                    <a:pt x="0" y="0"/>
                  </a:lnTo>
                  <a:lnTo>
                    <a:pt x="82" y="1"/>
                  </a:lnTo>
                  <a:lnTo>
                    <a:pt x="315" y="47"/>
                  </a:lnTo>
                  <a:lnTo>
                    <a:pt x="232" y="46"/>
                  </a:lnTo>
                  <a:close/>
                </a:path>
              </a:pathLst>
            </a:custGeom>
            <a:solidFill>
              <a:srgbClr val="BD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7" name="Freeform 839"/>
            <p:cNvSpPr>
              <a:spLocks/>
            </p:cNvSpPr>
            <p:nvPr/>
          </p:nvSpPr>
          <p:spPr bwMode="auto">
            <a:xfrm>
              <a:off x="3781" y="2884"/>
              <a:ext cx="63" cy="11"/>
            </a:xfrm>
            <a:custGeom>
              <a:avLst/>
              <a:gdLst>
                <a:gd name="T0" fmla="*/ 0 w 316"/>
                <a:gd name="T1" fmla="*/ 0 h 47"/>
                <a:gd name="T2" fmla="*/ 0 w 316"/>
                <a:gd name="T3" fmla="*/ 0 h 47"/>
                <a:gd name="T4" fmla="*/ 0 w 316"/>
                <a:gd name="T5" fmla="*/ 0 h 47"/>
                <a:gd name="T6" fmla="*/ 0 w 316"/>
                <a:gd name="T7" fmla="*/ 0 h 47"/>
                <a:gd name="T8" fmla="*/ 0 w 316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6"/>
                <a:gd name="T16" fmla="*/ 0 h 47"/>
                <a:gd name="T17" fmla="*/ 316 w 316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6" h="47">
                  <a:moveTo>
                    <a:pt x="234" y="46"/>
                  </a:moveTo>
                  <a:lnTo>
                    <a:pt x="0" y="0"/>
                  </a:lnTo>
                  <a:lnTo>
                    <a:pt x="84" y="3"/>
                  </a:lnTo>
                  <a:lnTo>
                    <a:pt x="316" y="47"/>
                  </a:lnTo>
                  <a:lnTo>
                    <a:pt x="234" y="46"/>
                  </a:lnTo>
                  <a:close/>
                </a:path>
              </a:pathLst>
            </a:custGeom>
            <a:solidFill>
              <a:srgbClr val="B1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8" name="Freeform 840"/>
            <p:cNvSpPr>
              <a:spLocks/>
            </p:cNvSpPr>
            <p:nvPr/>
          </p:nvSpPr>
          <p:spPr bwMode="auto">
            <a:xfrm>
              <a:off x="3735" y="2872"/>
              <a:ext cx="63" cy="12"/>
            </a:xfrm>
            <a:custGeom>
              <a:avLst/>
              <a:gdLst>
                <a:gd name="T0" fmla="*/ 0 w 316"/>
                <a:gd name="T1" fmla="*/ 0 h 48"/>
                <a:gd name="T2" fmla="*/ 0 w 316"/>
                <a:gd name="T3" fmla="*/ 0 h 48"/>
                <a:gd name="T4" fmla="*/ 0 w 316"/>
                <a:gd name="T5" fmla="*/ 0 h 48"/>
                <a:gd name="T6" fmla="*/ 0 w 316"/>
                <a:gd name="T7" fmla="*/ 0 h 48"/>
                <a:gd name="T8" fmla="*/ 0 w 31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6"/>
                <a:gd name="T16" fmla="*/ 0 h 48"/>
                <a:gd name="T17" fmla="*/ 316 w 316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6" h="48">
                  <a:moveTo>
                    <a:pt x="232" y="45"/>
                  </a:moveTo>
                  <a:lnTo>
                    <a:pt x="0" y="0"/>
                  </a:lnTo>
                  <a:lnTo>
                    <a:pt x="84" y="2"/>
                  </a:lnTo>
                  <a:lnTo>
                    <a:pt x="316" y="48"/>
                  </a:lnTo>
                  <a:lnTo>
                    <a:pt x="232" y="45"/>
                  </a:lnTo>
                  <a:close/>
                </a:path>
              </a:pathLst>
            </a:custGeom>
            <a:solidFill>
              <a:srgbClr val="A4A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59" name="Freeform 841"/>
            <p:cNvSpPr>
              <a:spLocks/>
            </p:cNvSpPr>
            <p:nvPr/>
          </p:nvSpPr>
          <p:spPr bwMode="auto">
            <a:xfrm>
              <a:off x="3688" y="2861"/>
              <a:ext cx="63" cy="12"/>
            </a:xfrm>
            <a:custGeom>
              <a:avLst/>
              <a:gdLst>
                <a:gd name="T0" fmla="*/ 0 w 318"/>
                <a:gd name="T1" fmla="*/ 0 h 48"/>
                <a:gd name="T2" fmla="*/ 0 w 318"/>
                <a:gd name="T3" fmla="*/ 0 h 48"/>
                <a:gd name="T4" fmla="*/ 0 w 318"/>
                <a:gd name="T5" fmla="*/ 0 h 48"/>
                <a:gd name="T6" fmla="*/ 0 w 318"/>
                <a:gd name="T7" fmla="*/ 0 h 48"/>
                <a:gd name="T8" fmla="*/ 0 w 31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"/>
                <a:gd name="T16" fmla="*/ 0 h 48"/>
                <a:gd name="T17" fmla="*/ 318 w 318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" h="48">
                  <a:moveTo>
                    <a:pt x="234" y="46"/>
                  </a:moveTo>
                  <a:lnTo>
                    <a:pt x="0" y="0"/>
                  </a:lnTo>
                  <a:lnTo>
                    <a:pt x="85" y="2"/>
                  </a:lnTo>
                  <a:lnTo>
                    <a:pt x="318" y="48"/>
                  </a:lnTo>
                  <a:lnTo>
                    <a:pt x="234" y="46"/>
                  </a:lnTo>
                  <a:close/>
                </a:path>
              </a:pathLst>
            </a:custGeom>
            <a:solidFill>
              <a:srgbClr val="97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0" name="Freeform 842"/>
            <p:cNvSpPr>
              <a:spLocks/>
            </p:cNvSpPr>
            <p:nvPr/>
          </p:nvSpPr>
          <p:spPr bwMode="auto">
            <a:xfrm>
              <a:off x="3641" y="2849"/>
              <a:ext cx="64" cy="12"/>
            </a:xfrm>
            <a:custGeom>
              <a:avLst/>
              <a:gdLst>
                <a:gd name="T0" fmla="*/ 0 w 317"/>
                <a:gd name="T1" fmla="*/ 0 h 47"/>
                <a:gd name="T2" fmla="*/ 0 w 317"/>
                <a:gd name="T3" fmla="*/ 0 h 47"/>
                <a:gd name="T4" fmla="*/ 0 w 317"/>
                <a:gd name="T5" fmla="*/ 0 h 47"/>
                <a:gd name="T6" fmla="*/ 0 w 317"/>
                <a:gd name="T7" fmla="*/ 0 h 47"/>
                <a:gd name="T8" fmla="*/ 0 w 317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7"/>
                <a:gd name="T16" fmla="*/ 0 h 47"/>
                <a:gd name="T17" fmla="*/ 317 w 317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7" h="47">
                  <a:moveTo>
                    <a:pt x="232" y="45"/>
                  </a:moveTo>
                  <a:lnTo>
                    <a:pt x="0" y="0"/>
                  </a:lnTo>
                  <a:lnTo>
                    <a:pt x="85" y="2"/>
                  </a:lnTo>
                  <a:lnTo>
                    <a:pt x="317" y="47"/>
                  </a:lnTo>
                  <a:lnTo>
                    <a:pt x="232" y="45"/>
                  </a:lnTo>
                  <a:close/>
                </a:path>
              </a:pathLst>
            </a:custGeom>
            <a:solidFill>
              <a:srgbClr val="8B8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1" name="Freeform 843"/>
            <p:cNvSpPr>
              <a:spLocks/>
            </p:cNvSpPr>
            <p:nvPr/>
          </p:nvSpPr>
          <p:spPr bwMode="auto">
            <a:xfrm>
              <a:off x="3595" y="2838"/>
              <a:ext cx="63" cy="12"/>
            </a:xfrm>
            <a:custGeom>
              <a:avLst/>
              <a:gdLst>
                <a:gd name="T0" fmla="*/ 0 w 318"/>
                <a:gd name="T1" fmla="*/ 0 h 48"/>
                <a:gd name="T2" fmla="*/ 0 w 318"/>
                <a:gd name="T3" fmla="*/ 0 h 48"/>
                <a:gd name="T4" fmla="*/ 0 w 318"/>
                <a:gd name="T5" fmla="*/ 0 h 48"/>
                <a:gd name="T6" fmla="*/ 0 w 318"/>
                <a:gd name="T7" fmla="*/ 0 h 48"/>
                <a:gd name="T8" fmla="*/ 0 w 31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"/>
                <a:gd name="T16" fmla="*/ 0 h 48"/>
                <a:gd name="T17" fmla="*/ 318 w 318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" h="48">
                  <a:moveTo>
                    <a:pt x="233" y="46"/>
                  </a:moveTo>
                  <a:lnTo>
                    <a:pt x="0" y="0"/>
                  </a:lnTo>
                  <a:lnTo>
                    <a:pt x="85" y="2"/>
                  </a:lnTo>
                  <a:lnTo>
                    <a:pt x="318" y="48"/>
                  </a:lnTo>
                  <a:lnTo>
                    <a:pt x="233" y="46"/>
                  </a:lnTo>
                  <a:close/>
                </a:path>
              </a:pathLst>
            </a:custGeom>
            <a:solidFill>
              <a:srgbClr val="7E7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2" name="Freeform 844"/>
            <p:cNvSpPr>
              <a:spLocks/>
            </p:cNvSpPr>
            <p:nvPr/>
          </p:nvSpPr>
          <p:spPr bwMode="auto">
            <a:xfrm>
              <a:off x="3548" y="2827"/>
              <a:ext cx="64" cy="12"/>
            </a:xfrm>
            <a:custGeom>
              <a:avLst/>
              <a:gdLst>
                <a:gd name="T0" fmla="*/ 0 w 319"/>
                <a:gd name="T1" fmla="*/ 0 h 48"/>
                <a:gd name="T2" fmla="*/ 0 w 319"/>
                <a:gd name="T3" fmla="*/ 0 h 48"/>
                <a:gd name="T4" fmla="*/ 0 w 319"/>
                <a:gd name="T5" fmla="*/ 0 h 48"/>
                <a:gd name="T6" fmla="*/ 0 w 319"/>
                <a:gd name="T7" fmla="*/ 0 h 48"/>
                <a:gd name="T8" fmla="*/ 0 w 31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9"/>
                <a:gd name="T16" fmla="*/ 0 h 48"/>
                <a:gd name="T17" fmla="*/ 319 w 31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9" h="48">
                  <a:moveTo>
                    <a:pt x="234" y="46"/>
                  </a:moveTo>
                  <a:lnTo>
                    <a:pt x="0" y="0"/>
                  </a:lnTo>
                  <a:lnTo>
                    <a:pt x="87" y="4"/>
                  </a:lnTo>
                  <a:lnTo>
                    <a:pt x="319" y="48"/>
                  </a:lnTo>
                  <a:lnTo>
                    <a:pt x="234" y="46"/>
                  </a:lnTo>
                  <a:close/>
                </a:path>
              </a:pathLst>
            </a:custGeom>
            <a:solidFill>
              <a:srgbClr val="727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3" name="Freeform 845"/>
            <p:cNvSpPr>
              <a:spLocks/>
            </p:cNvSpPr>
            <p:nvPr/>
          </p:nvSpPr>
          <p:spPr bwMode="auto">
            <a:xfrm>
              <a:off x="3502" y="2815"/>
              <a:ext cx="63" cy="12"/>
            </a:xfrm>
            <a:custGeom>
              <a:avLst/>
              <a:gdLst>
                <a:gd name="T0" fmla="*/ 0 w 319"/>
                <a:gd name="T1" fmla="*/ 0 h 49"/>
                <a:gd name="T2" fmla="*/ 0 w 319"/>
                <a:gd name="T3" fmla="*/ 0 h 49"/>
                <a:gd name="T4" fmla="*/ 0 w 319"/>
                <a:gd name="T5" fmla="*/ 0 h 49"/>
                <a:gd name="T6" fmla="*/ 0 w 319"/>
                <a:gd name="T7" fmla="*/ 0 h 49"/>
                <a:gd name="T8" fmla="*/ 0 w 319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9"/>
                <a:gd name="T16" fmla="*/ 0 h 49"/>
                <a:gd name="T17" fmla="*/ 319 w 319"/>
                <a:gd name="T18" fmla="*/ 49 h 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9" h="49">
                  <a:moveTo>
                    <a:pt x="232" y="45"/>
                  </a:moveTo>
                  <a:lnTo>
                    <a:pt x="0" y="0"/>
                  </a:lnTo>
                  <a:lnTo>
                    <a:pt x="86" y="3"/>
                  </a:lnTo>
                  <a:lnTo>
                    <a:pt x="319" y="49"/>
                  </a:lnTo>
                  <a:lnTo>
                    <a:pt x="232" y="45"/>
                  </a:lnTo>
                  <a:close/>
                </a:path>
              </a:pathLst>
            </a:custGeom>
            <a:solidFill>
              <a:srgbClr val="656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4" name="Freeform 846"/>
            <p:cNvSpPr>
              <a:spLocks/>
            </p:cNvSpPr>
            <p:nvPr/>
          </p:nvSpPr>
          <p:spPr bwMode="auto">
            <a:xfrm>
              <a:off x="3455" y="2804"/>
              <a:ext cx="64" cy="12"/>
            </a:xfrm>
            <a:custGeom>
              <a:avLst/>
              <a:gdLst>
                <a:gd name="T0" fmla="*/ 0 w 318"/>
                <a:gd name="T1" fmla="*/ 0 h 48"/>
                <a:gd name="T2" fmla="*/ 0 w 318"/>
                <a:gd name="T3" fmla="*/ 0 h 48"/>
                <a:gd name="T4" fmla="*/ 0 w 318"/>
                <a:gd name="T5" fmla="*/ 0 h 48"/>
                <a:gd name="T6" fmla="*/ 0 w 318"/>
                <a:gd name="T7" fmla="*/ 0 h 48"/>
                <a:gd name="T8" fmla="*/ 0 w 31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"/>
                <a:gd name="T16" fmla="*/ 0 h 48"/>
                <a:gd name="T17" fmla="*/ 318 w 318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" h="48">
                  <a:moveTo>
                    <a:pt x="232" y="45"/>
                  </a:moveTo>
                  <a:lnTo>
                    <a:pt x="0" y="0"/>
                  </a:lnTo>
                  <a:lnTo>
                    <a:pt x="86" y="3"/>
                  </a:lnTo>
                  <a:lnTo>
                    <a:pt x="318" y="48"/>
                  </a:lnTo>
                  <a:lnTo>
                    <a:pt x="232" y="45"/>
                  </a:lnTo>
                  <a:close/>
                </a:path>
              </a:pathLst>
            </a:custGeom>
            <a:solidFill>
              <a:srgbClr val="59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5" name="Freeform 847"/>
            <p:cNvSpPr>
              <a:spLocks/>
            </p:cNvSpPr>
            <p:nvPr/>
          </p:nvSpPr>
          <p:spPr bwMode="auto">
            <a:xfrm>
              <a:off x="3408" y="2793"/>
              <a:ext cx="64" cy="12"/>
            </a:xfrm>
            <a:custGeom>
              <a:avLst/>
              <a:gdLst>
                <a:gd name="T0" fmla="*/ 0 w 320"/>
                <a:gd name="T1" fmla="*/ 0 h 48"/>
                <a:gd name="T2" fmla="*/ 0 w 320"/>
                <a:gd name="T3" fmla="*/ 0 h 48"/>
                <a:gd name="T4" fmla="*/ 0 w 320"/>
                <a:gd name="T5" fmla="*/ 0 h 48"/>
                <a:gd name="T6" fmla="*/ 0 w 320"/>
                <a:gd name="T7" fmla="*/ 0 h 48"/>
                <a:gd name="T8" fmla="*/ 0 w 32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0"/>
                <a:gd name="T16" fmla="*/ 0 h 48"/>
                <a:gd name="T17" fmla="*/ 320 w 32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0" h="48">
                  <a:moveTo>
                    <a:pt x="234" y="45"/>
                  </a:moveTo>
                  <a:lnTo>
                    <a:pt x="0" y="0"/>
                  </a:lnTo>
                  <a:lnTo>
                    <a:pt x="86" y="2"/>
                  </a:lnTo>
                  <a:lnTo>
                    <a:pt x="320" y="48"/>
                  </a:lnTo>
                  <a:lnTo>
                    <a:pt x="234" y="45"/>
                  </a:ln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6" name="Freeform 848"/>
            <p:cNvSpPr>
              <a:spLocks/>
            </p:cNvSpPr>
            <p:nvPr/>
          </p:nvSpPr>
          <p:spPr bwMode="auto">
            <a:xfrm>
              <a:off x="3362" y="2781"/>
              <a:ext cx="64" cy="12"/>
            </a:xfrm>
            <a:custGeom>
              <a:avLst/>
              <a:gdLst>
                <a:gd name="T0" fmla="*/ 0 w 319"/>
                <a:gd name="T1" fmla="*/ 0 h 48"/>
                <a:gd name="T2" fmla="*/ 0 w 319"/>
                <a:gd name="T3" fmla="*/ 0 h 48"/>
                <a:gd name="T4" fmla="*/ 0 w 319"/>
                <a:gd name="T5" fmla="*/ 0 h 48"/>
                <a:gd name="T6" fmla="*/ 0 w 319"/>
                <a:gd name="T7" fmla="*/ 0 h 48"/>
                <a:gd name="T8" fmla="*/ 0 w 31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9"/>
                <a:gd name="T16" fmla="*/ 0 h 48"/>
                <a:gd name="T17" fmla="*/ 319 w 319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9" h="48">
                  <a:moveTo>
                    <a:pt x="233" y="46"/>
                  </a:moveTo>
                  <a:lnTo>
                    <a:pt x="0" y="0"/>
                  </a:lnTo>
                  <a:lnTo>
                    <a:pt x="87" y="3"/>
                  </a:lnTo>
                  <a:lnTo>
                    <a:pt x="319" y="48"/>
                  </a:lnTo>
                  <a:lnTo>
                    <a:pt x="233" y="46"/>
                  </a:lnTo>
                  <a:close/>
                </a:path>
              </a:pathLst>
            </a:custGeom>
            <a:solidFill>
              <a:srgbClr val="3F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7" name="Freeform 849"/>
            <p:cNvSpPr>
              <a:spLocks/>
            </p:cNvSpPr>
            <p:nvPr/>
          </p:nvSpPr>
          <p:spPr bwMode="auto">
            <a:xfrm>
              <a:off x="3315" y="2770"/>
              <a:ext cx="64" cy="12"/>
            </a:xfrm>
            <a:custGeom>
              <a:avLst/>
              <a:gdLst>
                <a:gd name="T0" fmla="*/ 0 w 320"/>
                <a:gd name="T1" fmla="*/ 0 h 48"/>
                <a:gd name="T2" fmla="*/ 0 w 320"/>
                <a:gd name="T3" fmla="*/ 0 h 48"/>
                <a:gd name="T4" fmla="*/ 0 w 320"/>
                <a:gd name="T5" fmla="*/ 0 h 48"/>
                <a:gd name="T6" fmla="*/ 0 w 320"/>
                <a:gd name="T7" fmla="*/ 0 h 48"/>
                <a:gd name="T8" fmla="*/ 0 w 32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0"/>
                <a:gd name="T16" fmla="*/ 0 h 48"/>
                <a:gd name="T17" fmla="*/ 320 w 32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0" h="48">
                  <a:moveTo>
                    <a:pt x="233" y="45"/>
                  </a:moveTo>
                  <a:lnTo>
                    <a:pt x="0" y="0"/>
                  </a:lnTo>
                  <a:lnTo>
                    <a:pt x="87" y="3"/>
                  </a:lnTo>
                  <a:lnTo>
                    <a:pt x="320" y="48"/>
                  </a:lnTo>
                  <a:lnTo>
                    <a:pt x="233" y="45"/>
                  </a:lnTo>
                  <a:close/>
                </a:path>
              </a:pathLst>
            </a:custGeom>
            <a:solidFill>
              <a:srgbClr val="33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8" name="Freeform 850"/>
            <p:cNvSpPr>
              <a:spLocks/>
            </p:cNvSpPr>
            <p:nvPr/>
          </p:nvSpPr>
          <p:spPr bwMode="auto">
            <a:xfrm>
              <a:off x="3269" y="2759"/>
              <a:ext cx="64" cy="12"/>
            </a:xfrm>
            <a:custGeom>
              <a:avLst/>
              <a:gdLst>
                <a:gd name="T0" fmla="*/ 0 w 320"/>
                <a:gd name="T1" fmla="*/ 0 h 49"/>
                <a:gd name="T2" fmla="*/ 0 w 320"/>
                <a:gd name="T3" fmla="*/ 0 h 49"/>
                <a:gd name="T4" fmla="*/ 0 w 320"/>
                <a:gd name="T5" fmla="*/ 0 h 49"/>
                <a:gd name="T6" fmla="*/ 0 w 320"/>
                <a:gd name="T7" fmla="*/ 0 h 49"/>
                <a:gd name="T8" fmla="*/ 0 w 320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0"/>
                <a:gd name="T16" fmla="*/ 0 h 49"/>
                <a:gd name="T17" fmla="*/ 320 w 320"/>
                <a:gd name="T18" fmla="*/ 49 h 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0" h="49">
                  <a:moveTo>
                    <a:pt x="233" y="46"/>
                  </a:moveTo>
                  <a:lnTo>
                    <a:pt x="0" y="0"/>
                  </a:lnTo>
                  <a:lnTo>
                    <a:pt x="95" y="5"/>
                  </a:lnTo>
                  <a:lnTo>
                    <a:pt x="320" y="49"/>
                  </a:lnTo>
                  <a:lnTo>
                    <a:pt x="233" y="46"/>
                  </a:lnTo>
                  <a:close/>
                </a:path>
              </a:pathLst>
            </a:custGeom>
            <a:solidFill>
              <a:srgbClr val="26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69" name="Freeform 851"/>
            <p:cNvSpPr>
              <a:spLocks/>
            </p:cNvSpPr>
            <p:nvPr/>
          </p:nvSpPr>
          <p:spPr bwMode="auto">
            <a:xfrm>
              <a:off x="3269" y="2759"/>
              <a:ext cx="668" cy="159"/>
            </a:xfrm>
            <a:custGeom>
              <a:avLst/>
              <a:gdLst>
                <a:gd name="T0" fmla="*/ 0 w 3343"/>
                <a:gd name="T1" fmla="*/ 0 h 638"/>
                <a:gd name="T2" fmla="*/ 0 w 3343"/>
                <a:gd name="T3" fmla="*/ 0 h 638"/>
                <a:gd name="T4" fmla="*/ 0 w 3343"/>
                <a:gd name="T5" fmla="*/ 0 h 638"/>
                <a:gd name="T6" fmla="*/ 0 w 3343"/>
                <a:gd name="T7" fmla="*/ 0 h 638"/>
                <a:gd name="T8" fmla="*/ 0 w 3343"/>
                <a:gd name="T9" fmla="*/ 0 h 6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43"/>
                <a:gd name="T16" fmla="*/ 0 h 638"/>
                <a:gd name="T17" fmla="*/ 3343 w 3343"/>
                <a:gd name="T18" fmla="*/ 638 h 6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43" h="638">
                  <a:moveTo>
                    <a:pt x="3343" y="638"/>
                  </a:moveTo>
                  <a:lnTo>
                    <a:pt x="95" y="5"/>
                  </a:lnTo>
                  <a:lnTo>
                    <a:pt x="0" y="0"/>
                  </a:lnTo>
                  <a:lnTo>
                    <a:pt x="3247" y="634"/>
                  </a:lnTo>
                  <a:lnTo>
                    <a:pt x="3343" y="63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0" name="Freeform 852"/>
            <p:cNvSpPr>
              <a:spLocks/>
            </p:cNvSpPr>
            <p:nvPr/>
          </p:nvSpPr>
          <p:spPr bwMode="auto">
            <a:xfrm>
              <a:off x="3914" y="2906"/>
              <a:ext cx="39" cy="12"/>
            </a:xfrm>
            <a:custGeom>
              <a:avLst/>
              <a:gdLst>
                <a:gd name="T0" fmla="*/ 0 w 196"/>
                <a:gd name="T1" fmla="*/ 0 h 48"/>
                <a:gd name="T2" fmla="*/ 0 w 196"/>
                <a:gd name="T3" fmla="*/ 0 h 48"/>
                <a:gd name="T4" fmla="*/ 0 w 196"/>
                <a:gd name="T5" fmla="*/ 0 h 48"/>
                <a:gd name="T6" fmla="*/ 0 w 196"/>
                <a:gd name="T7" fmla="*/ 0 h 48"/>
                <a:gd name="T8" fmla="*/ 0 w 196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6"/>
                <a:gd name="T16" fmla="*/ 0 h 48"/>
                <a:gd name="T17" fmla="*/ 196 w 196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6" h="48">
                  <a:moveTo>
                    <a:pt x="0" y="25"/>
                  </a:moveTo>
                  <a:lnTo>
                    <a:pt x="117" y="48"/>
                  </a:lnTo>
                  <a:lnTo>
                    <a:pt x="196" y="23"/>
                  </a:lnTo>
                  <a:lnTo>
                    <a:pt x="79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EFE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1" name="Freeform 853"/>
            <p:cNvSpPr>
              <a:spLocks/>
            </p:cNvSpPr>
            <p:nvPr/>
          </p:nvSpPr>
          <p:spPr bwMode="auto">
            <a:xfrm>
              <a:off x="3881" y="2898"/>
              <a:ext cx="49" cy="14"/>
            </a:xfrm>
            <a:custGeom>
              <a:avLst/>
              <a:gdLst>
                <a:gd name="T0" fmla="*/ 0 w 245"/>
                <a:gd name="T1" fmla="*/ 0 h 58"/>
                <a:gd name="T2" fmla="*/ 0 w 245"/>
                <a:gd name="T3" fmla="*/ 0 h 58"/>
                <a:gd name="T4" fmla="*/ 0 w 245"/>
                <a:gd name="T5" fmla="*/ 0 h 58"/>
                <a:gd name="T6" fmla="*/ 0 w 245"/>
                <a:gd name="T7" fmla="*/ 0 h 58"/>
                <a:gd name="T8" fmla="*/ 0 w 24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5"/>
                <a:gd name="T16" fmla="*/ 0 h 58"/>
                <a:gd name="T17" fmla="*/ 245 w 245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5" h="58">
                  <a:moveTo>
                    <a:pt x="166" y="58"/>
                  </a:moveTo>
                  <a:lnTo>
                    <a:pt x="0" y="25"/>
                  </a:lnTo>
                  <a:lnTo>
                    <a:pt x="78" y="0"/>
                  </a:lnTo>
                  <a:lnTo>
                    <a:pt x="245" y="33"/>
                  </a:lnTo>
                  <a:lnTo>
                    <a:pt x="166" y="58"/>
                  </a:lnTo>
                  <a:close/>
                </a:path>
              </a:pathLst>
            </a:custGeom>
            <a:solidFill>
              <a:srgbClr val="E3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2" name="Freeform 854"/>
            <p:cNvSpPr>
              <a:spLocks/>
            </p:cNvSpPr>
            <p:nvPr/>
          </p:nvSpPr>
          <p:spPr bwMode="auto">
            <a:xfrm>
              <a:off x="3847" y="2890"/>
              <a:ext cx="49" cy="14"/>
            </a:xfrm>
            <a:custGeom>
              <a:avLst/>
              <a:gdLst>
                <a:gd name="T0" fmla="*/ 0 w 247"/>
                <a:gd name="T1" fmla="*/ 0 h 57"/>
                <a:gd name="T2" fmla="*/ 0 w 247"/>
                <a:gd name="T3" fmla="*/ 0 h 57"/>
                <a:gd name="T4" fmla="*/ 0 w 247"/>
                <a:gd name="T5" fmla="*/ 0 h 57"/>
                <a:gd name="T6" fmla="*/ 0 w 247"/>
                <a:gd name="T7" fmla="*/ 0 h 57"/>
                <a:gd name="T8" fmla="*/ 0 w 247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"/>
                <a:gd name="T16" fmla="*/ 0 h 57"/>
                <a:gd name="T17" fmla="*/ 247 w 247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" h="57">
                  <a:moveTo>
                    <a:pt x="169" y="57"/>
                  </a:moveTo>
                  <a:lnTo>
                    <a:pt x="0" y="25"/>
                  </a:lnTo>
                  <a:lnTo>
                    <a:pt x="79" y="0"/>
                  </a:lnTo>
                  <a:lnTo>
                    <a:pt x="247" y="32"/>
                  </a:lnTo>
                  <a:lnTo>
                    <a:pt x="169" y="57"/>
                  </a:lnTo>
                  <a:close/>
                </a:path>
              </a:pathLst>
            </a:custGeom>
            <a:solidFill>
              <a:srgbClr val="D6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3" name="Freeform 855"/>
            <p:cNvSpPr>
              <a:spLocks/>
            </p:cNvSpPr>
            <p:nvPr/>
          </p:nvSpPr>
          <p:spPr bwMode="auto">
            <a:xfrm>
              <a:off x="3814" y="2882"/>
              <a:ext cx="49" cy="14"/>
            </a:xfrm>
            <a:custGeom>
              <a:avLst/>
              <a:gdLst>
                <a:gd name="T0" fmla="*/ 0 w 245"/>
                <a:gd name="T1" fmla="*/ 0 h 58"/>
                <a:gd name="T2" fmla="*/ 0 w 245"/>
                <a:gd name="T3" fmla="*/ 0 h 58"/>
                <a:gd name="T4" fmla="*/ 0 w 245"/>
                <a:gd name="T5" fmla="*/ 0 h 58"/>
                <a:gd name="T6" fmla="*/ 0 w 245"/>
                <a:gd name="T7" fmla="*/ 0 h 58"/>
                <a:gd name="T8" fmla="*/ 0 w 24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5"/>
                <a:gd name="T16" fmla="*/ 0 h 58"/>
                <a:gd name="T17" fmla="*/ 245 w 245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5" h="58">
                  <a:moveTo>
                    <a:pt x="166" y="58"/>
                  </a:moveTo>
                  <a:lnTo>
                    <a:pt x="0" y="25"/>
                  </a:lnTo>
                  <a:lnTo>
                    <a:pt x="78" y="0"/>
                  </a:lnTo>
                  <a:lnTo>
                    <a:pt x="245" y="33"/>
                  </a:lnTo>
                  <a:lnTo>
                    <a:pt x="166" y="58"/>
                  </a:lnTo>
                  <a:close/>
                </a:path>
              </a:pathLst>
            </a:custGeom>
            <a:solidFill>
              <a:srgbClr val="CA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4" name="Freeform 856"/>
            <p:cNvSpPr>
              <a:spLocks/>
            </p:cNvSpPr>
            <p:nvPr/>
          </p:nvSpPr>
          <p:spPr bwMode="auto">
            <a:xfrm>
              <a:off x="3780" y="2873"/>
              <a:ext cx="49" cy="15"/>
            </a:xfrm>
            <a:custGeom>
              <a:avLst/>
              <a:gdLst>
                <a:gd name="T0" fmla="*/ 0 w 247"/>
                <a:gd name="T1" fmla="*/ 0 h 58"/>
                <a:gd name="T2" fmla="*/ 0 w 247"/>
                <a:gd name="T3" fmla="*/ 0 h 58"/>
                <a:gd name="T4" fmla="*/ 0 w 247"/>
                <a:gd name="T5" fmla="*/ 0 h 58"/>
                <a:gd name="T6" fmla="*/ 0 w 247"/>
                <a:gd name="T7" fmla="*/ 0 h 58"/>
                <a:gd name="T8" fmla="*/ 0 w 24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"/>
                <a:gd name="T16" fmla="*/ 0 h 58"/>
                <a:gd name="T17" fmla="*/ 247 w 247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" h="58">
                  <a:moveTo>
                    <a:pt x="169" y="58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7" y="33"/>
                  </a:lnTo>
                  <a:lnTo>
                    <a:pt x="169" y="58"/>
                  </a:lnTo>
                  <a:close/>
                </a:path>
              </a:pathLst>
            </a:custGeom>
            <a:solidFill>
              <a:srgbClr val="BD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5" name="Freeform 857"/>
            <p:cNvSpPr>
              <a:spLocks/>
            </p:cNvSpPr>
            <p:nvPr/>
          </p:nvSpPr>
          <p:spPr bwMode="auto">
            <a:xfrm>
              <a:off x="3747" y="2865"/>
              <a:ext cx="49" cy="15"/>
            </a:xfrm>
            <a:custGeom>
              <a:avLst/>
              <a:gdLst>
                <a:gd name="T0" fmla="*/ 0 w 246"/>
                <a:gd name="T1" fmla="*/ 0 h 57"/>
                <a:gd name="T2" fmla="*/ 0 w 246"/>
                <a:gd name="T3" fmla="*/ 0 h 57"/>
                <a:gd name="T4" fmla="*/ 0 w 246"/>
                <a:gd name="T5" fmla="*/ 0 h 57"/>
                <a:gd name="T6" fmla="*/ 0 w 246"/>
                <a:gd name="T7" fmla="*/ 0 h 57"/>
                <a:gd name="T8" fmla="*/ 0 w 24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57"/>
                <a:gd name="T17" fmla="*/ 246 w 246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57">
                  <a:moveTo>
                    <a:pt x="166" y="57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6" y="32"/>
                  </a:lnTo>
                  <a:lnTo>
                    <a:pt x="166" y="57"/>
                  </a:lnTo>
                  <a:close/>
                </a:path>
              </a:pathLst>
            </a:custGeom>
            <a:solidFill>
              <a:srgbClr val="B1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6" name="Freeform 858"/>
            <p:cNvSpPr>
              <a:spLocks/>
            </p:cNvSpPr>
            <p:nvPr/>
          </p:nvSpPr>
          <p:spPr bwMode="auto">
            <a:xfrm>
              <a:off x="3713" y="2857"/>
              <a:ext cx="50" cy="15"/>
            </a:xfrm>
            <a:custGeom>
              <a:avLst/>
              <a:gdLst>
                <a:gd name="T0" fmla="*/ 0 w 249"/>
                <a:gd name="T1" fmla="*/ 0 h 58"/>
                <a:gd name="T2" fmla="*/ 0 w 249"/>
                <a:gd name="T3" fmla="*/ 0 h 58"/>
                <a:gd name="T4" fmla="*/ 0 w 249"/>
                <a:gd name="T5" fmla="*/ 0 h 58"/>
                <a:gd name="T6" fmla="*/ 0 w 249"/>
                <a:gd name="T7" fmla="*/ 0 h 58"/>
                <a:gd name="T8" fmla="*/ 0 w 24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9"/>
                <a:gd name="T16" fmla="*/ 0 h 58"/>
                <a:gd name="T17" fmla="*/ 249 w 249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9" h="58">
                  <a:moveTo>
                    <a:pt x="169" y="58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9" y="33"/>
                  </a:lnTo>
                  <a:lnTo>
                    <a:pt x="169" y="58"/>
                  </a:lnTo>
                  <a:close/>
                </a:path>
              </a:pathLst>
            </a:custGeom>
            <a:solidFill>
              <a:srgbClr val="A4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7" name="Freeform 859"/>
            <p:cNvSpPr>
              <a:spLocks/>
            </p:cNvSpPr>
            <p:nvPr/>
          </p:nvSpPr>
          <p:spPr bwMode="auto">
            <a:xfrm>
              <a:off x="3680" y="2849"/>
              <a:ext cx="49" cy="14"/>
            </a:xfrm>
            <a:custGeom>
              <a:avLst/>
              <a:gdLst>
                <a:gd name="T0" fmla="*/ 0 w 246"/>
                <a:gd name="T1" fmla="*/ 0 h 57"/>
                <a:gd name="T2" fmla="*/ 0 w 246"/>
                <a:gd name="T3" fmla="*/ 0 h 57"/>
                <a:gd name="T4" fmla="*/ 0 w 246"/>
                <a:gd name="T5" fmla="*/ 0 h 57"/>
                <a:gd name="T6" fmla="*/ 0 w 246"/>
                <a:gd name="T7" fmla="*/ 0 h 57"/>
                <a:gd name="T8" fmla="*/ 0 w 24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57"/>
                <a:gd name="T17" fmla="*/ 246 w 246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57">
                  <a:moveTo>
                    <a:pt x="166" y="57"/>
                  </a:moveTo>
                  <a:lnTo>
                    <a:pt x="0" y="26"/>
                  </a:lnTo>
                  <a:lnTo>
                    <a:pt x="80" y="0"/>
                  </a:lnTo>
                  <a:lnTo>
                    <a:pt x="246" y="32"/>
                  </a:lnTo>
                  <a:lnTo>
                    <a:pt x="166" y="57"/>
                  </a:lnTo>
                  <a:close/>
                </a:path>
              </a:pathLst>
            </a:custGeom>
            <a:solidFill>
              <a:srgbClr val="979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8" name="Freeform 860"/>
            <p:cNvSpPr>
              <a:spLocks/>
            </p:cNvSpPr>
            <p:nvPr/>
          </p:nvSpPr>
          <p:spPr bwMode="auto">
            <a:xfrm>
              <a:off x="3646" y="2841"/>
              <a:ext cx="50" cy="14"/>
            </a:xfrm>
            <a:custGeom>
              <a:avLst/>
              <a:gdLst>
                <a:gd name="T0" fmla="*/ 0 w 249"/>
                <a:gd name="T1" fmla="*/ 0 h 59"/>
                <a:gd name="T2" fmla="*/ 0 w 249"/>
                <a:gd name="T3" fmla="*/ 0 h 59"/>
                <a:gd name="T4" fmla="*/ 0 w 249"/>
                <a:gd name="T5" fmla="*/ 0 h 59"/>
                <a:gd name="T6" fmla="*/ 0 w 249"/>
                <a:gd name="T7" fmla="*/ 0 h 59"/>
                <a:gd name="T8" fmla="*/ 0 w 24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9"/>
                <a:gd name="T16" fmla="*/ 0 h 59"/>
                <a:gd name="T17" fmla="*/ 249 w 249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9" h="59">
                  <a:moveTo>
                    <a:pt x="169" y="59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9" y="33"/>
                  </a:lnTo>
                  <a:lnTo>
                    <a:pt x="169" y="59"/>
                  </a:lnTo>
                  <a:close/>
                </a:path>
              </a:pathLst>
            </a:custGeom>
            <a:solidFill>
              <a:srgbClr val="8B8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9" name="Freeform 861"/>
            <p:cNvSpPr>
              <a:spLocks/>
            </p:cNvSpPr>
            <p:nvPr/>
          </p:nvSpPr>
          <p:spPr bwMode="auto">
            <a:xfrm>
              <a:off x="3613" y="2833"/>
              <a:ext cx="49" cy="14"/>
            </a:xfrm>
            <a:custGeom>
              <a:avLst/>
              <a:gdLst>
                <a:gd name="T0" fmla="*/ 0 w 246"/>
                <a:gd name="T1" fmla="*/ 0 h 58"/>
                <a:gd name="T2" fmla="*/ 0 w 246"/>
                <a:gd name="T3" fmla="*/ 0 h 58"/>
                <a:gd name="T4" fmla="*/ 0 w 246"/>
                <a:gd name="T5" fmla="*/ 0 h 58"/>
                <a:gd name="T6" fmla="*/ 0 w 246"/>
                <a:gd name="T7" fmla="*/ 0 h 58"/>
                <a:gd name="T8" fmla="*/ 0 w 24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58"/>
                <a:gd name="T17" fmla="*/ 246 w 246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58">
                  <a:moveTo>
                    <a:pt x="166" y="58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6" y="33"/>
                  </a:lnTo>
                  <a:lnTo>
                    <a:pt x="166" y="58"/>
                  </a:lnTo>
                  <a:close/>
                </a:path>
              </a:pathLst>
            </a:custGeom>
            <a:solidFill>
              <a:srgbClr val="7E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0" name="Freeform 862"/>
            <p:cNvSpPr>
              <a:spLocks/>
            </p:cNvSpPr>
            <p:nvPr/>
          </p:nvSpPr>
          <p:spPr bwMode="auto">
            <a:xfrm>
              <a:off x="3579" y="2824"/>
              <a:ext cx="50" cy="15"/>
            </a:xfrm>
            <a:custGeom>
              <a:avLst/>
              <a:gdLst>
                <a:gd name="T0" fmla="*/ 0 w 248"/>
                <a:gd name="T1" fmla="*/ 0 h 58"/>
                <a:gd name="T2" fmla="*/ 0 w 248"/>
                <a:gd name="T3" fmla="*/ 0 h 58"/>
                <a:gd name="T4" fmla="*/ 0 w 248"/>
                <a:gd name="T5" fmla="*/ 0 h 58"/>
                <a:gd name="T6" fmla="*/ 0 w 248"/>
                <a:gd name="T7" fmla="*/ 0 h 58"/>
                <a:gd name="T8" fmla="*/ 0 w 248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8"/>
                <a:gd name="T16" fmla="*/ 0 h 58"/>
                <a:gd name="T17" fmla="*/ 248 w 248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8" h="58">
                  <a:moveTo>
                    <a:pt x="168" y="58"/>
                  </a:moveTo>
                  <a:lnTo>
                    <a:pt x="0" y="25"/>
                  </a:lnTo>
                  <a:lnTo>
                    <a:pt x="79" y="0"/>
                  </a:lnTo>
                  <a:lnTo>
                    <a:pt x="248" y="33"/>
                  </a:lnTo>
                  <a:lnTo>
                    <a:pt x="168" y="58"/>
                  </a:lnTo>
                  <a:close/>
                </a:path>
              </a:pathLst>
            </a:custGeom>
            <a:solidFill>
              <a:srgbClr val="727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1" name="Freeform 863"/>
            <p:cNvSpPr>
              <a:spLocks/>
            </p:cNvSpPr>
            <p:nvPr/>
          </p:nvSpPr>
          <p:spPr bwMode="auto">
            <a:xfrm>
              <a:off x="3546" y="2816"/>
              <a:ext cx="49" cy="15"/>
            </a:xfrm>
            <a:custGeom>
              <a:avLst/>
              <a:gdLst>
                <a:gd name="T0" fmla="*/ 0 w 246"/>
                <a:gd name="T1" fmla="*/ 0 h 57"/>
                <a:gd name="T2" fmla="*/ 0 w 246"/>
                <a:gd name="T3" fmla="*/ 0 h 57"/>
                <a:gd name="T4" fmla="*/ 0 w 246"/>
                <a:gd name="T5" fmla="*/ 0 h 57"/>
                <a:gd name="T6" fmla="*/ 0 w 246"/>
                <a:gd name="T7" fmla="*/ 0 h 57"/>
                <a:gd name="T8" fmla="*/ 0 w 246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6"/>
                <a:gd name="T16" fmla="*/ 0 h 57"/>
                <a:gd name="T17" fmla="*/ 246 w 246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6" h="57">
                  <a:moveTo>
                    <a:pt x="167" y="57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6" y="32"/>
                  </a:lnTo>
                  <a:lnTo>
                    <a:pt x="167" y="57"/>
                  </a:lnTo>
                  <a:close/>
                </a:path>
              </a:pathLst>
            </a:custGeom>
            <a:solidFill>
              <a:srgbClr val="65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2" name="Freeform 864"/>
            <p:cNvSpPr>
              <a:spLocks/>
            </p:cNvSpPr>
            <p:nvPr/>
          </p:nvSpPr>
          <p:spPr bwMode="auto">
            <a:xfrm>
              <a:off x="3512" y="2808"/>
              <a:ext cx="50" cy="15"/>
            </a:xfrm>
            <a:custGeom>
              <a:avLst/>
              <a:gdLst>
                <a:gd name="T0" fmla="*/ 0 w 247"/>
                <a:gd name="T1" fmla="*/ 0 h 58"/>
                <a:gd name="T2" fmla="*/ 0 w 247"/>
                <a:gd name="T3" fmla="*/ 0 h 58"/>
                <a:gd name="T4" fmla="*/ 0 w 247"/>
                <a:gd name="T5" fmla="*/ 0 h 58"/>
                <a:gd name="T6" fmla="*/ 0 w 247"/>
                <a:gd name="T7" fmla="*/ 0 h 58"/>
                <a:gd name="T8" fmla="*/ 0 w 24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"/>
                <a:gd name="T16" fmla="*/ 0 h 58"/>
                <a:gd name="T17" fmla="*/ 247 w 247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" h="58">
                  <a:moveTo>
                    <a:pt x="167" y="58"/>
                  </a:moveTo>
                  <a:lnTo>
                    <a:pt x="0" y="25"/>
                  </a:lnTo>
                  <a:lnTo>
                    <a:pt x="78" y="0"/>
                  </a:lnTo>
                  <a:lnTo>
                    <a:pt x="247" y="33"/>
                  </a:lnTo>
                  <a:lnTo>
                    <a:pt x="167" y="58"/>
                  </a:lnTo>
                  <a:close/>
                </a:path>
              </a:pathLst>
            </a:custGeom>
            <a:solidFill>
              <a:srgbClr val="59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3" name="Freeform 865"/>
            <p:cNvSpPr>
              <a:spLocks/>
            </p:cNvSpPr>
            <p:nvPr/>
          </p:nvSpPr>
          <p:spPr bwMode="auto">
            <a:xfrm>
              <a:off x="3479" y="2800"/>
              <a:ext cx="49" cy="14"/>
            </a:xfrm>
            <a:custGeom>
              <a:avLst/>
              <a:gdLst>
                <a:gd name="T0" fmla="*/ 0 w 245"/>
                <a:gd name="T1" fmla="*/ 0 h 57"/>
                <a:gd name="T2" fmla="*/ 0 w 245"/>
                <a:gd name="T3" fmla="*/ 0 h 57"/>
                <a:gd name="T4" fmla="*/ 0 w 245"/>
                <a:gd name="T5" fmla="*/ 0 h 57"/>
                <a:gd name="T6" fmla="*/ 0 w 245"/>
                <a:gd name="T7" fmla="*/ 0 h 57"/>
                <a:gd name="T8" fmla="*/ 0 w 245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5"/>
                <a:gd name="T16" fmla="*/ 0 h 57"/>
                <a:gd name="T17" fmla="*/ 245 w 245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5" h="57">
                  <a:moveTo>
                    <a:pt x="167" y="57"/>
                  </a:moveTo>
                  <a:lnTo>
                    <a:pt x="0" y="26"/>
                  </a:lnTo>
                  <a:lnTo>
                    <a:pt x="79" y="0"/>
                  </a:lnTo>
                  <a:lnTo>
                    <a:pt x="245" y="32"/>
                  </a:lnTo>
                  <a:lnTo>
                    <a:pt x="167" y="57"/>
                  </a:lnTo>
                  <a:close/>
                </a:path>
              </a:pathLst>
            </a:custGeom>
            <a:solidFill>
              <a:srgbClr val="4C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4" name="Freeform 866"/>
            <p:cNvSpPr>
              <a:spLocks/>
            </p:cNvSpPr>
            <p:nvPr/>
          </p:nvSpPr>
          <p:spPr bwMode="auto">
            <a:xfrm>
              <a:off x="3445" y="2792"/>
              <a:ext cx="50" cy="14"/>
            </a:xfrm>
            <a:custGeom>
              <a:avLst/>
              <a:gdLst>
                <a:gd name="T0" fmla="*/ 0 w 247"/>
                <a:gd name="T1" fmla="*/ 0 h 59"/>
                <a:gd name="T2" fmla="*/ 0 w 247"/>
                <a:gd name="T3" fmla="*/ 0 h 59"/>
                <a:gd name="T4" fmla="*/ 0 w 247"/>
                <a:gd name="T5" fmla="*/ 0 h 59"/>
                <a:gd name="T6" fmla="*/ 0 w 247"/>
                <a:gd name="T7" fmla="*/ 0 h 59"/>
                <a:gd name="T8" fmla="*/ 0 w 247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"/>
                <a:gd name="T16" fmla="*/ 0 h 59"/>
                <a:gd name="T17" fmla="*/ 247 w 247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" h="59">
                  <a:moveTo>
                    <a:pt x="168" y="59"/>
                  </a:moveTo>
                  <a:lnTo>
                    <a:pt x="0" y="25"/>
                  </a:lnTo>
                  <a:lnTo>
                    <a:pt x="78" y="0"/>
                  </a:lnTo>
                  <a:lnTo>
                    <a:pt x="247" y="33"/>
                  </a:lnTo>
                  <a:lnTo>
                    <a:pt x="168" y="59"/>
                  </a:lnTo>
                  <a:close/>
                </a:path>
              </a:pathLst>
            </a:custGeom>
            <a:solidFill>
              <a:srgbClr val="3F3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5" name="Freeform 867"/>
            <p:cNvSpPr>
              <a:spLocks/>
            </p:cNvSpPr>
            <p:nvPr/>
          </p:nvSpPr>
          <p:spPr bwMode="auto">
            <a:xfrm>
              <a:off x="3412" y="2784"/>
              <a:ext cx="49" cy="14"/>
            </a:xfrm>
            <a:custGeom>
              <a:avLst/>
              <a:gdLst>
                <a:gd name="T0" fmla="*/ 0 w 245"/>
                <a:gd name="T1" fmla="*/ 0 h 58"/>
                <a:gd name="T2" fmla="*/ 0 w 245"/>
                <a:gd name="T3" fmla="*/ 0 h 58"/>
                <a:gd name="T4" fmla="*/ 0 w 245"/>
                <a:gd name="T5" fmla="*/ 0 h 58"/>
                <a:gd name="T6" fmla="*/ 0 w 245"/>
                <a:gd name="T7" fmla="*/ 0 h 58"/>
                <a:gd name="T8" fmla="*/ 0 w 245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5"/>
                <a:gd name="T16" fmla="*/ 0 h 58"/>
                <a:gd name="T17" fmla="*/ 245 w 245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5" h="58">
                  <a:moveTo>
                    <a:pt x="167" y="58"/>
                  </a:moveTo>
                  <a:lnTo>
                    <a:pt x="0" y="25"/>
                  </a:lnTo>
                  <a:lnTo>
                    <a:pt x="79" y="0"/>
                  </a:lnTo>
                  <a:lnTo>
                    <a:pt x="245" y="33"/>
                  </a:lnTo>
                  <a:lnTo>
                    <a:pt x="167" y="58"/>
                  </a:lnTo>
                  <a:close/>
                </a:path>
              </a:pathLst>
            </a:custGeom>
            <a:solidFill>
              <a:srgbClr val="33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6" name="Freeform 868"/>
            <p:cNvSpPr>
              <a:spLocks/>
            </p:cNvSpPr>
            <p:nvPr/>
          </p:nvSpPr>
          <p:spPr bwMode="auto">
            <a:xfrm>
              <a:off x="3378" y="2775"/>
              <a:ext cx="50" cy="15"/>
            </a:xfrm>
            <a:custGeom>
              <a:avLst/>
              <a:gdLst>
                <a:gd name="T0" fmla="*/ 0 w 247"/>
                <a:gd name="T1" fmla="*/ 0 h 58"/>
                <a:gd name="T2" fmla="*/ 0 w 247"/>
                <a:gd name="T3" fmla="*/ 0 h 58"/>
                <a:gd name="T4" fmla="*/ 0 w 247"/>
                <a:gd name="T5" fmla="*/ 0 h 58"/>
                <a:gd name="T6" fmla="*/ 0 w 247"/>
                <a:gd name="T7" fmla="*/ 0 h 58"/>
                <a:gd name="T8" fmla="*/ 0 w 24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"/>
                <a:gd name="T16" fmla="*/ 0 h 58"/>
                <a:gd name="T17" fmla="*/ 247 w 247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" h="58">
                  <a:moveTo>
                    <a:pt x="168" y="58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7" y="33"/>
                  </a:lnTo>
                  <a:lnTo>
                    <a:pt x="168" y="58"/>
                  </a:lnTo>
                  <a:close/>
                </a:path>
              </a:pathLst>
            </a:custGeom>
            <a:solidFill>
              <a:srgbClr val="26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7" name="Freeform 869"/>
            <p:cNvSpPr>
              <a:spLocks/>
            </p:cNvSpPr>
            <p:nvPr/>
          </p:nvSpPr>
          <p:spPr bwMode="auto">
            <a:xfrm>
              <a:off x="3345" y="2767"/>
              <a:ext cx="49" cy="15"/>
            </a:xfrm>
            <a:custGeom>
              <a:avLst/>
              <a:gdLst>
                <a:gd name="T0" fmla="*/ 0 w 247"/>
                <a:gd name="T1" fmla="*/ 0 h 57"/>
                <a:gd name="T2" fmla="*/ 0 w 247"/>
                <a:gd name="T3" fmla="*/ 0 h 57"/>
                <a:gd name="T4" fmla="*/ 0 w 247"/>
                <a:gd name="T5" fmla="*/ 0 h 57"/>
                <a:gd name="T6" fmla="*/ 0 w 247"/>
                <a:gd name="T7" fmla="*/ 0 h 57"/>
                <a:gd name="T8" fmla="*/ 0 w 247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7"/>
                <a:gd name="T16" fmla="*/ 0 h 57"/>
                <a:gd name="T17" fmla="*/ 247 w 247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7" h="57">
                  <a:moveTo>
                    <a:pt x="167" y="57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7" y="32"/>
                  </a:lnTo>
                  <a:lnTo>
                    <a:pt x="167" y="57"/>
                  </a:lnTo>
                  <a:close/>
                </a:path>
              </a:pathLst>
            </a:custGeom>
            <a:solidFill>
              <a:srgbClr val="1A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8" name="Freeform 870"/>
            <p:cNvSpPr>
              <a:spLocks/>
            </p:cNvSpPr>
            <p:nvPr/>
          </p:nvSpPr>
          <p:spPr bwMode="auto">
            <a:xfrm>
              <a:off x="3311" y="2759"/>
              <a:ext cx="50" cy="15"/>
            </a:xfrm>
            <a:custGeom>
              <a:avLst/>
              <a:gdLst>
                <a:gd name="T0" fmla="*/ 0 w 248"/>
                <a:gd name="T1" fmla="*/ 0 h 58"/>
                <a:gd name="T2" fmla="*/ 0 w 248"/>
                <a:gd name="T3" fmla="*/ 0 h 58"/>
                <a:gd name="T4" fmla="*/ 0 w 248"/>
                <a:gd name="T5" fmla="*/ 0 h 58"/>
                <a:gd name="T6" fmla="*/ 0 w 248"/>
                <a:gd name="T7" fmla="*/ 0 h 58"/>
                <a:gd name="T8" fmla="*/ 0 w 248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8"/>
                <a:gd name="T16" fmla="*/ 0 h 58"/>
                <a:gd name="T17" fmla="*/ 248 w 248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8" h="58">
                  <a:moveTo>
                    <a:pt x="168" y="58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248" y="33"/>
                  </a:lnTo>
                  <a:lnTo>
                    <a:pt x="168" y="58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89" name="Freeform 871"/>
            <p:cNvSpPr>
              <a:spLocks/>
            </p:cNvSpPr>
            <p:nvPr/>
          </p:nvSpPr>
          <p:spPr bwMode="auto">
            <a:xfrm>
              <a:off x="3288" y="2753"/>
              <a:ext cx="39" cy="12"/>
            </a:xfrm>
            <a:custGeom>
              <a:avLst/>
              <a:gdLst>
                <a:gd name="T0" fmla="*/ 0 w 198"/>
                <a:gd name="T1" fmla="*/ 0 h 47"/>
                <a:gd name="T2" fmla="*/ 0 w 198"/>
                <a:gd name="T3" fmla="*/ 0 h 47"/>
                <a:gd name="T4" fmla="*/ 0 w 198"/>
                <a:gd name="T5" fmla="*/ 0 h 47"/>
                <a:gd name="T6" fmla="*/ 0 w 198"/>
                <a:gd name="T7" fmla="*/ 0 h 47"/>
                <a:gd name="T8" fmla="*/ 0 w 198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8"/>
                <a:gd name="T16" fmla="*/ 0 h 47"/>
                <a:gd name="T17" fmla="*/ 198 w 198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8" h="47">
                  <a:moveTo>
                    <a:pt x="118" y="47"/>
                  </a:moveTo>
                  <a:lnTo>
                    <a:pt x="0" y="25"/>
                  </a:lnTo>
                  <a:lnTo>
                    <a:pt x="80" y="0"/>
                  </a:lnTo>
                  <a:lnTo>
                    <a:pt x="198" y="22"/>
                  </a:lnTo>
                  <a:lnTo>
                    <a:pt x="118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0" name="Freeform 872"/>
            <p:cNvSpPr>
              <a:spLocks/>
            </p:cNvSpPr>
            <p:nvPr/>
          </p:nvSpPr>
          <p:spPr bwMode="auto">
            <a:xfrm>
              <a:off x="3288" y="2753"/>
              <a:ext cx="665" cy="165"/>
            </a:xfrm>
            <a:custGeom>
              <a:avLst/>
              <a:gdLst>
                <a:gd name="T0" fmla="*/ 0 w 3327"/>
                <a:gd name="T1" fmla="*/ 0 h 658"/>
                <a:gd name="T2" fmla="*/ 0 w 3327"/>
                <a:gd name="T3" fmla="*/ 0 h 658"/>
                <a:gd name="T4" fmla="*/ 0 w 3327"/>
                <a:gd name="T5" fmla="*/ 0 h 658"/>
                <a:gd name="T6" fmla="*/ 0 w 3327"/>
                <a:gd name="T7" fmla="*/ 0 h 658"/>
                <a:gd name="T8" fmla="*/ 0 w 3327"/>
                <a:gd name="T9" fmla="*/ 0 h 6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27"/>
                <a:gd name="T16" fmla="*/ 0 h 658"/>
                <a:gd name="T17" fmla="*/ 3327 w 3327"/>
                <a:gd name="T18" fmla="*/ 658 h 6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27" h="658">
                  <a:moveTo>
                    <a:pt x="3327" y="633"/>
                  </a:moveTo>
                  <a:lnTo>
                    <a:pt x="80" y="0"/>
                  </a:lnTo>
                  <a:lnTo>
                    <a:pt x="0" y="25"/>
                  </a:lnTo>
                  <a:lnTo>
                    <a:pt x="3248" y="658"/>
                  </a:lnTo>
                  <a:lnTo>
                    <a:pt x="3327" y="6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1" name="Freeform 873"/>
            <p:cNvSpPr>
              <a:spLocks/>
            </p:cNvSpPr>
            <p:nvPr/>
          </p:nvSpPr>
          <p:spPr bwMode="auto">
            <a:xfrm>
              <a:off x="3921" y="2894"/>
              <a:ext cx="33" cy="18"/>
            </a:xfrm>
            <a:custGeom>
              <a:avLst/>
              <a:gdLst>
                <a:gd name="T0" fmla="*/ 0 w 163"/>
                <a:gd name="T1" fmla="*/ 0 h 69"/>
                <a:gd name="T2" fmla="*/ 0 w 163"/>
                <a:gd name="T3" fmla="*/ 0 h 69"/>
                <a:gd name="T4" fmla="*/ 0 w 163"/>
                <a:gd name="T5" fmla="*/ 0 h 69"/>
                <a:gd name="T6" fmla="*/ 0 w 163"/>
                <a:gd name="T7" fmla="*/ 0 h 69"/>
                <a:gd name="T8" fmla="*/ 0 w 163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69"/>
                <a:gd name="T17" fmla="*/ 163 w 163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69">
                  <a:moveTo>
                    <a:pt x="0" y="38"/>
                  </a:moveTo>
                  <a:lnTo>
                    <a:pt x="159" y="69"/>
                  </a:lnTo>
                  <a:lnTo>
                    <a:pt x="163" y="30"/>
                  </a:lnTo>
                  <a:lnTo>
                    <a:pt x="4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EF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2" name="Freeform 874"/>
            <p:cNvSpPr>
              <a:spLocks/>
            </p:cNvSpPr>
            <p:nvPr/>
          </p:nvSpPr>
          <p:spPr bwMode="auto">
            <a:xfrm>
              <a:off x="3889" y="2886"/>
              <a:ext cx="33" cy="18"/>
            </a:xfrm>
            <a:custGeom>
              <a:avLst/>
              <a:gdLst>
                <a:gd name="T0" fmla="*/ 0 w 166"/>
                <a:gd name="T1" fmla="*/ 0 h 70"/>
                <a:gd name="T2" fmla="*/ 0 w 166"/>
                <a:gd name="T3" fmla="*/ 0 h 70"/>
                <a:gd name="T4" fmla="*/ 0 w 166"/>
                <a:gd name="T5" fmla="*/ 0 h 70"/>
                <a:gd name="T6" fmla="*/ 0 w 166"/>
                <a:gd name="T7" fmla="*/ 0 h 70"/>
                <a:gd name="T8" fmla="*/ 0 w 16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70"/>
                <a:gd name="T17" fmla="*/ 166 w 166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70">
                  <a:moveTo>
                    <a:pt x="162" y="70"/>
                  </a:moveTo>
                  <a:lnTo>
                    <a:pt x="0" y="38"/>
                  </a:lnTo>
                  <a:lnTo>
                    <a:pt x="4" y="0"/>
                  </a:lnTo>
                  <a:lnTo>
                    <a:pt x="166" y="32"/>
                  </a:lnTo>
                  <a:lnTo>
                    <a:pt x="162" y="70"/>
                  </a:lnTo>
                  <a:close/>
                </a:path>
              </a:pathLst>
            </a:custGeom>
            <a:solidFill>
              <a:srgbClr val="E3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3" name="Freeform 875"/>
            <p:cNvSpPr>
              <a:spLocks/>
            </p:cNvSpPr>
            <p:nvPr/>
          </p:nvSpPr>
          <p:spPr bwMode="auto">
            <a:xfrm>
              <a:off x="3856" y="2878"/>
              <a:ext cx="34" cy="18"/>
            </a:xfrm>
            <a:custGeom>
              <a:avLst/>
              <a:gdLst>
                <a:gd name="T0" fmla="*/ 0 w 167"/>
                <a:gd name="T1" fmla="*/ 0 h 70"/>
                <a:gd name="T2" fmla="*/ 0 w 167"/>
                <a:gd name="T3" fmla="*/ 0 h 70"/>
                <a:gd name="T4" fmla="*/ 0 w 167"/>
                <a:gd name="T5" fmla="*/ 0 h 70"/>
                <a:gd name="T6" fmla="*/ 0 w 167"/>
                <a:gd name="T7" fmla="*/ 0 h 70"/>
                <a:gd name="T8" fmla="*/ 0 w 167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70"/>
                <a:gd name="T17" fmla="*/ 167 w 167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70">
                  <a:moveTo>
                    <a:pt x="163" y="70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167" y="32"/>
                  </a:lnTo>
                  <a:lnTo>
                    <a:pt x="163" y="70"/>
                  </a:lnTo>
                  <a:close/>
                </a:path>
              </a:pathLst>
            </a:custGeom>
            <a:solidFill>
              <a:srgbClr val="D6D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4" name="Freeform 876"/>
            <p:cNvSpPr>
              <a:spLocks/>
            </p:cNvSpPr>
            <p:nvPr/>
          </p:nvSpPr>
          <p:spPr bwMode="auto">
            <a:xfrm>
              <a:off x="3824" y="2871"/>
              <a:ext cx="33" cy="17"/>
            </a:xfrm>
            <a:custGeom>
              <a:avLst/>
              <a:gdLst>
                <a:gd name="T0" fmla="*/ 0 w 166"/>
                <a:gd name="T1" fmla="*/ 0 h 70"/>
                <a:gd name="T2" fmla="*/ 0 w 166"/>
                <a:gd name="T3" fmla="*/ 0 h 70"/>
                <a:gd name="T4" fmla="*/ 0 w 166"/>
                <a:gd name="T5" fmla="*/ 0 h 70"/>
                <a:gd name="T6" fmla="*/ 0 w 166"/>
                <a:gd name="T7" fmla="*/ 0 h 70"/>
                <a:gd name="T8" fmla="*/ 0 w 16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70"/>
                <a:gd name="T17" fmla="*/ 166 w 166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70">
                  <a:moveTo>
                    <a:pt x="162" y="70"/>
                  </a:moveTo>
                  <a:lnTo>
                    <a:pt x="0" y="38"/>
                  </a:lnTo>
                  <a:lnTo>
                    <a:pt x="4" y="0"/>
                  </a:lnTo>
                  <a:lnTo>
                    <a:pt x="166" y="31"/>
                  </a:lnTo>
                  <a:lnTo>
                    <a:pt x="162" y="70"/>
                  </a:lnTo>
                  <a:close/>
                </a:path>
              </a:pathLst>
            </a:custGeom>
            <a:solidFill>
              <a:srgbClr val="CAC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5" name="Freeform 877"/>
            <p:cNvSpPr>
              <a:spLocks/>
            </p:cNvSpPr>
            <p:nvPr/>
          </p:nvSpPr>
          <p:spPr bwMode="auto">
            <a:xfrm>
              <a:off x="3791" y="2863"/>
              <a:ext cx="34" cy="17"/>
            </a:xfrm>
            <a:custGeom>
              <a:avLst/>
              <a:gdLst>
                <a:gd name="T0" fmla="*/ 0 w 168"/>
                <a:gd name="T1" fmla="*/ 0 h 70"/>
                <a:gd name="T2" fmla="*/ 0 w 168"/>
                <a:gd name="T3" fmla="*/ 0 h 70"/>
                <a:gd name="T4" fmla="*/ 0 w 168"/>
                <a:gd name="T5" fmla="*/ 0 h 70"/>
                <a:gd name="T6" fmla="*/ 0 w 168"/>
                <a:gd name="T7" fmla="*/ 0 h 70"/>
                <a:gd name="T8" fmla="*/ 0 w 168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70"/>
                <a:gd name="T17" fmla="*/ 168 w 168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70">
                  <a:moveTo>
                    <a:pt x="164" y="70"/>
                  </a:moveTo>
                  <a:lnTo>
                    <a:pt x="0" y="38"/>
                  </a:lnTo>
                  <a:lnTo>
                    <a:pt x="4" y="0"/>
                  </a:lnTo>
                  <a:lnTo>
                    <a:pt x="168" y="32"/>
                  </a:lnTo>
                  <a:lnTo>
                    <a:pt x="164" y="70"/>
                  </a:lnTo>
                  <a:close/>
                </a:path>
              </a:pathLst>
            </a:custGeom>
            <a:solidFill>
              <a:srgbClr val="BDB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6" name="Freeform 878"/>
            <p:cNvSpPr>
              <a:spLocks/>
            </p:cNvSpPr>
            <p:nvPr/>
          </p:nvSpPr>
          <p:spPr bwMode="auto">
            <a:xfrm>
              <a:off x="3759" y="2855"/>
              <a:ext cx="33" cy="17"/>
            </a:xfrm>
            <a:custGeom>
              <a:avLst/>
              <a:gdLst>
                <a:gd name="T0" fmla="*/ 0 w 166"/>
                <a:gd name="T1" fmla="*/ 0 h 70"/>
                <a:gd name="T2" fmla="*/ 0 w 166"/>
                <a:gd name="T3" fmla="*/ 0 h 70"/>
                <a:gd name="T4" fmla="*/ 0 w 166"/>
                <a:gd name="T5" fmla="*/ 0 h 70"/>
                <a:gd name="T6" fmla="*/ 0 w 166"/>
                <a:gd name="T7" fmla="*/ 0 h 70"/>
                <a:gd name="T8" fmla="*/ 0 w 16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70"/>
                <a:gd name="T17" fmla="*/ 166 w 166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70">
                  <a:moveTo>
                    <a:pt x="162" y="70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166" y="32"/>
                  </a:lnTo>
                  <a:lnTo>
                    <a:pt x="162" y="70"/>
                  </a:lnTo>
                  <a:close/>
                </a:path>
              </a:pathLst>
            </a:custGeom>
            <a:solidFill>
              <a:srgbClr val="B1B1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7" name="Freeform 879"/>
            <p:cNvSpPr>
              <a:spLocks/>
            </p:cNvSpPr>
            <p:nvPr/>
          </p:nvSpPr>
          <p:spPr bwMode="auto">
            <a:xfrm>
              <a:off x="3726" y="2847"/>
              <a:ext cx="33" cy="18"/>
            </a:xfrm>
            <a:custGeom>
              <a:avLst/>
              <a:gdLst>
                <a:gd name="T0" fmla="*/ 0 w 167"/>
                <a:gd name="T1" fmla="*/ 0 h 71"/>
                <a:gd name="T2" fmla="*/ 0 w 167"/>
                <a:gd name="T3" fmla="*/ 0 h 71"/>
                <a:gd name="T4" fmla="*/ 0 w 167"/>
                <a:gd name="T5" fmla="*/ 0 h 71"/>
                <a:gd name="T6" fmla="*/ 0 w 167"/>
                <a:gd name="T7" fmla="*/ 0 h 71"/>
                <a:gd name="T8" fmla="*/ 0 w 167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71"/>
                <a:gd name="T17" fmla="*/ 167 w 167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71">
                  <a:moveTo>
                    <a:pt x="163" y="7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167" y="32"/>
                  </a:lnTo>
                  <a:lnTo>
                    <a:pt x="163" y="71"/>
                  </a:lnTo>
                  <a:close/>
                </a:path>
              </a:pathLst>
            </a:custGeom>
            <a:solidFill>
              <a:srgbClr val="A4A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8" name="Freeform 880"/>
            <p:cNvSpPr>
              <a:spLocks/>
            </p:cNvSpPr>
            <p:nvPr/>
          </p:nvSpPr>
          <p:spPr bwMode="auto">
            <a:xfrm>
              <a:off x="3694" y="2839"/>
              <a:ext cx="33" cy="18"/>
            </a:xfrm>
            <a:custGeom>
              <a:avLst/>
              <a:gdLst>
                <a:gd name="T0" fmla="*/ 0 w 166"/>
                <a:gd name="T1" fmla="*/ 0 h 71"/>
                <a:gd name="T2" fmla="*/ 0 w 166"/>
                <a:gd name="T3" fmla="*/ 0 h 71"/>
                <a:gd name="T4" fmla="*/ 0 w 166"/>
                <a:gd name="T5" fmla="*/ 0 h 71"/>
                <a:gd name="T6" fmla="*/ 0 w 166"/>
                <a:gd name="T7" fmla="*/ 0 h 71"/>
                <a:gd name="T8" fmla="*/ 0 w 166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71"/>
                <a:gd name="T17" fmla="*/ 166 w 166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71">
                  <a:moveTo>
                    <a:pt x="162" y="71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166" y="32"/>
                  </a:lnTo>
                  <a:lnTo>
                    <a:pt x="162" y="71"/>
                  </a:lnTo>
                  <a:close/>
                </a:path>
              </a:pathLst>
            </a:custGeom>
            <a:solidFill>
              <a:srgbClr val="979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99" name="Freeform 881"/>
            <p:cNvSpPr>
              <a:spLocks/>
            </p:cNvSpPr>
            <p:nvPr/>
          </p:nvSpPr>
          <p:spPr bwMode="auto">
            <a:xfrm>
              <a:off x="3661" y="2831"/>
              <a:ext cx="33" cy="18"/>
            </a:xfrm>
            <a:custGeom>
              <a:avLst/>
              <a:gdLst>
                <a:gd name="T0" fmla="*/ 0 w 168"/>
                <a:gd name="T1" fmla="*/ 0 h 70"/>
                <a:gd name="T2" fmla="*/ 0 w 168"/>
                <a:gd name="T3" fmla="*/ 0 h 70"/>
                <a:gd name="T4" fmla="*/ 0 w 168"/>
                <a:gd name="T5" fmla="*/ 0 h 70"/>
                <a:gd name="T6" fmla="*/ 0 w 168"/>
                <a:gd name="T7" fmla="*/ 0 h 70"/>
                <a:gd name="T8" fmla="*/ 0 w 168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70"/>
                <a:gd name="T17" fmla="*/ 168 w 168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70">
                  <a:moveTo>
                    <a:pt x="164" y="70"/>
                  </a:moveTo>
                  <a:lnTo>
                    <a:pt x="0" y="38"/>
                  </a:lnTo>
                  <a:lnTo>
                    <a:pt x="4" y="0"/>
                  </a:lnTo>
                  <a:lnTo>
                    <a:pt x="168" y="31"/>
                  </a:lnTo>
                  <a:lnTo>
                    <a:pt x="164" y="70"/>
                  </a:lnTo>
                  <a:close/>
                </a:path>
              </a:pathLst>
            </a:custGeom>
            <a:solidFill>
              <a:srgbClr val="8B8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0" name="Freeform 882"/>
            <p:cNvSpPr>
              <a:spLocks/>
            </p:cNvSpPr>
            <p:nvPr/>
          </p:nvSpPr>
          <p:spPr bwMode="auto">
            <a:xfrm>
              <a:off x="3628" y="2823"/>
              <a:ext cx="34" cy="18"/>
            </a:xfrm>
            <a:custGeom>
              <a:avLst/>
              <a:gdLst>
                <a:gd name="T0" fmla="*/ 0 w 166"/>
                <a:gd name="T1" fmla="*/ 0 h 69"/>
                <a:gd name="T2" fmla="*/ 0 w 166"/>
                <a:gd name="T3" fmla="*/ 0 h 69"/>
                <a:gd name="T4" fmla="*/ 0 w 166"/>
                <a:gd name="T5" fmla="*/ 0 h 69"/>
                <a:gd name="T6" fmla="*/ 0 w 166"/>
                <a:gd name="T7" fmla="*/ 0 h 69"/>
                <a:gd name="T8" fmla="*/ 0 w 166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69"/>
                <a:gd name="T17" fmla="*/ 166 w 166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69">
                  <a:moveTo>
                    <a:pt x="162" y="69"/>
                  </a:moveTo>
                  <a:lnTo>
                    <a:pt x="0" y="37"/>
                  </a:lnTo>
                  <a:lnTo>
                    <a:pt x="3" y="0"/>
                  </a:lnTo>
                  <a:lnTo>
                    <a:pt x="166" y="31"/>
                  </a:lnTo>
                  <a:lnTo>
                    <a:pt x="162" y="69"/>
                  </a:lnTo>
                  <a:close/>
                </a:path>
              </a:pathLst>
            </a:custGeom>
            <a:solidFill>
              <a:srgbClr val="7E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1" name="Freeform 883"/>
            <p:cNvSpPr>
              <a:spLocks/>
            </p:cNvSpPr>
            <p:nvPr/>
          </p:nvSpPr>
          <p:spPr bwMode="auto">
            <a:xfrm>
              <a:off x="3596" y="2815"/>
              <a:ext cx="33" cy="18"/>
            </a:xfrm>
            <a:custGeom>
              <a:avLst/>
              <a:gdLst>
                <a:gd name="T0" fmla="*/ 0 w 165"/>
                <a:gd name="T1" fmla="*/ 0 h 69"/>
                <a:gd name="T2" fmla="*/ 0 w 165"/>
                <a:gd name="T3" fmla="*/ 0 h 69"/>
                <a:gd name="T4" fmla="*/ 0 w 165"/>
                <a:gd name="T5" fmla="*/ 0 h 69"/>
                <a:gd name="T6" fmla="*/ 0 w 165"/>
                <a:gd name="T7" fmla="*/ 0 h 69"/>
                <a:gd name="T8" fmla="*/ 0 w 165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5"/>
                <a:gd name="T16" fmla="*/ 0 h 69"/>
                <a:gd name="T17" fmla="*/ 165 w 165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5" h="69">
                  <a:moveTo>
                    <a:pt x="162" y="69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165" y="32"/>
                  </a:lnTo>
                  <a:lnTo>
                    <a:pt x="162" y="69"/>
                  </a:lnTo>
                  <a:close/>
                </a:path>
              </a:pathLst>
            </a:custGeom>
            <a:solidFill>
              <a:srgbClr val="727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2" name="Freeform 884"/>
            <p:cNvSpPr>
              <a:spLocks/>
            </p:cNvSpPr>
            <p:nvPr/>
          </p:nvSpPr>
          <p:spPr bwMode="auto">
            <a:xfrm>
              <a:off x="3563" y="2807"/>
              <a:ext cx="34" cy="18"/>
            </a:xfrm>
            <a:custGeom>
              <a:avLst/>
              <a:gdLst>
                <a:gd name="T0" fmla="*/ 0 w 167"/>
                <a:gd name="T1" fmla="*/ 0 h 69"/>
                <a:gd name="T2" fmla="*/ 0 w 167"/>
                <a:gd name="T3" fmla="*/ 0 h 69"/>
                <a:gd name="T4" fmla="*/ 0 w 167"/>
                <a:gd name="T5" fmla="*/ 0 h 69"/>
                <a:gd name="T6" fmla="*/ 0 w 167"/>
                <a:gd name="T7" fmla="*/ 0 h 69"/>
                <a:gd name="T8" fmla="*/ 0 w 167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69"/>
                <a:gd name="T17" fmla="*/ 167 w 167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69">
                  <a:moveTo>
                    <a:pt x="163" y="69"/>
                  </a:moveTo>
                  <a:lnTo>
                    <a:pt x="0" y="38"/>
                  </a:lnTo>
                  <a:lnTo>
                    <a:pt x="3" y="0"/>
                  </a:lnTo>
                  <a:lnTo>
                    <a:pt x="167" y="32"/>
                  </a:lnTo>
                  <a:lnTo>
                    <a:pt x="163" y="69"/>
                  </a:ln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3" name="Freeform 885"/>
            <p:cNvSpPr>
              <a:spLocks/>
            </p:cNvSpPr>
            <p:nvPr/>
          </p:nvSpPr>
          <p:spPr bwMode="auto">
            <a:xfrm>
              <a:off x="3531" y="2799"/>
              <a:ext cx="33" cy="18"/>
            </a:xfrm>
            <a:custGeom>
              <a:avLst/>
              <a:gdLst>
                <a:gd name="T0" fmla="*/ 0 w 166"/>
                <a:gd name="T1" fmla="*/ 0 h 70"/>
                <a:gd name="T2" fmla="*/ 0 w 166"/>
                <a:gd name="T3" fmla="*/ 0 h 70"/>
                <a:gd name="T4" fmla="*/ 0 w 166"/>
                <a:gd name="T5" fmla="*/ 0 h 70"/>
                <a:gd name="T6" fmla="*/ 0 w 166"/>
                <a:gd name="T7" fmla="*/ 0 h 70"/>
                <a:gd name="T8" fmla="*/ 0 w 16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70"/>
                <a:gd name="T17" fmla="*/ 166 w 166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70">
                  <a:moveTo>
                    <a:pt x="163" y="70"/>
                  </a:moveTo>
                  <a:lnTo>
                    <a:pt x="0" y="38"/>
                  </a:lnTo>
                  <a:lnTo>
                    <a:pt x="4" y="0"/>
                  </a:lnTo>
                  <a:lnTo>
                    <a:pt x="166" y="32"/>
                  </a:lnTo>
                  <a:lnTo>
                    <a:pt x="163" y="70"/>
                  </a:lnTo>
                  <a:close/>
                </a:path>
              </a:pathLst>
            </a:custGeom>
            <a:solidFill>
              <a:srgbClr val="595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4" name="Freeform 886"/>
            <p:cNvSpPr>
              <a:spLocks/>
            </p:cNvSpPr>
            <p:nvPr/>
          </p:nvSpPr>
          <p:spPr bwMode="auto">
            <a:xfrm>
              <a:off x="3498" y="2791"/>
              <a:ext cx="34" cy="18"/>
            </a:xfrm>
            <a:custGeom>
              <a:avLst/>
              <a:gdLst>
                <a:gd name="T0" fmla="*/ 0 w 166"/>
                <a:gd name="T1" fmla="*/ 0 h 70"/>
                <a:gd name="T2" fmla="*/ 0 w 166"/>
                <a:gd name="T3" fmla="*/ 0 h 70"/>
                <a:gd name="T4" fmla="*/ 0 w 166"/>
                <a:gd name="T5" fmla="*/ 0 h 70"/>
                <a:gd name="T6" fmla="*/ 0 w 166"/>
                <a:gd name="T7" fmla="*/ 0 h 70"/>
                <a:gd name="T8" fmla="*/ 0 w 16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70"/>
                <a:gd name="T17" fmla="*/ 166 w 166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70">
                  <a:moveTo>
                    <a:pt x="162" y="70"/>
                  </a:moveTo>
                  <a:lnTo>
                    <a:pt x="0" y="39"/>
                  </a:lnTo>
                  <a:lnTo>
                    <a:pt x="4" y="0"/>
                  </a:lnTo>
                  <a:lnTo>
                    <a:pt x="166" y="32"/>
                  </a:lnTo>
                  <a:lnTo>
                    <a:pt x="162" y="70"/>
                  </a:lnTo>
                  <a:close/>
                </a:path>
              </a:pathLst>
            </a:custGeom>
            <a:solidFill>
              <a:srgbClr val="4C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5" name="Freeform 887"/>
            <p:cNvSpPr>
              <a:spLocks/>
            </p:cNvSpPr>
            <p:nvPr/>
          </p:nvSpPr>
          <p:spPr bwMode="auto">
            <a:xfrm>
              <a:off x="3466" y="2784"/>
              <a:ext cx="33" cy="17"/>
            </a:xfrm>
            <a:custGeom>
              <a:avLst/>
              <a:gdLst>
                <a:gd name="T0" fmla="*/ 0 w 167"/>
                <a:gd name="T1" fmla="*/ 0 h 70"/>
                <a:gd name="T2" fmla="*/ 0 w 167"/>
                <a:gd name="T3" fmla="*/ 0 h 70"/>
                <a:gd name="T4" fmla="*/ 0 w 167"/>
                <a:gd name="T5" fmla="*/ 0 h 70"/>
                <a:gd name="T6" fmla="*/ 0 w 167"/>
                <a:gd name="T7" fmla="*/ 0 h 70"/>
                <a:gd name="T8" fmla="*/ 0 w 167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70"/>
                <a:gd name="T17" fmla="*/ 167 w 167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70">
                  <a:moveTo>
                    <a:pt x="163" y="70"/>
                  </a:moveTo>
                  <a:lnTo>
                    <a:pt x="0" y="38"/>
                  </a:lnTo>
                  <a:lnTo>
                    <a:pt x="4" y="0"/>
                  </a:lnTo>
                  <a:lnTo>
                    <a:pt x="167" y="31"/>
                  </a:lnTo>
                  <a:lnTo>
                    <a:pt x="163" y="70"/>
                  </a:lnTo>
                  <a:close/>
                </a:path>
              </a:pathLst>
            </a:custGeom>
            <a:solidFill>
              <a:srgbClr val="3F3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6" name="Freeform 888"/>
            <p:cNvSpPr>
              <a:spLocks/>
            </p:cNvSpPr>
            <p:nvPr/>
          </p:nvSpPr>
          <p:spPr bwMode="auto">
            <a:xfrm>
              <a:off x="3433" y="2776"/>
              <a:ext cx="34" cy="17"/>
            </a:xfrm>
            <a:custGeom>
              <a:avLst/>
              <a:gdLst>
                <a:gd name="T0" fmla="*/ 0 w 167"/>
                <a:gd name="T1" fmla="*/ 0 h 70"/>
                <a:gd name="T2" fmla="*/ 0 w 167"/>
                <a:gd name="T3" fmla="*/ 0 h 70"/>
                <a:gd name="T4" fmla="*/ 0 w 167"/>
                <a:gd name="T5" fmla="*/ 0 h 70"/>
                <a:gd name="T6" fmla="*/ 0 w 167"/>
                <a:gd name="T7" fmla="*/ 0 h 70"/>
                <a:gd name="T8" fmla="*/ 0 w 167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70"/>
                <a:gd name="T17" fmla="*/ 167 w 167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70">
                  <a:moveTo>
                    <a:pt x="163" y="70"/>
                  </a:moveTo>
                  <a:lnTo>
                    <a:pt x="0" y="38"/>
                  </a:lnTo>
                  <a:lnTo>
                    <a:pt x="3" y="0"/>
                  </a:lnTo>
                  <a:lnTo>
                    <a:pt x="167" y="32"/>
                  </a:lnTo>
                  <a:lnTo>
                    <a:pt x="163" y="70"/>
                  </a:lnTo>
                  <a:close/>
                </a:path>
              </a:pathLst>
            </a:custGeom>
            <a:solidFill>
              <a:srgbClr val="333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7" name="Freeform 889"/>
            <p:cNvSpPr>
              <a:spLocks/>
            </p:cNvSpPr>
            <p:nvPr/>
          </p:nvSpPr>
          <p:spPr bwMode="auto">
            <a:xfrm>
              <a:off x="3401" y="2768"/>
              <a:ext cx="33" cy="17"/>
            </a:xfrm>
            <a:custGeom>
              <a:avLst/>
              <a:gdLst>
                <a:gd name="T0" fmla="*/ 0 w 166"/>
                <a:gd name="T1" fmla="*/ 0 h 69"/>
                <a:gd name="T2" fmla="*/ 0 w 166"/>
                <a:gd name="T3" fmla="*/ 0 h 69"/>
                <a:gd name="T4" fmla="*/ 0 w 166"/>
                <a:gd name="T5" fmla="*/ 0 h 69"/>
                <a:gd name="T6" fmla="*/ 0 w 166"/>
                <a:gd name="T7" fmla="*/ 0 h 69"/>
                <a:gd name="T8" fmla="*/ 0 w 166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69"/>
                <a:gd name="T17" fmla="*/ 166 w 166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69">
                  <a:moveTo>
                    <a:pt x="163" y="69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166" y="31"/>
                  </a:lnTo>
                  <a:lnTo>
                    <a:pt x="163" y="69"/>
                  </a:lnTo>
                  <a:close/>
                </a:path>
              </a:pathLst>
            </a:custGeom>
            <a:solidFill>
              <a:srgbClr val="26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8" name="Freeform 890"/>
            <p:cNvSpPr>
              <a:spLocks/>
            </p:cNvSpPr>
            <p:nvPr/>
          </p:nvSpPr>
          <p:spPr bwMode="auto">
            <a:xfrm>
              <a:off x="3368" y="2760"/>
              <a:ext cx="33" cy="17"/>
            </a:xfrm>
            <a:custGeom>
              <a:avLst/>
              <a:gdLst>
                <a:gd name="T0" fmla="*/ 0 w 166"/>
                <a:gd name="T1" fmla="*/ 0 h 69"/>
                <a:gd name="T2" fmla="*/ 0 w 166"/>
                <a:gd name="T3" fmla="*/ 0 h 69"/>
                <a:gd name="T4" fmla="*/ 0 w 166"/>
                <a:gd name="T5" fmla="*/ 0 h 69"/>
                <a:gd name="T6" fmla="*/ 0 w 166"/>
                <a:gd name="T7" fmla="*/ 0 h 69"/>
                <a:gd name="T8" fmla="*/ 0 w 166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69"/>
                <a:gd name="T17" fmla="*/ 166 w 166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69">
                  <a:moveTo>
                    <a:pt x="162" y="69"/>
                  </a:moveTo>
                  <a:lnTo>
                    <a:pt x="0" y="37"/>
                  </a:lnTo>
                  <a:lnTo>
                    <a:pt x="3" y="0"/>
                  </a:lnTo>
                  <a:lnTo>
                    <a:pt x="166" y="32"/>
                  </a:lnTo>
                  <a:lnTo>
                    <a:pt x="162" y="69"/>
                  </a:lnTo>
                  <a:close/>
                </a:path>
              </a:pathLst>
            </a:custGeom>
            <a:solidFill>
              <a:srgbClr val="1A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09" name="Freeform 891"/>
            <p:cNvSpPr>
              <a:spLocks/>
            </p:cNvSpPr>
            <p:nvPr/>
          </p:nvSpPr>
          <p:spPr bwMode="auto">
            <a:xfrm>
              <a:off x="3335" y="2752"/>
              <a:ext cx="34" cy="17"/>
            </a:xfrm>
            <a:custGeom>
              <a:avLst/>
              <a:gdLst>
                <a:gd name="T0" fmla="*/ 0 w 167"/>
                <a:gd name="T1" fmla="*/ 0 h 69"/>
                <a:gd name="T2" fmla="*/ 0 w 167"/>
                <a:gd name="T3" fmla="*/ 0 h 69"/>
                <a:gd name="T4" fmla="*/ 0 w 167"/>
                <a:gd name="T5" fmla="*/ 0 h 69"/>
                <a:gd name="T6" fmla="*/ 0 w 167"/>
                <a:gd name="T7" fmla="*/ 0 h 69"/>
                <a:gd name="T8" fmla="*/ 0 w 167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7"/>
                <a:gd name="T16" fmla="*/ 0 h 69"/>
                <a:gd name="T17" fmla="*/ 167 w 167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7" h="69">
                  <a:moveTo>
                    <a:pt x="164" y="69"/>
                  </a:moveTo>
                  <a:lnTo>
                    <a:pt x="0" y="37"/>
                  </a:lnTo>
                  <a:lnTo>
                    <a:pt x="4" y="0"/>
                  </a:lnTo>
                  <a:lnTo>
                    <a:pt x="167" y="32"/>
                  </a:lnTo>
                  <a:lnTo>
                    <a:pt x="164" y="69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0" name="Freeform 892"/>
            <p:cNvSpPr>
              <a:spLocks/>
            </p:cNvSpPr>
            <p:nvPr/>
          </p:nvSpPr>
          <p:spPr bwMode="auto">
            <a:xfrm>
              <a:off x="3304" y="2744"/>
              <a:ext cx="32" cy="17"/>
            </a:xfrm>
            <a:custGeom>
              <a:avLst/>
              <a:gdLst>
                <a:gd name="T0" fmla="*/ 0 w 163"/>
                <a:gd name="T1" fmla="*/ 0 h 68"/>
                <a:gd name="T2" fmla="*/ 0 w 163"/>
                <a:gd name="T3" fmla="*/ 0 h 68"/>
                <a:gd name="T4" fmla="*/ 0 w 163"/>
                <a:gd name="T5" fmla="*/ 0 h 68"/>
                <a:gd name="T6" fmla="*/ 0 w 163"/>
                <a:gd name="T7" fmla="*/ 0 h 68"/>
                <a:gd name="T8" fmla="*/ 0 w 16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68"/>
                <a:gd name="T17" fmla="*/ 163 w 16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68">
                  <a:moveTo>
                    <a:pt x="159" y="68"/>
                  </a:moveTo>
                  <a:lnTo>
                    <a:pt x="0" y="38"/>
                  </a:lnTo>
                  <a:lnTo>
                    <a:pt x="3" y="0"/>
                  </a:lnTo>
                  <a:lnTo>
                    <a:pt x="163" y="31"/>
                  </a:lnTo>
                  <a:lnTo>
                    <a:pt x="159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1" name="Freeform 893"/>
            <p:cNvSpPr>
              <a:spLocks/>
            </p:cNvSpPr>
            <p:nvPr/>
          </p:nvSpPr>
          <p:spPr bwMode="auto">
            <a:xfrm>
              <a:off x="3304" y="2744"/>
              <a:ext cx="650" cy="168"/>
            </a:xfrm>
            <a:custGeom>
              <a:avLst/>
              <a:gdLst>
                <a:gd name="T0" fmla="*/ 0 w 3251"/>
                <a:gd name="T1" fmla="*/ 0 h 671"/>
                <a:gd name="T2" fmla="*/ 0 w 3251"/>
                <a:gd name="T3" fmla="*/ 0 h 671"/>
                <a:gd name="T4" fmla="*/ 0 w 3251"/>
                <a:gd name="T5" fmla="*/ 0 h 671"/>
                <a:gd name="T6" fmla="*/ 0 w 3251"/>
                <a:gd name="T7" fmla="*/ 0 h 671"/>
                <a:gd name="T8" fmla="*/ 0 w 3251"/>
                <a:gd name="T9" fmla="*/ 0 h 6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51"/>
                <a:gd name="T16" fmla="*/ 0 h 671"/>
                <a:gd name="T17" fmla="*/ 3251 w 3251"/>
                <a:gd name="T18" fmla="*/ 671 h 6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51" h="671">
                  <a:moveTo>
                    <a:pt x="3251" y="632"/>
                  </a:moveTo>
                  <a:lnTo>
                    <a:pt x="3" y="0"/>
                  </a:lnTo>
                  <a:lnTo>
                    <a:pt x="0" y="38"/>
                  </a:lnTo>
                  <a:lnTo>
                    <a:pt x="3247" y="671"/>
                  </a:lnTo>
                  <a:lnTo>
                    <a:pt x="3251" y="63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2" name="Freeform 894"/>
            <p:cNvSpPr>
              <a:spLocks/>
            </p:cNvSpPr>
            <p:nvPr/>
          </p:nvSpPr>
          <p:spPr bwMode="auto">
            <a:xfrm>
              <a:off x="3930" y="2890"/>
              <a:ext cx="39" cy="12"/>
            </a:xfrm>
            <a:custGeom>
              <a:avLst/>
              <a:gdLst>
                <a:gd name="T0" fmla="*/ 0 w 194"/>
                <a:gd name="T1" fmla="*/ 0 h 46"/>
                <a:gd name="T2" fmla="*/ 0 w 194"/>
                <a:gd name="T3" fmla="*/ 0 h 46"/>
                <a:gd name="T4" fmla="*/ 0 w 194"/>
                <a:gd name="T5" fmla="*/ 0 h 46"/>
                <a:gd name="T6" fmla="*/ 0 w 194"/>
                <a:gd name="T7" fmla="*/ 0 h 46"/>
                <a:gd name="T8" fmla="*/ 0 w 194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46"/>
                <a:gd name="T17" fmla="*/ 194 w 194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46">
                  <a:moveTo>
                    <a:pt x="0" y="24"/>
                  </a:moveTo>
                  <a:lnTo>
                    <a:pt x="120" y="46"/>
                  </a:lnTo>
                  <a:lnTo>
                    <a:pt x="194" y="22"/>
                  </a:lnTo>
                  <a:lnTo>
                    <a:pt x="74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EFE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3" name="Freeform 895"/>
            <p:cNvSpPr>
              <a:spLocks/>
            </p:cNvSpPr>
            <p:nvPr/>
          </p:nvSpPr>
          <p:spPr bwMode="auto">
            <a:xfrm>
              <a:off x="3897" y="2882"/>
              <a:ext cx="48" cy="14"/>
            </a:xfrm>
            <a:custGeom>
              <a:avLst/>
              <a:gdLst>
                <a:gd name="T0" fmla="*/ 0 w 240"/>
                <a:gd name="T1" fmla="*/ 0 h 57"/>
                <a:gd name="T2" fmla="*/ 0 w 240"/>
                <a:gd name="T3" fmla="*/ 0 h 57"/>
                <a:gd name="T4" fmla="*/ 0 w 240"/>
                <a:gd name="T5" fmla="*/ 0 h 57"/>
                <a:gd name="T6" fmla="*/ 0 w 240"/>
                <a:gd name="T7" fmla="*/ 0 h 57"/>
                <a:gd name="T8" fmla="*/ 0 w 24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57"/>
                <a:gd name="T17" fmla="*/ 240 w 240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57">
                  <a:moveTo>
                    <a:pt x="166" y="57"/>
                  </a:moveTo>
                  <a:lnTo>
                    <a:pt x="0" y="24"/>
                  </a:lnTo>
                  <a:lnTo>
                    <a:pt x="73" y="0"/>
                  </a:lnTo>
                  <a:lnTo>
                    <a:pt x="240" y="33"/>
                  </a:lnTo>
                  <a:lnTo>
                    <a:pt x="166" y="57"/>
                  </a:lnTo>
                  <a:close/>
                </a:path>
              </a:pathLst>
            </a:custGeom>
            <a:solidFill>
              <a:srgbClr val="E3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4" name="Freeform 896"/>
            <p:cNvSpPr>
              <a:spLocks/>
            </p:cNvSpPr>
            <p:nvPr/>
          </p:nvSpPr>
          <p:spPr bwMode="auto">
            <a:xfrm>
              <a:off x="3863" y="2874"/>
              <a:ext cx="48" cy="14"/>
            </a:xfrm>
            <a:custGeom>
              <a:avLst/>
              <a:gdLst>
                <a:gd name="T0" fmla="*/ 0 w 240"/>
                <a:gd name="T1" fmla="*/ 0 h 56"/>
                <a:gd name="T2" fmla="*/ 0 w 240"/>
                <a:gd name="T3" fmla="*/ 0 h 56"/>
                <a:gd name="T4" fmla="*/ 0 w 240"/>
                <a:gd name="T5" fmla="*/ 0 h 56"/>
                <a:gd name="T6" fmla="*/ 0 w 240"/>
                <a:gd name="T7" fmla="*/ 0 h 56"/>
                <a:gd name="T8" fmla="*/ 0 w 240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56"/>
                <a:gd name="T17" fmla="*/ 240 w 240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56">
                  <a:moveTo>
                    <a:pt x="167" y="56"/>
                  </a:moveTo>
                  <a:lnTo>
                    <a:pt x="0" y="24"/>
                  </a:lnTo>
                  <a:lnTo>
                    <a:pt x="74" y="0"/>
                  </a:lnTo>
                  <a:lnTo>
                    <a:pt x="240" y="32"/>
                  </a:lnTo>
                  <a:lnTo>
                    <a:pt x="167" y="56"/>
                  </a:lnTo>
                  <a:close/>
                </a:path>
              </a:pathLst>
            </a:custGeom>
            <a:solidFill>
              <a:srgbClr val="D6D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5" name="Freeform 897"/>
            <p:cNvSpPr>
              <a:spLocks/>
            </p:cNvSpPr>
            <p:nvPr/>
          </p:nvSpPr>
          <p:spPr bwMode="auto">
            <a:xfrm>
              <a:off x="3830" y="2866"/>
              <a:ext cx="48" cy="14"/>
            </a:xfrm>
            <a:custGeom>
              <a:avLst/>
              <a:gdLst>
                <a:gd name="T0" fmla="*/ 0 w 242"/>
                <a:gd name="T1" fmla="*/ 0 h 57"/>
                <a:gd name="T2" fmla="*/ 0 w 242"/>
                <a:gd name="T3" fmla="*/ 0 h 57"/>
                <a:gd name="T4" fmla="*/ 0 w 242"/>
                <a:gd name="T5" fmla="*/ 0 h 57"/>
                <a:gd name="T6" fmla="*/ 0 w 242"/>
                <a:gd name="T7" fmla="*/ 0 h 57"/>
                <a:gd name="T8" fmla="*/ 0 w 24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2"/>
                <a:gd name="T16" fmla="*/ 0 h 57"/>
                <a:gd name="T17" fmla="*/ 242 w 24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2" h="57">
                  <a:moveTo>
                    <a:pt x="168" y="57"/>
                  </a:moveTo>
                  <a:lnTo>
                    <a:pt x="0" y="24"/>
                  </a:lnTo>
                  <a:lnTo>
                    <a:pt x="73" y="0"/>
                  </a:lnTo>
                  <a:lnTo>
                    <a:pt x="242" y="33"/>
                  </a:lnTo>
                  <a:lnTo>
                    <a:pt x="168" y="57"/>
                  </a:lnTo>
                  <a:close/>
                </a:path>
              </a:pathLst>
            </a:custGeom>
            <a:solidFill>
              <a:srgbClr val="CAC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6" name="Freeform 898"/>
            <p:cNvSpPr>
              <a:spLocks/>
            </p:cNvSpPr>
            <p:nvPr/>
          </p:nvSpPr>
          <p:spPr bwMode="auto">
            <a:xfrm>
              <a:off x="3796" y="2858"/>
              <a:ext cx="48" cy="14"/>
            </a:xfrm>
            <a:custGeom>
              <a:avLst/>
              <a:gdLst>
                <a:gd name="T0" fmla="*/ 0 w 240"/>
                <a:gd name="T1" fmla="*/ 0 h 57"/>
                <a:gd name="T2" fmla="*/ 0 w 240"/>
                <a:gd name="T3" fmla="*/ 0 h 57"/>
                <a:gd name="T4" fmla="*/ 0 w 240"/>
                <a:gd name="T5" fmla="*/ 0 h 57"/>
                <a:gd name="T6" fmla="*/ 0 w 240"/>
                <a:gd name="T7" fmla="*/ 0 h 57"/>
                <a:gd name="T8" fmla="*/ 0 w 24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57"/>
                <a:gd name="T17" fmla="*/ 240 w 240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57">
                  <a:moveTo>
                    <a:pt x="167" y="57"/>
                  </a:moveTo>
                  <a:lnTo>
                    <a:pt x="0" y="24"/>
                  </a:lnTo>
                  <a:lnTo>
                    <a:pt x="74" y="0"/>
                  </a:lnTo>
                  <a:lnTo>
                    <a:pt x="240" y="33"/>
                  </a:lnTo>
                  <a:lnTo>
                    <a:pt x="167" y="57"/>
                  </a:lnTo>
                  <a:close/>
                </a:path>
              </a:pathLst>
            </a:custGeom>
            <a:solidFill>
              <a:srgbClr val="BDB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7" name="Freeform 899"/>
            <p:cNvSpPr>
              <a:spLocks/>
            </p:cNvSpPr>
            <p:nvPr/>
          </p:nvSpPr>
          <p:spPr bwMode="auto">
            <a:xfrm>
              <a:off x="3763" y="2850"/>
              <a:ext cx="48" cy="14"/>
            </a:xfrm>
            <a:custGeom>
              <a:avLst/>
              <a:gdLst>
                <a:gd name="T0" fmla="*/ 0 w 240"/>
                <a:gd name="T1" fmla="*/ 0 h 56"/>
                <a:gd name="T2" fmla="*/ 0 w 240"/>
                <a:gd name="T3" fmla="*/ 0 h 56"/>
                <a:gd name="T4" fmla="*/ 0 w 240"/>
                <a:gd name="T5" fmla="*/ 0 h 56"/>
                <a:gd name="T6" fmla="*/ 0 w 240"/>
                <a:gd name="T7" fmla="*/ 0 h 56"/>
                <a:gd name="T8" fmla="*/ 0 w 240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56"/>
                <a:gd name="T17" fmla="*/ 240 w 240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56">
                  <a:moveTo>
                    <a:pt x="166" y="56"/>
                  </a:moveTo>
                  <a:lnTo>
                    <a:pt x="0" y="24"/>
                  </a:lnTo>
                  <a:lnTo>
                    <a:pt x="74" y="0"/>
                  </a:lnTo>
                  <a:lnTo>
                    <a:pt x="240" y="32"/>
                  </a:lnTo>
                  <a:lnTo>
                    <a:pt x="166" y="56"/>
                  </a:lnTo>
                  <a:close/>
                </a:path>
              </a:pathLst>
            </a:custGeom>
            <a:solidFill>
              <a:srgbClr val="B1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8" name="Freeform 900"/>
            <p:cNvSpPr>
              <a:spLocks/>
            </p:cNvSpPr>
            <p:nvPr/>
          </p:nvSpPr>
          <p:spPr bwMode="auto">
            <a:xfrm>
              <a:off x="3729" y="2841"/>
              <a:ext cx="49" cy="15"/>
            </a:xfrm>
            <a:custGeom>
              <a:avLst/>
              <a:gdLst>
                <a:gd name="T0" fmla="*/ 0 w 242"/>
                <a:gd name="T1" fmla="*/ 0 h 57"/>
                <a:gd name="T2" fmla="*/ 0 w 242"/>
                <a:gd name="T3" fmla="*/ 0 h 57"/>
                <a:gd name="T4" fmla="*/ 0 w 242"/>
                <a:gd name="T5" fmla="*/ 0 h 57"/>
                <a:gd name="T6" fmla="*/ 0 w 242"/>
                <a:gd name="T7" fmla="*/ 0 h 57"/>
                <a:gd name="T8" fmla="*/ 0 w 24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2"/>
                <a:gd name="T16" fmla="*/ 0 h 57"/>
                <a:gd name="T17" fmla="*/ 242 w 24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2" h="57">
                  <a:moveTo>
                    <a:pt x="168" y="57"/>
                  </a:moveTo>
                  <a:lnTo>
                    <a:pt x="0" y="24"/>
                  </a:lnTo>
                  <a:lnTo>
                    <a:pt x="73" y="0"/>
                  </a:lnTo>
                  <a:lnTo>
                    <a:pt x="242" y="33"/>
                  </a:lnTo>
                  <a:lnTo>
                    <a:pt x="168" y="57"/>
                  </a:lnTo>
                  <a:close/>
                </a:path>
              </a:pathLst>
            </a:custGeom>
            <a:solidFill>
              <a:srgbClr val="A4A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19" name="Freeform 901"/>
            <p:cNvSpPr>
              <a:spLocks/>
            </p:cNvSpPr>
            <p:nvPr/>
          </p:nvSpPr>
          <p:spPr bwMode="auto">
            <a:xfrm>
              <a:off x="3696" y="2833"/>
              <a:ext cx="48" cy="14"/>
            </a:xfrm>
            <a:custGeom>
              <a:avLst/>
              <a:gdLst>
                <a:gd name="T0" fmla="*/ 0 w 240"/>
                <a:gd name="T1" fmla="*/ 0 h 56"/>
                <a:gd name="T2" fmla="*/ 0 w 240"/>
                <a:gd name="T3" fmla="*/ 0 h 56"/>
                <a:gd name="T4" fmla="*/ 0 w 240"/>
                <a:gd name="T5" fmla="*/ 0 h 56"/>
                <a:gd name="T6" fmla="*/ 0 w 240"/>
                <a:gd name="T7" fmla="*/ 0 h 56"/>
                <a:gd name="T8" fmla="*/ 0 w 240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56"/>
                <a:gd name="T17" fmla="*/ 240 w 240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56">
                  <a:moveTo>
                    <a:pt x="167" y="56"/>
                  </a:moveTo>
                  <a:lnTo>
                    <a:pt x="0" y="24"/>
                  </a:lnTo>
                  <a:lnTo>
                    <a:pt x="74" y="0"/>
                  </a:lnTo>
                  <a:lnTo>
                    <a:pt x="240" y="32"/>
                  </a:lnTo>
                  <a:lnTo>
                    <a:pt x="167" y="56"/>
                  </a:lnTo>
                  <a:close/>
                </a:path>
              </a:pathLst>
            </a:custGeom>
            <a:solidFill>
              <a:srgbClr val="979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0" name="Freeform 902"/>
            <p:cNvSpPr>
              <a:spLocks/>
            </p:cNvSpPr>
            <p:nvPr/>
          </p:nvSpPr>
          <p:spPr bwMode="auto">
            <a:xfrm>
              <a:off x="3663" y="2825"/>
              <a:ext cx="48" cy="14"/>
            </a:xfrm>
            <a:custGeom>
              <a:avLst/>
              <a:gdLst>
                <a:gd name="T0" fmla="*/ 0 w 240"/>
                <a:gd name="T1" fmla="*/ 0 h 57"/>
                <a:gd name="T2" fmla="*/ 0 w 240"/>
                <a:gd name="T3" fmla="*/ 0 h 57"/>
                <a:gd name="T4" fmla="*/ 0 w 240"/>
                <a:gd name="T5" fmla="*/ 0 h 57"/>
                <a:gd name="T6" fmla="*/ 0 w 240"/>
                <a:gd name="T7" fmla="*/ 0 h 57"/>
                <a:gd name="T8" fmla="*/ 0 w 24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57"/>
                <a:gd name="T17" fmla="*/ 240 w 240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57">
                  <a:moveTo>
                    <a:pt x="166" y="57"/>
                  </a:moveTo>
                  <a:lnTo>
                    <a:pt x="0" y="24"/>
                  </a:lnTo>
                  <a:lnTo>
                    <a:pt x="74" y="0"/>
                  </a:lnTo>
                  <a:lnTo>
                    <a:pt x="240" y="33"/>
                  </a:lnTo>
                  <a:lnTo>
                    <a:pt x="166" y="57"/>
                  </a:lnTo>
                  <a:close/>
                </a:path>
              </a:pathLst>
            </a:custGeom>
            <a:solidFill>
              <a:srgbClr val="8B8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1" name="Freeform 903"/>
            <p:cNvSpPr>
              <a:spLocks/>
            </p:cNvSpPr>
            <p:nvPr/>
          </p:nvSpPr>
          <p:spPr bwMode="auto">
            <a:xfrm>
              <a:off x="3629" y="2817"/>
              <a:ext cx="49" cy="14"/>
            </a:xfrm>
            <a:custGeom>
              <a:avLst/>
              <a:gdLst>
                <a:gd name="T0" fmla="*/ 0 w 243"/>
                <a:gd name="T1" fmla="*/ 0 h 57"/>
                <a:gd name="T2" fmla="*/ 0 w 243"/>
                <a:gd name="T3" fmla="*/ 0 h 57"/>
                <a:gd name="T4" fmla="*/ 0 w 243"/>
                <a:gd name="T5" fmla="*/ 0 h 57"/>
                <a:gd name="T6" fmla="*/ 0 w 243"/>
                <a:gd name="T7" fmla="*/ 0 h 57"/>
                <a:gd name="T8" fmla="*/ 0 w 2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3"/>
                <a:gd name="T16" fmla="*/ 0 h 57"/>
                <a:gd name="T17" fmla="*/ 243 w 2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3" h="57">
                  <a:moveTo>
                    <a:pt x="169" y="57"/>
                  </a:moveTo>
                  <a:lnTo>
                    <a:pt x="0" y="25"/>
                  </a:lnTo>
                  <a:lnTo>
                    <a:pt x="74" y="0"/>
                  </a:lnTo>
                  <a:lnTo>
                    <a:pt x="243" y="33"/>
                  </a:lnTo>
                  <a:lnTo>
                    <a:pt x="169" y="57"/>
                  </a:lnTo>
                  <a:close/>
                </a:path>
              </a:pathLst>
            </a:custGeom>
            <a:solidFill>
              <a:srgbClr val="7E7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2" name="Freeform 904"/>
            <p:cNvSpPr>
              <a:spLocks/>
            </p:cNvSpPr>
            <p:nvPr/>
          </p:nvSpPr>
          <p:spPr bwMode="auto">
            <a:xfrm>
              <a:off x="3596" y="2809"/>
              <a:ext cx="48" cy="14"/>
            </a:xfrm>
            <a:custGeom>
              <a:avLst/>
              <a:gdLst>
                <a:gd name="T0" fmla="*/ 0 w 241"/>
                <a:gd name="T1" fmla="*/ 0 h 57"/>
                <a:gd name="T2" fmla="*/ 0 w 241"/>
                <a:gd name="T3" fmla="*/ 0 h 57"/>
                <a:gd name="T4" fmla="*/ 0 w 241"/>
                <a:gd name="T5" fmla="*/ 0 h 57"/>
                <a:gd name="T6" fmla="*/ 0 w 241"/>
                <a:gd name="T7" fmla="*/ 0 h 57"/>
                <a:gd name="T8" fmla="*/ 0 w 24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57"/>
                <a:gd name="T17" fmla="*/ 241 w 24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57">
                  <a:moveTo>
                    <a:pt x="167" y="5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1" y="32"/>
                  </a:lnTo>
                  <a:lnTo>
                    <a:pt x="167" y="57"/>
                  </a:lnTo>
                  <a:close/>
                </a:path>
              </a:pathLst>
            </a:custGeom>
            <a:solidFill>
              <a:srgbClr val="727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3" name="Freeform 905"/>
            <p:cNvSpPr>
              <a:spLocks/>
            </p:cNvSpPr>
            <p:nvPr/>
          </p:nvSpPr>
          <p:spPr bwMode="auto">
            <a:xfrm>
              <a:off x="3562" y="2801"/>
              <a:ext cx="49" cy="14"/>
            </a:xfrm>
            <a:custGeom>
              <a:avLst/>
              <a:gdLst>
                <a:gd name="T0" fmla="*/ 0 w 241"/>
                <a:gd name="T1" fmla="*/ 0 h 56"/>
                <a:gd name="T2" fmla="*/ 0 w 241"/>
                <a:gd name="T3" fmla="*/ 0 h 56"/>
                <a:gd name="T4" fmla="*/ 0 w 241"/>
                <a:gd name="T5" fmla="*/ 0 h 56"/>
                <a:gd name="T6" fmla="*/ 0 w 241"/>
                <a:gd name="T7" fmla="*/ 0 h 56"/>
                <a:gd name="T8" fmla="*/ 0 w 24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56"/>
                <a:gd name="T17" fmla="*/ 241 w 241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56">
                  <a:moveTo>
                    <a:pt x="166" y="56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1" y="32"/>
                  </a:lnTo>
                  <a:lnTo>
                    <a:pt x="166" y="56"/>
                  </a:lnTo>
                  <a:close/>
                </a:path>
              </a:pathLst>
            </a:custGeom>
            <a:solidFill>
              <a:srgbClr val="656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4" name="Freeform 906"/>
            <p:cNvSpPr>
              <a:spLocks/>
            </p:cNvSpPr>
            <p:nvPr/>
          </p:nvSpPr>
          <p:spPr bwMode="auto">
            <a:xfrm>
              <a:off x="3529" y="2793"/>
              <a:ext cx="48" cy="14"/>
            </a:xfrm>
            <a:custGeom>
              <a:avLst/>
              <a:gdLst>
                <a:gd name="T0" fmla="*/ 0 w 244"/>
                <a:gd name="T1" fmla="*/ 0 h 57"/>
                <a:gd name="T2" fmla="*/ 0 w 244"/>
                <a:gd name="T3" fmla="*/ 0 h 57"/>
                <a:gd name="T4" fmla="*/ 0 w 244"/>
                <a:gd name="T5" fmla="*/ 0 h 57"/>
                <a:gd name="T6" fmla="*/ 0 w 244"/>
                <a:gd name="T7" fmla="*/ 0 h 57"/>
                <a:gd name="T8" fmla="*/ 0 w 2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"/>
                <a:gd name="T16" fmla="*/ 0 h 57"/>
                <a:gd name="T17" fmla="*/ 244 w 244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" h="57">
                  <a:moveTo>
                    <a:pt x="169" y="5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4" y="33"/>
                  </a:lnTo>
                  <a:lnTo>
                    <a:pt x="169" y="57"/>
                  </a:lnTo>
                  <a:close/>
                </a:path>
              </a:pathLst>
            </a:custGeom>
            <a:solidFill>
              <a:srgbClr val="59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5" name="Freeform 907"/>
            <p:cNvSpPr>
              <a:spLocks/>
            </p:cNvSpPr>
            <p:nvPr/>
          </p:nvSpPr>
          <p:spPr bwMode="auto">
            <a:xfrm>
              <a:off x="3495" y="2784"/>
              <a:ext cx="49" cy="15"/>
            </a:xfrm>
            <a:custGeom>
              <a:avLst/>
              <a:gdLst>
                <a:gd name="T0" fmla="*/ 0 w 241"/>
                <a:gd name="T1" fmla="*/ 0 h 57"/>
                <a:gd name="T2" fmla="*/ 0 w 241"/>
                <a:gd name="T3" fmla="*/ 0 h 57"/>
                <a:gd name="T4" fmla="*/ 0 w 241"/>
                <a:gd name="T5" fmla="*/ 0 h 57"/>
                <a:gd name="T6" fmla="*/ 0 w 241"/>
                <a:gd name="T7" fmla="*/ 0 h 57"/>
                <a:gd name="T8" fmla="*/ 0 w 24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57"/>
                <a:gd name="T17" fmla="*/ 241 w 24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57">
                  <a:moveTo>
                    <a:pt x="166" y="5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1" y="33"/>
                  </a:lnTo>
                  <a:lnTo>
                    <a:pt x="166" y="57"/>
                  </a:lnTo>
                  <a:close/>
                </a:path>
              </a:pathLst>
            </a:custGeom>
            <a:solidFill>
              <a:srgbClr val="4C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6" name="Freeform 908"/>
            <p:cNvSpPr>
              <a:spLocks/>
            </p:cNvSpPr>
            <p:nvPr/>
          </p:nvSpPr>
          <p:spPr bwMode="auto">
            <a:xfrm>
              <a:off x="3462" y="2776"/>
              <a:ext cx="48" cy="14"/>
            </a:xfrm>
            <a:custGeom>
              <a:avLst/>
              <a:gdLst>
                <a:gd name="T0" fmla="*/ 0 w 241"/>
                <a:gd name="T1" fmla="*/ 0 h 56"/>
                <a:gd name="T2" fmla="*/ 0 w 241"/>
                <a:gd name="T3" fmla="*/ 0 h 56"/>
                <a:gd name="T4" fmla="*/ 0 w 241"/>
                <a:gd name="T5" fmla="*/ 0 h 56"/>
                <a:gd name="T6" fmla="*/ 0 w 241"/>
                <a:gd name="T7" fmla="*/ 0 h 56"/>
                <a:gd name="T8" fmla="*/ 0 w 24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56"/>
                <a:gd name="T17" fmla="*/ 241 w 241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56">
                  <a:moveTo>
                    <a:pt x="166" y="56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1" y="32"/>
                  </a:lnTo>
                  <a:lnTo>
                    <a:pt x="166" y="56"/>
                  </a:lnTo>
                  <a:close/>
                </a:path>
              </a:pathLst>
            </a:custGeom>
            <a:solidFill>
              <a:srgbClr val="3F3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7" name="Freeform 909"/>
            <p:cNvSpPr>
              <a:spLocks/>
            </p:cNvSpPr>
            <p:nvPr/>
          </p:nvSpPr>
          <p:spPr bwMode="auto">
            <a:xfrm>
              <a:off x="3428" y="2768"/>
              <a:ext cx="49" cy="14"/>
            </a:xfrm>
            <a:custGeom>
              <a:avLst/>
              <a:gdLst>
                <a:gd name="T0" fmla="*/ 0 w 244"/>
                <a:gd name="T1" fmla="*/ 0 h 57"/>
                <a:gd name="T2" fmla="*/ 0 w 244"/>
                <a:gd name="T3" fmla="*/ 0 h 57"/>
                <a:gd name="T4" fmla="*/ 0 w 244"/>
                <a:gd name="T5" fmla="*/ 0 h 57"/>
                <a:gd name="T6" fmla="*/ 0 w 244"/>
                <a:gd name="T7" fmla="*/ 0 h 57"/>
                <a:gd name="T8" fmla="*/ 0 w 2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"/>
                <a:gd name="T16" fmla="*/ 0 h 57"/>
                <a:gd name="T17" fmla="*/ 244 w 244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" h="57">
                  <a:moveTo>
                    <a:pt x="169" y="5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4" y="33"/>
                  </a:lnTo>
                  <a:lnTo>
                    <a:pt x="169" y="57"/>
                  </a:lnTo>
                  <a:close/>
                </a:path>
              </a:pathLst>
            </a:custGeom>
            <a:solidFill>
              <a:srgbClr val="33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8" name="Freeform 910"/>
            <p:cNvSpPr>
              <a:spLocks/>
            </p:cNvSpPr>
            <p:nvPr/>
          </p:nvSpPr>
          <p:spPr bwMode="auto">
            <a:xfrm>
              <a:off x="3395" y="2760"/>
              <a:ext cx="48" cy="14"/>
            </a:xfrm>
            <a:custGeom>
              <a:avLst/>
              <a:gdLst>
                <a:gd name="T0" fmla="*/ 0 w 241"/>
                <a:gd name="T1" fmla="*/ 0 h 56"/>
                <a:gd name="T2" fmla="*/ 0 w 241"/>
                <a:gd name="T3" fmla="*/ 0 h 56"/>
                <a:gd name="T4" fmla="*/ 0 w 241"/>
                <a:gd name="T5" fmla="*/ 0 h 56"/>
                <a:gd name="T6" fmla="*/ 0 w 241"/>
                <a:gd name="T7" fmla="*/ 0 h 56"/>
                <a:gd name="T8" fmla="*/ 0 w 241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56"/>
                <a:gd name="T17" fmla="*/ 241 w 241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56">
                  <a:moveTo>
                    <a:pt x="166" y="56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1" y="32"/>
                  </a:lnTo>
                  <a:lnTo>
                    <a:pt x="166" y="56"/>
                  </a:lnTo>
                  <a:close/>
                </a:path>
              </a:pathLst>
            </a:custGeom>
            <a:solidFill>
              <a:srgbClr val="26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29" name="Freeform 911"/>
            <p:cNvSpPr>
              <a:spLocks/>
            </p:cNvSpPr>
            <p:nvPr/>
          </p:nvSpPr>
          <p:spPr bwMode="auto">
            <a:xfrm>
              <a:off x="3362" y="2752"/>
              <a:ext cx="48" cy="14"/>
            </a:xfrm>
            <a:custGeom>
              <a:avLst/>
              <a:gdLst>
                <a:gd name="T0" fmla="*/ 0 w 242"/>
                <a:gd name="T1" fmla="*/ 0 h 57"/>
                <a:gd name="T2" fmla="*/ 0 w 242"/>
                <a:gd name="T3" fmla="*/ 0 h 57"/>
                <a:gd name="T4" fmla="*/ 0 w 242"/>
                <a:gd name="T5" fmla="*/ 0 h 57"/>
                <a:gd name="T6" fmla="*/ 0 w 242"/>
                <a:gd name="T7" fmla="*/ 0 h 57"/>
                <a:gd name="T8" fmla="*/ 0 w 24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2"/>
                <a:gd name="T16" fmla="*/ 0 h 57"/>
                <a:gd name="T17" fmla="*/ 242 w 24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2" h="57">
                  <a:moveTo>
                    <a:pt x="167" y="5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2" y="33"/>
                  </a:lnTo>
                  <a:lnTo>
                    <a:pt x="167" y="57"/>
                  </a:lnTo>
                  <a:close/>
                </a:path>
              </a:pathLst>
            </a:custGeom>
            <a:solidFill>
              <a:srgbClr val="1A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0" name="Freeform 912"/>
            <p:cNvSpPr>
              <a:spLocks/>
            </p:cNvSpPr>
            <p:nvPr/>
          </p:nvSpPr>
          <p:spPr bwMode="auto">
            <a:xfrm>
              <a:off x="3328" y="2744"/>
              <a:ext cx="49" cy="14"/>
            </a:xfrm>
            <a:custGeom>
              <a:avLst/>
              <a:gdLst>
                <a:gd name="T0" fmla="*/ 0 w 243"/>
                <a:gd name="T1" fmla="*/ 0 h 57"/>
                <a:gd name="T2" fmla="*/ 0 w 243"/>
                <a:gd name="T3" fmla="*/ 0 h 57"/>
                <a:gd name="T4" fmla="*/ 0 w 243"/>
                <a:gd name="T5" fmla="*/ 0 h 57"/>
                <a:gd name="T6" fmla="*/ 0 w 243"/>
                <a:gd name="T7" fmla="*/ 0 h 57"/>
                <a:gd name="T8" fmla="*/ 0 w 243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3"/>
                <a:gd name="T16" fmla="*/ 0 h 57"/>
                <a:gd name="T17" fmla="*/ 243 w 24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3" h="57">
                  <a:moveTo>
                    <a:pt x="168" y="5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243" y="33"/>
                  </a:lnTo>
                  <a:lnTo>
                    <a:pt x="168" y="57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1" name="Freeform 913"/>
            <p:cNvSpPr>
              <a:spLocks/>
            </p:cNvSpPr>
            <p:nvPr/>
          </p:nvSpPr>
          <p:spPr bwMode="auto">
            <a:xfrm>
              <a:off x="3304" y="2738"/>
              <a:ext cx="39" cy="12"/>
            </a:xfrm>
            <a:custGeom>
              <a:avLst/>
              <a:gdLst>
                <a:gd name="T0" fmla="*/ 0 w 195"/>
                <a:gd name="T1" fmla="*/ 0 h 47"/>
                <a:gd name="T2" fmla="*/ 0 w 195"/>
                <a:gd name="T3" fmla="*/ 0 h 47"/>
                <a:gd name="T4" fmla="*/ 0 w 195"/>
                <a:gd name="T5" fmla="*/ 0 h 47"/>
                <a:gd name="T6" fmla="*/ 0 w 195"/>
                <a:gd name="T7" fmla="*/ 0 h 47"/>
                <a:gd name="T8" fmla="*/ 0 w 195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5"/>
                <a:gd name="T16" fmla="*/ 0 h 47"/>
                <a:gd name="T17" fmla="*/ 195 w 195"/>
                <a:gd name="T18" fmla="*/ 47 h 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5" h="47">
                  <a:moveTo>
                    <a:pt x="120" y="47"/>
                  </a:moveTo>
                  <a:lnTo>
                    <a:pt x="0" y="24"/>
                  </a:lnTo>
                  <a:lnTo>
                    <a:pt x="75" y="0"/>
                  </a:lnTo>
                  <a:lnTo>
                    <a:pt x="195" y="23"/>
                  </a:lnTo>
                  <a:lnTo>
                    <a:pt x="12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2" name="Freeform 914"/>
            <p:cNvSpPr>
              <a:spLocks/>
            </p:cNvSpPr>
            <p:nvPr/>
          </p:nvSpPr>
          <p:spPr bwMode="auto">
            <a:xfrm>
              <a:off x="3304" y="2738"/>
              <a:ext cx="665" cy="164"/>
            </a:xfrm>
            <a:custGeom>
              <a:avLst/>
              <a:gdLst>
                <a:gd name="T0" fmla="*/ 0 w 3322"/>
                <a:gd name="T1" fmla="*/ 0 h 656"/>
                <a:gd name="T2" fmla="*/ 0 w 3322"/>
                <a:gd name="T3" fmla="*/ 0 h 656"/>
                <a:gd name="T4" fmla="*/ 0 w 3322"/>
                <a:gd name="T5" fmla="*/ 0 h 656"/>
                <a:gd name="T6" fmla="*/ 0 w 3322"/>
                <a:gd name="T7" fmla="*/ 0 h 656"/>
                <a:gd name="T8" fmla="*/ 0 w 3322"/>
                <a:gd name="T9" fmla="*/ 0 h 6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22"/>
                <a:gd name="T16" fmla="*/ 0 h 656"/>
                <a:gd name="T17" fmla="*/ 3322 w 3322"/>
                <a:gd name="T18" fmla="*/ 656 h 6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22" h="656">
                  <a:moveTo>
                    <a:pt x="3322" y="632"/>
                  </a:moveTo>
                  <a:lnTo>
                    <a:pt x="75" y="0"/>
                  </a:lnTo>
                  <a:lnTo>
                    <a:pt x="0" y="24"/>
                  </a:lnTo>
                  <a:lnTo>
                    <a:pt x="3248" y="656"/>
                  </a:lnTo>
                  <a:lnTo>
                    <a:pt x="3322" y="63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3" name="Freeform 915"/>
            <p:cNvSpPr>
              <a:spLocks/>
            </p:cNvSpPr>
            <p:nvPr/>
          </p:nvSpPr>
          <p:spPr bwMode="auto">
            <a:xfrm>
              <a:off x="3939" y="2889"/>
              <a:ext cx="75" cy="8"/>
            </a:xfrm>
            <a:custGeom>
              <a:avLst/>
              <a:gdLst>
                <a:gd name="T0" fmla="*/ 0 w 372"/>
                <a:gd name="T1" fmla="*/ 0 h 31"/>
                <a:gd name="T2" fmla="*/ 0 w 372"/>
                <a:gd name="T3" fmla="*/ 0 h 31"/>
                <a:gd name="T4" fmla="*/ 0 w 372"/>
                <a:gd name="T5" fmla="*/ 0 h 31"/>
                <a:gd name="T6" fmla="*/ 0 w 372"/>
                <a:gd name="T7" fmla="*/ 0 h 31"/>
                <a:gd name="T8" fmla="*/ 0 w 37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2"/>
                <a:gd name="T16" fmla="*/ 0 h 31"/>
                <a:gd name="T17" fmla="*/ 372 w 372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2" h="31">
                  <a:moveTo>
                    <a:pt x="0" y="0"/>
                  </a:moveTo>
                  <a:lnTo>
                    <a:pt x="147" y="28"/>
                  </a:lnTo>
                  <a:lnTo>
                    <a:pt x="372" y="31"/>
                  </a:lnTo>
                  <a:lnTo>
                    <a:pt x="2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4" name="Freeform 916"/>
            <p:cNvSpPr>
              <a:spLocks/>
            </p:cNvSpPr>
            <p:nvPr/>
          </p:nvSpPr>
          <p:spPr bwMode="auto">
            <a:xfrm>
              <a:off x="3908" y="2881"/>
              <a:ext cx="74" cy="8"/>
            </a:xfrm>
            <a:custGeom>
              <a:avLst/>
              <a:gdLst>
                <a:gd name="T0" fmla="*/ 0 w 371"/>
                <a:gd name="T1" fmla="*/ 0 h 31"/>
                <a:gd name="T2" fmla="*/ 0 w 371"/>
                <a:gd name="T3" fmla="*/ 0 h 31"/>
                <a:gd name="T4" fmla="*/ 0 w 371"/>
                <a:gd name="T5" fmla="*/ 0 h 31"/>
                <a:gd name="T6" fmla="*/ 0 w 371"/>
                <a:gd name="T7" fmla="*/ 0 h 31"/>
                <a:gd name="T8" fmla="*/ 0 w 371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1"/>
                <a:gd name="T16" fmla="*/ 0 h 31"/>
                <a:gd name="T17" fmla="*/ 371 w 371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1" h="31">
                  <a:moveTo>
                    <a:pt x="157" y="31"/>
                  </a:moveTo>
                  <a:lnTo>
                    <a:pt x="0" y="0"/>
                  </a:lnTo>
                  <a:lnTo>
                    <a:pt x="214" y="0"/>
                  </a:lnTo>
                  <a:lnTo>
                    <a:pt x="371" y="31"/>
                  </a:lnTo>
                  <a:lnTo>
                    <a:pt x="157" y="31"/>
                  </a:lnTo>
                  <a:close/>
                </a:path>
              </a:pathLst>
            </a:custGeom>
            <a:solidFill>
              <a:srgbClr val="E3E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5" name="Freeform 917"/>
            <p:cNvSpPr>
              <a:spLocks/>
            </p:cNvSpPr>
            <p:nvPr/>
          </p:nvSpPr>
          <p:spPr bwMode="auto">
            <a:xfrm>
              <a:off x="3875" y="2873"/>
              <a:ext cx="76" cy="8"/>
            </a:xfrm>
            <a:custGeom>
              <a:avLst/>
              <a:gdLst>
                <a:gd name="T0" fmla="*/ 0 w 378"/>
                <a:gd name="T1" fmla="*/ 0 h 32"/>
                <a:gd name="T2" fmla="*/ 0 w 378"/>
                <a:gd name="T3" fmla="*/ 0 h 32"/>
                <a:gd name="T4" fmla="*/ 0 w 378"/>
                <a:gd name="T5" fmla="*/ 0 h 32"/>
                <a:gd name="T6" fmla="*/ 0 w 378"/>
                <a:gd name="T7" fmla="*/ 0 h 32"/>
                <a:gd name="T8" fmla="*/ 0 w 37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8"/>
                <a:gd name="T16" fmla="*/ 0 h 32"/>
                <a:gd name="T17" fmla="*/ 378 w 37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8" h="32">
                  <a:moveTo>
                    <a:pt x="164" y="32"/>
                  </a:moveTo>
                  <a:lnTo>
                    <a:pt x="0" y="0"/>
                  </a:lnTo>
                  <a:lnTo>
                    <a:pt x="214" y="0"/>
                  </a:lnTo>
                  <a:lnTo>
                    <a:pt x="378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D6D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6" name="Freeform 918"/>
            <p:cNvSpPr>
              <a:spLocks/>
            </p:cNvSpPr>
            <p:nvPr/>
          </p:nvSpPr>
          <p:spPr bwMode="auto">
            <a:xfrm>
              <a:off x="3842" y="2865"/>
              <a:ext cx="76" cy="8"/>
            </a:xfrm>
            <a:custGeom>
              <a:avLst/>
              <a:gdLst>
                <a:gd name="T0" fmla="*/ 0 w 379"/>
                <a:gd name="T1" fmla="*/ 0 h 32"/>
                <a:gd name="T2" fmla="*/ 0 w 379"/>
                <a:gd name="T3" fmla="*/ 0 h 32"/>
                <a:gd name="T4" fmla="*/ 0 w 379"/>
                <a:gd name="T5" fmla="*/ 0 h 32"/>
                <a:gd name="T6" fmla="*/ 0 w 379"/>
                <a:gd name="T7" fmla="*/ 0 h 32"/>
                <a:gd name="T8" fmla="*/ 0 w 37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2"/>
                <a:gd name="T17" fmla="*/ 379 w 379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2">
                  <a:moveTo>
                    <a:pt x="165" y="32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9" y="32"/>
                  </a:lnTo>
                  <a:lnTo>
                    <a:pt x="165" y="32"/>
                  </a:lnTo>
                  <a:close/>
                </a:path>
              </a:pathLst>
            </a:custGeom>
            <a:solidFill>
              <a:srgbClr val="CA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7" name="Freeform 919"/>
            <p:cNvSpPr>
              <a:spLocks/>
            </p:cNvSpPr>
            <p:nvPr/>
          </p:nvSpPr>
          <p:spPr bwMode="auto">
            <a:xfrm>
              <a:off x="3809" y="2857"/>
              <a:ext cx="76" cy="8"/>
            </a:xfrm>
            <a:custGeom>
              <a:avLst/>
              <a:gdLst>
                <a:gd name="T0" fmla="*/ 0 w 379"/>
                <a:gd name="T1" fmla="*/ 0 h 31"/>
                <a:gd name="T2" fmla="*/ 0 w 379"/>
                <a:gd name="T3" fmla="*/ 0 h 31"/>
                <a:gd name="T4" fmla="*/ 0 w 379"/>
                <a:gd name="T5" fmla="*/ 0 h 31"/>
                <a:gd name="T6" fmla="*/ 0 w 379"/>
                <a:gd name="T7" fmla="*/ 0 h 31"/>
                <a:gd name="T8" fmla="*/ 0 w 37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1"/>
                <a:gd name="T17" fmla="*/ 379 w 37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1">
                  <a:moveTo>
                    <a:pt x="164" y="31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9" y="31"/>
                  </a:lnTo>
                  <a:lnTo>
                    <a:pt x="164" y="31"/>
                  </a:lnTo>
                  <a:close/>
                </a:path>
              </a:pathLst>
            </a:custGeom>
            <a:solidFill>
              <a:srgbClr val="BDB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8" name="Freeform 920"/>
            <p:cNvSpPr>
              <a:spLocks/>
            </p:cNvSpPr>
            <p:nvPr/>
          </p:nvSpPr>
          <p:spPr bwMode="auto">
            <a:xfrm>
              <a:off x="3777" y="2849"/>
              <a:ext cx="75" cy="8"/>
            </a:xfrm>
            <a:custGeom>
              <a:avLst/>
              <a:gdLst>
                <a:gd name="T0" fmla="*/ 0 w 378"/>
                <a:gd name="T1" fmla="*/ 0 h 32"/>
                <a:gd name="T2" fmla="*/ 0 w 378"/>
                <a:gd name="T3" fmla="*/ 0 h 32"/>
                <a:gd name="T4" fmla="*/ 0 w 378"/>
                <a:gd name="T5" fmla="*/ 0 h 32"/>
                <a:gd name="T6" fmla="*/ 0 w 378"/>
                <a:gd name="T7" fmla="*/ 0 h 32"/>
                <a:gd name="T8" fmla="*/ 0 w 37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8"/>
                <a:gd name="T16" fmla="*/ 0 h 32"/>
                <a:gd name="T17" fmla="*/ 378 w 37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8" h="32">
                  <a:moveTo>
                    <a:pt x="163" y="32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8" y="32"/>
                  </a:lnTo>
                  <a:lnTo>
                    <a:pt x="163" y="32"/>
                  </a:lnTo>
                  <a:close/>
                </a:path>
              </a:pathLst>
            </a:custGeom>
            <a:solidFill>
              <a:srgbClr val="B1B1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39" name="Freeform 921"/>
            <p:cNvSpPr>
              <a:spLocks/>
            </p:cNvSpPr>
            <p:nvPr/>
          </p:nvSpPr>
          <p:spPr bwMode="auto">
            <a:xfrm>
              <a:off x="3744" y="2841"/>
              <a:ext cx="76" cy="8"/>
            </a:xfrm>
            <a:custGeom>
              <a:avLst/>
              <a:gdLst>
                <a:gd name="T0" fmla="*/ 0 w 379"/>
                <a:gd name="T1" fmla="*/ 0 h 32"/>
                <a:gd name="T2" fmla="*/ 0 w 379"/>
                <a:gd name="T3" fmla="*/ 0 h 32"/>
                <a:gd name="T4" fmla="*/ 0 w 379"/>
                <a:gd name="T5" fmla="*/ 0 h 32"/>
                <a:gd name="T6" fmla="*/ 0 w 379"/>
                <a:gd name="T7" fmla="*/ 0 h 32"/>
                <a:gd name="T8" fmla="*/ 0 w 37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2"/>
                <a:gd name="T17" fmla="*/ 379 w 379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2">
                  <a:moveTo>
                    <a:pt x="164" y="32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9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A4A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0" name="Freeform 922"/>
            <p:cNvSpPr>
              <a:spLocks/>
            </p:cNvSpPr>
            <p:nvPr/>
          </p:nvSpPr>
          <p:spPr bwMode="auto">
            <a:xfrm>
              <a:off x="3711" y="2833"/>
              <a:ext cx="76" cy="8"/>
            </a:xfrm>
            <a:custGeom>
              <a:avLst/>
              <a:gdLst>
                <a:gd name="T0" fmla="*/ 0 w 379"/>
                <a:gd name="T1" fmla="*/ 0 h 32"/>
                <a:gd name="T2" fmla="*/ 0 w 379"/>
                <a:gd name="T3" fmla="*/ 0 h 32"/>
                <a:gd name="T4" fmla="*/ 0 w 379"/>
                <a:gd name="T5" fmla="*/ 0 h 32"/>
                <a:gd name="T6" fmla="*/ 0 w 379"/>
                <a:gd name="T7" fmla="*/ 0 h 32"/>
                <a:gd name="T8" fmla="*/ 0 w 37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2"/>
                <a:gd name="T17" fmla="*/ 379 w 379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2">
                  <a:moveTo>
                    <a:pt x="164" y="32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9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979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1" name="Freeform 923"/>
            <p:cNvSpPr>
              <a:spLocks/>
            </p:cNvSpPr>
            <p:nvPr/>
          </p:nvSpPr>
          <p:spPr bwMode="auto">
            <a:xfrm>
              <a:off x="3678" y="2825"/>
              <a:ext cx="76" cy="8"/>
            </a:xfrm>
            <a:custGeom>
              <a:avLst/>
              <a:gdLst>
                <a:gd name="T0" fmla="*/ 0 w 378"/>
                <a:gd name="T1" fmla="*/ 0 h 32"/>
                <a:gd name="T2" fmla="*/ 0 w 378"/>
                <a:gd name="T3" fmla="*/ 0 h 32"/>
                <a:gd name="T4" fmla="*/ 0 w 378"/>
                <a:gd name="T5" fmla="*/ 0 h 32"/>
                <a:gd name="T6" fmla="*/ 0 w 378"/>
                <a:gd name="T7" fmla="*/ 0 h 32"/>
                <a:gd name="T8" fmla="*/ 0 w 37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8"/>
                <a:gd name="T16" fmla="*/ 0 h 32"/>
                <a:gd name="T17" fmla="*/ 378 w 37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8" h="32">
                  <a:moveTo>
                    <a:pt x="163" y="32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8" y="32"/>
                  </a:lnTo>
                  <a:lnTo>
                    <a:pt x="163" y="32"/>
                  </a:lnTo>
                  <a:close/>
                </a:path>
              </a:pathLst>
            </a:custGeom>
            <a:solidFill>
              <a:srgbClr val="8B8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2" name="Freeform 924"/>
            <p:cNvSpPr>
              <a:spLocks/>
            </p:cNvSpPr>
            <p:nvPr/>
          </p:nvSpPr>
          <p:spPr bwMode="auto">
            <a:xfrm>
              <a:off x="3646" y="2817"/>
              <a:ext cx="75" cy="8"/>
            </a:xfrm>
            <a:custGeom>
              <a:avLst/>
              <a:gdLst>
                <a:gd name="T0" fmla="*/ 0 w 379"/>
                <a:gd name="T1" fmla="*/ 0 h 32"/>
                <a:gd name="T2" fmla="*/ 0 w 379"/>
                <a:gd name="T3" fmla="*/ 0 h 32"/>
                <a:gd name="T4" fmla="*/ 0 w 379"/>
                <a:gd name="T5" fmla="*/ 0 h 32"/>
                <a:gd name="T6" fmla="*/ 0 w 379"/>
                <a:gd name="T7" fmla="*/ 0 h 32"/>
                <a:gd name="T8" fmla="*/ 0 w 37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2"/>
                <a:gd name="T17" fmla="*/ 379 w 379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2">
                  <a:moveTo>
                    <a:pt x="164" y="32"/>
                  </a:moveTo>
                  <a:lnTo>
                    <a:pt x="0" y="0"/>
                  </a:lnTo>
                  <a:lnTo>
                    <a:pt x="215" y="0"/>
                  </a:lnTo>
                  <a:lnTo>
                    <a:pt x="379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7E7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3" name="Freeform 925"/>
            <p:cNvSpPr>
              <a:spLocks/>
            </p:cNvSpPr>
            <p:nvPr/>
          </p:nvSpPr>
          <p:spPr bwMode="auto">
            <a:xfrm>
              <a:off x="3613" y="2810"/>
              <a:ext cx="76" cy="7"/>
            </a:xfrm>
            <a:custGeom>
              <a:avLst/>
              <a:gdLst>
                <a:gd name="T0" fmla="*/ 0 w 379"/>
                <a:gd name="T1" fmla="*/ 0 h 32"/>
                <a:gd name="T2" fmla="*/ 0 w 379"/>
                <a:gd name="T3" fmla="*/ 0 h 32"/>
                <a:gd name="T4" fmla="*/ 0 w 379"/>
                <a:gd name="T5" fmla="*/ 0 h 32"/>
                <a:gd name="T6" fmla="*/ 0 w 379"/>
                <a:gd name="T7" fmla="*/ 0 h 32"/>
                <a:gd name="T8" fmla="*/ 0 w 379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2"/>
                <a:gd name="T17" fmla="*/ 379 w 379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2">
                  <a:moveTo>
                    <a:pt x="164" y="32"/>
                  </a:moveTo>
                  <a:lnTo>
                    <a:pt x="0" y="0"/>
                  </a:lnTo>
                  <a:lnTo>
                    <a:pt x="216" y="0"/>
                  </a:lnTo>
                  <a:lnTo>
                    <a:pt x="379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727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4" name="Freeform 926"/>
            <p:cNvSpPr>
              <a:spLocks/>
            </p:cNvSpPr>
            <p:nvPr/>
          </p:nvSpPr>
          <p:spPr bwMode="auto">
            <a:xfrm>
              <a:off x="3580" y="2802"/>
              <a:ext cx="76" cy="8"/>
            </a:xfrm>
            <a:custGeom>
              <a:avLst/>
              <a:gdLst>
                <a:gd name="T0" fmla="*/ 0 w 380"/>
                <a:gd name="T1" fmla="*/ 0 h 32"/>
                <a:gd name="T2" fmla="*/ 0 w 380"/>
                <a:gd name="T3" fmla="*/ 0 h 32"/>
                <a:gd name="T4" fmla="*/ 0 w 380"/>
                <a:gd name="T5" fmla="*/ 0 h 32"/>
                <a:gd name="T6" fmla="*/ 0 w 380"/>
                <a:gd name="T7" fmla="*/ 0 h 32"/>
                <a:gd name="T8" fmla="*/ 0 w 38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0"/>
                <a:gd name="T16" fmla="*/ 0 h 32"/>
                <a:gd name="T17" fmla="*/ 380 w 38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0" h="32">
                  <a:moveTo>
                    <a:pt x="164" y="32"/>
                  </a:moveTo>
                  <a:lnTo>
                    <a:pt x="0" y="0"/>
                  </a:lnTo>
                  <a:lnTo>
                    <a:pt x="217" y="0"/>
                  </a:lnTo>
                  <a:lnTo>
                    <a:pt x="380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656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5" name="Freeform 927"/>
            <p:cNvSpPr>
              <a:spLocks/>
            </p:cNvSpPr>
            <p:nvPr/>
          </p:nvSpPr>
          <p:spPr bwMode="auto">
            <a:xfrm>
              <a:off x="3547" y="2794"/>
              <a:ext cx="76" cy="8"/>
            </a:xfrm>
            <a:custGeom>
              <a:avLst/>
              <a:gdLst>
                <a:gd name="T0" fmla="*/ 0 w 380"/>
                <a:gd name="T1" fmla="*/ 0 h 32"/>
                <a:gd name="T2" fmla="*/ 0 w 380"/>
                <a:gd name="T3" fmla="*/ 0 h 32"/>
                <a:gd name="T4" fmla="*/ 0 w 380"/>
                <a:gd name="T5" fmla="*/ 0 h 32"/>
                <a:gd name="T6" fmla="*/ 0 w 380"/>
                <a:gd name="T7" fmla="*/ 0 h 32"/>
                <a:gd name="T8" fmla="*/ 0 w 38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0"/>
                <a:gd name="T16" fmla="*/ 0 h 32"/>
                <a:gd name="T17" fmla="*/ 380 w 38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0" h="32">
                  <a:moveTo>
                    <a:pt x="163" y="32"/>
                  </a:moveTo>
                  <a:lnTo>
                    <a:pt x="0" y="0"/>
                  </a:lnTo>
                  <a:lnTo>
                    <a:pt x="216" y="0"/>
                  </a:lnTo>
                  <a:lnTo>
                    <a:pt x="380" y="32"/>
                  </a:lnTo>
                  <a:lnTo>
                    <a:pt x="163" y="32"/>
                  </a:lnTo>
                  <a:close/>
                </a:path>
              </a:pathLst>
            </a:custGeom>
            <a:solidFill>
              <a:srgbClr val="59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6" name="Freeform 928"/>
            <p:cNvSpPr>
              <a:spLocks/>
            </p:cNvSpPr>
            <p:nvPr/>
          </p:nvSpPr>
          <p:spPr bwMode="auto">
            <a:xfrm>
              <a:off x="3515" y="2786"/>
              <a:ext cx="76" cy="8"/>
            </a:xfrm>
            <a:custGeom>
              <a:avLst/>
              <a:gdLst>
                <a:gd name="T0" fmla="*/ 0 w 380"/>
                <a:gd name="T1" fmla="*/ 0 h 32"/>
                <a:gd name="T2" fmla="*/ 0 w 380"/>
                <a:gd name="T3" fmla="*/ 0 h 32"/>
                <a:gd name="T4" fmla="*/ 0 w 380"/>
                <a:gd name="T5" fmla="*/ 0 h 32"/>
                <a:gd name="T6" fmla="*/ 0 w 380"/>
                <a:gd name="T7" fmla="*/ 0 h 32"/>
                <a:gd name="T8" fmla="*/ 0 w 38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0"/>
                <a:gd name="T16" fmla="*/ 0 h 32"/>
                <a:gd name="T17" fmla="*/ 380 w 38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0" h="32">
                  <a:moveTo>
                    <a:pt x="164" y="32"/>
                  </a:moveTo>
                  <a:lnTo>
                    <a:pt x="0" y="0"/>
                  </a:lnTo>
                  <a:lnTo>
                    <a:pt x="216" y="0"/>
                  </a:lnTo>
                  <a:lnTo>
                    <a:pt x="380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4C4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7" name="Freeform 929"/>
            <p:cNvSpPr>
              <a:spLocks/>
            </p:cNvSpPr>
            <p:nvPr/>
          </p:nvSpPr>
          <p:spPr bwMode="auto">
            <a:xfrm>
              <a:off x="3482" y="2778"/>
              <a:ext cx="76" cy="8"/>
            </a:xfrm>
            <a:custGeom>
              <a:avLst/>
              <a:gdLst>
                <a:gd name="T0" fmla="*/ 0 w 380"/>
                <a:gd name="T1" fmla="*/ 0 h 32"/>
                <a:gd name="T2" fmla="*/ 0 w 380"/>
                <a:gd name="T3" fmla="*/ 0 h 32"/>
                <a:gd name="T4" fmla="*/ 0 w 380"/>
                <a:gd name="T5" fmla="*/ 0 h 32"/>
                <a:gd name="T6" fmla="*/ 0 w 380"/>
                <a:gd name="T7" fmla="*/ 0 h 32"/>
                <a:gd name="T8" fmla="*/ 0 w 38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0"/>
                <a:gd name="T16" fmla="*/ 0 h 32"/>
                <a:gd name="T17" fmla="*/ 380 w 38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0" h="32">
                  <a:moveTo>
                    <a:pt x="164" y="32"/>
                  </a:moveTo>
                  <a:lnTo>
                    <a:pt x="0" y="0"/>
                  </a:lnTo>
                  <a:lnTo>
                    <a:pt x="216" y="0"/>
                  </a:lnTo>
                  <a:lnTo>
                    <a:pt x="380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3F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8" name="Freeform 930"/>
            <p:cNvSpPr>
              <a:spLocks/>
            </p:cNvSpPr>
            <p:nvPr/>
          </p:nvSpPr>
          <p:spPr bwMode="auto">
            <a:xfrm>
              <a:off x="3449" y="2770"/>
              <a:ext cx="76" cy="8"/>
            </a:xfrm>
            <a:custGeom>
              <a:avLst/>
              <a:gdLst>
                <a:gd name="T0" fmla="*/ 0 w 379"/>
                <a:gd name="T1" fmla="*/ 0 h 31"/>
                <a:gd name="T2" fmla="*/ 0 w 379"/>
                <a:gd name="T3" fmla="*/ 0 h 31"/>
                <a:gd name="T4" fmla="*/ 0 w 379"/>
                <a:gd name="T5" fmla="*/ 0 h 31"/>
                <a:gd name="T6" fmla="*/ 0 w 379"/>
                <a:gd name="T7" fmla="*/ 0 h 31"/>
                <a:gd name="T8" fmla="*/ 0 w 379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9"/>
                <a:gd name="T16" fmla="*/ 0 h 31"/>
                <a:gd name="T17" fmla="*/ 379 w 37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9" h="31">
                  <a:moveTo>
                    <a:pt x="163" y="31"/>
                  </a:moveTo>
                  <a:lnTo>
                    <a:pt x="0" y="0"/>
                  </a:lnTo>
                  <a:lnTo>
                    <a:pt x="216" y="0"/>
                  </a:lnTo>
                  <a:lnTo>
                    <a:pt x="379" y="31"/>
                  </a:lnTo>
                  <a:lnTo>
                    <a:pt x="163" y="31"/>
                  </a:lnTo>
                  <a:close/>
                </a:path>
              </a:pathLst>
            </a:custGeom>
            <a:solidFill>
              <a:srgbClr val="333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49" name="Freeform 931"/>
            <p:cNvSpPr>
              <a:spLocks/>
            </p:cNvSpPr>
            <p:nvPr/>
          </p:nvSpPr>
          <p:spPr bwMode="auto">
            <a:xfrm>
              <a:off x="3416" y="2762"/>
              <a:ext cx="76" cy="8"/>
            </a:xfrm>
            <a:custGeom>
              <a:avLst/>
              <a:gdLst>
                <a:gd name="T0" fmla="*/ 0 w 380"/>
                <a:gd name="T1" fmla="*/ 0 h 32"/>
                <a:gd name="T2" fmla="*/ 0 w 380"/>
                <a:gd name="T3" fmla="*/ 0 h 32"/>
                <a:gd name="T4" fmla="*/ 0 w 380"/>
                <a:gd name="T5" fmla="*/ 0 h 32"/>
                <a:gd name="T6" fmla="*/ 0 w 380"/>
                <a:gd name="T7" fmla="*/ 0 h 32"/>
                <a:gd name="T8" fmla="*/ 0 w 380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0"/>
                <a:gd name="T16" fmla="*/ 0 h 32"/>
                <a:gd name="T17" fmla="*/ 380 w 38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0" h="32">
                  <a:moveTo>
                    <a:pt x="164" y="32"/>
                  </a:moveTo>
                  <a:lnTo>
                    <a:pt x="0" y="0"/>
                  </a:lnTo>
                  <a:lnTo>
                    <a:pt x="216" y="0"/>
                  </a:lnTo>
                  <a:lnTo>
                    <a:pt x="380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26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0" name="Freeform 932"/>
            <p:cNvSpPr>
              <a:spLocks/>
            </p:cNvSpPr>
            <p:nvPr/>
          </p:nvSpPr>
          <p:spPr bwMode="auto">
            <a:xfrm>
              <a:off x="3383" y="2754"/>
              <a:ext cx="77" cy="8"/>
            </a:xfrm>
            <a:custGeom>
              <a:avLst/>
              <a:gdLst>
                <a:gd name="T0" fmla="*/ 0 w 381"/>
                <a:gd name="T1" fmla="*/ 0 h 32"/>
                <a:gd name="T2" fmla="*/ 0 w 381"/>
                <a:gd name="T3" fmla="*/ 0 h 32"/>
                <a:gd name="T4" fmla="*/ 0 w 381"/>
                <a:gd name="T5" fmla="*/ 0 h 32"/>
                <a:gd name="T6" fmla="*/ 0 w 381"/>
                <a:gd name="T7" fmla="*/ 0 h 32"/>
                <a:gd name="T8" fmla="*/ 0 w 38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1"/>
                <a:gd name="T16" fmla="*/ 0 h 32"/>
                <a:gd name="T17" fmla="*/ 381 w 381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1" h="32">
                  <a:moveTo>
                    <a:pt x="165" y="32"/>
                  </a:moveTo>
                  <a:lnTo>
                    <a:pt x="0" y="0"/>
                  </a:lnTo>
                  <a:lnTo>
                    <a:pt x="217" y="0"/>
                  </a:lnTo>
                  <a:lnTo>
                    <a:pt x="381" y="32"/>
                  </a:lnTo>
                  <a:lnTo>
                    <a:pt x="165" y="32"/>
                  </a:lnTo>
                  <a:close/>
                </a:path>
              </a:pathLst>
            </a:custGeom>
            <a:solidFill>
              <a:srgbClr val="1A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1" name="Freeform 933"/>
            <p:cNvSpPr>
              <a:spLocks/>
            </p:cNvSpPr>
            <p:nvPr/>
          </p:nvSpPr>
          <p:spPr bwMode="auto">
            <a:xfrm>
              <a:off x="3351" y="2746"/>
              <a:ext cx="76" cy="8"/>
            </a:xfrm>
            <a:custGeom>
              <a:avLst/>
              <a:gdLst>
                <a:gd name="T0" fmla="*/ 0 w 381"/>
                <a:gd name="T1" fmla="*/ 0 h 32"/>
                <a:gd name="T2" fmla="*/ 0 w 381"/>
                <a:gd name="T3" fmla="*/ 0 h 32"/>
                <a:gd name="T4" fmla="*/ 0 w 381"/>
                <a:gd name="T5" fmla="*/ 0 h 32"/>
                <a:gd name="T6" fmla="*/ 0 w 381"/>
                <a:gd name="T7" fmla="*/ 0 h 32"/>
                <a:gd name="T8" fmla="*/ 0 w 38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1"/>
                <a:gd name="T16" fmla="*/ 0 h 32"/>
                <a:gd name="T17" fmla="*/ 381 w 381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1" h="32">
                  <a:moveTo>
                    <a:pt x="164" y="32"/>
                  </a:moveTo>
                  <a:lnTo>
                    <a:pt x="0" y="0"/>
                  </a:lnTo>
                  <a:lnTo>
                    <a:pt x="219" y="0"/>
                  </a:lnTo>
                  <a:lnTo>
                    <a:pt x="381" y="32"/>
                  </a:lnTo>
                  <a:lnTo>
                    <a:pt x="164" y="32"/>
                  </a:ln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2" name="Freeform 934"/>
            <p:cNvSpPr>
              <a:spLocks/>
            </p:cNvSpPr>
            <p:nvPr/>
          </p:nvSpPr>
          <p:spPr bwMode="auto">
            <a:xfrm>
              <a:off x="3319" y="2738"/>
              <a:ext cx="75" cy="8"/>
            </a:xfrm>
            <a:custGeom>
              <a:avLst/>
              <a:gdLst>
                <a:gd name="T0" fmla="*/ 0 w 376"/>
                <a:gd name="T1" fmla="*/ 0 h 31"/>
                <a:gd name="T2" fmla="*/ 0 w 376"/>
                <a:gd name="T3" fmla="*/ 0 h 31"/>
                <a:gd name="T4" fmla="*/ 0 w 376"/>
                <a:gd name="T5" fmla="*/ 0 h 31"/>
                <a:gd name="T6" fmla="*/ 0 w 376"/>
                <a:gd name="T7" fmla="*/ 0 h 31"/>
                <a:gd name="T8" fmla="*/ 0 w 376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6"/>
                <a:gd name="T16" fmla="*/ 0 h 31"/>
                <a:gd name="T17" fmla="*/ 376 w 376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6" h="31">
                  <a:moveTo>
                    <a:pt x="157" y="31"/>
                  </a:moveTo>
                  <a:lnTo>
                    <a:pt x="0" y="0"/>
                  </a:lnTo>
                  <a:lnTo>
                    <a:pt x="223" y="1"/>
                  </a:lnTo>
                  <a:lnTo>
                    <a:pt x="376" y="31"/>
                  </a:lnTo>
                  <a:lnTo>
                    <a:pt x="157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3" name="Freeform 935"/>
            <p:cNvSpPr>
              <a:spLocks/>
            </p:cNvSpPr>
            <p:nvPr/>
          </p:nvSpPr>
          <p:spPr bwMode="auto">
            <a:xfrm>
              <a:off x="3319" y="2738"/>
              <a:ext cx="695" cy="159"/>
            </a:xfrm>
            <a:custGeom>
              <a:avLst/>
              <a:gdLst>
                <a:gd name="T0" fmla="*/ 0 w 3472"/>
                <a:gd name="T1" fmla="*/ 0 h 635"/>
                <a:gd name="T2" fmla="*/ 0 w 3472"/>
                <a:gd name="T3" fmla="*/ 0 h 635"/>
                <a:gd name="T4" fmla="*/ 0 w 3472"/>
                <a:gd name="T5" fmla="*/ 0 h 635"/>
                <a:gd name="T6" fmla="*/ 0 w 3472"/>
                <a:gd name="T7" fmla="*/ 0 h 635"/>
                <a:gd name="T8" fmla="*/ 0 w 3472"/>
                <a:gd name="T9" fmla="*/ 0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72"/>
                <a:gd name="T16" fmla="*/ 0 h 635"/>
                <a:gd name="T17" fmla="*/ 3472 w 3472"/>
                <a:gd name="T18" fmla="*/ 635 h 6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72" h="635">
                  <a:moveTo>
                    <a:pt x="3472" y="635"/>
                  </a:moveTo>
                  <a:lnTo>
                    <a:pt x="223" y="1"/>
                  </a:lnTo>
                  <a:lnTo>
                    <a:pt x="0" y="0"/>
                  </a:lnTo>
                  <a:lnTo>
                    <a:pt x="3247" y="632"/>
                  </a:lnTo>
                  <a:lnTo>
                    <a:pt x="3472" y="63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4" name="Freeform 936"/>
            <p:cNvSpPr>
              <a:spLocks/>
            </p:cNvSpPr>
            <p:nvPr/>
          </p:nvSpPr>
          <p:spPr bwMode="auto">
            <a:xfrm>
              <a:off x="3695" y="2896"/>
              <a:ext cx="319" cy="126"/>
            </a:xfrm>
            <a:custGeom>
              <a:avLst/>
              <a:gdLst>
                <a:gd name="T0" fmla="*/ 0 w 1595"/>
                <a:gd name="T1" fmla="*/ 0 h 503"/>
                <a:gd name="T2" fmla="*/ 0 w 1595"/>
                <a:gd name="T3" fmla="*/ 0 h 503"/>
                <a:gd name="T4" fmla="*/ 0 w 1595"/>
                <a:gd name="T5" fmla="*/ 0 h 503"/>
                <a:gd name="T6" fmla="*/ 0 w 1595"/>
                <a:gd name="T7" fmla="*/ 0 h 503"/>
                <a:gd name="T8" fmla="*/ 0 w 1595"/>
                <a:gd name="T9" fmla="*/ 0 h 503"/>
                <a:gd name="T10" fmla="*/ 0 w 1595"/>
                <a:gd name="T11" fmla="*/ 0 h 503"/>
                <a:gd name="T12" fmla="*/ 0 w 1595"/>
                <a:gd name="T13" fmla="*/ 0 h 503"/>
                <a:gd name="T14" fmla="*/ 0 w 1595"/>
                <a:gd name="T15" fmla="*/ 0 h 503"/>
                <a:gd name="T16" fmla="*/ 0 w 1595"/>
                <a:gd name="T17" fmla="*/ 0 h 503"/>
                <a:gd name="T18" fmla="*/ 0 w 1595"/>
                <a:gd name="T19" fmla="*/ 0 h 503"/>
                <a:gd name="T20" fmla="*/ 0 w 1595"/>
                <a:gd name="T21" fmla="*/ 0 h 503"/>
                <a:gd name="T22" fmla="*/ 0 w 1595"/>
                <a:gd name="T23" fmla="*/ 0 h 503"/>
                <a:gd name="T24" fmla="*/ 0 w 1595"/>
                <a:gd name="T25" fmla="*/ 0 h 503"/>
                <a:gd name="T26" fmla="*/ 0 w 1595"/>
                <a:gd name="T27" fmla="*/ 0 h 503"/>
                <a:gd name="T28" fmla="*/ 0 w 1595"/>
                <a:gd name="T29" fmla="*/ 0 h 503"/>
                <a:gd name="T30" fmla="*/ 0 w 1595"/>
                <a:gd name="T31" fmla="*/ 0 h 503"/>
                <a:gd name="T32" fmla="*/ 0 w 1595"/>
                <a:gd name="T33" fmla="*/ 0 h 503"/>
                <a:gd name="T34" fmla="*/ 0 w 1595"/>
                <a:gd name="T35" fmla="*/ 0 h 503"/>
                <a:gd name="T36" fmla="*/ 0 w 1595"/>
                <a:gd name="T37" fmla="*/ 0 h 503"/>
                <a:gd name="T38" fmla="*/ 0 w 1595"/>
                <a:gd name="T39" fmla="*/ 0 h 503"/>
                <a:gd name="T40" fmla="*/ 0 w 1595"/>
                <a:gd name="T41" fmla="*/ 0 h 503"/>
                <a:gd name="T42" fmla="*/ 0 w 1595"/>
                <a:gd name="T43" fmla="*/ 0 h 503"/>
                <a:gd name="T44" fmla="*/ 0 w 1595"/>
                <a:gd name="T45" fmla="*/ 0 h 503"/>
                <a:gd name="T46" fmla="*/ 0 w 1595"/>
                <a:gd name="T47" fmla="*/ 0 h 503"/>
                <a:gd name="T48" fmla="*/ 0 w 1595"/>
                <a:gd name="T49" fmla="*/ 0 h 503"/>
                <a:gd name="T50" fmla="*/ 0 w 1595"/>
                <a:gd name="T51" fmla="*/ 0 h 5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95"/>
                <a:gd name="T79" fmla="*/ 0 h 503"/>
                <a:gd name="T80" fmla="*/ 1595 w 1595"/>
                <a:gd name="T81" fmla="*/ 503 h 50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95" h="503">
                  <a:moveTo>
                    <a:pt x="0" y="503"/>
                  </a:moveTo>
                  <a:lnTo>
                    <a:pt x="1595" y="3"/>
                  </a:lnTo>
                  <a:lnTo>
                    <a:pt x="1370" y="0"/>
                  </a:lnTo>
                  <a:lnTo>
                    <a:pt x="1296" y="24"/>
                  </a:lnTo>
                  <a:lnTo>
                    <a:pt x="1292" y="63"/>
                  </a:lnTo>
                  <a:lnTo>
                    <a:pt x="1213" y="88"/>
                  </a:lnTo>
                  <a:lnTo>
                    <a:pt x="1117" y="84"/>
                  </a:lnTo>
                  <a:lnTo>
                    <a:pt x="1017" y="116"/>
                  </a:lnTo>
                  <a:lnTo>
                    <a:pt x="1008" y="155"/>
                  </a:lnTo>
                  <a:lnTo>
                    <a:pt x="940" y="177"/>
                  </a:lnTo>
                  <a:lnTo>
                    <a:pt x="866" y="183"/>
                  </a:lnTo>
                  <a:lnTo>
                    <a:pt x="812" y="176"/>
                  </a:lnTo>
                  <a:lnTo>
                    <a:pt x="745" y="194"/>
                  </a:lnTo>
                  <a:lnTo>
                    <a:pt x="783" y="230"/>
                  </a:lnTo>
                  <a:lnTo>
                    <a:pt x="715" y="251"/>
                  </a:lnTo>
                  <a:lnTo>
                    <a:pt x="687" y="235"/>
                  </a:lnTo>
                  <a:lnTo>
                    <a:pt x="650" y="248"/>
                  </a:lnTo>
                  <a:lnTo>
                    <a:pt x="581" y="245"/>
                  </a:lnTo>
                  <a:lnTo>
                    <a:pt x="502" y="266"/>
                  </a:lnTo>
                  <a:lnTo>
                    <a:pt x="495" y="289"/>
                  </a:lnTo>
                  <a:lnTo>
                    <a:pt x="447" y="305"/>
                  </a:lnTo>
                  <a:lnTo>
                    <a:pt x="448" y="334"/>
                  </a:lnTo>
                  <a:lnTo>
                    <a:pt x="335" y="374"/>
                  </a:lnTo>
                  <a:lnTo>
                    <a:pt x="241" y="358"/>
                  </a:lnTo>
                  <a:lnTo>
                    <a:pt x="124" y="395"/>
                  </a:lnTo>
                  <a:lnTo>
                    <a:pt x="0" y="50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5" name="Freeform 937"/>
            <p:cNvSpPr>
              <a:spLocks/>
            </p:cNvSpPr>
            <p:nvPr/>
          </p:nvSpPr>
          <p:spPr bwMode="auto">
            <a:xfrm>
              <a:off x="3695" y="2896"/>
              <a:ext cx="319" cy="126"/>
            </a:xfrm>
            <a:custGeom>
              <a:avLst/>
              <a:gdLst>
                <a:gd name="T0" fmla="*/ 0 w 1595"/>
                <a:gd name="T1" fmla="*/ 0 h 503"/>
                <a:gd name="T2" fmla="*/ 0 w 1595"/>
                <a:gd name="T3" fmla="*/ 0 h 503"/>
                <a:gd name="T4" fmla="*/ 0 w 1595"/>
                <a:gd name="T5" fmla="*/ 0 h 503"/>
                <a:gd name="T6" fmla="*/ 0 w 1595"/>
                <a:gd name="T7" fmla="*/ 0 h 503"/>
                <a:gd name="T8" fmla="*/ 0 w 1595"/>
                <a:gd name="T9" fmla="*/ 0 h 503"/>
                <a:gd name="T10" fmla="*/ 0 w 1595"/>
                <a:gd name="T11" fmla="*/ 0 h 503"/>
                <a:gd name="T12" fmla="*/ 0 w 1595"/>
                <a:gd name="T13" fmla="*/ 0 h 503"/>
                <a:gd name="T14" fmla="*/ 0 w 1595"/>
                <a:gd name="T15" fmla="*/ 0 h 503"/>
                <a:gd name="T16" fmla="*/ 0 w 1595"/>
                <a:gd name="T17" fmla="*/ 0 h 503"/>
                <a:gd name="T18" fmla="*/ 0 w 1595"/>
                <a:gd name="T19" fmla="*/ 0 h 503"/>
                <a:gd name="T20" fmla="*/ 0 w 1595"/>
                <a:gd name="T21" fmla="*/ 0 h 503"/>
                <a:gd name="T22" fmla="*/ 0 w 1595"/>
                <a:gd name="T23" fmla="*/ 0 h 503"/>
                <a:gd name="T24" fmla="*/ 0 w 1595"/>
                <a:gd name="T25" fmla="*/ 0 h 503"/>
                <a:gd name="T26" fmla="*/ 0 w 1595"/>
                <a:gd name="T27" fmla="*/ 0 h 503"/>
                <a:gd name="T28" fmla="*/ 0 w 1595"/>
                <a:gd name="T29" fmla="*/ 0 h 503"/>
                <a:gd name="T30" fmla="*/ 0 w 1595"/>
                <a:gd name="T31" fmla="*/ 0 h 503"/>
                <a:gd name="T32" fmla="*/ 0 w 1595"/>
                <a:gd name="T33" fmla="*/ 0 h 503"/>
                <a:gd name="T34" fmla="*/ 0 w 1595"/>
                <a:gd name="T35" fmla="*/ 0 h 503"/>
                <a:gd name="T36" fmla="*/ 0 w 1595"/>
                <a:gd name="T37" fmla="*/ 0 h 503"/>
                <a:gd name="T38" fmla="*/ 0 w 1595"/>
                <a:gd name="T39" fmla="*/ 0 h 503"/>
                <a:gd name="T40" fmla="*/ 0 w 1595"/>
                <a:gd name="T41" fmla="*/ 0 h 503"/>
                <a:gd name="T42" fmla="*/ 0 w 1595"/>
                <a:gd name="T43" fmla="*/ 0 h 503"/>
                <a:gd name="T44" fmla="*/ 0 w 1595"/>
                <a:gd name="T45" fmla="*/ 0 h 503"/>
                <a:gd name="T46" fmla="*/ 0 w 1595"/>
                <a:gd name="T47" fmla="*/ 0 h 503"/>
                <a:gd name="T48" fmla="*/ 0 w 1595"/>
                <a:gd name="T49" fmla="*/ 0 h 503"/>
                <a:gd name="T50" fmla="*/ 0 w 1595"/>
                <a:gd name="T51" fmla="*/ 0 h 5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95"/>
                <a:gd name="T79" fmla="*/ 0 h 503"/>
                <a:gd name="T80" fmla="*/ 1595 w 1595"/>
                <a:gd name="T81" fmla="*/ 503 h 50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95" h="503">
                  <a:moveTo>
                    <a:pt x="0" y="503"/>
                  </a:moveTo>
                  <a:lnTo>
                    <a:pt x="1595" y="3"/>
                  </a:lnTo>
                  <a:lnTo>
                    <a:pt x="1370" y="0"/>
                  </a:lnTo>
                  <a:lnTo>
                    <a:pt x="1296" y="24"/>
                  </a:lnTo>
                  <a:lnTo>
                    <a:pt x="1292" y="63"/>
                  </a:lnTo>
                  <a:lnTo>
                    <a:pt x="1213" y="88"/>
                  </a:lnTo>
                  <a:lnTo>
                    <a:pt x="1117" y="84"/>
                  </a:lnTo>
                  <a:lnTo>
                    <a:pt x="1017" y="116"/>
                  </a:lnTo>
                  <a:lnTo>
                    <a:pt x="1008" y="155"/>
                  </a:lnTo>
                  <a:lnTo>
                    <a:pt x="940" y="177"/>
                  </a:lnTo>
                  <a:lnTo>
                    <a:pt x="866" y="183"/>
                  </a:lnTo>
                  <a:lnTo>
                    <a:pt x="812" y="176"/>
                  </a:lnTo>
                  <a:lnTo>
                    <a:pt x="745" y="194"/>
                  </a:lnTo>
                  <a:lnTo>
                    <a:pt x="783" y="230"/>
                  </a:lnTo>
                  <a:lnTo>
                    <a:pt x="715" y="251"/>
                  </a:lnTo>
                  <a:lnTo>
                    <a:pt x="687" y="235"/>
                  </a:lnTo>
                  <a:lnTo>
                    <a:pt x="650" y="248"/>
                  </a:lnTo>
                  <a:lnTo>
                    <a:pt x="581" y="245"/>
                  </a:lnTo>
                  <a:lnTo>
                    <a:pt x="502" y="266"/>
                  </a:lnTo>
                  <a:lnTo>
                    <a:pt x="495" y="289"/>
                  </a:lnTo>
                  <a:lnTo>
                    <a:pt x="447" y="305"/>
                  </a:lnTo>
                  <a:lnTo>
                    <a:pt x="448" y="334"/>
                  </a:lnTo>
                  <a:lnTo>
                    <a:pt x="335" y="374"/>
                  </a:lnTo>
                  <a:lnTo>
                    <a:pt x="241" y="358"/>
                  </a:lnTo>
                  <a:lnTo>
                    <a:pt x="124" y="395"/>
                  </a:lnTo>
                  <a:lnTo>
                    <a:pt x="0" y="50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6" name="Freeform 938"/>
            <p:cNvSpPr>
              <a:spLocks noEditPoints="1"/>
            </p:cNvSpPr>
            <p:nvPr/>
          </p:nvSpPr>
          <p:spPr bwMode="auto">
            <a:xfrm>
              <a:off x="1888" y="1800"/>
              <a:ext cx="272" cy="168"/>
            </a:xfrm>
            <a:custGeom>
              <a:avLst/>
              <a:gdLst>
                <a:gd name="T0" fmla="*/ 0 w 1359"/>
                <a:gd name="T1" fmla="*/ 0 h 672"/>
                <a:gd name="T2" fmla="*/ 0 w 1359"/>
                <a:gd name="T3" fmla="*/ 0 h 672"/>
                <a:gd name="T4" fmla="*/ 0 w 1359"/>
                <a:gd name="T5" fmla="*/ 0 h 672"/>
                <a:gd name="T6" fmla="*/ 0 w 1359"/>
                <a:gd name="T7" fmla="*/ 0 h 672"/>
                <a:gd name="T8" fmla="*/ 0 w 1359"/>
                <a:gd name="T9" fmla="*/ 0 h 672"/>
                <a:gd name="T10" fmla="*/ 0 w 1359"/>
                <a:gd name="T11" fmla="*/ 0 h 672"/>
                <a:gd name="T12" fmla="*/ 0 w 1359"/>
                <a:gd name="T13" fmla="*/ 0 h 672"/>
                <a:gd name="T14" fmla="*/ 0 w 1359"/>
                <a:gd name="T15" fmla="*/ 0 h 672"/>
                <a:gd name="T16" fmla="*/ 0 w 1359"/>
                <a:gd name="T17" fmla="*/ 0 h 672"/>
                <a:gd name="T18" fmla="*/ 0 w 1359"/>
                <a:gd name="T19" fmla="*/ 0 h 672"/>
                <a:gd name="T20" fmla="*/ 0 w 1359"/>
                <a:gd name="T21" fmla="*/ 0 h 672"/>
                <a:gd name="T22" fmla="*/ 0 w 1359"/>
                <a:gd name="T23" fmla="*/ 0 h 672"/>
                <a:gd name="T24" fmla="*/ 0 w 1359"/>
                <a:gd name="T25" fmla="*/ 0 h 672"/>
                <a:gd name="T26" fmla="*/ 0 w 1359"/>
                <a:gd name="T27" fmla="*/ 0 h 672"/>
                <a:gd name="T28" fmla="*/ 0 w 1359"/>
                <a:gd name="T29" fmla="*/ 0 h 672"/>
                <a:gd name="T30" fmla="*/ 0 w 1359"/>
                <a:gd name="T31" fmla="*/ 0 h 672"/>
                <a:gd name="T32" fmla="*/ 0 w 1359"/>
                <a:gd name="T33" fmla="*/ 0 h 672"/>
                <a:gd name="T34" fmla="*/ 0 w 1359"/>
                <a:gd name="T35" fmla="*/ 0 h 672"/>
                <a:gd name="T36" fmla="*/ 0 w 1359"/>
                <a:gd name="T37" fmla="*/ 0 h 672"/>
                <a:gd name="T38" fmla="*/ 0 w 1359"/>
                <a:gd name="T39" fmla="*/ 0 h 672"/>
                <a:gd name="T40" fmla="*/ 0 w 1359"/>
                <a:gd name="T41" fmla="*/ 0 h 672"/>
                <a:gd name="T42" fmla="*/ 0 w 1359"/>
                <a:gd name="T43" fmla="*/ 0 h 672"/>
                <a:gd name="T44" fmla="*/ 0 w 1359"/>
                <a:gd name="T45" fmla="*/ 0 h 672"/>
                <a:gd name="T46" fmla="*/ 0 w 1359"/>
                <a:gd name="T47" fmla="*/ 0 h 672"/>
                <a:gd name="T48" fmla="*/ 0 w 1359"/>
                <a:gd name="T49" fmla="*/ 0 h 672"/>
                <a:gd name="T50" fmla="*/ 0 w 1359"/>
                <a:gd name="T51" fmla="*/ 0 h 672"/>
                <a:gd name="T52" fmla="*/ 0 w 1359"/>
                <a:gd name="T53" fmla="*/ 0 h 672"/>
                <a:gd name="T54" fmla="*/ 0 w 1359"/>
                <a:gd name="T55" fmla="*/ 0 h 672"/>
                <a:gd name="T56" fmla="*/ 0 w 1359"/>
                <a:gd name="T57" fmla="*/ 0 h 672"/>
                <a:gd name="T58" fmla="*/ 0 w 1359"/>
                <a:gd name="T59" fmla="*/ 0 h 672"/>
                <a:gd name="T60" fmla="*/ 0 w 1359"/>
                <a:gd name="T61" fmla="*/ 0 h 672"/>
                <a:gd name="T62" fmla="*/ 0 w 1359"/>
                <a:gd name="T63" fmla="*/ 0 h 672"/>
                <a:gd name="T64" fmla="*/ 0 w 1359"/>
                <a:gd name="T65" fmla="*/ 0 h 672"/>
                <a:gd name="T66" fmla="*/ 0 w 1359"/>
                <a:gd name="T67" fmla="*/ 0 h 672"/>
                <a:gd name="T68" fmla="*/ 0 w 1359"/>
                <a:gd name="T69" fmla="*/ 0 h 672"/>
                <a:gd name="T70" fmla="*/ 0 w 1359"/>
                <a:gd name="T71" fmla="*/ 0 h 672"/>
                <a:gd name="T72" fmla="*/ 0 w 1359"/>
                <a:gd name="T73" fmla="*/ 0 h 672"/>
                <a:gd name="T74" fmla="*/ 0 w 1359"/>
                <a:gd name="T75" fmla="*/ 0 h 672"/>
                <a:gd name="T76" fmla="*/ 0 w 1359"/>
                <a:gd name="T77" fmla="*/ 0 h 672"/>
                <a:gd name="T78" fmla="*/ 0 w 1359"/>
                <a:gd name="T79" fmla="*/ 0 h 672"/>
                <a:gd name="T80" fmla="*/ 0 w 1359"/>
                <a:gd name="T81" fmla="*/ 0 h 672"/>
                <a:gd name="T82" fmla="*/ 0 w 1359"/>
                <a:gd name="T83" fmla="*/ 0 h 672"/>
                <a:gd name="T84" fmla="*/ 0 w 1359"/>
                <a:gd name="T85" fmla="*/ 0 h 672"/>
                <a:gd name="T86" fmla="*/ 0 w 1359"/>
                <a:gd name="T87" fmla="*/ 0 h 672"/>
                <a:gd name="T88" fmla="*/ 0 w 1359"/>
                <a:gd name="T89" fmla="*/ 0 h 672"/>
                <a:gd name="T90" fmla="*/ 0 w 1359"/>
                <a:gd name="T91" fmla="*/ 0 h 672"/>
                <a:gd name="T92" fmla="*/ 0 w 1359"/>
                <a:gd name="T93" fmla="*/ 0 h 672"/>
                <a:gd name="T94" fmla="*/ 0 w 1359"/>
                <a:gd name="T95" fmla="*/ 0 h 672"/>
                <a:gd name="T96" fmla="*/ 0 w 1359"/>
                <a:gd name="T97" fmla="*/ 0 h 672"/>
                <a:gd name="T98" fmla="*/ 0 w 1359"/>
                <a:gd name="T99" fmla="*/ 0 h 672"/>
                <a:gd name="T100" fmla="*/ 0 w 1359"/>
                <a:gd name="T101" fmla="*/ 0 h 672"/>
                <a:gd name="T102" fmla="*/ 0 w 1359"/>
                <a:gd name="T103" fmla="*/ 0 h 672"/>
                <a:gd name="T104" fmla="*/ 0 w 1359"/>
                <a:gd name="T105" fmla="*/ 0 h 672"/>
                <a:gd name="T106" fmla="*/ 0 w 1359"/>
                <a:gd name="T107" fmla="*/ 0 h 672"/>
                <a:gd name="T108" fmla="*/ 0 w 1359"/>
                <a:gd name="T109" fmla="*/ 0 h 672"/>
                <a:gd name="T110" fmla="*/ 0 w 1359"/>
                <a:gd name="T111" fmla="*/ 0 h 672"/>
                <a:gd name="T112" fmla="*/ 0 w 1359"/>
                <a:gd name="T113" fmla="*/ 0 h 672"/>
                <a:gd name="T114" fmla="*/ 0 w 1359"/>
                <a:gd name="T115" fmla="*/ 0 h 672"/>
                <a:gd name="T116" fmla="*/ 0 w 1359"/>
                <a:gd name="T117" fmla="*/ 0 h 672"/>
                <a:gd name="T118" fmla="*/ 0 w 1359"/>
                <a:gd name="T119" fmla="*/ 0 h 672"/>
                <a:gd name="T120" fmla="*/ 0 w 1359"/>
                <a:gd name="T121" fmla="*/ 0 h 6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359"/>
                <a:gd name="T184" fmla="*/ 0 h 672"/>
                <a:gd name="T185" fmla="*/ 1359 w 1359"/>
                <a:gd name="T186" fmla="*/ 672 h 6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359" h="672">
                  <a:moveTo>
                    <a:pt x="211" y="79"/>
                  </a:moveTo>
                  <a:lnTo>
                    <a:pt x="211" y="119"/>
                  </a:lnTo>
                  <a:lnTo>
                    <a:pt x="216" y="112"/>
                  </a:lnTo>
                  <a:lnTo>
                    <a:pt x="220" y="107"/>
                  </a:lnTo>
                  <a:lnTo>
                    <a:pt x="225" y="101"/>
                  </a:lnTo>
                  <a:lnTo>
                    <a:pt x="228" y="96"/>
                  </a:lnTo>
                  <a:lnTo>
                    <a:pt x="232" y="93"/>
                  </a:lnTo>
                  <a:lnTo>
                    <a:pt x="236" y="90"/>
                  </a:lnTo>
                  <a:lnTo>
                    <a:pt x="240" y="86"/>
                  </a:lnTo>
                  <a:lnTo>
                    <a:pt x="243" y="84"/>
                  </a:lnTo>
                  <a:lnTo>
                    <a:pt x="250" y="80"/>
                  </a:lnTo>
                  <a:lnTo>
                    <a:pt x="257" y="78"/>
                  </a:lnTo>
                  <a:lnTo>
                    <a:pt x="263" y="77"/>
                  </a:lnTo>
                  <a:lnTo>
                    <a:pt x="270" y="77"/>
                  </a:lnTo>
                  <a:lnTo>
                    <a:pt x="275" y="77"/>
                  </a:lnTo>
                  <a:lnTo>
                    <a:pt x="280" y="78"/>
                  </a:lnTo>
                  <a:lnTo>
                    <a:pt x="285" y="80"/>
                  </a:lnTo>
                  <a:lnTo>
                    <a:pt x="288" y="83"/>
                  </a:lnTo>
                  <a:lnTo>
                    <a:pt x="292" y="86"/>
                  </a:lnTo>
                  <a:lnTo>
                    <a:pt x="295" y="91"/>
                  </a:lnTo>
                  <a:lnTo>
                    <a:pt x="296" y="96"/>
                  </a:lnTo>
                  <a:lnTo>
                    <a:pt x="296" y="102"/>
                  </a:lnTo>
                  <a:lnTo>
                    <a:pt x="296" y="109"/>
                  </a:lnTo>
                  <a:lnTo>
                    <a:pt x="295" y="114"/>
                  </a:lnTo>
                  <a:lnTo>
                    <a:pt x="292" y="119"/>
                  </a:lnTo>
                  <a:lnTo>
                    <a:pt x="288" y="123"/>
                  </a:lnTo>
                  <a:lnTo>
                    <a:pt x="285" y="126"/>
                  </a:lnTo>
                  <a:lnTo>
                    <a:pt x="280" y="127"/>
                  </a:lnTo>
                  <a:lnTo>
                    <a:pt x="275" y="129"/>
                  </a:lnTo>
                  <a:lnTo>
                    <a:pt x="270" y="129"/>
                  </a:lnTo>
                  <a:lnTo>
                    <a:pt x="265" y="129"/>
                  </a:lnTo>
                  <a:lnTo>
                    <a:pt x="261" y="127"/>
                  </a:lnTo>
                  <a:lnTo>
                    <a:pt x="257" y="126"/>
                  </a:lnTo>
                  <a:lnTo>
                    <a:pt x="255" y="123"/>
                  </a:lnTo>
                  <a:lnTo>
                    <a:pt x="252" y="119"/>
                  </a:lnTo>
                  <a:lnTo>
                    <a:pt x="250" y="116"/>
                  </a:lnTo>
                  <a:lnTo>
                    <a:pt x="248" y="115"/>
                  </a:lnTo>
                  <a:lnTo>
                    <a:pt x="247" y="114"/>
                  </a:lnTo>
                  <a:lnTo>
                    <a:pt x="246" y="112"/>
                  </a:lnTo>
                  <a:lnTo>
                    <a:pt x="245" y="112"/>
                  </a:lnTo>
                  <a:lnTo>
                    <a:pt x="243" y="112"/>
                  </a:lnTo>
                  <a:lnTo>
                    <a:pt x="241" y="112"/>
                  </a:lnTo>
                  <a:lnTo>
                    <a:pt x="237" y="114"/>
                  </a:lnTo>
                  <a:lnTo>
                    <a:pt x="233" y="115"/>
                  </a:lnTo>
                  <a:lnTo>
                    <a:pt x="231" y="116"/>
                  </a:lnTo>
                  <a:lnTo>
                    <a:pt x="227" y="119"/>
                  </a:lnTo>
                  <a:lnTo>
                    <a:pt x="223" y="124"/>
                  </a:lnTo>
                  <a:lnTo>
                    <a:pt x="221" y="128"/>
                  </a:lnTo>
                  <a:lnTo>
                    <a:pt x="218" y="134"/>
                  </a:lnTo>
                  <a:lnTo>
                    <a:pt x="217" y="139"/>
                  </a:lnTo>
                  <a:lnTo>
                    <a:pt x="215" y="143"/>
                  </a:lnTo>
                  <a:lnTo>
                    <a:pt x="213" y="148"/>
                  </a:lnTo>
                  <a:lnTo>
                    <a:pt x="213" y="152"/>
                  </a:lnTo>
                  <a:lnTo>
                    <a:pt x="212" y="158"/>
                  </a:lnTo>
                  <a:lnTo>
                    <a:pt x="211" y="163"/>
                  </a:lnTo>
                  <a:lnTo>
                    <a:pt x="211" y="168"/>
                  </a:lnTo>
                  <a:lnTo>
                    <a:pt x="211" y="173"/>
                  </a:lnTo>
                  <a:lnTo>
                    <a:pt x="211" y="212"/>
                  </a:lnTo>
                  <a:lnTo>
                    <a:pt x="211" y="222"/>
                  </a:lnTo>
                  <a:lnTo>
                    <a:pt x="211" y="226"/>
                  </a:lnTo>
                  <a:lnTo>
                    <a:pt x="211" y="230"/>
                  </a:lnTo>
                  <a:lnTo>
                    <a:pt x="211" y="233"/>
                  </a:lnTo>
                  <a:lnTo>
                    <a:pt x="212" y="235"/>
                  </a:lnTo>
                  <a:lnTo>
                    <a:pt x="213" y="238"/>
                  </a:lnTo>
                  <a:lnTo>
                    <a:pt x="215" y="240"/>
                  </a:lnTo>
                  <a:lnTo>
                    <a:pt x="217" y="241"/>
                  </a:lnTo>
                  <a:lnTo>
                    <a:pt x="218" y="242"/>
                  </a:lnTo>
                  <a:lnTo>
                    <a:pt x="221" y="243"/>
                  </a:lnTo>
                  <a:lnTo>
                    <a:pt x="225" y="243"/>
                  </a:lnTo>
                  <a:lnTo>
                    <a:pt x="228" y="245"/>
                  </a:lnTo>
                  <a:lnTo>
                    <a:pt x="233" y="246"/>
                  </a:lnTo>
                  <a:lnTo>
                    <a:pt x="233" y="251"/>
                  </a:lnTo>
                  <a:lnTo>
                    <a:pt x="130" y="251"/>
                  </a:lnTo>
                  <a:lnTo>
                    <a:pt x="130" y="246"/>
                  </a:lnTo>
                  <a:lnTo>
                    <a:pt x="136" y="245"/>
                  </a:lnTo>
                  <a:lnTo>
                    <a:pt x="141" y="243"/>
                  </a:lnTo>
                  <a:lnTo>
                    <a:pt x="145" y="242"/>
                  </a:lnTo>
                  <a:lnTo>
                    <a:pt x="147" y="240"/>
                  </a:lnTo>
                  <a:lnTo>
                    <a:pt x="150" y="237"/>
                  </a:lnTo>
                  <a:lnTo>
                    <a:pt x="151" y="231"/>
                  </a:lnTo>
                  <a:lnTo>
                    <a:pt x="152" y="223"/>
                  </a:lnTo>
                  <a:lnTo>
                    <a:pt x="152" y="213"/>
                  </a:lnTo>
                  <a:lnTo>
                    <a:pt x="152" y="118"/>
                  </a:lnTo>
                  <a:lnTo>
                    <a:pt x="152" y="110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1" y="98"/>
                  </a:lnTo>
                  <a:lnTo>
                    <a:pt x="150" y="95"/>
                  </a:lnTo>
                  <a:lnTo>
                    <a:pt x="148" y="93"/>
                  </a:lnTo>
                  <a:lnTo>
                    <a:pt x="146" y="91"/>
                  </a:lnTo>
                  <a:lnTo>
                    <a:pt x="145" y="90"/>
                  </a:lnTo>
                  <a:lnTo>
                    <a:pt x="142" y="88"/>
                  </a:lnTo>
                  <a:lnTo>
                    <a:pt x="138" y="87"/>
                  </a:lnTo>
                  <a:lnTo>
                    <a:pt x="135" y="86"/>
                  </a:lnTo>
                  <a:lnTo>
                    <a:pt x="130" y="85"/>
                  </a:lnTo>
                  <a:lnTo>
                    <a:pt x="130" y="79"/>
                  </a:lnTo>
                  <a:lnTo>
                    <a:pt x="211" y="79"/>
                  </a:lnTo>
                  <a:close/>
                  <a:moveTo>
                    <a:pt x="497" y="79"/>
                  </a:moveTo>
                  <a:lnTo>
                    <a:pt x="497" y="213"/>
                  </a:lnTo>
                  <a:lnTo>
                    <a:pt x="497" y="222"/>
                  </a:lnTo>
                  <a:lnTo>
                    <a:pt x="498" y="230"/>
                  </a:lnTo>
                  <a:lnTo>
                    <a:pt x="499" y="235"/>
                  </a:lnTo>
                  <a:lnTo>
                    <a:pt x="501" y="239"/>
                  </a:lnTo>
                  <a:lnTo>
                    <a:pt x="503" y="241"/>
                  </a:lnTo>
                  <a:lnTo>
                    <a:pt x="507" y="243"/>
                  </a:lnTo>
                  <a:lnTo>
                    <a:pt x="511" y="245"/>
                  </a:lnTo>
                  <a:lnTo>
                    <a:pt x="516" y="246"/>
                  </a:lnTo>
                  <a:lnTo>
                    <a:pt x="516" y="251"/>
                  </a:lnTo>
                  <a:lnTo>
                    <a:pt x="438" y="251"/>
                  </a:lnTo>
                  <a:lnTo>
                    <a:pt x="438" y="229"/>
                  </a:lnTo>
                  <a:lnTo>
                    <a:pt x="432" y="235"/>
                  </a:lnTo>
                  <a:lnTo>
                    <a:pt x="425" y="241"/>
                  </a:lnTo>
                  <a:lnTo>
                    <a:pt x="417" y="246"/>
                  </a:lnTo>
                  <a:lnTo>
                    <a:pt x="411" y="250"/>
                  </a:lnTo>
                  <a:lnTo>
                    <a:pt x="405" y="254"/>
                  </a:lnTo>
                  <a:lnTo>
                    <a:pt x="397" y="255"/>
                  </a:lnTo>
                  <a:lnTo>
                    <a:pt x="390" y="257"/>
                  </a:lnTo>
                  <a:lnTo>
                    <a:pt x="381" y="257"/>
                  </a:lnTo>
                  <a:lnTo>
                    <a:pt x="372" y="257"/>
                  </a:lnTo>
                  <a:lnTo>
                    <a:pt x="365" y="255"/>
                  </a:lnTo>
                  <a:lnTo>
                    <a:pt x="358" y="253"/>
                  </a:lnTo>
                  <a:lnTo>
                    <a:pt x="352" y="248"/>
                  </a:lnTo>
                  <a:lnTo>
                    <a:pt x="346" y="243"/>
                  </a:lnTo>
                  <a:lnTo>
                    <a:pt x="342" y="239"/>
                  </a:lnTo>
                  <a:lnTo>
                    <a:pt x="337" y="233"/>
                  </a:lnTo>
                  <a:lnTo>
                    <a:pt x="335" y="227"/>
                  </a:lnTo>
                  <a:lnTo>
                    <a:pt x="333" y="224"/>
                  </a:lnTo>
                  <a:lnTo>
                    <a:pt x="333" y="221"/>
                  </a:lnTo>
                  <a:lnTo>
                    <a:pt x="332" y="216"/>
                  </a:lnTo>
                  <a:lnTo>
                    <a:pt x="332" y="212"/>
                  </a:lnTo>
                  <a:lnTo>
                    <a:pt x="331" y="206"/>
                  </a:lnTo>
                  <a:lnTo>
                    <a:pt x="331" y="200"/>
                  </a:lnTo>
                  <a:lnTo>
                    <a:pt x="331" y="193"/>
                  </a:lnTo>
                  <a:lnTo>
                    <a:pt x="331" y="186"/>
                  </a:lnTo>
                  <a:lnTo>
                    <a:pt x="331" y="118"/>
                  </a:lnTo>
                  <a:lnTo>
                    <a:pt x="331" y="109"/>
                  </a:lnTo>
                  <a:lnTo>
                    <a:pt x="330" y="101"/>
                  </a:lnTo>
                  <a:lnTo>
                    <a:pt x="328" y="95"/>
                  </a:lnTo>
                  <a:lnTo>
                    <a:pt x="327" y="92"/>
                  </a:lnTo>
                  <a:lnTo>
                    <a:pt x="325" y="90"/>
                  </a:lnTo>
                  <a:lnTo>
                    <a:pt x="321" y="87"/>
                  </a:lnTo>
                  <a:lnTo>
                    <a:pt x="317" y="86"/>
                  </a:lnTo>
                  <a:lnTo>
                    <a:pt x="311" y="85"/>
                  </a:lnTo>
                  <a:lnTo>
                    <a:pt x="311" y="79"/>
                  </a:lnTo>
                  <a:lnTo>
                    <a:pt x="390" y="79"/>
                  </a:lnTo>
                  <a:lnTo>
                    <a:pt x="390" y="201"/>
                  </a:lnTo>
                  <a:lnTo>
                    <a:pt x="390" y="209"/>
                  </a:lnTo>
                  <a:lnTo>
                    <a:pt x="390" y="216"/>
                  </a:lnTo>
                  <a:lnTo>
                    <a:pt x="390" y="222"/>
                  </a:lnTo>
                  <a:lnTo>
                    <a:pt x="391" y="225"/>
                  </a:lnTo>
                  <a:lnTo>
                    <a:pt x="392" y="227"/>
                  </a:lnTo>
                  <a:lnTo>
                    <a:pt x="393" y="230"/>
                  </a:lnTo>
                  <a:lnTo>
                    <a:pt x="396" y="232"/>
                  </a:lnTo>
                  <a:lnTo>
                    <a:pt x="397" y="234"/>
                  </a:lnTo>
                  <a:lnTo>
                    <a:pt x="400" y="235"/>
                  </a:lnTo>
                  <a:lnTo>
                    <a:pt x="402" y="235"/>
                  </a:lnTo>
                  <a:lnTo>
                    <a:pt x="405" y="237"/>
                  </a:lnTo>
                  <a:lnTo>
                    <a:pt x="407" y="237"/>
                  </a:lnTo>
                  <a:lnTo>
                    <a:pt x="410" y="237"/>
                  </a:lnTo>
                  <a:lnTo>
                    <a:pt x="413" y="235"/>
                  </a:lnTo>
                  <a:lnTo>
                    <a:pt x="417" y="234"/>
                  </a:lnTo>
                  <a:lnTo>
                    <a:pt x="420" y="233"/>
                  </a:lnTo>
                  <a:lnTo>
                    <a:pt x="423" y="230"/>
                  </a:lnTo>
                  <a:lnTo>
                    <a:pt x="428" y="225"/>
                  </a:lnTo>
                  <a:lnTo>
                    <a:pt x="433" y="220"/>
                  </a:lnTo>
                  <a:lnTo>
                    <a:pt x="438" y="213"/>
                  </a:lnTo>
                  <a:lnTo>
                    <a:pt x="438" y="118"/>
                  </a:lnTo>
                  <a:lnTo>
                    <a:pt x="438" y="109"/>
                  </a:lnTo>
                  <a:lnTo>
                    <a:pt x="437" y="101"/>
                  </a:lnTo>
                  <a:lnTo>
                    <a:pt x="436" y="95"/>
                  </a:lnTo>
                  <a:lnTo>
                    <a:pt x="435" y="92"/>
                  </a:lnTo>
                  <a:lnTo>
                    <a:pt x="432" y="90"/>
                  </a:lnTo>
                  <a:lnTo>
                    <a:pt x="428" y="87"/>
                  </a:lnTo>
                  <a:lnTo>
                    <a:pt x="425" y="86"/>
                  </a:lnTo>
                  <a:lnTo>
                    <a:pt x="418" y="85"/>
                  </a:lnTo>
                  <a:lnTo>
                    <a:pt x="418" y="79"/>
                  </a:lnTo>
                  <a:lnTo>
                    <a:pt x="497" y="79"/>
                  </a:lnTo>
                  <a:close/>
                  <a:moveTo>
                    <a:pt x="621" y="0"/>
                  </a:moveTo>
                  <a:lnTo>
                    <a:pt x="621" y="99"/>
                  </a:lnTo>
                  <a:lnTo>
                    <a:pt x="627" y="93"/>
                  </a:lnTo>
                  <a:lnTo>
                    <a:pt x="632" y="90"/>
                  </a:lnTo>
                  <a:lnTo>
                    <a:pt x="638" y="85"/>
                  </a:lnTo>
                  <a:lnTo>
                    <a:pt x="644" y="83"/>
                  </a:lnTo>
                  <a:lnTo>
                    <a:pt x="652" y="80"/>
                  </a:lnTo>
                  <a:lnTo>
                    <a:pt x="658" y="78"/>
                  </a:lnTo>
                  <a:lnTo>
                    <a:pt x="664" y="77"/>
                  </a:lnTo>
                  <a:lnTo>
                    <a:pt x="672" y="77"/>
                  </a:lnTo>
                  <a:lnTo>
                    <a:pt x="681" y="78"/>
                  </a:lnTo>
                  <a:lnTo>
                    <a:pt x="691" y="79"/>
                  </a:lnTo>
                  <a:lnTo>
                    <a:pt x="699" y="83"/>
                  </a:lnTo>
                  <a:lnTo>
                    <a:pt x="708" y="87"/>
                  </a:lnTo>
                  <a:lnTo>
                    <a:pt x="716" y="93"/>
                  </a:lnTo>
                  <a:lnTo>
                    <a:pt x="723" y="100"/>
                  </a:lnTo>
                  <a:lnTo>
                    <a:pt x="729" y="107"/>
                  </a:lnTo>
                  <a:lnTo>
                    <a:pt x="734" y="116"/>
                  </a:lnTo>
                  <a:lnTo>
                    <a:pt x="737" y="120"/>
                  </a:lnTo>
                  <a:lnTo>
                    <a:pt x="738" y="126"/>
                  </a:lnTo>
                  <a:lnTo>
                    <a:pt x="741" y="131"/>
                  </a:lnTo>
                  <a:lnTo>
                    <a:pt x="742" y="136"/>
                  </a:lnTo>
                  <a:lnTo>
                    <a:pt x="743" y="142"/>
                  </a:lnTo>
                  <a:lnTo>
                    <a:pt x="743" y="148"/>
                  </a:lnTo>
                  <a:lnTo>
                    <a:pt x="744" y="153"/>
                  </a:lnTo>
                  <a:lnTo>
                    <a:pt x="744" y="160"/>
                  </a:lnTo>
                  <a:lnTo>
                    <a:pt x="744" y="167"/>
                  </a:lnTo>
                  <a:lnTo>
                    <a:pt x="743" y="174"/>
                  </a:lnTo>
                  <a:lnTo>
                    <a:pt x="742" y="181"/>
                  </a:lnTo>
                  <a:lnTo>
                    <a:pt x="741" y="186"/>
                  </a:lnTo>
                  <a:lnTo>
                    <a:pt x="739" y="193"/>
                  </a:lnTo>
                  <a:lnTo>
                    <a:pt x="737" y="199"/>
                  </a:lnTo>
                  <a:lnTo>
                    <a:pt x="734" y="205"/>
                  </a:lnTo>
                  <a:lnTo>
                    <a:pt x="732" y="210"/>
                  </a:lnTo>
                  <a:lnTo>
                    <a:pt x="728" y="216"/>
                  </a:lnTo>
                  <a:lnTo>
                    <a:pt x="724" y="222"/>
                  </a:lnTo>
                  <a:lnTo>
                    <a:pt x="721" y="226"/>
                  </a:lnTo>
                  <a:lnTo>
                    <a:pt x="717" y="231"/>
                  </a:lnTo>
                  <a:lnTo>
                    <a:pt x="713" y="235"/>
                  </a:lnTo>
                  <a:lnTo>
                    <a:pt x="708" y="239"/>
                  </a:lnTo>
                  <a:lnTo>
                    <a:pt x="703" y="242"/>
                  </a:lnTo>
                  <a:lnTo>
                    <a:pt x="698" y="246"/>
                  </a:lnTo>
                  <a:lnTo>
                    <a:pt x="693" y="248"/>
                  </a:lnTo>
                  <a:lnTo>
                    <a:pt x="688" y="251"/>
                  </a:lnTo>
                  <a:lnTo>
                    <a:pt x="682" y="253"/>
                  </a:lnTo>
                  <a:lnTo>
                    <a:pt x="677" y="255"/>
                  </a:lnTo>
                  <a:lnTo>
                    <a:pt x="671" y="256"/>
                  </a:lnTo>
                  <a:lnTo>
                    <a:pt x="664" y="256"/>
                  </a:lnTo>
                  <a:lnTo>
                    <a:pt x="658" y="257"/>
                  </a:lnTo>
                  <a:lnTo>
                    <a:pt x="652" y="257"/>
                  </a:lnTo>
                  <a:lnTo>
                    <a:pt x="644" y="257"/>
                  </a:lnTo>
                  <a:lnTo>
                    <a:pt x="637" y="256"/>
                  </a:lnTo>
                  <a:lnTo>
                    <a:pt x="631" y="255"/>
                  </a:lnTo>
                  <a:lnTo>
                    <a:pt x="624" y="254"/>
                  </a:lnTo>
                  <a:lnTo>
                    <a:pt x="618" y="251"/>
                  </a:lnTo>
                  <a:lnTo>
                    <a:pt x="613" y="248"/>
                  </a:lnTo>
                  <a:lnTo>
                    <a:pt x="607" y="245"/>
                  </a:lnTo>
                  <a:lnTo>
                    <a:pt x="601" y="240"/>
                  </a:lnTo>
                  <a:lnTo>
                    <a:pt x="569" y="257"/>
                  </a:lnTo>
                  <a:lnTo>
                    <a:pt x="562" y="257"/>
                  </a:lnTo>
                  <a:lnTo>
                    <a:pt x="562" y="38"/>
                  </a:lnTo>
                  <a:lnTo>
                    <a:pt x="562" y="30"/>
                  </a:lnTo>
                  <a:lnTo>
                    <a:pt x="562" y="25"/>
                  </a:lnTo>
                  <a:lnTo>
                    <a:pt x="562" y="20"/>
                  </a:lnTo>
                  <a:lnTo>
                    <a:pt x="561" y="17"/>
                  </a:lnTo>
                  <a:lnTo>
                    <a:pt x="559" y="14"/>
                  </a:lnTo>
                  <a:lnTo>
                    <a:pt x="558" y="12"/>
                  </a:lnTo>
                  <a:lnTo>
                    <a:pt x="556" y="11"/>
                  </a:lnTo>
                  <a:lnTo>
                    <a:pt x="554" y="9"/>
                  </a:lnTo>
                  <a:lnTo>
                    <a:pt x="552" y="8"/>
                  </a:lnTo>
                  <a:lnTo>
                    <a:pt x="548" y="6"/>
                  </a:lnTo>
                  <a:lnTo>
                    <a:pt x="544" y="5"/>
                  </a:lnTo>
                  <a:lnTo>
                    <a:pt x="539" y="5"/>
                  </a:lnTo>
                  <a:lnTo>
                    <a:pt x="539" y="0"/>
                  </a:lnTo>
                  <a:lnTo>
                    <a:pt x="621" y="0"/>
                  </a:lnTo>
                  <a:close/>
                  <a:moveTo>
                    <a:pt x="621" y="115"/>
                  </a:moveTo>
                  <a:lnTo>
                    <a:pt x="621" y="191"/>
                  </a:lnTo>
                  <a:lnTo>
                    <a:pt x="621" y="202"/>
                  </a:lnTo>
                  <a:lnTo>
                    <a:pt x="621" y="210"/>
                  </a:lnTo>
                  <a:lnTo>
                    <a:pt x="621" y="217"/>
                  </a:lnTo>
                  <a:lnTo>
                    <a:pt x="622" y="222"/>
                  </a:lnTo>
                  <a:lnTo>
                    <a:pt x="623" y="226"/>
                  </a:lnTo>
                  <a:lnTo>
                    <a:pt x="624" y="231"/>
                  </a:lnTo>
                  <a:lnTo>
                    <a:pt x="627" y="235"/>
                  </a:lnTo>
                  <a:lnTo>
                    <a:pt x="631" y="239"/>
                  </a:lnTo>
                  <a:lnTo>
                    <a:pt x="634" y="242"/>
                  </a:lnTo>
                  <a:lnTo>
                    <a:pt x="639" y="243"/>
                  </a:lnTo>
                  <a:lnTo>
                    <a:pt x="646" y="246"/>
                  </a:lnTo>
                  <a:lnTo>
                    <a:pt x="651" y="246"/>
                  </a:lnTo>
                  <a:lnTo>
                    <a:pt x="656" y="246"/>
                  </a:lnTo>
                  <a:lnTo>
                    <a:pt x="659" y="245"/>
                  </a:lnTo>
                  <a:lnTo>
                    <a:pt x="664" y="242"/>
                  </a:lnTo>
                  <a:lnTo>
                    <a:pt x="668" y="240"/>
                  </a:lnTo>
                  <a:lnTo>
                    <a:pt x="672" y="237"/>
                  </a:lnTo>
                  <a:lnTo>
                    <a:pt x="674" y="232"/>
                  </a:lnTo>
                  <a:lnTo>
                    <a:pt x="678" y="226"/>
                  </a:lnTo>
                  <a:lnTo>
                    <a:pt x="681" y="220"/>
                  </a:lnTo>
                  <a:lnTo>
                    <a:pt x="682" y="215"/>
                  </a:lnTo>
                  <a:lnTo>
                    <a:pt x="682" y="209"/>
                  </a:lnTo>
                  <a:lnTo>
                    <a:pt x="683" y="204"/>
                  </a:lnTo>
                  <a:lnTo>
                    <a:pt x="684" y="197"/>
                  </a:lnTo>
                  <a:lnTo>
                    <a:pt x="684" y="190"/>
                  </a:lnTo>
                  <a:lnTo>
                    <a:pt x="686" y="182"/>
                  </a:lnTo>
                  <a:lnTo>
                    <a:pt x="686" y="173"/>
                  </a:lnTo>
                  <a:lnTo>
                    <a:pt x="686" y="163"/>
                  </a:lnTo>
                  <a:lnTo>
                    <a:pt x="686" y="153"/>
                  </a:lnTo>
                  <a:lnTo>
                    <a:pt x="684" y="144"/>
                  </a:lnTo>
                  <a:lnTo>
                    <a:pt x="684" y="136"/>
                  </a:lnTo>
                  <a:lnTo>
                    <a:pt x="683" y="129"/>
                  </a:lnTo>
                  <a:lnTo>
                    <a:pt x="681" y="123"/>
                  </a:lnTo>
                  <a:lnTo>
                    <a:pt x="679" y="117"/>
                  </a:lnTo>
                  <a:lnTo>
                    <a:pt x="677" y="112"/>
                  </a:lnTo>
                  <a:lnTo>
                    <a:pt x="674" y="108"/>
                  </a:lnTo>
                  <a:lnTo>
                    <a:pt x="671" y="103"/>
                  </a:lnTo>
                  <a:lnTo>
                    <a:pt x="666" y="100"/>
                  </a:lnTo>
                  <a:lnTo>
                    <a:pt x="659" y="99"/>
                  </a:lnTo>
                  <a:lnTo>
                    <a:pt x="653" y="98"/>
                  </a:lnTo>
                  <a:lnTo>
                    <a:pt x="644" y="99"/>
                  </a:lnTo>
                  <a:lnTo>
                    <a:pt x="637" y="102"/>
                  </a:lnTo>
                  <a:lnTo>
                    <a:pt x="628" y="107"/>
                  </a:lnTo>
                  <a:lnTo>
                    <a:pt x="621" y="115"/>
                  </a:lnTo>
                  <a:close/>
                  <a:moveTo>
                    <a:pt x="852" y="0"/>
                  </a:moveTo>
                  <a:lnTo>
                    <a:pt x="852" y="99"/>
                  </a:lnTo>
                  <a:lnTo>
                    <a:pt x="858" y="93"/>
                  </a:lnTo>
                  <a:lnTo>
                    <a:pt x="863" y="90"/>
                  </a:lnTo>
                  <a:lnTo>
                    <a:pt x="869" y="85"/>
                  </a:lnTo>
                  <a:lnTo>
                    <a:pt x="876" y="83"/>
                  </a:lnTo>
                  <a:lnTo>
                    <a:pt x="883" y="80"/>
                  </a:lnTo>
                  <a:lnTo>
                    <a:pt x="889" y="78"/>
                  </a:lnTo>
                  <a:lnTo>
                    <a:pt x="896" y="77"/>
                  </a:lnTo>
                  <a:lnTo>
                    <a:pt x="903" y="77"/>
                  </a:lnTo>
                  <a:lnTo>
                    <a:pt x="912" y="78"/>
                  </a:lnTo>
                  <a:lnTo>
                    <a:pt x="922" y="79"/>
                  </a:lnTo>
                  <a:lnTo>
                    <a:pt x="931" y="83"/>
                  </a:lnTo>
                  <a:lnTo>
                    <a:pt x="939" y="87"/>
                  </a:lnTo>
                  <a:lnTo>
                    <a:pt x="947" y="93"/>
                  </a:lnTo>
                  <a:lnTo>
                    <a:pt x="954" y="100"/>
                  </a:lnTo>
                  <a:lnTo>
                    <a:pt x="961" y="107"/>
                  </a:lnTo>
                  <a:lnTo>
                    <a:pt x="966" y="116"/>
                  </a:lnTo>
                  <a:lnTo>
                    <a:pt x="968" y="120"/>
                  </a:lnTo>
                  <a:lnTo>
                    <a:pt x="969" y="126"/>
                  </a:lnTo>
                  <a:lnTo>
                    <a:pt x="972" y="131"/>
                  </a:lnTo>
                  <a:lnTo>
                    <a:pt x="973" y="136"/>
                  </a:lnTo>
                  <a:lnTo>
                    <a:pt x="974" y="142"/>
                  </a:lnTo>
                  <a:lnTo>
                    <a:pt x="974" y="148"/>
                  </a:lnTo>
                  <a:lnTo>
                    <a:pt x="976" y="153"/>
                  </a:lnTo>
                  <a:lnTo>
                    <a:pt x="976" y="160"/>
                  </a:lnTo>
                  <a:lnTo>
                    <a:pt x="976" y="167"/>
                  </a:lnTo>
                  <a:lnTo>
                    <a:pt x="974" y="174"/>
                  </a:lnTo>
                  <a:lnTo>
                    <a:pt x="973" y="181"/>
                  </a:lnTo>
                  <a:lnTo>
                    <a:pt x="972" y="186"/>
                  </a:lnTo>
                  <a:lnTo>
                    <a:pt x="971" y="193"/>
                  </a:lnTo>
                  <a:lnTo>
                    <a:pt x="968" y="199"/>
                  </a:lnTo>
                  <a:lnTo>
                    <a:pt x="966" y="205"/>
                  </a:lnTo>
                  <a:lnTo>
                    <a:pt x="963" y="210"/>
                  </a:lnTo>
                  <a:lnTo>
                    <a:pt x="959" y="216"/>
                  </a:lnTo>
                  <a:lnTo>
                    <a:pt x="956" y="222"/>
                  </a:lnTo>
                  <a:lnTo>
                    <a:pt x="952" y="226"/>
                  </a:lnTo>
                  <a:lnTo>
                    <a:pt x="948" y="231"/>
                  </a:lnTo>
                  <a:lnTo>
                    <a:pt x="944" y="235"/>
                  </a:lnTo>
                  <a:lnTo>
                    <a:pt x="939" y="239"/>
                  </a:lnTo>
                  <a:lnTo>
                    <a:pt x="934" y="242"/>
                  </a:lnTo>
                  <a:lnTo>
                    <a:pt x="929" y="246"/>
                  </a:lnTo>
                  <a:lnTo>
                    <a:pt x="924" y="248"/>
                  </a:lnTo>
                  <a:lnTo>
                    <a:pt x="919" y="251"/>
                  </a:lnTo>
                  <a:lnTo>
                    <a:pt x="913" y="253"/>
                  </a:lnTo>
                  <a:lnTo>
                    <a:pt x="908" y="255"/>
                  </a:lnTo>
                  <a:lnTo>
                    <a:pt x="902" y="256"/>
                  </a:lnTo>
                  <a:lnTo>
                    <a:pt x="896" y="256"/>
                  </a:lnTo>
                  <a:lnTo>
                    <a:pt x="889" y="257"/>
                  </a:lnTo>
                  <a:lnTo>
                    <a:pt x="883" y="257"/>
                  </a:lnTo>
                  <a:lnTo>
                    <a:pt x="876" y="257"/>
                  </a:lnTo>
                  <a:lnTo>
                    <a:pt x="868" y="256"/>
                  </a:lnTo>
                  <a:lnTo>
                    <a:pt x="862" y="255"/>
                  </a:lnTo>
                  <a:lnTo>
                    <a:pt x="856" y="254"/>
                  </a:lnTo>
                  <a:lnTo>
                    <a:pt x="849" y="251"/>
                  </a:lnTo>
                  <a:lnTo>
                    <a:pt x="844" y="248"/>
                  </a:lnTo>
                  <a:lnTo>
                    <a:pt x="838" y="245"/>
                  </a:lnTo>
                  <a:lnTo>
                    <a:pt x="832" y="240"/>
                  </a:lnTo>
                  <a:lnTo>
                    <a:pt x="801" y="257"/>
                  </a:lnTo>
                  <a:lnTo>
                    <a:pt x="793" y="257"/>
                  </a:lnTo>
                  <a:lnTo>
                    <a:pt x="793" y="38"/>
                  </a:lnTo>
                  <a:lnTo>
                    <a:pt x="793" y="30"/>
                  </a:lnTo>
                  <a:lnTo>
                    <a:pt x="793" y="25"/>
                  </a:lnTo>
                  <a:lnTo>
                    <a:pt x="793" y="20"/>
                  </a:lnTo>
                  <a:lnTo>
                    <a:pt x="792" y="17"/>
                  </a:lnTo>
                  <a:lnTo>
                    <a:pt x="791" y="14"/>
                  </a:lnTo>
                  <a:lnTo>
                    <a:pt x="789" y="12"/>
                  </a:lnTo>
                  <a:lnTo>
                    <a:pt x="787" y="11"/>
                  </a:lnTo>
                  <a:lnTo>
                    <a:pt x="786" y="9"/>
                  </a:lnTo>
                  <a:lnTo>
                    <a:pt x="783" y="8"/>
                  </a:lnTo>
                  <a:lnTo>
                    <a:pt x="779" y="6"/>
                  </a:lnTo>
                  <a:lnTo>
                    <a:pt x="776" y="5"/>
                  </a:lnTo>
                  <a:lnTo>
                    <a:pt x="771" y="5"/>
                  </a:lnTo>
                  <a:lnTo>
                    <a:pt x="771" y="0"/>
                  </a:lnTo>
                  <a:lnTo>
                    <a:pt x="852" y="0"/>
                  </a:lnTo>
                  <a:close/>
                  <a:moveTo>
                    <a:pt x="852" y="115"/>
                  </a:moveTo>
                  <a:lnTo>
                    <a:pt x="852" y="191"/>
                  </a:lnTo>
                  <a:lnTo>
                    <a:pt x="852" y="202"/>
                  </a:lnTo>
                  <a:lnTo>
                    <a:pt x="852" y="210"/>
                  </a:lnTo>
                  <a:lnTo>
                    <a:pt x="852" y="217"/>
                  </a:lnTo>
                  <a:lnTo>
                    <a:pt x="853" y="222"/>
                  </a:lnTo>
                  <a:lnTo>
                    <a:pt x="854" y="226"/>
                  </a:lnTo>
                  <a:lnTo>
                    <a:pt x="856" y="231"/>
                  </a:lnTo>
                  <a:lnTo>
                    <a:pt x="858" y="235"/>
                  </a:lnTo>
                  <a:lnTo>
                    <a:pt x="862" y="239"/>
                  </a:lnTo>
                  <a:lnTo>
                    <a:pt x="866" y="242"/>
                  </a:lnTo>
                  <a:lnTo>
                    <a:pt x="871" y="243"/>
                  </a:lnTo>
                  <a:lnTo>
                    <a:pt x="877" y="246"/>
                  </a:lnTo>
                  <a:lnTo>
                    <a:pt x="882" y="246"/>
                  </a:lnTo>
                  <a:lnTo>
                    <a:pt x="887" y="246"/>
                  </a:lnTo>
                  <a:lnTo>
                    <a:pt x="891" y="245"/>
                  </a:lnTo>
                  <a:lnTo>
                    <a:pt x="896" y="242"/>
                  </a:lnTo>
                  <a:lnTo>
                    <a:pt x="899" y="240"/>
                  </a:lnTo>
                  <a:lnTo>
                    <a:pt x="903" y="237"/>
                  </a:lnTo>
                  <a:lnTo>
                    <a:pt x="906" y="232"/>
                  </a:lnTo>
                  <a:lnTo>
                    <a:pt x="909" y="226"/>
                  </a:lnTo>
                  <a:lnTo>
                    <a:pt x="912" y="220"/>
                  </a:lnTo>
                  <a:lnTo>
                    <a:pt x="913" y="215"/>
                  </a:lnTo>
                  <a:lnTo>
                    <a:pt x="913" y="209"/>
                  </a:lnTo>
                  <a:lnTo>
                    <a:pt x="914" y="204"/>
                  </a:lnTo>
                  <a:lnTo>
                    <a:pt x="916" y="197"/>
                  </a:lnTo>
                  <a:lnTo>
                    <a:pt x="916" y="190"/>
                  </a:lnTo>
                  <a:lnTo>
                    <a:pt x="917" y="182"/>
                  </a:lnTo>
                  <a:lnTo>
                    <a:pt x="917" y="173"/>
                  </a:lnTo>
                  <a:lnTo>
                    <a:pt x="917" y="163"/>
                  </a:lnTo>
                  <a:lnTo>
                    <a:pt x="917" y="153"/>
                  </a:lnTo>
                  <a:lnTo>
                    <a:pt x="916" y="144"/>
                  </a:lnTo>
                  <a:lnTo>
                    <a:pt x="916" y="136"/>
                  </a:lnTo>
                  <a:lnTo>
                    <a:pt x="914" y="129"/>
                  </a:lnTo>
                  <a:lnTo>
                    <a:pt x="912" y="123"/>
                  </a:lnTo>
                  <a:lnTo>
                    <a:pt x="911" y="117"/>
                  </a:lnTo>
                  <a:lnTo>
                    <a:pt x="908" y="112"/>
                  </a:lnTo>
                  <a:lnTo>
                    <a:pt x="906" y="108"/>
                  </a:lnTo>
                  <a:lnTo>
                    <a:pt x="902" y="103"/>
                  </a:lnTo>
                  <a:lnTo>
                    <a:pt x="897" y="100"/>
                  </a:lnTo>
                  <a:lnTo>
                    <a:pt x="891" y="99"/>
                  </a:lnTo>
                  <a:lnTo>
                    <a:pt x="884" y="98"/>
                  </a:lnTo>
                  <a:lnTo>
                    <a:pt x="876" y="99"/>
                  </a:lnTo>
                  <a:lnTo>
                    <a:pt x="868" y="102"/>
                  </a:lnTo>
                  <a:lnTo>
                    <a:pt x="859" y="107"/>
                  </a:lnTo>
                  <a:lnTo>
                    <a:pt x="852" y="115"/>
                  </a:lnTo>
                  <a:close/>
                  <a:moveTo>
                    <a:pt x="1167" y="159"/>
                  </a:moveTo>
                  <a:lnTo>
                    <a:pt x="1067" y="159"/>
                  </a:lnTo>
                  <a:lnTo>
                    <a:pt x="1068" y="167"/>
                  </a:lnTo>
                  <a:lnTo>
                    <a:pt x="1069" y="175"/>
                  </a:lnTo>
                  <a:lnTo>
                    <a:pt x="1071" y="183"/>
                  </a:lnTo>
                  <a:lnTo>
                    <a:pt x="1073" y="190"/>
                  </a:lnTo>
                  <a:lnTo>
                    <a:pt x="1076" y="197"/>
                  </a:lnTo>
                  <a:lnTo>
                    <a:pt x="1078" y="202"/>
                  </a:lnTo>
                  <a:lnTo>
                    <a:pt x="1082" y="208"/>
                  </a:lnTo>
                  <a:lnTo>
                    <a:pt x="1086" y="213"/>
                  </a:lnTo>
                  <a:lnTo>
                    <a:pt x="1093" y="220"/>
                  </a:lnTo>
                  <a:lnTo>
                    <a:pt x="1101" y="224"/>
                  </a:lnTo>
                  <a:lnTo>
                    <a:pt x="1109" y="226"/>
                  </a:lnTo>
                  <a:lnTo>
                    <a:pt x="1118" y="227"/>
                  </a:lnTo>
                  <a:lnTo>
                    <a:pt x="1123" y="227"/>
                  </a:lnTo>
                  <a:lnTo>
                    <a:pt x="1129" y="226"/>
                  </a:lnTo>
                  <a:lnTo>
                    <a:pt x="1134" y="224"/>
                  </a:lnTo>
                  <a:lnTo>
                    <a:pt x="1139" y="222"/>
                  </a:lnTo>
                  <a:lnTo>
                    <a:pt x="1144" y="217"/>
                  </a:lnTo>
                  <a:lnTo>
                    <a:pt x="1151" y="213"/>
                  </a:lnTo>
                  <a:lnTo>
                    <a:pt x="1156" y="206"/>
                  </a:lnTo>
                  <a:lnTo>
                    <a:pt x="1161" y="198"/>
                  </a:lnTo>
                  <a:lnTo>
                    <a:pt x="1167" y="204"/>
                  </a:lnTo>
                  <a:lnTo>
                    <a:pt x="1163" y="210"/>
                  </a:lnTo>
                  <a:lnTo>
                    <a:pt x="1159" y="217"/>
                  </a:lnTo>
                  <a:lnTo>
                    <a:pt x="1156" y="223"/>
                  </a:lnTo>
                  <a:lnTo>
                    <a:pt x="1151" y="229"/>
                  </a:lnTo>
                  <a:lnTo>
                    <a:pt x="1147" y="234"/>
                  </a:lnTo>
                  <a:lnTo>
                    <a:pt x="1142" y="239"/>
                  </a:lnTo>
                  <a:lnTo>
                    <a:pt x="1138" y="242"/>
                  </a:lnTo>
                  <a:lnTo>
                    <a:pt x="1133" y="246"/>
                  </a:lnTo>
                  <a:lnTo>
                    <a:pt x="1128" y="248"/>
                  </a:lnTo>
                  <a:lnTo>
                    <a:pt x="1123" y="251"/>
                  </a:lnTo>
                  <a:lnTo>
                    <a:pt x="1118" y="253"/>
                  </a:lnTo>
                  <a:lnTo>
                    <a:pt x="1113" y="255"/>
                  </a:lnTo>
                  <a:lnTo>
                    <a:pt x="1107" y="256"/>
                  </a:lnTo>
                  <a:lnTo>
                    <a:pt x="1102" y="256"/>
                  </a:lnTo>
                  <a:lnTo>
                    <a:pt x="1096" y="257"/>
                  </a:lnTo>
                  <a:lnTo>
                    <a:pt x="1089" y="257"/>
                  </a:lnTo>
                  <a:lnTo>
                    <a:pt x="1079" y="257"/>
                  </a:lnTo>
                  <a:lnTo>
                    <a:pt x="1069" y="255"/>
                  </a:lnTo>
                  <a:lnTo>
                    <a:pt x="1061" y="254"/>
                  </a:lnTo>
                  <a:lnTo>
                    <a:pt x="1053" y="250"/>
                  </a:lnTo>
                  <a:lnTo>
                    <a:pt x="1046" y="246"/>
                  </a:lnTo>
                  <a:lnTo>
                    <a:pt x="1038" y="241"/>
                  </a:lnTo>
                  <a:lnTo>
                    <a:pt x="1032" y="235"/>
                  </a:lnTo>
                  <a:lnTo>
                    <a:pt x="1026" y="229"/>
                  </a:lnTo>
                  <a:lnTo>
                    <a:pt x="1022" y="223"/>
                  </a:lnTo>
                  <a:lnTo>
                    <a:pt x="1018" y="216"/>
                  </a:lnTo>
                  <a:lnTo>
                    <a:pt x="1016" y="209"/>
                  </a:lnTo>
                  <a:lnTo>
                    <a:pt x="1013" y="202"/>
                  </a:lnTo>
                  <a:lnTo>
                    <a:pt x="1011" y="194"/>
                  </a:lnTo>
                  <a:lnTo>
                    <a:pt x="1009" y="186"/>
                  </a:lnTo>
                  <a:lnTo>
                    <a:pt x="1008" y="178"/>
                  </a:lnTo>
                  <a:lnTo>
                    <a:pt x="1008" y="169"/>
                  </a:lnTo>
                  <a:lnTo>
                    <a:pt x="1008" y="159"/>
                  </a:lnTo>
                  <a:lnTo>
                    <a:pt x="1009" y="149"/>
                  </a:lnTo>
                  <a:lnTo>
                    <a:pt x="1012" y="140"/>
                  </a:lnTo>
                  <a:lnTo>
                    <a:pt x="1014" y="131"/>
                  </a:lnTo>
                  <a:lnTo>
                    <a:pt x="1018" y="123"/>
                  </a:lnTo>
                  <a:lnTo>
                    <a:pt x="1022" y="116"/>
                  </a:lnTo>
                  <a:lnTo>
                    <a:pt x="1027" y="109"/>
                  </a:lnTo>
                  <a:lnTo>
                    <a:pt x="1033" y="102"/>
                  </a:lnTo>
                  <a:lnTo>
                    <a:pt x="1039" y="96"/>
                  </a:lnTo>
                  <a:lnTo>
                    <a:pt x="1047" y="91"/>
                  </a:lnTo>
                  <a:lnTo>
                    <a:pt x="1054" y="86"/>
                  </a:lnTo>
                  <a:lnTo>
                    <a:pt x="1062" y="83"/>
                  </a:lnTo>
                  <a:lnTo>
                    <a:pt x="1069" y="80"/>
                  </a:lnTo>
                  <a:lnTo>
                    <a:pt x="1077" y="78"/>
                  </a:lnTo>
                  <a:lnTo>
                    <a:pt x="1086" y="77"/>
                  </a:lnTo>
                  <a:lnTo>
                    <a:pt x="1094" y="77"/>
                  </a:lnTo>
                  <a:lnTo>
                    <a:pt x="1102" y="77"/>
                  </a:lnTo>
                  <a:lnTo>
                    <a:pt x="1108" y="78"/>
                  </a:lnTo>
                  <a:lnTo>
                    <a:pt x="1114" y="80"/>
                  </a:lnTo>
                  <a:lnTo>
                    <a:pt x="1122" y="82"/>
                  </a:lnTo>
                  <a:lnTo>
                    <a:pt x="1127" y="85"/>
                  </a:lnTo>
                  <a:lnTo>
                    <a:pt x="1133" y="88"/>
                  </a:lnTo>
                  <a:lnTo>
                    <a:pt x="1139" y="93"/>
                  </a:lnTo>
                  <a:lnTo>
                    <a:pt x="1144" y="98"/>
                  </a:lnTo>
                  <a:lnTo>
                    <a:pt x="1149" y="103"/>
                  </a:lnTo>
                  <a:lnTo>
                    <a:pt x="1153" y="109"/>
                  </a:lnTo>
                  <a:lnTo>
                    <a:pt x="1158" y="116"/>
                  </a:lnTo>
                  <a:lnTo>
                    <a:pt x="1161" y="123"/>
                  </a:lnTo>
                  <a:lnTo>
                    <a:pt x="1163" y="132"/>
                  </a:lnTo>
                  <a:lnTo>
                    <a:pt x="1166" y="140"/>
                  </a:lnTo>
                  <a:lnTo>
                    <a:pt x="1167" y="149"/>
                  </a:lnTo>
                  <a:lnTo>
                    <a:pt x="1167" y="159"/>
                  </a:lnTo>
                  <a:close/>
                  <a:moveTo>
                    <a:pt x="1116" y="148"/>
                  </a:moveTo>
                  <a:lnTo>
                    <a:pt x="1116" y="141"/>
                  </a:lnTo>
                  <a:lnTo>
                    <a:pt x="1116" y="134"/>
                  </a:lnTo>
                  <a:lnTo>
                    <a:pt x="1116" y="128"/>
                  </a:lnTo>
                  <a:lnTo>
                    <a:pt x="1114" y="123"/>
                  </a:lnTo>
                  <a:lnTo>
                    <a:pt x="1114" y="118"/>
                  </a:lnTo>
                  <a:lnTo>
                    <a:pt x="1113" y="115"/>
                  </a:lnTo>
                  <a:lnTo>
                    <a:pt x="1113" y="111"/>
                  </a:lnTo>
                  <a:lnTo>
                    <a:pt x="1112" y="108"/>
                  </a:lnTo>
                  <a:lnTo>
                    <a:pt x="1111" y="103"/>
                  </a:lnTo>
                  <a:lnTo>
                    <a:pt x="1108" y="99"/>
                  </a:lnTo>
                  <a:lnTo>
                    <a:pt x="1106" y="95"/>
                  </a:lnTo>
                  <a:lnTo>
                    <a:pt x="1102" y="92"/>
                  </a:lnTo>
                  <a:lnTo>
                    <a:pt x="1101" y="91"/>
                  </a:lnTo>
                  <a:lnTo>
                    <a:pt x="1098" y="90"/>
                  </a:lnTo>
                  <a:lnTo>
                    <a:pt x="1096" y="88"/>
                  </a:lnTo>
                  <a:lnTo>
                    <a:pt x="1092" y="88"/>
                  </a:lnTo>
                  <a:lnTo>
                    <a:pt x="1088" y="90"/>
                  </a:lnTo>
                  <a:lnTo>
                    <a:pt x="1084" y="91"/>
                  </a:lnTo>
                  <a:lnTo>
                    <a:pt x="1081" y="94"/>
                  </a:lnTo>
                  <a:lnTo>
                    <a:pt x="1077" y="98"/>
                  </a:lnTo>
                  <a:lnTo>
                    <a:pt x="1074" y="102"/>
                  </a:lnTo>
                  <a:lnTo>
                    <a:pt x="1073" y="106"/>
                  </a:lnTo>
                  <a:lnTo>
                    <a:pt x="1071" y="111"/>
                  </a:lnTo>
                  <a:lnTo>
                    <a:pt x="1069" y="116"/>
                  </a:lnTo>
                  <a:lnTo>
                    <a:pt x="1068" y="122"/>
                  </a:lnTo>
                  <a:lnTo>
                    <a:pt x="1068" y="128"/>
                  </a:lnTo>
                  <a:lnTo>
                    <a:pt x="1067" y="134"/>
                  </a:lnTo>
                  <a:lnTo>
                    <a:pt x="1067" y="141"/>
                  </a:lnTo>
                  <a:lnTo>
                    <a:pt x="1067" y="148"/>
                  </a:lnTo>
                  <a:lnTo>
                    <a:pt x="1116" y="148"/>
                  </a:lnTo>
                  <a:close/>
                  <a:moveTo>
                    <a:pt x="1274" y="79"/>
                  </a:moveTo>
                  <a:lnTo>
                    <a:pt x="1274" y="119"/>
                  </a:lnTo>
                  <a:lnTo>
                    <a:pt x="1279" y="112"/>
                  </a:lnTo>
                  <a:lnTo>
                    <a:pt x="1283" y="107"/>
                  </a:lnTo>
                  <a:lnTo>
                    <a:pt x="1288" y="101"/>
                  </a:lnTo>
                  <a:lnTo>
                    <a:pt x="1292" y="96"/>
                  </a:lnTo>
                  <a:lnTo>
                    <a:pt x="1296" y="93"/>
                  </a:lnTo>
                  <a:lnTo>
                    <a:pt x="1299" y="90"/>
                  </a:lnTo>
                  <a:lnTo>
                    <a:pt x="1303" y="86"/>
                  </a:lnTo>
                  <a:lnTo>
                    <a:pt x="1307" y="84"/>
                  </a:lnTo>
                  <a:lnTo>
                    <a:pt x="1313" y="80"/>
                  </a:lnTo>
                  <a:lnTo>
                    <a:pt x="1321" y="78"/>
                  </a:lnTo>
                  <a:lnTo>
                    <a:pt x="1327" y="77"/>
                  </a:lnTo>
                  <a:lnTo>
                    <a:pt x="1333" y="77"/>
                  </a:lnTo>
                  <a:lnTo>
                    <a:pt x="1338" y="77"/>
                  </a:lnTo>
                  <a:lnTo>
                    <a:pt x="1343" y="78"/>
                  </a:lnTo>
                  <a:lnTo>
                    <a:pt x="1348" y="80"/>
                  </a:lnTo>
                  <a:lnTo>
                    <a:pt x="1352" y="83"/>
                  </a:lnTo>
                  <a:lnTo>
                    <a:pt x="1356" y="86"/>
                  </a:lnTo>
                  <a:lnTo>
                    <a:pt x="1358" y="91"/>
                  </a:lnTo>
                  <a:lnTo>
                    <a:pt x="1359" y="96"/>
                  </a:lnTo>
                  <a:lnTo>
                    <a:pt x="1359" y="102"/>
                  </a:lnTo>
                  <a:lnTo>
                    <a:pt x="1359" y="109"/>
                  </a:lnTo>
                  <a:lnTo>
                    <a:pt x="1358" y="114"/>
                  </a:lnTo>
                  <a:lnTo>
                    <a:pt x="1356" y="119"/>
                  </a:lnTo>
                  <a:lnTo>
                    <a:pt x="1352" y="123"/>
                  </a:lnTo>
                  <a:lnTo>
                    <a:pt x="1348" y="126"/>
                  </a:lnTo>
                  <a:lnTo>
                    <a:pt x="1343" y="127"/>
                  </a:lnTo>
                  <a:lnTo>
                    <a:pt x="1338" y="129"/>
                  </a:lnTo>
                  <a:lnTo>
                    <a:pt x="1333" y="129"/>
                  </a:lnTo>
                  <a:lnTo>
                    <a:pt x="1328" y="129"/>
                  </a:lnTo>
                  <a:lnTo>
                    <a:pt x="1324" y="127"/>
                  </a:lnTo>
                  <a:lnTo>
                    <a:pt x="1321" y="126"/>
                  </a:lnTo>
                  <a:lnTo>
                    <a:pt x="1318" y="123"/>
                  </a:lnTo>
                  <a:lnTo>
                    <a:pt x="1316" y="119"/>
                  </a:lnTo>
                  <a:lnTo>
                    <a:pt x="1313" y="116"/>
                  </a:lnTo>
                  <a:lnTo>
                    <a:pt x="1312" y="115"/>
                  </a:lnTo>
                  <a:lnTo>
                    <a:pt x="1311" y="114"/>
                  </a:lnTo>
                  <a:lnTo>
                    <a:pt x="1309" y="112"/>
                  </a:lnTo>
                  <a:lnTo>
                    <a:pt x="1308" y="112"/>
                  </a:lnTo>
                  <a:lnTo>
                    <a:pt x="1307" y="112"/>
                  </a:lnTo>
                  <a:lnTo>
                    <a:pt x="1304" y="112"/>
                  </a:lnTo>
                  <a:lnTo>
                    <a:pt x="1301" y="114"/>
                  </a:lnTo>
                  <a:lnTo>
                    <a:pt x="1297" y="115"/>
                  </a:lnTo>
                  <a:lnTo>
                    <a:pt x="1294" y="116"/>
                  </a:lnTo>
                  <a:lnTo>
                    <a:pt x="1291" y="119"/>
                  </a:lnTo>
                  <a:lnTo>
                    <a:pt x="1287" y="124"/>
                  </a:lnTo>
                  <a:lnTo>
                    <a:pt x="1284" y="128"/>
                  </a:lnTo>
                  <a:lnTo>
                    <a:pt x="1282" y="134"/>
                  </a:lnTo>
                  <a:lnTo>
                    <a:pt x="1281" y="139"/>
                  </a:lnTo>
                  <a:lnTo>
                    <a:pt x="1278" y="143"/>
                  </a:lnTo>
                  <a:lnTo>
                    <a:pt x="1277" y="148"/>
                  </a:lnTo>
                  <a:lnTo>
                    <a:pt x="1277" y="152"/>
                  </a:lnTo>
                  <a:lnTo>
                    <a:pt x="1276" y="158"/>
                  </a:lnTo>
                  <a:lnTo>
                    <a:pt x="1274" y="163"/>
                  </a:lnTo>
                  <a:lnTo>
                    <a:pt x="1274" y="168"/>
                  </a:lnTo>
                  <a:lnTo>
                    <a:pt x="1274" y="173"/>
                  </a:lnTo>
                  <a:lnTo>
                    <a:pt x="1274" y="212"/>
                  </a:lnTo>
                  <a:lnTo>
                    <a:pt x="1274" y="222"/>
                  </a:lnTo>
                  <a:lnTo>
                    <a:pt x="1274" y="226"/>
                  </a:lnTo>
                  <a:lnTo>
                    <a:pt x="1274" y="230"/>
                  </a:lnTo>
                  <a:lnTo>
                    <a:pt x="1274" y="233"/>
                  </a:lnTo>
                  <a:lnTo>
                    <a:pt x="1276" y="235"/>
                  </a:lnTo>
                  <a:lnTo>
                    <a:pt x="1277" y="238"/>
                  </a:lnTo>
                  <a:lnTo>
                    <a:pt x="1278" y="240"/>
                  </a:lnTo>
                  <a:lnTo>
                    <a:pt x="1281" y="241"/>
                  </a:lnTo>
                  <a:lnTo>
                    <a:pt x="1282" y="242"/>
                  </a:lnTo>
                  <a:lnTo>
                    <a:pt x="1284" y="243"/>
                  </a:lnTo>
                  <a:lnTo>
                    <a:pt x="1288" y="243"/>
                  </a:lnTo>
                  <a:lnTo>
                    <a:pt x="1292" y="245"/>
                  </a:lnTo>
                  <a:lnTo>
                    <a:pt x="1297" y="246"/>
                  </a:lnTo>
                  <a:lnTo>
                    <a:pt x="1297" y="251"/>
                  </a:lnTo>
                  <a:lnTo>
                    <a:pt x="1193" y="251"/>
                  </a:lnTo>
                  <a:lnTo>
                    <a:pt x="1193" y="246"/>
                  </a:lnTo>
                  <a:lnTo>
                    <a:pt x="1199" y="245"/>
                  </a:lnTo>
                  <a:lnTo>
                    <a:pt x="1204" y="243"/>
                  </a:lnTo>
                  <a:lnTo>
                    <a:pt x="1208" y="242"/>
                  </a:lnTo>
                  <a:lnTo>
                    <a:pt x="1211" y="240"/>
                  </a:lnTo>
                  <a:lnTo>
                    <a:pt x="1213" y="237"/>
                  </a:lnTo>
                  <a:lnTo>
                    <a:pt x="1214" y="231"/>
                  </a:lnTo>
                  <a:lnTo>
                    <a:pt x="1216" y="223"/>
                  </a:lnTo>
                  <a:lnTo>
                    <a:pt x="1216" y="213"/>
                  </a:lnTo>
                  <a:lnTo>
                    <a:pt x="1216" y="118"/>
                  </a:lnTo>
                  <a:lnTo>
                    <a:pt x="1216" y="110"/>
                  </a:lnTo>
                  <a:lnTo>
                    <a:pt x="1216" y="104"/>
                  </a:lnTo>
                  <a:lnTo>
                    <a:pt x="1216" y="100"/>
                  </a:lnTo>
                  <a:lnTo>
                    <a:pt x="1214" y="98"/>
                  </a:lnTo>
                  <a:lnTo>
                    <a:pt x="1213" y="95"/>
                  </a:lnTo>
                  <a:lnTo>
                    <a:pt x="1212" y="93"/>
                  </a:lnTo>
                  <a:lnTo>
                    <a:pt x="1209" y="91"/>
                  </a:lnTo>
                  <a:lnTo>
                    <a:pt x="1208" y="90"/>
                  </a:lnTo>
                  <a:lnTo>
                    <a:pt x="1206" y="88"/>
                  </a:lnTo>
                  <a:lnTo>
                    <a:pt x="1202" y="87"/>
                  </a:lnTo>
                  <a:lnTo>
                    <a:pt x="1198" y="86"/>
                  </a:lnTo>
                  <a:lnTo>
                    <a:pt x="1193" y="85"/>
                  </a:lnTo>
                  <a:lnTo>
                    <a:pt x="1193" y="79"/>
                  </a:lnTo>
                  <a:lnTo>
                    <a:pt x="1274" y="79"/>
                  </a:lnTo>
                  <a:close/>
                  <a:moveTo>
                    <a:pt x="77" y="500"/>
                  </a:moveTo>
                  <a:lnTo>
                    <a:pt x="77" y="525"/>
                  </a:lnTo>
                  <a:lnTo>
                    <a:pt x="85" y="518"/>
                  </a:lnTo>
                  <a:lnTo>
                    <a:pt x="92" y="511"/>
                  </a:lnTo>
                  <a:lnTo>
                    <a:pt x="100" y="507"/>
                  </a:lnTo>
                  <a:lnTo>
                    <a:pt x="106" y="503"/>
                  </a:lnTo>
                  <a:lnTo>
                    <a:pt x="112" y="501"/>
                  </a:lnTo>
                  <a:lnTo>
                    <a:pt x="120" y="499"/>
                  </a:lnTo>
                  <a:lnTo>
                    <a:pt x="127" y="498"/>
                  </a:lnTo>
                  <a:lnTo>
                    <a:pt x="135" y="498"/>
                  </a:lnTo>
                  <a:lnTo>
                    <a:pt x="143" y="498"/>
                  </a:lnTo>
                  <a:lnTo>
                    <a:pt x="152" y="499"/>
                  </a:lnTo>
                  <a:lnTo>
                    <a:pt x="160" y="501"/>
                  </a:lnTo>
                  <a:lnTo>
                    <a:pt x="166" y="504"/>
                  </a:lnTo>
                  <a:lnTo>
                    <a:pt x="171" y="509"/>
                  </a:lnTo>
                  <a:lnTo>
                    <a:pt x="176" y="515"/>
                  </a:lnTo>
                  <a:lnTo>
                    <a:pt x="181" y="521"/>
                  </a:lnTo>
                  <a:lnTo>
                    <a:pt x="185" y="528"/>
                  </a:lnTo>
                  <a:lnTo>
                    <a:pt x="193" y="520"/>
                  </a:lnTo>
                  <a:lnTo>
                    <a:pt x="201" y="514"/>
                  </a:lnTo>
                  <a:lnTo>
                    <a:pt x="208" y="509"/>
                  </a:lnTo>
                  <a:lnTo>
                    <a:pt x="216" y="504"/>
                  </a:lnTo>
                  <a:lnTo>
                    <a:pt x="223" y="501"/>
                  </a:lnTo>
                  <a:lnTo>
                    <a:pt x="231" y="499"/>
                  </a:lnTo>
                  <a:lnTo>
                    <a:pt x="238" y="498"/>
                  </a:lnTo>
                  <a:lnTo>
                    <a:pt x="247" y="498"/>
                  </a:lnTo>
                  <a:lnTo>
                    <a:pt x="256" y="498"/>
                  </a:lnTo>
                  <a:lnTo>
                    <a:pt x="265" y="499"/>
                  </a:lnTo>
                  <a:lnTo>
                    <a:pt x="272" y="501"/>
                  </a:lnTo>
                  <a:lnTo>
                    <a:pt x="278" y="504"/>
                  </a:lnTo>
                  <a:lnTo>
                    <a:pt x="283" y="509"/>
                  </a:lnTo>
                  <a:lnTo>
                    <a:pt x="288" y="514"/>
                  </a:lnTo>
                  <a:lnTo>
                    <a:pt x="291" y="519"/>
                  </a:lnTo>
                  <a:lnTo>
                    <a:pt x="293" y="525"/>
                  </a:lnTo>
                  <a:lnTo>
                    <a:pt x="295" y="528"/>
                  </a:lnTo>
                  <a:lnTo>
                    <a:pt x="296" y="533"/>
                  </a:lnTo>
                  <a:lnTo>
                    <a:pt x="297" y="536"/>
                  </a:lnTo>
                  <a:lnTo>
                    <a:pt x="297" y="541"/>
                  </a:lnTo>
                  <a:lnTo>
                    <a:pt x="298" y="547"/>
                  </a:lnTo>
                  <a:lnTo>
                    <a:pt x="298" y="552"/>
                  </a:lnTo>
                  <a:lnTo>
                    <a:pt x="298" y="558"/>
                  </a:lnTo>
                  <a:lnTo>
                    <a:pt x="298" y="565"/>
                  </a:lnTo>
                  <a:lnTo>
                    <a:pt x="298" y="633"/>
                  </a:lnTo>
                  <a:lnTo>
                    <a:pt x="298" y="643"/>
                  </a:lnTo>
                  <a:lnTo>
                    <a:pt x="300" y="650"/>
                  </a:lnTo>
                  <a:lnTo>
                    <a:pt x="301" y="656"/>
                  </a:lnTo>
                  <a:lnTo>
                    <a:pt x="302" y="659"/>
                  </a:lnTo>
                  <a:lnTo>
                    <a:pt x="305" y="662"/>
                  </a:lnTo>
                  <a:lnTo>
                    <a:pt x="308" y="664"/>
                  </a:lnTo>
                  <a:lnTo>
                    <a:pt x="312" y="665"/>
                  </a:lnTo>
                  <a:lnTo>
                    <a:pt x="318" y="666"/>
                  </a:lnTo>
                  <a:lnTo>
                    <a:pt x="318" y="672"/>
                  </a:lnTo>
                  <a:lnTo>
                    <a:pt x="221" y="672"/>
                  </a:lnTo>
                  <a:lnTo>
                    <a:pt x="221" y="666"/>
                  </a:lnTo>
                  <a:lnTo>
                    <a:pt x="226" y="665"/>
                  </a:lnTo>
                  <a:lnTo>
                    <a:pt x="230" y="663"/>
                  </a:lnTo>
                  <a:lnTo>
                    <a:pt x="233" y="661"/>
                  </a:lnTo>
                  <a:lnTo>
                    <a:pt x="237" y="657"/>
                  </a:lnTo>
                  <a:lnTo>
                    <a:pt x="238" y="654"/>
                  </a:lnTo>
                  <a:lnTo>
                    <a:pt x="238" y="648"/>
                  </a:lnTo>
                  <a:lnTo>
                    <a:pt x="240" y="641"/>
                  </a:lnTo>
                  <a:lnTo>
                    <a:pt x="240" y="633"/>
                  </a:lnTo>
                  <a:lnTo>
                    <a:pt x="240" y="561"/>
                  </a:lnTo>
                  <a:lnTo>
                    <a:pt x="240" y="551"/>
                  </a:lnTo>
                  <a:lnTo>
                    <a:pt x="240" y="543"/>
                  </a:lnTo>
                  <a:lnTo>
                    <a:pt x="240" y="536"/>
                  </a:lnTo>
                  <a:lnTo>
                    <a:pt x="238" y="533"/>
                  </a:lnTo>
                  <a:lnTo>
                    <a:pt x="237" y="529"/>
                  </a:lnTo>
                  <a:lnTo>
                    <a:pt x="236" y="527"/>
                  </a:lnTo>
                  <a:lnTo>
                    <a:pt x="233" y="526"/>
                  </a:lnTo>
                  <a:lnTo>
                    <a:pt x="232" y="524"/>
                  </a:lnTo>
                  <a:lnTo>
                    <a:pt x="230" y="523"/>
                  </a:lnTo>
                  <a:lnTo>
                    <a:pt x="227" y="521"/>
                  </a:lnTo>
                  <a:lnTo>
                    <a:pt x="225" y="520"/>
                  </a:lnTo>
                  <a:lnTo>
                    <a:pt x="222" y="520"/>
                  </a:lnTo>
                  <a:lnTo>
                    <a:pt x="218" y="520"/>
                  </a:lnTo>
                  <a:lnTo>
                    <a:pt x="215" y="521"/>
                  </a:lnTo>
                  <a:lnTo>
                    <a:pt x="210" y="524"/>
                  </a:lnTo>
                  <a:lnTo>
                    <a:pt x="206" y="526"/>
                  </a:lnTo>
                  <a:lnTo>
                    <a:pt x="201" y="529"/>
                  </a:lnTo>
                  <a:lnTo>
                    <a:pt x="197" y="534"/>
                  </a:lnTo>
                  <a:lnTo>
                    <a:pt x="192" y="539"/>
                  </a:lnTo>
                  <a:lnTo>
                    <a:pt x="188" y="543"/>
                  </a:lnTo>
                  <a:lnTo>
                    <a:pt x="188" y="633"/>
                  </a:lnTo>
                  <a:lnTo>
                    <a:pt x="188" y="642"/>
                  </a:lnTo>
                  <a:lnTo>
                    <a:pt x="190" y="649"/>
                  </a:lnTo>
                  <a:lnTo>
                    <a:pt x="190" y="655"/>
                  </a:lnTo>
                  <a:lnTo>
                    <a:pt x="191" y="658"/>
                  </a:lnTo>
                  <a:lnTo>
                    <a:pt x="193" y="662"/>
                  </a:lnTo>
                  <a:lnTo>
                    <a:pt x="197" y="664"/>
                  </a:lnTo>
                  <a:lnTo>
                    <a:pt x="202" y="665"/>
                  </a:lnTo>
                  <a:lnTo>
                    <a:pt x="207" y="666"/>
                  </a:lnTo>
                  <a:lnTo>
                    <a:pt x="207" y="672"/>
                  </a:lnTo>
                  <a:lnTo>
                    <a:pt x="110" y="672"/>
                  </a:lnTo>
                  <a:lnTo>
                    <a:pt x="110" y="666"/>
                  </a:lnTo>
                  <a:lnTo>
                    <a:pt x="113" y="666"/>
                  </a:lnTo>
                  <a:lnTo>
                    <a:pt x="117" y="665"/>
                  </a:lnTo>
                  <a:lnTo>
                    <a:pt x="120" y="664"/>
                  </a:lnTo>
                  <a:lnTo>
                    <a:pt x="122" y="663"/>
                  </a:lnTo>
                  <a:lnTo>
                    <a:pt x="123" y="661"/>
                  </a:lnTo>
                  <a:lnTo>
                    <a:pt x="126" y="658"/>
                  </a:lnTo>
                  <a:lnTo>
                    <a:pt x="127" y="656"/>
                  </a:lnTo>
                  <a:lnTo>
                    <a:pt x="128" y="654"/>
                  </a:lnTo>
                  <a:lnTo>
                    <a:pt x="128" y="651"/>
                  </a:lnTo>
                  <a:lnTo>
                    <a:pt x="130" y="647"/>
                  </a:lnTo>
                  <a:lnTo>
                    <a:pt x="130" y="640"/>
                  </a:lnTo>
                  <a:lnTo>
                    <a:pt x="130" y="633"/>
                  </a:lnTo>
                  <a:lnTo>
                    <a:pt x="130" y="561"/>
                  </a:lnTo>
                  <a:lnTo>
                    <a:pt x="130" y="551"/>
                  </a:lnTo>
                  <a:lnTo>
                    <a:pt x="128" y="543"/>
                  </a:lnTo>
                  <a:lnTo>
                    <a:pt x="128" y="536"/>
                  </a:lnTo>
                  <a:lnTo>
                    <a:pt x="127" y="533"/>
                  </a:lnTo>
                  <a:lnTo>
                    <a:pt x="126" y="531"/>
                  </a:lnTo>
                  <a:lnTo>
                    <a:pt x="125" y="528"/>
                  </a:lnTo>
                  <a:lnTo>
                    <a:pt x="122" y="526"/>
                  </a:lnTo>
                  <a:lnTo>
                    <a:pt x="121" y="524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20"/>
                  </a:lnTo>
                  <a:lnTo>
                    <a:pt x="111" y="520"/>
                  </a:lnTo>
                  <a:lnTo>
                    <a:pt x="107" y="520"/>
                  </a:lnTo>
                  <a:lnTo>
                    <a:pt x="103" y="521"/>
                  </a:lnTo>
                  <a:lnTo>
                    <a:pt x="100" y="523"/>
                  </a:lnTo>
                  <a:lnTo>
                    <a:pt x="97" y="525"/>
                  </a:lnTo>
                  <a:lnTo>
                    <a:pt x="92" y="528"/>
                  </a:lnTo>
                  <a:lnTo>
                    <a:pt x="87" y="532"/>
                  </a:lnTo>
                  <a:lnTo>
                    <a:pt x="82" y="537"/>
                  </a:lnTo>
                  <a:lnTo>
                    <a:pt x="77" y="543"/>
                  </a:lnTo>
                  <a:lnTo>
                    <a:pt x="77" y="633"/>
                  </a:lnTo>
                  <a:lnTo>
                    <a:pt x="77" y="642"/>
                  </a:lnTo>
                  <a:lnTo>
                    <a:pt x="78" y="649"/>
                  </a:lnTo>
                  <a:lnTo>
                    <a:pt x="80" y="655"/>
                  </a:lnTo>
                  <a:lnTo>
                    <a:pt x="81" y="658"/>
                  </a:lnTo>
                  <a:lnTo>
                    <a:pt x="83" y="662"/>
                  </a:lnTo>
                  <a:lnTo>
                    <a:pt x="87" y="664"/>
                  </a:lnTo>
                  <a:lnTo>
                    <a:pt x="92" y="665"/>
                  </a:lnTo>
                  <a:lnTo>
                    <a:pt x="97" y="666"/>
                  </a:lnTo>
                  <a:lnTo>
                    <a:pt x="97" y="672"/>
                  </a:lnTo>
                  <a:lnTo>
                    <a:pt x="0" y="672"/>
                  </a:lnTo>
                  <a:lnTo>
                    <a:pt x="0" y="666"/>
                  </a:lnTo>
                  <a:lnTo>
                    <a:pt x="5" y="665"/>
                  </a:lnTo>
                  <a:lnTo>
                    <a:pt x="10" y="664"/>
                  </a:lnTo>
                  <a:lnTo>
                    <a:pt x="13" y="662"/>
                  </a:lnTo>
                  <a:lnTo>
                    <a:pt x="16" y="658"/>
                  </a:lnTo>
                  <a:lnTo>
                    <a:pt x="17" y="656"/>
                  </a:lnTo>
                  <a:lnTo>
                    <a:pt x="18" y="650"/>
                  </a:lnTo>
                  <a:lnTo>
                    <a:pt x="18" y="643"/>
                  </a:lnTo>
                  <a:lnTo>
                    <a:pt x="18" y="633"/>
                  </a:lnTo>
                  <a:lnTo>
                    <a:pt x="18" y="539"/>
                  </a:lnTo>
                  <a:lnTo>
                    <a:pt x="18" y="529"/>
                  </a:lnTo>
                  <a:lnTo>
                    <a:pt x="18" y="521"/>
                  </a:lnTo>
                  <a:lnTo>
                    <a:pt x="17" y="516"/>
                  </a:lnTo>
                  <a:lnTo>
                    <a:pt x="16" y="512"/>
                  </a:lnTo>
                  <a:lnTo>
                    <a:pt x="13" y="510"/>
                  </a:lnTo>
                  <a:lnTo>
                    <a:pt x="10" y="508"/>
                  </a:lnTo>
                  <a:lnTo>
                    <a:pt x="5" y="507"/>
                  </a:lnTo>
                  <a:lnTo>
                    <a:pt x="0" y="506"/>
                  </a:lnTo>
                  <a:lnTo>
                    <a:pt x="0" y="500"/>
                  </a:lnTo>
                  <a:lnTo>
                    <a:pt x="77" y="5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7" name="Freeform 939"/>
            <p:cNvSpPr>
              <a:spLocks noEditPoints="1"/>
            </p:cNvSpPr>
            <p:nvPr/>
          </p:nvSpPr>
          <p:spPr bwMode="auto">
            <a:xfrm>
              <a:off x="1957" y="1904"/>
              <a:ext cx="228" cy="65"/>
            </a:xfrm>
            <a:custGeom>
              <a:avLst/>
              <a:gdLst>
                <a:gd name="T0" fmla="*/ 0 w 1140"/>
                <a:gd name="T1" fmla="*/ 0 h 264"/>
                <a:gd name="T2" fmla="*/ 0 w 1140"/>
                <a:gd name="T3" fmla="*/ 0 h 264"/>
                <a:gd name="T4" fmla="*/ 0 w 1140"/>
                <a:gd name="T5" fmla="*/ 0 h 264"/>
                <a:gd name="T6" fmla="*/ 0 w 1140"/>
                <a:gd name="T7" fmla="*/ 0 h 264"/>
                <a:gd name="T8" fmla="*/ 0 w 1140"/>
                <a:gd name="T9" fmla="*/ 0 h 264"/>
                <a:gd name="T10" fmla="*/ 0 w 1140"/>
                <a:gd name="T11" fmla="*/ 0 h 264"/>
                <a:gd name="T12" fmla="*/ 0 w 1140"/>
                <a:gd name="T13" fmla="*/ 0 h 264"/>
                <a:gd name="T14" fmla="*/ 0 w 1140"/>
                <a:gd name="T15" fmla="*/ 0 h 264"/>
                <a:gd name="T16" fmla="*/ 0 w 1140"/>
                <a:gd name="T17" fmla="*/ 0 h 264"/>
                <a:gd name="T18" fmla="*/ 0 w 1140"/>
                <a:gd name="T19" fmla="*/ 0 h 264"/>
                <a:gd name="T20" fmla="*/ 0 w 1140"/>
                <a:gd name="T21" fmla="*/ 0 h 264"/>
                <a:gd name="T22" fmla="*/ 0 w 1140"/>
                <a:gd name="T23" fmla="*/ 0 h 264"/>
                <a:gd name="T24" fmla="*/ 0 w 1140"/>
                <a:gd name="T25" fmla="*/ 0 h 264"/>
                <a:gd name="T26" fmla="*/ 0 w 1140"/>
                <a:gd name="T27" fmla="*/ 0 h 264"/>
                <a:gd name="T28" fmla="*/ 0 w 1140"/>
                <a:gd name="T29" fmla="*/ 0 h 264"/>
                <a:gd name="T30" fmla="*/ 0 w 1140"/>
                <a:gd name="T31" fmla="*/ 0 h 264"/>
                <a:gd name="T32" fmla="*/ 0 w 1140"/>
                <a:gd name="T33" fmla="*/ 0 h 264"/>
                <a:gd name="T34" fmla="*/ 0 w 1140"/>
                <a:gd name="T35" fmla="*/ 0 h 264"/>
                <a:gd name="T36" fmla="*/ 0 w 1140"/>
                <a:gd name="T37" fmla="*/ 0 h 264"/>
                <a:gd name="T38" fmla="*/ 0 w 1140"/>
                <a:gd name="T39" fmla="*/ 0 h 264"/>
                <a:gd name="T40" fmla="*/ 0 w 1140"/>
                <a:gd name="T41" fmla="*/ 0 h 264"/>
                <a:gd name="T42" fmla="*/ 0 w 1140"/>
                <a:gd name="T43" fmla="*/ 0 h 264"/>
                <a:gd name="T44" fmla="*/ 0 w 1140"/>
                <a:gd name="T45" fmla="*/ 0 h 264"/>
                <a:gd name="T46" fmla="*/ 0 w 1140"/>
                <a:gd name="T47" fmla="*/ 0 h 264"/>
                <a:gd name="T48" fmla="*/ 0 w 1140"/>
                <a:gd name="T49" fmla="*/ 0 h 264"/>
                <a:gd name="T50" fmla="*/ 0 w 1140"/>
                <a:gd name="T51" fmla="*/ 0 h 264"/>
                <a:gd name="T52" fmla="*/ 0 w 1140"/>
                <a:gd name="T53" fmla="*/ 0 h 264"/>
                <a:gd name="T54" fmla="*/ 0 w 1140"/>
                <a:gd name="T55" fmla="*/ 0 h 264"/>
                <a:gd name="T56" fmla="*/ 0 w 1140"/>
                <a:gd name="T57" fmla="*/ 0 h 264"/>
                <a:gd name="T58" fmla="*/ 0 w 1140"/>
                <a:gd name="T59" fmla="*/ 0 h 264"/>
                <a:gd name="T60" fmla="*/ 0 w 1140"/>
                <a:gd name="T61" fmla="*/ 0 h 264"/>
                <a:gd name="T62" fmla="*/ 0 w 1140"/>
                <a:gd name="T63" fmla="*/ 0 h 264"/>
                <a:gd name="T64" fmla="*/ 0 w 1140"/>
                <a:gd name="T65" fmla="*/ 0 h 264"/>
                <a:gd name="T66" fmla="*/ 0 w 1140"/>
                <a:gd name="T67" fmla="*/ 0 h 264"/>
                <a:gd name="T68" fmla="*/ 0 w 1140"/>
                <a:gd name="T69" fmla="*/ 0 h 264"/>
                <a:gd name="T70" fmla="*/ 0 w 1140"/>
                <a:gd name="T71" fmla="*/ 0 h 264"/>
                <a:gd name="T72" fmla="*/ 0 w 1140"/>
                <a:gd name="T73" fmla="*/ 0 h 264"/>
                <a:gd name="T74" fmla="*/ 0 w 1140"/>
                <a:gd name="T75" fmla="*/ 0 h 264"/>
                <a:gd name="T76" fmla="*/ 0 w 1140"/>
                <a:gd name="T77" fmla="*/ 0 h 264"/>
                <a:gd name="T78" fmla="*/ 0 w 1140"/>
                <a:gd name="T79" fmla="*/ 0 h 264"/>
                <a:gd name="T80" fmla="*/ 0 w 1140"/>
                <a:gd name="T81" fmla="*/ 0 h 264"/>
                <a:gd name="T82" fmla="*/ 0 w 1140"/>
                <a:gd name="T83" fmla="*/ 0 h 264"/>
                <a:gd name="T84" fmla="*/ 0 w 1140"/>
                <a:gd name="T85" fmla="*/ 0 h 264"/>
                <a:gd name="T86" fmla="*/ 0 w 1140"/>
                <a:gd name="T87" fmla="*/ 0 h 264"/>
                <a:gd name="T88" fmla="*/ 0 w 1140"/>
                <a:gd name="T89" fmla="*/ 0 h 264"/>
                <a:gd name="T90" fmla="*/ 0 w 1140"/>
                <a:gd name="T91" fmla="*/ 0 h 264"/>
                <a:gd name="T92" fmla="*/ 0 w 1140"/>
                <a:gd name="T93" fmla="*/ 0 h 264"/>
                <a:gd name="T94" fmla="*/ 0 w 1140"/>
                <a:gd name="T95" fmla="*/ 0 h 264"/>
                <a:gd name="T96" fmla="*/ 0 w 1140"/>
                <a:gd name="T97" fmla="*/ 0 h 264"/>
                <a:gd name="T98" fmla="*/ 0 w 1140"/>
                <a:gd name="T99" fmla="*/ 0 h 264"/>
                <a:gd name="T100" fmla="*/ 0 w 1140"/>
                <a:gd name="T101" fmla="*/ 0 h 264"/>
                <a:gd name="T102" fmla="*/ 0 w 1140"/>
                <a:gd name="T103" fmla="*/ 0 h 264"/>
                <a:gd name="T104" fmla="*/ 0 w 1140"/>
                <a:gd name="T105" fmla="*/ 0 h 264"/>
                <a:gd name="T106" fmla="*/ 0 w 1140"/>
                <a:gd name="T107" fmla="*/ 0 h 264"/>
                <a:gd name="T108" fmla="*/ 0 w 1140"/>
                <a:gd name="T109" fmla="*/ 0 h 264"/>
                <a:gd name="T110" fmla="*/ 0 w 1140"/>
                <a:gd name="T111" fmla="*/ 0 h 264"/>
                <a:gd name="T112" fmla="*/ 0 w 1140"/>
                <a:gd name="T113" fmla="*/ 0 h 264"/>
                <a:gd name="T114" fmla="*/ 0 w 1140"/>
                <a:gd name="T115" fmla="*/ 0 h 264"/>
                <a:gd name="T116" fmla="*/ 0 w 1140"/>
                <a:gd name="T117" fmla="*/ 0 h 264"/>
                <a:gd name="T118" fmla="*/ 0 w 1140"/>
                <a:gd name="T119" fmla="*/ 0 h 2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40"/>
                <a:gd name="T181" fmla="*/ 0 h 264"/>
                <a:gd name="T182" fmla="*/ 1140 w 1140"/>
                <a:gd name="T183" fmla="*/ 264 h 2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40" h="264">
                  <a:moveTo>
                    <a:pt x="101" y="234"/>
                  </a:moveTo>
                  <a:lnTo>
                    <a:pt x="93" y="241"/>
                  </a:lnTo>
                  <a:lnTo>
                    <a:pt x="84" y="247"/>
                  </a:lnTo>
                  <a:lnTo>
                    <a:pt x="75" y="252"/>
                  </a:lnTo>
                  <a:lnTo>
                    <a:pt x="68" y="256"/>
                  </a:lnTo>
                  <a:lnTo>
                    <a:pt x="60" y="259"/>
                  </a:lnTo>
                  <a:lnTo>
                    <a:pt x="53" y="261"/>
                  </a:lnTo>
                  <a:lnTo>
                    <a:pt x="45" y="264"/>
                  </a:lnTo>
                  <a:lnTo>
                    <a:pt x="38" y="264"/>
                  </a:lnTo>
                  <a:lnTo>
                    <a:pt x="30" y="262"/>
                  </a:lnTo>
                  <a:lnTo>
                    <a:pt x="23" y="261"/>
                  </a:lnTo>
                  <a:lnTo>
                    <a:pt x="16" y="258"/>
                  </a:lnTo>
                  <a:lnTo>
                    <a:pt x="11" y="254"/>
                  </a:lnTo>
                  <a:lnTo>
                    <a:pt x="6" y="249"/>
                  </a:lnTo>
                  <a:lnTo>
                    <a:pt x="3" y="243"/>
                  </a:lnTo>
                  <a:lnTo>
                    <a:pt x="1" y="236"/>
                  </a:lnTo>
                  <a:lnTo>
                    <a:pt x="0" y="229"/>
                  </a:lnTo>
                  <a:lnTo>
                    <a:pt x="0" y="225"/>
                  </a:lnTo>
                  <a:lnTo>
                    <a:pt x="1" y="220"/>
                  </a:lnTo>
                  <a:lnTo>
                    <a:pt x="3" y="216"/>
                  </a:lnTo>
                  <a:lnTo>
                    <a:pt x="5" y="211"/>
                  </a:lnTo>
                  <a:lnTo>
                    <a:pt x="8" y="207"/>
                  </a:lnTo>
                  <a:lnTo>
                    <a:pt x="10" y="202"/>
                  </a:lnTo>
                  <a:lnTo>
                    <a:pt x="14" y="198"/>
                  </a:lnTo>
                  <a:lnTo>
                    <a:pt x="19" y="194"/>
                  </a:lnTo>
                  <a:lnTo>
                    <a:pt x="24" y="190"/>
                  </a:lnTo>
                  <a:lnTo>
                    <a:pt x="31" y="186"/>
                  </a:lnTo>
                  <a:lnTo>
                    <a:pt x="39" y="182"/>
                  </a:lnTo>
                  <a:lnTo>
                    <a:pt x="49" y="176"/>
                  </a:lnTo>
                  <a:lnTo>
                    <a:pt x="60" y="170"/>
                  </a:lnTo>
                  <a:lnTo>
                    <a:pt x="73" y="164"/>
                  </a:lnTo>
                  <a:lnTo>
                    <a:pt x="86" y="159"/>
                  </a:lnTo>
                  <a:lnTo>
                    <a:pt x="101" y="152"/>
                  </a:lnTo>
                  <a:lnTo>
                    <a:pt x="101" y="134"/>
                  </a:lnTo>
                  <a:lnTo>
                    <a:pt x="101" y="125"/>
                  </a:lnTo>
                  <a:lnTo>
                    <a:pt x="100" y="118"/>
                  </a:lnTo>
                  <a:lnTo>
                    <a:pt x="100" y="112"/>
                  </a:lnTo>
                  <a:lnTo>
                    <a:pt x="99" y="109"/>
                  </a:lnTo>
                  <a:lnTo>
                    <a:pt x="97" y="106"/>
                  </a:lnTo>
                  <a:lnTo>
                    <a:pt x="95" y="103"/>
                  </a:lnTo>
                  <a:lnTo>
                    <a:pt x="93" y="101"/>
                  </a:lnTo>
                  <a:lnTo>
                    <a:pt x="90" y="98"/>
                  </a:lnTo>
                  <a:lnTo>
                    <a:pt x="88" y="97"/>
                  </a:lnTo>
                  <a:lnTo>
                    <a:pt x="84" y="96"/>
                  </a:lnTo>
                  <a:lnTo>
                    <a:pt x="80" y="95"/>
                  </a:lnTo>
                  <a:lnTo>
                    <a:pt x="76" y="95"/>
                  </a:lnTo>
                  <a:lnTo>
                    <a:pt x="70" y="95"/>
                  </a:lnTo>
                  <a:lnTo>
                    <a:pt x="65" y="96"/>
                  </a:lnTo>
                  <a:lnTo>
                    <a:pt x="60" y="98"/>
                  </a:lnTo>
                  <a:lnTo>
                    <a:pt x="55" y="101"/>
                  </a:lnTo>
                  <a:lnTo>
                    <a:pt x="53" y="103"/>
                  </a:lnTo>
                  <a:lnTo>
                    <a:pt x="51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0" y="111"/>
                  </a:lnTo>
                  <a:lnTo>
                    <a:pt x="51" y="113"/>
                  </a:lnTo>
                  <a:lnTo>
                    <a:pt x="54" y="115"/>
                  </a:lnTo>
                  <a:lnTo>
                    <a:pt x="56" y="119"/>
                  </a:lnTo>
                  <a:lnTo>
                    <a:pt x="60" y="123"/>
                  </a:lnTo>
                  <a:lnTo>
                    <a:pt x="63" y="127"/>
                  </a:lnTo>
                  <a:lnTo>
                    <a:pt x="64" y="130"/>
                  </a:lnTo>
                  <a:lnTo>
                    <a:pt x="64" y="135"/>
                  </a:lnTo>
                  <a:lnTo>
                    <a:pt x="64" y="139"/>
                  </a:lnTo>
                  <a:lnTo>
                    <a:pt x="63" y="143"/>
                  </a:lnTo>
                  <a:lnTo>
                    <a:pt x="60" y="147"/>
                  </a:lnTo>
                  <a:lnTo>
                    <a:pt x="56" y="151"/>
                  </a:lnTo>
                  <a:lnTo>
                    <a:pt x="53" y="154"/>
                  </a:lnTo>
                  <a:lnTo>
                    <a:pt x="48" y="155"/>
                  </a:lnTo>
                  <a:lnTo>
                    <a:pt x="43" y="158"/>
                  </a:lnTo>
                  <a:lnTo>
                    <a:pt x="36" y="158"/>
                  </a:lnTo>
                  <a:lnTo>
                    <a:pt x="30" y="156"/>
                  </a:lnTo>
                  <a:lnTo>
                    <a:pt x="25" y="155"/>
                  </a:lnTo>
                  <a:lnTo>
                    <a:pt x="20" y="153"/>
                  </a:lnTo>
                  <a:lnTo>
                    <a:pt x="15" y="150"/>
                  </a:lnTo>
                  <a:lnTo>
                    <a:pt x="11" y="146"/>
                  </a:lnTo>
                  <a:lnTo>
                    <a:pt x="9" y="142"/>
                  </a:lnTo>
                  <a:lnTo>
                    <a:pt x="8" y="138"/>
                  </a:lnTo>
                  <a:lnTo>
                    <a:pt x="6" y="134"/>
                  </a:lnTo>
                  <a:lnTo>
                    <a:pt x="8" y="127"/>
                  </a:lnTo>
                  <a:lnTo>
                    <a:pt x="9" y="121"/>
                  </a:lnTo>
                  <a:lnTo>
                    <a:pt x="13" y="114"/>
                  </a:lnTo>
                  <a:lnTo>
                    <a:pt x="18" y="109"/>
                  </a:lnTo>
                  <a:lnTo>
                    <a:pt x="24" y="103"/>
                  </a:lnTo>
                  <a:lnTo>
                    <a:pt x="31" y="97"/>
                  </a:lnTo>
                  <a:lnTo>
                    <a:pt x="40" y="93"/>
                  </a:lnTo>
                  <a:lnTo>
                    <a:pt x="50" y="89"/>
                  </a:lnTo>
                  <a:lnTo>
                    <a:pt x="55" y="88"/>
                  </a:lnTo>
                  <a:lnTo>
                    <a:pt x="60" y="87"/>
                  </a:lnTo>
                  <a:lnTo>
                    <a:pt x="66" y="86"/>
                  </a:lnTo>
                  <a:lnTo>
                    <a:pt x="71" y="85"/>
                  </a:lnTo>
                  <a:lnTo>
                    <a:pt x="78" y="85"/>
                  </a:lnTo>
                  <a:lnTo>
                    <a:pt x="83" y="84"/>
                  </a:lnTo>
                  <a:lnTo>
                    <a:pt x="89" y="84"/>
                  </a:lnTo>
                  <a:lnTo>
                    <a:pt x="94" y="84"/>
                  </a:lnTo>
                  <a:lnTo>
                    <a:pt x="100" y="84"/>
                  </a:lnTo>
                  <a:lnTo>
                    <a:pt x="106" y="85"/>
                  </a:lnTo>
                  <a:lnTo>
                    <a:pt x="112" y="85"/>
                  </a:lnTo>
                  <a:lnTo>
                    <a:pt x="117" y="86"/>
                  </a:lnTo>
                  <a:lnTo>
                    <a:pt x="122" y="88"/>
                  </a:lnTo>
                  <a:lnTo>
                    <a:pt x="127" y="89"/>
                  </a:lnTo>
                  <a:lnTo>
                    <a:pt x="132" y="92"/>
                  </a:lnTo>
                  <a:lnTo>
                    <a:pt x="136" y="94"/>
                  </a:lnTo>
                  <a:lnTo>
                    <a:pt x="144" y="100"/>
                  </a:lnTo>
                  <a:lnTo>
                    <a:pt x="149" y="104"/>
                  </a:lnTo>
                  <a:lnTo>
                    <a:pt x="154" y="110"/>
                  </a:lnTo>
                  <a:lnTo>
                    <a:pt x="156" y="117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9" y="125"/>
                  </a:lnTo>
                  <a:lnTo>
                    <a:pt x="159" y="129"/>
                  </a:lnTo>
                  <a:lnTo>
                    <a:pt x="159" y="134"/>
                  </a:lnTo>
                  <a:lnTo>
                    <a:pt x="159" y="139"/>
                  </a:lnTo>
                  <a:lnTo>
                    <a:pt x="159" y="145"/>
                  </a:lnTo>
                  <a:lnTo>
                    <a:pt x="159" y="152"/>
                  </a:lnTo>
                  <a:lnTo>
                    <a:pt x="159" y="219"/>
                  </a:lnTo>
                  <a:lnTo>
                    <a:pt x="159" y="225"/>
                  </a:lnTo>
                  <a:lnTo>
                    <a:pt x="160" y="228"/>
                  </a:lnTo>
                  <a:lnTo>
                    <a:pt x="160" y="232"/>
                  </a:lnTo>
                  <a:lnTo>
                    <a:pt x="160" y="234"/>
                  </a:lnTo>
                  <a:lnTo>
                    <a:pt x="161" y="235"/>
                  </a:lnTo>
                  <a:lnTo>
                    <a:pt x="161" y="236"/>
                  </a:lnTo>
                  <a:lnTo>
                    <a:pt x="161" y="237"/>
                  </a:lnTo>
                  <a:lnTo>
                    <a:pt x="162" y="239"/>
                  </a:lnTo>
                  <a:lnTo>
                    <a:pt x="164" y="240"/>
                  </a:lnTo>
                  <a:lnTo>
                    <a:pt x="165" y="240"/>
                  </a:lnTo>
                  <a:lnTo>
                    <a:pt x="166" y="240"/>
                  </a:lnTo>
                  <a:lnTo>
                    <a:pt x="169" y="240"/>
                  </a:lnTo>
                  <a:lnTo>
                    <a:pt x="171" y="239"/>
                  </a:lnTo>
                  <a:lnTo>
                    <a:pt x="174" y="237"/>
                  </a:lnTo>
                  <a:lnTo>
                    <a:pt x="176" y="235"/>
                  </a:lnTo>
                  <a:lnTo>
                    <a:pt x="182" y="239"/>
                  </a:lnTo>
                  <a:lnTo>
                    <a:pt x="177" y="244"/>
                  </a:lnTo>
                  <a:lnTo>
                    <a:pt x="172" y="250"/>
                  </a:lnTo>
                  <a:lnTo>
                    <a:pt x="166" y="254"/>
                  </a:lnTo>
                  <a:lnTo>
                    <a:pt x="161" y="258"/>
                  </a:lnTo>
                  <a:lnTo>
                    <a:pt x="155" y="260"/>
                  </a:lnTo>
                  <a:lnTo>
                    <a:pt x="150" y="262"/>
                  </a:lnTo>
                  <a:lnTo>
                    <a:pt x="144" y="264"/>
                  </a:lnTo>
                  <a:lnTo>
                    <a:pt x="136" y="264"/>
                  </a:lnTo>
                  <a:lnTo>
                    <a:pt x="129" y="264"/>
                  </a:lnTo>
                  <a:lnTo>
                    <a:pt x="122" y="261"/>
                  </a:lnTo>
                  <a:lnTo>
                    <a:pt x="116" y="260"/>
                  </a:lnTo>
                  <a:lnTo>
                    <a:pt x="111" y="257"/>
                  </a:lnTo>
                  <a:lnTo>
                    <a:pt x="107" y="252"/>
                  </a:lnTo>
                  <a:lnTo>
                    <a:pt x="105" y="248"/>
                  </a:lnTo>
                  <a:lnTo>
                    <a:pt x="102" y="241"/>
                  </a:lnTo>
                  <a:lnTo>
                    <a:pt x="101" y="234"/>
                  </a:lnTo>
                  <a:close/>
                  <a:moveTo>
                    <a:pt x="101" y="223"/>
                  </a:moveTo>
                  <a:lnTo>
                    <a:pt x="101" y="164"/>
                  </a:lnTo>
                  <a:lnTo>
                    <a:pt x="90" y="171"/>
                  </a:lnTo>
                  <a:lnTo>
                    <a:pt x="80" y="178"/>
                  </a:lnTo>
                  <a:lnTo>
                    <a:pt x="73" y="185"/>
                  </a:lnTo>
                  <a:lnTo>
                    <a:pt x="66" y="193"/>
                  </a:lnTo>
                  <a:lnTo>
                    <a:pt x="63" y="198"/>
                  </a:lnTo>
                  <a:lnTo>
                    <a:pt x="61" y="203"/>
                  </a:lnTo>
                  <a:lnTo>
                    <a:pt x="59" y="208"/>
                  </a:lnTo>
                  <a:lnTo>
                    <a:pt x="59" y="213"/>
                  </a:lnTo>
                  <a:lnTo>
                    <a:pt x="59" y="218"/>
                  </a:lnTo>
                  <a:lnTo>
                    <a:pt x="60" y="221"/>
                  </a:lnTo>
                  <a:lnTo>
                    <a:pt x="63" y="226"/>
                  </a:lnTo>
                  <a:lnTo>
                    <a:pt x="65" y="229"/>
                  </a:lnTo>
                  <a:lnTo>
                    <a:pt x="68" y="232"/>
                  </a:lnTo>
                  <a:lnTo>
                    <a:pt x="70" y="233"/>
                  </a:lnTo>
                  <a:lnTo>
                    <a:pt x="74" y="234"/>
                  </a:lnTo>
                  <a:lnTo>
                    <a:pt x="79" y="234"/>
                  </a:lnTo>
                  <a:lnTo>
                    <a:pt x="84" y="233"/>
                  </a:lnTo>
                  <a:lnTo>
                    <a:pt x="89" y="232"/>
                  </a:lnTo>
                  <a:lnTo>
                    <a:pt x="95" y="228"/>
                  </a:lnTo>
                  <a:lnTo>
                    <a:pt x="101" y="223"/>
                  </a:lnTo>
                  <a:close/>
                  <a:moveTo>
                    <a:pt x="284" y="21"/>
                  </a:moveTo>
                  <a:lnTo>
                    <a:pt x="284" y="86"/>
                  </a:lnTo>
                  <a:lnTo>
                    <a:pt x="326" y="86"/>
                  </a:lnTo>
                  <a:lnTo>
                    <a:pt x="326" y="104"/>
                  </a:lnTo>
                  <a:lnTo>
                    <a:pt x="284" y="104"/>
                  </a:lnTo>
                  <a:lnTo>
                    <a:pt x="284" y="213"/>
                  </a:lnTo>
                  <a:lnTo>
                    <a:pt x="284" y="220"/>
                  </a:lnTo>
                  <a:lnTo>
                    <a:pt x="284" y="226"/>
                  </a:lnTo>
                  <a:lnTo>
                    <a:pt x="284" y="231"/>
                  </a:lnTo>
                  <a:lnTo>
                    <a:pt x="285" y="233"/>
                  </a:lnTo>
                  <a:lnTo>
                    <a:pt x="286" y="235"/>
                  </a:lnTo>
                  <a:lnTo>
                    <a:pt x="287" y="237"/>
                  </a:lnTo>
                  <a:lnTo>
                    <a:pt x="289" y="239"/>
                  </a:lnTo>
                  <a:lnTo>
                    <a:pt x="290" y="241"/>
                  </a:lnTo>
                  <a:lnTo>
                    <a:pt x="291" y="242"/>
                  </a:lnTo>
                  <a:lnTo>
                    <a:pt x="294" y="242"/>
                  </a:lnTo>
                  <a:lnTo>
                    <a:pt x="295" y="243"/>
                  </a:lnTo>
                  <a:lnTo>
                    <a:pt x="296" y="243"/>
                  </a:lnTo>
                  <a:lnTo>
                    <a:pt x="302" y="242"/>
                  </a:lnTo>
                  <a:lnTo>
                    <a:pt x="309" y="239"/>
                  </a:lnTo>
                  <a:lnTo>
                    <a:pt x="314" y="233"/>
                  </a:lnTo>
                  <a:lnTo>
                    <a:pt x="320" y="225"/>
                  </a:lnTo>
                  <a:lnTo>
                    <a:pt x="326" y="229"/>
                  </a:lnTo>
                  <a:lnTo>
                    <a:pt x="321" y="237"/>
                  </a:lnTo>
                  <a:lnTo>
                    <a:pt x="316" y="244"/>
                  </a:lnTo>
                  <a:lnTo>
                    <a:pt x="311" y="250"/>
                  </a:lnTo>
                  <a:lnTo>
                    <a:pt x="305" y="254"/>
                  </a:lnTo>
                  <a:lnTo>
                    <a:pt x="297" y="259"/>
                  </a:lnTo>
                  <a:lnTo>
                    <a:pt x="290" y="261"/>
                  </a:lnTo>
                  <a:lnTo>
                    <a:pt x="281" y="264"/>
                  </a:lnTo>
                  <a:lnTo>
                    <a:pt x="272" y="264"/>
                  </a:lnTo>
                  <a:lnTo>
                    <a:pt x="264" y="262"/>
                  </a:lnTo>
                  <a:lnTo>
                    <a:pt x="256" y="261"/>
                  </a:lnTo>
                  <a:lnTo>
                    <a:pt x="249" y="258"/>
                  </a:lnTo>
                  <a:lnTo>
                    <a:pt x="242" y="254"/>
                  </a:lnTo>
                  <a:lnTo>
                    <a:pt x="237" y="250"/>
                  </a:lnTo>
                  <a:lnTo>
                    <a:pt x="232" y="245"/>
                  </a:lnTo>
                  <a:lnTo>
                    <a:pt x="229" y="240"/>
                  </a:lnTo>
                  <a:lnTo>
                    <a:pt x="227" y="234"/>
                  </a:lnTo>
                  <a:lnTo>
                    <a:pt x="227" y="232"/>
                  </a:lnTo>
                  <a:lnTo>
                    <a:pt x="226" y="229"/>
                  </a:lnTo>
                  <a:lnTo>
                    <a:pt x="226" y="226"/>
                  </a:lnTo>
                  <a:lnTo>
                    <a:pt x="226" y="221"/>
                  </a:lnTo>
                  <a:lnTo>
                    <a:pt x="225" y="217"/>
                  </a:lnTo>
                  <a:lnTo>
                    <a:pt x="225" y="211"/>
                  </a:lnTo>
                  <a:lnTo>
                    <a:pt x="225" y="205"/>
                  </a:lnTo>
                  <a:lnTo>
                    <a:pt x="225" y="199"/>
                  </a:lnTo>
                  <a:lnTo>
                    <a:pt x="225" y="104"/>
                  </a:lnTo>
                  <a:lnTo>
                    <a:pt x="199" y="104"/>
                  </a:lnTo>
                  <a:lnTo>
                    <a:pt x="199" y="97"/>
                  </a:lnTo>
                  <a:lnTo>
                    <a:pt x="205" y="93"/>
                  </a:lnTo>
                  <a:lnTo>
                    <a:pt x="211" y="88"/>
                  </a:lnTo>
                  <a:lnTo>
                    <a:pt x="217" y="85"/>
                  </a:lnTo>
                  <a:lnTo>
                    <a:pt x="224" y="80"/>
                  </a:lnTo>
                  <a:lnTo>
                    <a:pt x="229" y="76"/>
                  </a:lnTo>
                  <a:lnTo>
                    <a:pt x="234" y="71"/>
                  </a:lnTo>
                  <a:lnTo>
                    <a:pt x="239" y="66"/>
                  </a:lnTo>
                  <a:lnTo>
                    <a:pt x="244" y="62"/>
                  </a:lnTo>
                  <a:lnTo>
                    <a:pt x="249" y="57"/>
                  </a:lnTo>
                  <a:lnTo>
                    <a:pt x="252" y="53"/>
                  </a:lnTo>
                  <a:lnTo>
                    <a:pt x="257" y="47"/>
                  </a:lnTo>
                  <a:lnTo>
                    <a:pt x="261" y="43"/>
                  </a:lnTo>
                  <a:lnTo>
                    <a:pt x="265" y="37"/>
                  </a:lnTo>
                  <a:lnTo>
                    <a:pt x="269" y="32"/>
                  </a:lnTo>
                  <a:lnTo>
                    <a:pt x="272" y="27"/>
                  </a:lnTo>
                  <a:lnTo>
                    <a:pt x="276" y="21"/>
                  </a:lnTo>
                  <a:lnTo>
                    <a:pt x="284" y="21"/>
                  </a:lnTo>
                  <a:close/>
                  <a:moveTo>
                    <a:pt x="506" y="166"/>
                  </a:moveTo>
                  <a:lnTo>
                    <a:pt x="406" y="166"/>
                  </a:lnTo>
                  <a:lnTo>
                    <a:pt x="407" y="174"/>
                  </a:lnTo>
                  <a:lnTo>
                    <a:pt x="409" y="182"/>
                  </a:lnTo>
                  <a:lnTo>
                    <a:pt x="410" y="190"/>
                  </a:lnTo>
                  <a:lnTo>
                    <a:pt x="412" y="196"/>
                  </a:lnTo>
                  <a:lnTo>
                    <a:pt x="415" y="203"/>
                  </a:lnTo>
                  <a:lnTo>
                    <a:pt x="417" y="209"/>
                  </a:lnTo>
                  <a:lnTo>
                    <a:pt x="421" y="215"/>
                  </a:lnTo>
                  <a:lnTo>
                    <a:pt x="425" y="219"/>
                  </a:lnTo>
                  <a:lnTo>
                    <a:pt x="432" y="226"/>
                  </a:lnTo>
                  <a:lnTo>
                    <a:pt x="440" y="231"/>
                  </a:lnTo>
                  <a:lnTo>
                    <a:pt x="449" y="233"/>
                  </a:lnTo>
                  <a:lnTo>
                    <a:pt x="457" y="234"/>
                  </a:lnTo>
                  <a:lnTo>
                    <a:pt x="462" y="234"/>
                  </a:lnTo>
                  <a:lnTo>
                    <a:pt x="469" y="233"/>
                  </a:lnTo>
                  <a:lnTo>
                    <a:pt x="474" y="231"/>
                  </a:lnTo>
                  <a:lnTo>
                    <a:pt x="479" y="228"/>
                  </a:lnTo>
                  <a:lnTo>
                    <a:pt x="484" y="224"/>
                  </a:lnTo>
                  <a:lnTo>
                    <a:pt x="490" y="219"/>
                  </a:lnTo>
                  <a:lnTo>
                    <a:pt x="495" y="212"/>
                  </a:lnTo>
                  <a:lnTo>
                    <a:pt x="500" y="204"/>
                  </a:lnTo>
                  <a:lnTo>
                    <a:pt x="506" y="210"/>
                  </a:lnTo>
                  <a:lnTo>
                    <a:pt x="502" y="217"/>
                  </a:lnTo>
                  <a:lnTo>
                    <a:pt x="499" y="224"/>
                  </a:lnTo>
                  <a:lnTo>
                    <a:pt x="495" y="229"/>
                  </a:lnTo>
                  <a:lnTo>
                    <a:pt x="490" y="235"/>
                  </a:lnTo>
                  <a:lnTo>
                    <a:pt x="486" y="241"/>
                  </a:lnTo>
                  <a:lnTo>
                    <a:pt x="481" y="245"/>
                  </a:lnTo>
                  <a:lnTo>
                    <a:pt x="477" y="249"/>
                  </a:lnTo>
                  <a:lnTo>
                    <a:pt x="472" y="252"/>
                  </a:lnTo>
                  <a:lnTo>
                    <a:pt x="467" y="254"/>
                  </a:lnTo>
                  <a:lnTo>
                    <a:pt x="462" y="258"/>
                  </a:lnTo>
                  <a:lnTo>
                    <a:pt x="457" y="259"/>
                  </a:lnTo>
                  <a:lnTo>
                    <a:pt x="452" y="261"/>
                  </a:lnTo>
                  <a:lnTo>
                    <a:pt x="446" y="262"/>
                  </a:lnTo>
                  <a:lnTo>
                    <a:pt x="441" y="262"/>
                  </a:lnTo>
                  <a:lnTo>
                    <a:pt x="435" y="264"/>
                  </a:lnTo>
                  <a:lnTo>
                    <a:pt x="429" y="264"/>
                  </a:lnTo>
                  <a:lnTo>
                    <a:pt x="419" y="264"/>
                  </a:lnTo>
                  <a:lnTo>
                    <a:pt x="409" y="261"/>
                  </a:lnTo>
                  <a:lnTo>
                    <a:pt x="400" y="260"/>
                  </a:lnTo>
                  <a:lnTo>
                    <a:pt x="392" y="257"/>
                  </a:lnTo>
                  <a:lnTo>
                    <a:pt x="385" y="252"/>
                  </a:lnTo>
                  <a:lnTo>
                    <a:pt x="377" y="248"/>
                  </a:lnTo>
                  <a:lnTo>
                    <a:pt x="371" y="242"/>
                  </a:lnTo>
                  <a:lnTo>
                    <a:pt x="365" y="235"/>
                  </a:lnTo>
                  <a:lnTo>
                    <a:pt x="361" y="229"/>
                  </a:lnTo>
                  <a:lnTo>
                    <a:pt x="357" y="223"/>
                  </a:lnTo>
                  <a:lnTo>
                    <a:pt x="355" y="216"/>
                  </a:lnTo>
                  <a:lnTo>
                    <a:pt x="352" y="209"/>
                  </a:lnTo>
                  <a:lnTo>
                    <a:pt x="350" y="201"/>
                  </a:lnTo>
                  <a:lnTo>
                    <a:pt x="349" y="193"/>
                  </a:lnTo>
                  <a:lnTo>
                    <a:pt x="347" y="185"/>
                  </a:lnTo>
                  <a:lnTo>
                    <a:pt x="347" y="176"/>
                  </a:lnTo>
                  <a:lnTo>
                    <a:pt x="347" y="166"/>
                  </a:lnTo>
                  <a:lnTo>
                    <a:pt x="349" y="155"/>
                  </a:lnTo>
                  <a:lnTo>
                    <a:pt x="351" y="146"/>
                  </a:lnTo>
                  <a:lnTo>
                    <a:pt x="354" y="137"/>
                  </a:lnTo>
                  <a:lnTo>
                    <a:pt x="357" y="129"/>
                  </a:lnTo>
                  <a:lnTo>
                    <a:pt x="361" y="122"/>
                  </a:lnTo>
                  <a:lnTo>
                    <a:pt x="366" y="115"/>
                  </a:lnTo>
                  <a:lnTo>
                    <a:pt x="372" y="109"/>
                  </a:lnTo>
                  <a:lnTo>
                    <a:pt x="379" y="103"/>
                  </a:lnTo>
                  <a:lnTo>
                    <a:pt x="386" y="97"/>
                  </a:lnTo>
                  <a:lnTo>
                    <a:pt x="394" y="93"/>
                  </a:lnTo>
                  <a:lnTo>
                    <a:pt x="401" y="89"/>
                  </a:lnTo>
                  <a:lnTo>
                    <a:pt x="409" y="87"/>
                  </a:lnTo>
                  <a:lnTo>
                    <a:pt x="416" y="85"/>
                  </a:lnTo>
                  <a:lnTo>
                    <a:pt x="425" y="84"/>
                  </a:lnTo>
                  <a:lnTo>
                    <a:pt x="434" y="84"/>
                  </a:lnTo>
                  <a:lnTo>
                    <a:pt x="441" y="84"/>
                  </a:lnTo>
                  <a:lnTo>
                    <a:pt x="447" y="85"/>
                  </a:lnTo>
                  <a:lnTo>
                    <a:pt x="454" y="87"/>
                  </a:lnTo>
                  <a:lnTo>
                    <a:pt x="461" y="88"/>
                  </a:lnTo>
                  <a:lnTo>
                    <a:pt x="466" y="92"/>
                  </a:lnTo>
                  <a:lnTo>
                    <a:pt x="472" y="95"/>
                  </a:lnTo>
                  <a:lnTo>
                    <a:pt x="479" y="100"/>
                  </a:lnTo>
                  <a:lnTo>
                    <a:pt x="484" y="104"/>
                  </a:lnTo>
                  <a:lnTo>
                    <a:pt x="489" y="110"/>
                  </a:lnTo>
                  <a:lnTo>
                    <a:pt x="492" y="115"/>
                  </a:lnTo>
                  <a:lnTo>
                    <a:pt x="497" y="122"/>
                  </a:lnTo>
                  <a:lnTo>
                    <a:pt x="500" y="129"/>
                  </a:lnTo>
                  <a:lnTo>
                    <a:pt x="502" y="138"/>
                  </a:lnTo>
                  <a:lnTo>
                    <a:pt x="505" y="146"/>
                  </a:lnTo>
                  <a:lnTo>
                    <a:pt x="506" y="155"/>
                  </a:lnTo>
                  <a:lnTo>
                    <a:pt x="506" y="166"/>
                  </a:lnTo>
                  <a:close/>
                  <a:moveTo>
                    <a:pt x="455" y="154"/>
                  </a:moveTo>
                  <a:lnTo>
                    <a:pt x="455" y="147"/>
                  </a:lnTo>
                  <a:lnTo>
                    <a:pt x="455" y="141"/>
                  </a:lnTo>
                  <a:lnTo>
                    <a:pt x="455" y="135"/>
                  </a:lnTo>
                  <a:lnTo>
                    <a:pt x="454" y="129"/>
                  </a:lnTo>
                  <a:lnTo>
                    <a:pt x="454" y="125"/>
                  </a:lnTo>
                  <a:lnTo>
                    <a:pt x="452" y="121"/>
                  </a:lnTo>
                  <a:lnTo>
                    <a:pt x="452" y="118"/>
                  </a:lnTo>
                  <a:lnTo>
                    <a:pt x="451" y="114"/>
                  </a:lnTo>
                  <a:lnTo>
                    <a:pt x="450" y="110"/>
                  </a:lnTo>
                  <a:lnTo>
                    <a:pt x="447" y="105"/>
                  </a:lnTo>
                  <a:lnTo>
                    <a:pt x="445" y="102"/>
                  </a:lnTo>
                  <a:lnTo>
                    <a:pt x="441" y="98"/>
                  </a:lnTo>
                  <a:lnTo>
                    <a:pt x="440" y="97"/>
                  </a:lnTo>
                  <a:lnTo>
                    <a:pt x="437" y="96"/>
                  </a:lnTo>
                  <a:lnTo>
                    <a:pt x="435" y="95"/>
                  </a:lnTo>
                  <a:lnTo>
                    <a:pt x="431" y="95"/>
                  </a:lnTo>
                  <a:lnTo>
                    <a:pt x="427" y="96"/>
                  </a:lnTo>
                  <a:lnTo>
                    <a:pt x="424" y="97"/>
                  </a:lnTo>
                  <a:lnTo>
                    <a:pt x="420" y="101"/>
                  </a:lnTo>
                  <a:lnTo>
                    <a:pt x="416" y="104"/>
                  </a:lnTo>
                  <a:lnTo>
                    <a:pt x="414" y="109"/>
                  </a:lnTo>
                  <a:lnTo>
                    <a:pt x="412" y="112"/>
                  </a:lnTo>
                  <a:lnTo>
                    <a:pt x="410" y="118"/>
                  </a:lnTo>
                  <a:lnTo>
                    <a:pt x="409" y="122"/>
                  </a:lnTo>
                  <a:lnTo>
                    <a:pt x="407" y="128"/>
                  </a:lnTo>
                  <a:lnTo>
                    <a:pt x="407" y="135"/>
                  </a:lnTo>
                  <a:lnTo>
                    <a:pt x="406" y="141"/>
                  </a:lnTo>
                  <a:lnTo>
                    <a:pt x="406" y="147"/>
                  </a:lnTo>
                  <a:lnTo>
                    <a:pt x="406" y="154"/>
                  </a:lnTo>
                  <a:lnTo>
                    <a:pt x="455" y="154"/>
                  </a:lnTo>
                  <a:close/>
                  <a:moveTo>
                    <a:pt x="614" y="86"/>
                  </a:moveTo>
                  <a:lnTo>
                    <a:pt x="614" y="126"/>
                  </a:lnTo>
                  <a:lnTo>
                    <a:pt x="619" y="119"/>
                  </a:lnTo>
                  <a:lnTo>
                    <a:pt x="622" y="113"/>
                  </a:lnTo>
                  <a:lnTo>
                    <a:pt x="627" y="107"/>
                  </a:lnTo>
                  <a:lnTo>
                    <a:pt x="631" y="103"/>
                  </a:lnTo>
                  <a:lnTo>
                    <a:pt x="635" y="100"/>
                  </a:lnTo>
                  <a:lnTo>
                    <a:pt x="639" y="96"/>
                  </a:lnTo>
                  <a:lnTo>
                    <a:pt x="642" y="93"/>
                  </a:lnTo>
                  <a:lnTo>
                    <a:pt x="646" y="90"/>
                  </a:lnTo>
                  <a:lnTo>
                    <a:pt x="652" y="87"/>
                  </a:lnTo>
                  <a:lnTo>
                    <a:pt x="660" y="85"/>
                  </a:lnTo>
                  <a:lnTo>
                    <a:pt x="666" y="84"/>
                  </a:lnTo>
                  <a:lnTo>
                    <a:pt x="672" y="84"/>
                  </a:lnTo>
                  <a:lnTo>
                    <a:pt x="677" y="84"/>
                  </a:lnTo>
                  <a:lnTo>
                    <a:pt x="682" y="85"/>
                  </a:lnTo>
                  <a:lnTo>
                    <a:pt x="687" y="87"/>
                  </a:lnTo>
                  <a:lnTo>
                    <a:pt x="691" y="89"/>
                  </a:lnTo>
                  <a:lnTo>
                    <a:pt x="695" y="93"/>
                  </a:lnTo>
                  <a:lnTo>
                    <a:pt x="697" y="97"/>
                  </a:lnTo>
                  <a:lnTo>
                    <a:pt x="699" y="103"/>
                  </a:lnTo>
                  <a:lnTo>
                    <a:pt x="699" y="109"/>
                  </a:lnTo>
                  <a:lnTo>
                    <a:pt x="699" y="115"/>
                  </a:lnTo>
                  <a:lnTo>
                    <a:pt x="697" y="120"/>
                  </a:lnTo>
                  <a:lnTo>
                    <a:pt x="695" y="126"/>
                  </a:lnTo>
                  <a:lnTo>
                    <a:pt x="691" y="129"/>
                  </a:lnTo>
                  <a:lnTo>
                    <a:pt x="687" y="133"/>
                  </a:lnTo>
                  <a:lnTo>
                    <a:pt x="682" y="134"/>
                  </a:lnTo>
                  <a:lnTo>
                    <a:pt x="677" y="136"/>
                  </a:lnTo>
                  <a:lnTo>
                    <a:pt x="672" y="136"/>
                  </a:lnTo>
                  <a:lnTo>
                    <a:pt x="667" y="136"/>
                  </a:lnTo>
                  <a:lnTo>
                    <a:pt x="664" y="134"/>
                  </a:lnTo>
                  <a:lnTo>
                    <a:pt x="660" y="133"/>
                  </a:lnTo>
                  <a:lnTo>
                    <a:pt x="657" y="129"/>
                  </a:lnTo>
                  <a:lnTo>
                    <a:pt x="655" y="126"/>
                  </a:lnTo>
                  <a:lnTo>
                    <a:pt x="652" y="122"/>
                  </a:lnTo>
                  <a:lnTo>
                    <a:pt x="651" y="121"/>
                  </a:lnTo>
                  <a:lnTo>
                    <a:pt x="650" y="120"/>
                  </a:lnTo>
                  <a:lnTo>
                    <a:pt x="649" y="119"/>
                  </a:lnTo>
                  <a:lnTo>
                    <a:pt x="647" y="119"/>
                  </a:lnTo>
                  <a:lnTo>
                    <a:pt x="646" y="119"/>
                  </a:lnTo>
                  <a:lnTo>
                    <a:pt x="644" y="119"/>
                  </a:lnTo>
                  <a:lnTo>
                    <a:pt x="640" y="120"/>
                  </a:lnTo>
                  <a:lnTo>
                    <a:pt x="636" y="121"/>
                  </a:lnTo>
                  <a:lnTo>
                    <a:pt x="634" y="122"/>
                  </a:lnTo>
                  <a:lnTo>
                    <a:pt x="630" y="126"/>
                  </a:lnTo>
                  <a:lnTo>
                    <a:pt x="626" y="130"/>
                  </a:lnTo>
                  <a:lnTo>
                    <a:pt x="624" y="135"/>
                  </a:lnTo>
                  <a:lnTo>
                    <a:pt x="621" y="141"/>
                  </a:lnTo>
                  <a:lnTo>
                    <a:pt x="620" y="145"/>
                  </a:lnTo>
                  <a:lnTo>
                    <a:pt x="617" y="150"/>
                  </a:lnTo>
                  <a:lnTo>
                    <a:pt x="616" y="154"/>
                  </a:lnTo>
                  <a:lnTo>
                    <a:pt x="616" y="159"/>
                  </a:lnTo>
                  <a:lnTo>
                    <a:pt x="615" y="164"/>
                  </a:lnTo>
                  <a:lnTo>
                    <a:pt x="614" y="169"/>
                  </a:lnTo>
                  <a:lnTo>
                    <a:pt x="614" y="175"/>
                  </a:lnTo>
                  <a:lnTo>
                    <a:pt x="614" y="179"/>
                  </a:lnTo>
                  <a:lnTo>
                    <a:pt x="614" y="218"/>
                  </a:lnTo>
                  <a:lnTo>
                    <a:pt x="614" y="228"/>
                  </a:lnTo>
                  <a:lnTo>
                    <a:pt x="614" y="233"/>
                  </a:lnTo>
                  <a:lnTo>
                    <a:pt x="614" y="236"/>
                  </a:lnTo>
                  <a:lnTo>
                    <a:pt x="614" y="240"/>
                  </a:lnTo>
                  <a:lnTo>
                    <a:pt x="615" y="242"/>
                  </a:lnTo>
                  <a:lnTo>
                    <a:pt x="616" y="244"/>
                  </a:lnTo>
                  <a:lnTo>
                    <a:pt x="617" y="247"/>
                  </a:lnTo>
                  <a:lnTo>
                    <a:pt x="620" y="248"/>
                  </a:lnTo>
                  <a:lnTo>
                    <a:pt x="621" y="249"/>
                  </a:lnTo>
                  <a:lnTo>
                    <a:pt x="624" y="250"/>
                  </a:lnTo>
                  <a:lnTo>
                    <a:pt x="627" y="250"/>
                  </a:lnTo>
                  <a:lnTo>
                    <a:pt x="631" y="251"/>
                  </a:lnTo>
                  <a:lnTo>
                    <a:pt x="636" y="252"/>
                  </a:lnTo>
                  <a:lnTo>
                    <a:pt x="636" y="258"/>
                  </a:lnTo>
                  <a:lnTo>
                    <a:pt x="532" y="258"/>
                  </a:lnTo>
                  <a:lnTo>
                    <a:pt x="532" y="252"/>
                  </a:lnTo>
                  <a:lnTo>
                    <a:pt x="539" y="251"/>
                  </a:lnTo>
                  <a:lnTo>
                    <a:pt x="544" y="250"/>
                  </a:lnTo>
                  <a:lnTo>
                    <a:pt x="547" y="249"/>
                  </a:lnTo>
                  <a:lnTo>
                    <a:pt x="550" y="247"/>
                  </a:lnTo>
                  <a:lnTo>
                    <a:pt x="552" y="243"/>
                  </a:lnTo>
                  <a:lnTo>
                    <a:pt x="554" y="237"/>
                  </a:lnTo>
                  <a:lnTo>
                    <a:pt x="555" y="229"/>
                  </a:lnTo>
                  <a:lnTo>
                    <a:pt x="555" y="219"/>
                  </a:lnTo>
                  <a:lnTo>
                    <a:pt x="555" y="125"/>
                  </a:lnTo>
                  <a:lnTo>
                    <a:pt x="555" y="117"/>
                  </a:lnTo>
                  <a:lnTo>
                    <a:pt x="555" y="111"/>
                  </a:lnTo>
                  <a:lnTo>
                    <a:pt x="555" y="106"/>
                  </a:lnTo>
                  <a:lnTo>
                    <a:pt x="554" y="104"/>
                  </a:lnTo>
                  <a:lnTo>
                    <a:pt x="552" y="102"/>
                  </a:lnTo>
                  <a:lnTo>
                    <a:pt x="551" y="100"/>
                  </a:lnTo>
                  <a:lnTo>
                    <a:pt x="549" y="97"/>
                  </a:lnTo>
                  <a:lnTo>
                    <a:pt x="547" y="96"/>
                  </a:lnTo>
                  <a:lnTo>
                    <a:pt x="545" y="95"/>
                  </a:lnTo>
                  <a:lnTo>
                    <a:pt x="541" y="94"/>
                  </a:lnTo>
                  <a:lnTo>
                    <a:pt x="537" y="93"/>
                  </a:lnTo>
                  <a:lnTo>
                    <a:pt x="532" y="92"/>
                  </a:lnTo>
                  <a:lnTo>
                    <a:pt x="532" y="86"/>
                  </a:lnTo>
                  <a:lnTo>
                    <a:pt x="614" y="86"/>
                  </a:lnTo>
                  <a:close/>
                  <a:moveTo>
                    <a:pt x="762" y="0"/>
                  </a:moveTo>
                  <a:lnTo>
                    <a:pt x="769" y="0"/>
                  </a:lnTo>
                  <a:lnTo>
                    <a:pt x="774" y="2"/>
                  </a:lnTo>
                  <a:lnTo>
                    <a:pt x="779" y="4"/>
                  </a:lnTo>
                  <a:lnTo>
                    <a:pt x="784" y="7"/>
                  </a:lnTo>
                  <a:lnTo>
                    <a:pt x="787" y="12"/>
                  </a:lnTo>
                  <a:lnTo>
                    <a:pt x="790" y="16"/>
                  </a:lnTo>
                  <a:lnTo>
                    <a:pt x="792" y="22"/>
                  </a:lnTo>
                  <a:lnTo>
                    <a:pt x="792" y="27"/>
                  </a:lnTo>
                  <a:lnTo>
                    <a:pt x="792" y="32"/>
                  </a:lnTo>
                  <a:lnTo>
                    <a:pt x="790" y="37"/>
                  </a:lnTo>
                  <a:lnTo>
                    <a:pt x="787" y="41"/>
                  </a:lnTo>
                  <a:lnTo>
                    <a:pt x="784" y="46"/>
                  </a:lnTo>
                  <a:lnTo>
                    <a:pt x="779" y="49"/>
                  </a:lnTo>
                  <a:lnTo>
                    <a:pt x="774" y="51"/>
                  </a:lnTo>
                  <a:lnTo>
                    <a:pt x="769" y="53"/>
                  </a:lnTo>
                  <a:lnTo>
                    <a:pt x="762" y="53"/>
                  </a:lnTo>
                  <a:lnTo>
                    <a:pt x="757" y="53"/>
                  </a:lnTo>
                  <a:lnTo>
                    <a:pt x="751" y="51"/>
                  </a:lnTo>
                  <a:lnTo>
                    <a:pt x="746" y="49"/>
                  </a:lnTo>
                  <a:lnTo>
                    <a:pt x="742" y="46"/>
                  </a:lnTo>
                  <a:lnTo>
                    <a:pt x="739" y="41"/>
                  </a:lnTo>
                  <a:lnTo>
                    <a:pt x="736" y="37"/>
                  </a:lnTo>
                  <a:lnTo>
                    <a:pt x="734" y="32"/>
                  </a:lnTo>
                  <a:lnTo>
                    <a:pt x="734" y="27"/>
                  </a:lnTo>
                  <a:lnTo>
                    <a:pt x="734" y="22"/>
                  </a:lnTo>
                  <a:lnTo>
                    <a:pt x="736" y="16"/>
                  </a:lnTo>
                  <a:lnTo>
                    <a:pt x="739" y="12"/>
                  </a:lnTo>
                  <a:lnTo>
                    <a:pt x="742" y="8"/>
                  </a:lnTo>
                  <a:lnTo>
                    <a:pt x="746" y="5"/>
                  </a:lnTo>
                  <a:lnTo>
                    <a:pt x="751" y="3"/>
                  </a:lnTo>
                  <a:lnTo>
                    <a:pt x="757" y="0"/>
                  </a:lnTo>
                  <a:lnTo>
                    <a:pt x="762" y="0"/>
                  </a:lnTo>
                  <a:close/>
                  <a:moveTo>
                    <a:pt x="792" y="86"/>
                  </a:moveTo>
                  <a:lnTo>
                    <a:pt x="792" y="219"/>
                  </a:lnTo>
                  <a:lnTo>
                    <a:pt x="792" y="228"/>
                  </a:lnTo>
                  <a:lnTo>
                    <a:pt x="794" y="236"/>
                  </a:lnTo>
                  <a:lnTo>
                    <a:pt x="795" y="242"/>
                  </a:lnTo>
                  <a:lnTo>
                    <a:pt x="796" y="245"/>
                  </a:lnTo>
                  <a:lnTo>
                    <a:pt x="800" y="248"/>
                  </a:lnTo>
                  <a:lnTo>
                    <a:pt x="804" y="250"/>
                  </a:lnTo>
                  <a:lnTo>
                    <a:pt x="809" y="251"/>
                  </a:lnTo>
                  <a:lnTo>
                    <a:pt x="815" y="252"/>
                  </a:lnTo>
                  <a:lnTo>
                    <a:pt x="815" y="258"/>
                  </a:lnTo>
                  <a:lnTo>
                    <a:pt x="711" y="258"/>
                  </a:lnTo>
                  <a:lnTo>
                    <a:pt x="711" y="252"/>
                  </a:lnTo>
                  <a:lnTo>
                    <a:pt x="716" y="251"/>
                  </a:lnTo>
                  <a:lnTo>
                    <a:pt x="722" y="250"/>
                  </a:lnTo>
                  <a:lnTo>
                    <a:pt x="726" y="248"/>
                  </a:lnTo>
                  <a:lnTo>
                    <a:pt x="730" y="244"/>
                  </a:lnTo>
                  <a:lnTo>
                    <a:pt x="731" y="241"/>
                  </a:lnTo>
                  <a:lnTo>
                    <a:pt x="732" y="236"/>
                  </a:lnTo>
                  <a:lnTo>
                    <a:pt x="734" y="228"/>
                  </a:lnTo>
                  <a:lnTo>
                    <a:pt x="734" y="219"/>
                  </a:lnTo>
                  <a:lnTo>
                    <a:pt x="734" y="125"/>
                  </a:lnTo>
                  <a:lnTo>
                    <a:pt x="734" y="115"/>
                  </a:lnTo>
                  <a:lnTo>
                    <a:pt x="732" y="107"/>
                  </a:lnTo>
                  <a:lnTo>
                    <a:pt x="731" y="102"/>
                  </a:lnTo>
                  <a:lnTo>
                    <a:pt x="729" y="98"/>
                  </a:lnTo>
                  <a:lnTo>
                    <a:pt x="726" y="96"/>
                  </a:lnTo>
                  <a:lnTo>
                    <a:pt x="722" y="94"/>
                  </a:lnTo>
                  <a:lnTo>
                    <a:pt x="717" y="93"/>
                  </a:lnTo>
                  <a:lnTo>
                    <a:pt x="711" y="92"/>
                  </a:lnTo>
                  <a:lnTo>
                    <a:pt x="711" y="86"/>
                  </a:lnTo>
                  <a:lnTo>
                    <a:pt x="792" y="86"/>
                  </a:lnTo>
                  <a:close/>
                  <a:moveTo>
                    <a:pt x="935" y="234"/>
                  </a:moveTo>
                  <a:lnTo>
                    <a:pt x="926" y="241"/>
                  </a:lnTo>
                  <a:lnTo>
                    <a:pt x="917" y="247"/>
                  </a:lnTo>
                  <a:lnTo>
                    <a:pt x="909" y="252"/>
                  </a:lnTo>
                  <a:lnTo>
                    <a:pt x="901" y="256"/>
                  </a:lnTo>
                  <a:lnTo>
                    <a:pt x="894" y="259"/>
                  </a:lnTo>
                  <a:lnTo>
                    <a:pt x="886" y="261"/>
                  </a:lnTo>
                  <a:lnTo>
                    <a:pt x="879" y="264"/>
                  </a:lnTo>
                  <a:lnTo>
                    <a:pt x="871" y="264"/>
                  </a:lnTo>
                  <a:lnTo>
                    <a:pt x="864" y="262"/>
                  </a:lnTo>
                  <a:lnTo>
                    <a:pt x="856" y="261"/>
                  </a:lnTo>
                  <a:lnTo>
                    <a:pt x="850" y="258"/>
                  </a:lnTo>
                  <a:lnTo>
                    <a:pt x="845" y="254"/>
                  </a:lnTo>
                  <a:lnTo>
                    <a:pt x="840" y="249"/>
                  </a:lnTo>
                  <a:lnTo>
                    <a:pt x="836" y="243"/>
                  </a:lnTo>
                  <a:lnTo>
                    <a:pt x="835" y="236"/>
                  </a:lnTo>
                  <a:lnTo>
                    <a:pt x="834" y="229"/>
                  </a:lnTo>
                  <a:lnTo>
                    <a:pt x="834" y="225"/>
                  </a:lnTo>
                  <a:lnTo>
                    <a:pt x="835" y="220"/>
                  </a:lnTo>
                  <a:lnTo>
                    <a:pt x="836" y="216"/>
                  </a:lnTo>
                  <a:lnTo>
                    <a:pt x="839" y="211"/>
                  </a:lnTo>
                  <a:lnTo>
                    <a:pt x="841" y="207"/>
                  </a:lnTo>
                  <a:lnTo>
                    <a:pt x="844" y="202"/>
                  </a:lnTo>
                  <a:lnTo>
                    <a:pt x="847" y="198"/>
                  </a:lnTo>
                  <a:lnTo>
                    <a:pt x="852" y="194"/>
                  </a:lnTo>
                  <a:lnTo>
                    <a:pt x="857" y="190"/>
                  </a:lnTo>
                  <a:lnTo>
                    <a:pt x="865" y="186"/>
                  </a:lnTo>
                  <a:lnTo>
                    <a:pt x="872" y="182"/>
                  </a:lnTo>
                  <a:lnTo>
                    <a:pt x="882" y="176"/>
                  </a:lnTo>
                  <a:lnTo>
                    <a:pt x="894" y="170"/>
                  </a:lnTo>
                  <a:lnTo>
                    <a:pt x="906" y="164"/>
                  </a:lnTo>
                  <a:lnTo>
                    <a:pt x="920" y="159"/>
                  </a:lnTo>
                  <a:lnTo>
                    <a:pt x="935" y="152"/>
                  </a:lnTo>
                  <a:lnTo>
                    <a:pt x="935" y="134"/>
                  </a:lnTo>
                  <a:lnTo>
                    <a:pt x="935" y="125"/>
                  </a:lnTo>
                  <a:lnTo>
                    <a:pt x="934" y="118"/>
                  </a:lnTo>
                  <a:lnTo>
                    <a:pt x="934" y="112"/>
                  </a:lnTo>
                  <a:lnTo>
                    <a:pt x="932" y="109"/>
                  </a:lnTo>
                  <a:lnTo>
                    <a:pt x="931" y="106"/>
                  </a:lnTo>
                  <a:lnTo>
                    <a:pt x="929" y="103"/>
                  </a:lnTo>
                  <a:lnTo>
                    <a:pt x="926" y="101"/>
                  </a:lnTo>
                  <a:lnTo>
                    <a:pt x="924" y="98"/>
                  </a:lnTo>
                  <a:lnTo>
                    <a:pt x="921" y="97"/>
                  </a:lnTo>
                  <a:lnTo>
                    <a:pt x="917" y="96"/>
                  </a:lnTo>
                  <a:lnTo>
                    <a:pt x="914" y="95"/>
                  </a:lnTo>
                  <a:lnTo>
                    <a:pt x="910" y="95"/>
                  </a:lnTo>
                  <a:lnTo>
                    <a:pt x="904" y="95"/>
                  </a:lnTo>
                  <a:lnTo>
                    <a:pt x="899" y="96"/>
                  </a:lnTo>
                  <a:lnTo>
                    <a:pt x="894" y="98"/>
                  </a:lnTo>
                  <a:lnTo>
                    <a:pt x="889" y="101"/>
                  </a:lnTo>
                  <a:lnTo>
                    <a:pt x="886" y="103"/>
                  </a:lnTo>
                  <a:lnTo>
                    <a:pt x="885" y="104"/>
                  </a:lnTo>
                  <a:lnTo>
                    <a:pt x="884" y="106"/>
                  </a:lnTo>
                  <a:lnTo>
                    <a:pt x="884" y="109"/>
                  </a:lnTo>
                  <a:lnTo>
                    <a:pt x="884" y="111"/>
                  </a:lnTo>
                  <a:lnTo>
                    <a:pt x="885" y="113"/>
                  </a:lnTo>
                  <a:lnTo>
                    <a:pt x="887" y="115"/>
                  </a:lnTo>
                  <a:lnTo>
                    <a:pt x="890" y="119"/>
                  </a:lnTo>
                  <a:lnTo>
                    <a:pt x="894" y="123"/>
                  </a:lnTo>
                  <a:lnTo>
                    <a:pt x="896" y="127"/>
                  </a:lnTo>
                  <a:lnTo>
                    <a:pt x="897" y="130"/>
                  </a:lnTo>
                  <a:lnTo>
                    <a:pt x="897" y="135"/>
                  </a:lnTo>
                  <a:lnTo>
                    <a:pt x="897" y="139"/>
                  </a:lnTo>
                  <a:lnTo>
                    <a:pt x="896" y="143"/>
                  </a:lnTo>
                  <a:lnTo>
                    <a:pt x="894" y="147"/>
                  </a:lnTo>
                  <a:lnTo>
                    <a:pt x="890" y="151"/>
                  </a:lnTo>
                  <a:lnTo>
                    <a:pt x="886" y="154"/>
                  </a:lnTo>
                  <a:lnTo>
                    <a:pt x="881" y="155"/>
                  </a:lnTo>
                  <a:lnTo>
                    <a:pt x="876" y="158"/>
                  </a:lnTo>
                  <a:lnTo>
                    <a:pt x="870" y="158"/>
                  </a:lnTo>
                  <a:lnTo>
                    <a:pt x="864" y="156"/>
                  </a:lnTo>
                  <a:lnTo>
                    <a:pt x="859" y="155"/>
                  </a:lnTo>
                  <a:lnTo>
                    <a:pt x="854" y="153"/>
                  </a:lnTo>
                  <a:lnTo>
                    <a:pt x="849" y="150"/>
                  </a:lnTo>
                  <a:lnTo>
                    <a:pt x="845" y="146"/>
                  </a:lnTo>
                  <a:lnTo>
                    <a:pt x="842" y="142"/>
                  </a:lnTo>
                  <a:lnTo>
                    <a:pt x="841" y="138"/>
                  </a:lnTo>
                  <a:lnTo>
                    <a:pt x="840" y="134"/>
                  </a:lnTo>
                  <a:lnTo>
                    <a:pt x="841" y="127"/>
                  </a:lnTo>
                  <a:lnTo>
                    <a:pt x="842" y="121"/>
                  </a:lnTo>
                  <a:lnTo>
                    <a:pt x="846" y="114"/>
                  </a:lnTo>
                  <a:lnTo>
                    <a:pt x="851" y="109"/>
                  </a:lnTo>
                  <a:lnTo>
                    <a:pt x="857" y="103"/>
                  </a:lnTo>
                  <a:lnTo>
                    <a:pt x="865" y="97"/>
                  </a:lnTo>
                  <a:lnTo>
                    <a:pt x="874" y="93"/>
                  </a:lnTo>
                  <a:lnTo>
                    <a:pt x="884" y="89"/>
                  </a:lnTo>
                  <a:lnTo>
                    <a:pt x="889" y="88"/>
                  </a:lnTo>
                  <a:lnTo>
                    <a:pt x="894" y="87"/>
                  </a:lnTo>
                  <a:lnTo>
                    <a:pt x="900" y="86"/>
                  </a:lnTo>
                  <a:lnTo>
                    <a:pt x="905" y="85"/>
                  </a:lnTo>
                  <a:lnTo>
                    <a:pt x="911" y="85"/>
                  </a:lnTo>
                  <a:lnTo>
                    <a:pt x="916" y="84"/>
                  </a:lnTo>
                  <a:lnTo>
                    <a:pt x="922" y="84"/>
                  </a:lnTo>
                  <a:lnTo>
                    <a:pt x="927" y="84"/>
                  </a:lnTo>
                  <a:lnTo>
                    <a:pt x="934" y="84"/>
                  </a:lnTo>
                  <a:lnTo>
                    <a:pt x="940" y="85"/>
                  </a:lnTo>
                  <a:lnTo>
                    <a:pt x="946" y="85"/>
                  </a:lnTo>
                  <a:lnTo>
                    <a:pt x="951" y="86"/>
                  </a:lnTo>
                  <a:lnTo>
                    <a:pt x="956" y="88"/>
                  </a:lnTo>
                  <a:lnTo>
                    <a:pt x="961" y="89"/>
                  </a:lnTo>
                  <a:lnTo>
                    <a:pt x="966" y="92"/>
                  </a:lnTo>
                  <a:lnTo>
                    <a:pt x="970" y="94"/>
                  </a:lnTo>
                  <a:lnTo>
                    <a:pt x="977" y="100"/>
                  </a:lnTo>
                  <a:lnTo>
                    <a:pt x="982" y="104"/>
                  </a:lnTo>
                  <a:lnTo>
                    <a:pt x="987" y="110"/>
                  </a:lnTo>
                  <a:lnTo>
                    <a:pt x="990" y="117"/>
                  </a:lnTo>
                  <a:lnTo>
                    <a:pt x="991" y="119"/>
                  </a:lnTo>
                  <a:lnTo>
                    <a:pt x="991" y="121"/>
                  </a:lnTo>
                  <a:lnTo>
                    <a:pt x="992" y="125"/>
                  </a:lnTo>
                  <a:lnTo>
                    <a:pt x="992" y="129"/>
                  </a:lnTo>
                  <a:lnTo>
                    <a:pt x="992" y="134"/>
                  </a:lnTo>
                  <a:lnTo>
                    <a:pt x="992" y="139"/>
                  </a:lnTo>
                  <a:lnTo>
                    <a:pt x="992" y="145"/>
                  </a:lnTo>
                  <a:lnTo>
                    <a:pt x="992" y="152"/>
                  </a:lnTo>
                  <a:lnTo>
                    <a:pt x="992" y="219"/>
                  </a:lnTo>
                  <a:lnTo>
                    <a:pt x="992" y="225"/>
                  </a:lnTo>
                  <a:lnTo>
                    <a:pt x="994" y="228"/>
                  </a:lnTo>
                  <a:lnTo>
                    <a:pt x="994" y="232"/>
                  </a:lnTo>
                  <a:lnTo>
                    <a:pt x="994" y="234"/>
                  </a:lnTo>
                  <a:lnTo>
                    <a:pt x="995" y="235"/>
                  </a:lnTo>
                  <a:lnTo>
                    <a:pt x="995" y="236"/>
                  </a:lnTo>
                  <a:lnTo>
                    <a:pt x="995" y="237"/>
                  </a:lnTo>
                  <a:lnTo>
                    <a:pt x="996" y="239"/>
                  </a:lnTo>
                  <a:lnTo>
                    <a:pt x="997" y="240"/>
                  </a:lnTo>
                  <a:lnTo>
                    <a:pt x="999" y="240"/>
                  </a:lnTo>
                  <a:lnTo>
                    <a:pt x="1000" y="240"/>
                  </a:lnTo>
                  <a:lnTo>
                    <a:pt x="1002" y="240"/>
                  </a:lnTo>
                  <a:lnTo>
                    <a:pt x="1005" y="239"/>
                  </a:lnTo>
                  <a:lnTo>
                    <a:pt x="1007" y="237"/>
                  </a:lnTo>
                  <a:lnTo>
                    <a:pt x="1010" y="235"/>
                  </a:lnTo>
                  <a:lnTo>
                    <a:pt x="1016" y="239"/>
                  </a:lnTo>
                  <a:lnTo>
                    <a:pt x="1011" y="244"/>
                  </a:lnTo>
                  <a:lnTo>
                    <a:pt x="1006" y="250"/>
                  </a:lnTo>
                  <a:lnTo>
                    <a:pt x="1000" y="254"/>
                  </a:lnTo>
                  <a:lnTo>
                    <a:pt x="995" y="258"/>
                  </a:lnTo>
                  <a:lnTo>
                    <a:pt x="989" y="260"/>
                  </a:lnTo>
                  <a:lnTo>
                    <a:pt x="984" y="262"/>
                  </a:lnTo>
                  <a:lnTo>
                    <a:pt x="977" y="264"/>
                  </a:lnTo>
                  <a:lnTo>
                    <a:pt x="970" y="264"/>
                  </a:lnTo>
                  <a:lnTo>
                    <a:pt x="962" y="264"/>
                  </a:lnTo>
                  <a:lnTo>
                    <a:pt x="956" y="261"/>
                  </a:lnTo>
                  <a:lnTo>
                    <a:pt x="950" y="260"/>
                  </a:lnTo>
                  <a:lnTo>
                    <a:pt x="945" y="257"/>
                  </a:lnTo>
                  <a:lnTo>
                    <a:pt x="941" y="252"/>
                  </a:lnTo>
                  <a:lnTo>
                    <a:pt x="939" y="248"/>
                  </a:lnTo>
                  <a:lnTo>
                    <a:pt x="936" y="241"/>
                  </a:lnTo>
                  <a:lnTo>
                    <a:pt x="935" y="234"/>
                  </a:lnTo>
                  <a:close/>
                  <a:moveTo>
                    <a:pt x="935" y="223"/>
                  </a:moveTo>
                  <a:lnTo>
                    <a:pt x="935" y="164"/>
                  </a:lnTo>
                  <a:lnTo>
                    <a:pt x="924" y="171"/>
                  </a:lnTo>
                  <a:lnTo>
                    <a:pt x="914" y="178"/>
                  </a:lnTo>
                  <a:lnTo>
                    <a:pt x="906" y="185"/>
                  </a:lnTo>
                  <a:lnTo>
                    <a:pt x="900" y="193"/>
                  </a:lnTo>
                  <a:lnTo>
                    <a:pt x="896" y="198"/>
                  </a:lnTo>
                  <a:lnTo>
                    <a:pt x="895" y="203"/>
                  </a:lnTo>
                  <a:lnTo>
                    <a:pt x="892" y="208"/>
                  </a:lnTo>
                  <a:lnTo>
                    <a:pt x="892" y="213"/>
                  </a:lnTo>
                  <a:lnTo>
                    <a:pt x="892" y="218"/>
                  </a:lnTo>
                  <a:lnTo>
                    <a:pt x="894" y="221"/>
                  </a:lnTo>
                  <a:lnTo>
                    <a:pt x="896" y="226"/>
                  </a:lnTo>
                  <a:lnTo>
                    <a:pt x="899" y="229"/>
                  </a:lnTo>
                  <a:lnTo>
                    <a:pt x="901" y="232"/>
                  </a:lnTo>
                  <a:lnTo>
                    <a:pt x="904" y="233"/>
                  </a:lnTo>
                  <a:lnTo>
                    <a:pt x="907" y="234"/>
                  </a:lnTo>
                  <a:lnTo>
                    <a:pt x="912" y="234"/>
                  </a:lnTo>
                  <a:lnTo>
                    <a:pt x="917" y="233"/>
                  </a:lnTo>
                  <a:lnTo>
                    <a:pt x="922" y="232"/>
                  </a:lnTo>
                  <a:lnTo>
                    <a:pt x="929" y="228"/>
                  </a:lnTo>
                  <a:lnTo>
                    <a:pt x="935" y="223"/>
                  </a:lnTo>
                  <a:close/>
                  <a:moveTo>
                    <a:pt x="1117" y="6"/>
                  </a:moveTo>
                  <a:lnTo>
                    <a:pt x="1117" y="219"/>
                  </a:lnTo>
                  <a:lnTo>
                    <a:pt x="1117" y="228"/>
                  </a:lnTo>
                  <a:lnTo>
                    <a:pt x="1119" y="236"/>
                  </a:lnTo>
                  <a:lnTo>
                    <a:pt x="1120" y="242"/>
                  </a:lnTo>
                  <a:lnTo>
                    <a:pt x="1121" y="245"/>
                  </a:lnTo>
                  <a:lnTo>
                    <a:pt x="1125" y="248"/>
                  </a:lnTo>
                  <a:lnTo>
                    <a:pt x="1129" y="250"/>
                  </a:lnTo>
                  <a:lnTo>
                    <a:pt x="1134" y="251"/>
                  </a:lnTo>
                  <a:lnTo>
                    <a:pt x="1140" y="252"/>
                  </a:lnTo>
                  <a:lnTo>
                    <a:pt x="1140" y="258"/>
                  </a:lnTo>
                  <a:lnTo>
                    <a:pt x="1036" y="258"/>
                  </a:lnTo>
                  <a:lnTo>
                    <a:pt x="1036" y="252"/>
                  </a:lnTo>
                  <a:lnTo>
                    <a:pt x="1041" y="251"/>
                  </a:lnTo>
                  <a:lnTo>
                    <a:pt x="1047" y="250"/>
                  </a:lnTo>
                  <a:lnTo>
                    <a:pt x="1051" y="248"/>
                  </a:lnTo>
                  <a:lnTo>
                    <a:pt x="1055" y="244"/>
                  </a:lnTo>
                  <a:lnTo>
                    <a:pt x="1056" y="241"/>
                  </a:lnTo>
                  <a:lnTo>
                    <a:pt x="1057" y="236"/>
                  </a:lnTo>
                  <a:lnTo>
                    <a:pt x="1059" y="228"/>
                  </a:lnTo>
                  <a:lnTo>
                    <a:pt x="1059" y="219"/>
                  </a:lnTo>
                  <a:lnTo>
                    <a:pt x="1059" y="45"/>
                  </a:lnTo>
                  <a:lnTo>
                    <a:pt x="1059" y="36"/>
                  </a:lnTo>
                  <a:lnTo>
                    <a:pt x="1057" y="28"/>
                  </a:lnTo>
                  <a:lnTo>
                    <a:pt x="1056" y="22"/>
                  </a:lnTo>
                  <a:lnTo>
                    <a:pt x="1054" y="19"/>
                  </a:lnTo>
                  <a:lnTo>
                    <a:pt x="1051" y="16"/>
                  </a:lnTo>
                  <a:lnTo>
                    <a:pt x="1047" y="14"/>
                  </a:lnTo>
                  <a:lnTo>
                    <a:pt x="1042" y="13"/>
                  </a:lnTo>
                  <a:lnTo>
                    <a:pt x="1036" y="12"/>
                  </a:lnTo>
                  <a:lnTo>
                    <a:pt x="1036" y="6"/>
                  </a:lnTo>
                  <a:lnTo>
                    <a:pt x="111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8" name="Freeform 940"/>
            <p:cNvSpPr>
              <a:spLocks noEditPoints="1"/>
            </p:cNvSpPr>
            <p:nvPr/>
          </p:nvSpPr>
          <p:spPr bwMode="auto">
            <a:xfrm>
              <a:off x="2992" y="2775"/>
              <a:ext cx="104" cy="76"/>
            </a:xfrm>
            <a:custGeom>
              <a:avLst/>
              <a:gdLst>
                <a:gd name="T0" fmla="*/ 0 w 521"/>
                <a:gd name="T1" fmla="*/ 0 h 305"/>
                <a:gd name="T2" fmla="*/ 0 w 521"/>
                <a:gd name="T3" fmla="*/ 0 h 305"/>
                <a:gd name="T4" fmla="*/ 0 w 521"/>
                <a:gd name="T5" fmla="*/ 0 h 305"/>
                <a:gd name="T6" fmla="*/ 0 w 521"/>
                <a:gd name="T7" fmla="*/ 0 h 305"/>
                <a:gd name="T8" fmla="*/ 0 w 521"/>
                <a:gd name="T9" fmla="*/ 0 h 305"/>
                <a:gd name="T10" fmla="*/ 0 w 521"/>
                <a:gd name="T11" fmla="*/ 0 h 305"/>
                <a:gd name="T12" fmla="*/ 0 w 521"/>
                <a:gd name="T13" fmla="*/ 0 h 305"/>
                <a:gd name="T14" fmla="*/ 0 w 521"/>
                <a:gd name="T15" fmla="*/ 0 h 305"/>
                <a:gd name="T16" fmla="*/ 0 w 521"/>
                <a:gd name="T17" fmla="*/ 0 h 305"/>
                <a:gd name="T18" fmla="*/ 0 w 521"/>
                <a:gd name="T19" fmla="*/ 0 h 305"/>
                <a:gd name="T20" fmla="*/ 0 w 521"/>
                <a:gd name="T21" fmla="*/ 0 h 305"/>
                <a:gd name="T22" fmla="*/ 0 w 521"/>
                <a:gd name="T23" fmla="*/ 0 h 305"/>
                <a:gd name="T24" fmla="*/ 0 w 521"/>
                <a:gd name="T25" fmla="*/ 0 h 305"/>
                <a:gd name="T26" fmla="*/ 0 w 521"/>
                <a:gd name="T27" fmla="*/ 0 h 305"/>
                <a:gd name="T28" fmla="*/ 0 w 521"/>
                <a:gd name="T29" fmla="*/ 0 h 305"/>
                <a:gd name="T30" fmla="*/ 0 w 521"/>
                <a:gd name="T31" fmla="*/ 0 h 305"/>
                <a:gd name="T32" fmla="*/ 0 w 521"/>
                <a:gd name="T33" fmla="*/ 0 h 305"/>
                <a:gd name="T34" fmla="*/ 0 w 521"/>
                <a:gd name="T35" fmla="*/ 0 h 305"/>
                <a:gd name="T36" fmla="*/ 0 w 521"/>
                <a:gd name="T37" fmla="*/ 0 h 305"/>
                <a:gd name="T38" fmla="*/ 0 w 521"/>
                <a:gd name="T39" fmla="*/ 0 h 305"/>
                <a:gd name="T40" fmla="*/ 0 w 521"/>
                <a:gd name="T41" fmla="*/ 0 h 305"/>
                <a:gd name="T42" fmla="*/ 0 w 521"/>
                <a:gd name="T43" fmla="*/ 0 h 305"/>
                <a:gd name="T44" fmla="*/ 0 w 521"/>
                <a:gd name="T45" fmla="*/ 0 h 305"/>
                <a:gd name="T46" fmla="*/ 0 w 521"/>
                <a:gd name="T47" fmla="*/ 0 h 305"/>
                <a:gd name="T48" fmla="*/ 0 w 521"/>
                <a:gd name="T49" fmla="*/ 0 h 305"/>
                <a:gd name="T50" fmla="*/ 0 w 521"/>
                <a:gd name="T51" fmla="*/ 0 h 305"/>
                <a:gd name="T52" fmla="*/ 0 w 521"/>
                <a:gd name="T53" fmla="*/ 0 h 305"/>
                <a:gd name="T54" fmla="*/ 0 w 521"/>
                <a:gd name="T55" fmla="*/ 0 h 305"/>
                <a:gd name="T56" fmla="*/ 0 w 521"/>
                <a:gd name="T57" fmla="*/ 0 h 305"/>
                <a:gd name="T58" fmla="*/ 0 w 521"/>
                <a:gd name="T59" fmla="*/ 0 h 305"/>
                <a:gd name="T60" fmla="*/ 0 w 521"/>
                <a:gd name="T61" fmla="*/ 0 h 305"/>
                <a:gd name="T62" fmla="*/ 0 w 521"/>
                <a:gd name="T63" fmla="*/ 0 h 305"/>
                <a:gd name="T64" fmla="*/ 0 w 521"/>
                <a:gd name="T65" fmla="*/ 0 h 305"/>
                <a:gd name="T66" fmla="*/ 0 w 521"/>
                <a:gd name="T67" fmla="*/ 0 h 305"/>
                <a:gd name="T68" fmla="*/ 0 w 521"/>
                <a:gd name="T69" fmla="*/ 0 h 305"/>
                <a:gd name="T70" fmla="*/ 0 w 521"/>
                <a:gd name="T71" fmla="*/ 0 h 305"/>
                <a:gd name="T72" fmla="*/ 0 w 521"/>
                <a:gd name="T73" fmla="*/ 0 h 305"/>
                <a:gd name="T74" fmla="*/ 0 w 521"/>
                <a:gd name="T75" fmla="*/ 0 h 305"/>
                <a:gd name="T76" fmla="*/ 0 w 521"/>
                <a:gd name="T77" fmla="*/ 0 h 305"/>
                <a:gd name="T78" fmla="*/ 0 w 521"/>
                <a:gd name="T79" fmla="*/ 0 h 305"/>
                <a:gd name="T80" fmla="*/ 0 w 521"/>
                <a:gd name="T81" fmla="*/ 0 h 305"/>
                <a:gd name="T82" fmla="*/ 0 w 521"/>
                <a:gd name="T83" fmla="*/ 0 h 305"/>
                <a:gd name="T84" fmla="*/ 0 w 521"/>
                <a:gd name="T85" fmla="*/ 0 h 305"/>
                <a:gd name="T86" fmla="*/ 0 w 521"/>
                <a:gd name="T87" fmla="*/ 0 h 305"/>
                <a:gd name="T88" fmla="*/ 0 w 521"/>
                <a:gd name="T89" fmla="*/ 0 h 305"/>
                <a:gd name="T90" fmla="*/ 0 w 521"/>
                <a:gd name="T91" fmla="*/ 0 h 305"/>
                <a:gd name="T92" fmla="*/ 0 w 521"/>
                <a:gd name="T93" fmla="*/ 0 h 305"/>
                <a:gd name="T94" fmla="*/ 0 w 521"/>
                <a:gd name="T95" fmla="*/ 0 h 305"/>
                <a:gd name="T96" fmla="*/ 0 w 521"/>
                <a:gd name="T97" fmla="*/ 0 h 305"/>
                <a:gd name="T98" fmla="*/ 0 w 521"/>
                <a:gd name="T99" fmla="*/ 0 h 305"/>
                <a:gd name="T100" fmla="*/ 0 w 521"/>
                <a:gd name="T101" fmla="*/ 0 h 305"/>
                <a:gd name="T102" fmla="*/ 0 w 521"/>
                <a:gd name="T103" fmla="*/ 0 h 305"/>
                <a:gd name="T104" fmla="*/ 0 w 521"/>
                <a:gd name="T105" fmla="*/ 0 h 305"/>
                <a:gd name="T106" fmla="*/ 0 w 521"/>
                <a:gd name="T107" fmla="*/ 0 h 3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1"/>
                <a:gd name="T163" fmla="*/ 0 h 305"/>
                <a:gd name="T164" fmla="*/ 521 w 521"/>
                <a:gd name="T165" fmla="*/ 305 h 3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1" h="305">
                  <a:moveTo>
                    <a:pt x="72" y="120"/>
                  </a:moveTo>
                  <a:lnTo>
                    <a:pt x="81" y="142"/>
                  </a:lnTo>
                  <a:lnTo>
                    <a:pt x="86" y="133"/>
                  </a:lnTo>
                  <a:lnTo>
                    <a:pt x="91" y="125"/>
                  </a:lnTo>
                  <a:lnTo>
                    <a:pt x="95" y="119"/>
                  </a:lnTo>
                  <a:lnTo>
                    <a:pt x="100" y="113"/>
                  </a:lnTo>
                  <a:lnTo>
                    <a:pt x="105" y="108"/>
                  </a:lnTo>
                  <a:lnTo>
                    <a:pt x="111" y="105"/>
                  </a:lnTo>
                  <a:lnTo>
                    <a:pt x="119" y="101"/>
                  </a:lnTo>
                  <a:lnTo>
                    <a:pt x="125" y="99"/>
                  </a:lnTo>
                  <a:lnTo>
                    <a:pt x="134" y="97"/>
                  </a:lnTo>
                  <a:lnTo>
                    <a:pt x="142" y="95"/>
                  </a:lnTo>
                  <a:lnTo>
                    <a:pt x="150" y="95"/>
                  </a:lnTo>
                  <a:lnTo>
                    <a:pt x="157" y="96"/>
                  </a:lnTo>
                  <a:lnTo>
                    <a:pt x="164" y="98"/>
                  </a:lnTo>
                  <a:lnTo>
                    <a:pt x="171" y="101"/>
                  </a:lnTo>
                  <a:lnTo>
                    <a:pt x="177" y="106"/>
                  </a:lnTo>
                  <a:lnTo>
                    <a:pt x="184" y="112"/>
                  </a:lnTo>
                  <a:lnTo>
                    <a:pt x="189" y="101"/>
                  </a:lnTo>
                  <a:lnTo>
                    <a:pt x="194" y="93"/>
                  </a:lnTo>
                  <a:lnTo>
                    <a:pt x="199" y="86"/>
                  </a:lnTo>
                  <a:lnTo>
                    <a:pt x="204" y="80"/>
                  </a:lnTo>
                  <a:lnTo>
                    <a:pt x="210" y="74"/>
                  </a:lnTo>
                  <a:lnTo>
                    <a:pt x="216" y="70"/>
                  </a:lnTo>
                  <a:lnTo>
                    <a:pt x="222" y="66"/>
                  </a:lnTo>
                  <a:lnTo>
                    <a:pt x="230" y="63"/>
                  </a:lnTo>
                  <a:lnTo>
                    <a:pt x="239" y="60"/>
                  </a:lnTo>
                  <a:lnTo>
                    <a:pt x="247" y="59"/>
                  </a:lnTo>
                  <a:lnTo>
                    <a:pt x="255" y="59"/>
                  </a:lnTo>
                  <a:lnTo>
                    <a:pt x="262" y="59"/>
                  </a:lnTo>
                  <a:lnTo>
                    <a:pt x="269" y="62"/>
                  </a:lnTo>
                  <a:lnTo>
                    <a:pt x="275" y="65"/>
                  </a:lnTo>
                  <a:lnTo>
                    <a:pt x="280" y="70"/>
                  </a:lnTo>
                  <a:lnTo>
                    <a:pt x="285" y="74"/>
                  </a:lnTo>
                  <a:lnTo>
                    <a:pt x="287" y="76"/>
                  </a:lnTo>
                  <a:lnTo>
                    <a:pt x="290" y="80"/>
                  </a:lnTo>
                  <a:lnTo>
                    <a:pt x="292" y="83"/>
                  </a:lnTo>
                  <a:lnTo>
                    <a:pt x="295" y="88"/>
                  </a:lnTo>
                  <a:lnTo>
                    <a:pt x="296" y="92"/>
                  </a:lnTo>
                  <a:lnTo>
                    <a:pt x="299" y="98"/>
                  </a:lnTo>
                  <a:lnTo>
                    <a:pt x="301" y="104"/>
                  </a:lnTo>
                  <a:lnTo>
                    <a:pt x="304" y="109"/>
                  </a:lnTo>
                  <a:lnTo>
                    <a:pt x="330" y="174"/>
                  </a:lnTo>
                  <a:lnTo>
                    <a:pt x="334" y="184"/>
                  </a:lnTo>
                  <a:lnTo>
                    <a:pt x="337" y="190"/>
                  </a:lnTo>
                  <a:lnTo>
                    <a:pt x="341" y="195"/>
                  </a:lnTo>
                  <a:lnTo>
                    <a:pt x="344" y="197"/>
                  </a:lnTo>
                  <a:lnTo>
                    <a:pt x="347" y="198"/>
                  </a:lnTo>
                  <a:lnTo>
                    <a:pt x="351" y="199"/>
                  </a:lnTo>
                  <a:lnTo>
                    <a:pt x="356" y="199"/>
                  </a:lnTo>
                  <a:lnTo>
                    <a:pt x="362" y="198"/>
                  </a:lnTo>
                  <a:lnTo>
                    <a:pt x="364" y="204"/>
                  </a:lnTo>
                  <a:lnTo>
                    <a:pt x="272" y="235"/>
                  </a:lnTo>
                  <a:lnTo>
                    <a:pt x="270" y="229"/>
                  </a:lnTo>
                  <a:lnTo>
                    <a:pt x="275" y="227"/>
                  </a:lnTo>
                  <a:lnTo>
                    <a:pt x="279" y="223"/>
                  </a:lnTo>
                  <a:lnTo>
                    <a:pt x="281" y="220"/>
                  </a:lnTo>
                  <a:lnTo>
                    <a:pt x="282" y="215"/>
                  </a:lnTo>
                  <a:lnTo>
                    <a:pt x="282" y="212"/>
                  </a:lnTo>
                  <a:lnTo>
                    <a:pt x="281" y="207"/>
                  </a:lnTo>
                  <a:lnTo>
                    <a:pt x="279" y="201"/>
                  </a:lnTo>
                  <a:lnTo>
                    <a:pt x="275" y="193"/>
                  </a:lnTo>
                  <a:lnTo>
                    <a:pt x="247" y="125"/>
                  </a:lnTo>
                  <a:lnTo>
                    <a:pt x="244" y="116"/>
                  </a:lnTo>
                  <a:lnTo>
                    <a:pt x="241" y="108"/>
                  </a:lnTo>
                  <a:lnTo>
                    <a:pt x="239" y="103"/>
                  </a:lnTo>
                  <a:lnTo>
                    <a:pt x="236" y="99"/>
                  </a:lnTo>
                  <a:lnTo>
                    <a:pt x="234" y="97"/>
                  </a:lnTo>
                  <a:lnTo>
                    <a:pt x="231" y="95"/>
                  </a:lnTo>
                  <a:lnTo>
                    <a:pt x="229" y="93"/>
                  </a:lnTo>
                  <a:lnTo>
                    <a:pt x="226" y="92"/>
                  </a:lnTo>
                  <a:lnTo>
                    <a:pt x="224" y="91"/>
                  </a:lnTo>
                  <a:lnTo>
                    <a:pt x="221" y="91"/>
                  </a:lnTo>
                  <a:lnTo>
                    <a:pt x="219" y="91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9" y="97"/>
                  </a:lnTo>
                  <a:lnTo>
                    <a:pt x="205" y="99"/>
                  </a:lnTo>
                  <a:lnTo>
                    <a:pt x="202" y="103"/>
                  </a:lnTo>
                  <a:lnTo>
                    <a:pt x="200" y="108"/>
                  </a:lnTo>
                  <a:lnTo>
                    <a:pt x="197" y="113"/>
                  </a:lnTo>
                  <a:lnTo>
                    <a:pt x="195" y="119"/>
                  </a:lnTo>
                  <a:lnTo>
                    <a:pt x="192" y="124"/>
                  </a:lnTo>
                  <a:lnTo>
                    <a:pt x="227" y="209"/>
                  </a:lnTo>
                  <a:lnTo>
                    <a:pt x="231" y="218"/>
                  </a:lnTo>
                  <a:lnTo>
                    <a:pt x="234" y="225"/>
                  </a:lnTo>
                  <a:lnTo>
                    <a:pt x="236" y="229"/>
                  </a:lnTo>
                  <a:lnTo>
                    <a:pt x="239" y="231"/>
                  </a:lnTo>
                  <a:lnTo>
                    <a:pt x="242" y="234"/>
                  </a:lnTo>
                  <a:lnTo>
                    <a:pt x="247" y="234"/>
                  </a:lnTo>
                  <a:lnTo>
                    <a:pt x="252" y="235"/>
                  </a:lnTo>
                  <a:lnTo>
                    <a:pt x="257" y="234"/>
                  </a:lnTo>
                  <a:lnTo>
                    <a:pt x="260" y="239"/>
                  </a:lnTo>
                  <a:lnTo>
                    <a:pt x="169" y="270"/>
                  </a:lnTo>
                  <a:lnTo>
                    <a:pt x="166" y="264"/>
                  </a:lnTo>
                  <a:lnTo>
                    <a:pt x="170" y="263"/>
                  </a:lnTo>
                  <a:lnTo>
                    <a:pt x="172" y="261"/>
                  </a:lnTo>
                  <a:lnTo>
                    <a:pt x="175" y="260"/>
                  </a:lnTo>
                  <a:lnTo>
                    <a:pt x="176" y="258"/>
                  </a:lnTo>
                  <a:lnTo>
                    <a:pt x="177" y="255"/>
                  </a:lnTo>
                  <a:lnTo>
                    <a:pt x="177" y="253"/>
                  </a:lnTo>
                  <a:lnTo>
                    <a:pt x="179" y="250"/>
                  </a:lnTo>
                  <a:lnTo>
                    <a:pt x="179" y="247"/>
                  </a:lnTo>
                  <a:lnTo>
                    <a:pt x="179" y="245"/>
                  </a:lnTo>
                  <a:lnTo>
                    <a:pt x="177" y="240"/>
                  </a:lnTo>
                  <a:lnTo>
                    <a:pt x="175" y="235"/>
                  </a:lnTo>
                  <a:lnTo>
                    <a:pt x="172" y="228"/>
                  </a:lnTo>
                  <a:lnTo>
                    <a:pt x="145" y="161"/>
                  </a:lnTo>
                  <a:lnTo>
                    <a:pt x="140" y="150"/>
                  </a:lnTo>
                  <a:lnTo>
                    <a:pt x="136" y="142"/>
                  </a:lnTo>
                  <a:lnTo>
                    <a:pt x="134" y="138"/>
                  </a:lnTo>
                  <a:lnTo>
                    <a:pt x="131" y="135"/>
                  </a:lnTo>
                  <a:lnTo>
                    <a:pt x="129" y="132"/>
                  </a:lnTo>
                  <a:lnTo>
                    <a:pt x="127" y="130"/>
                  </a:lnTo>
                  <a:lnTo>
                    <a:pt x="125" y="129"/>
                  </a:lnTo>
                  <a:lnTo>
                    <a:pt x="122" y="128"/>
                  </a:lnTo>
                  <a:lnTo>
                    <a:pt x="120" y="127"/>
                  </a:lnTo>
                  <a:lnTo>
                    <a:pt x="117" y="127"/>
                  </a:lnTo>
                  <a:lnTo>
                    <a:pt x="114" y="127"/>
                  </a:lnTo>
                  <a:lnTo>
                    <a:pt x="111" y="128"/>
                  </a:lnTo>
                  <a:lnTo>
                    <a:pt x="109" y="130"/>
                  </a:lnTo>
                  <a:lnTo>
                    <a:pt x="105" y="131"/>
                  </a:lnTo>
                  <a:lnTo>
                    <a:pt x="102" y="133"/>
                  </a:lnTo>
                  <a:lnTo>
                    <a:pt x="100" y="137"/>
                  </a:lnTo>
                  <a:lnTo>
                    <a:pt x="97" y="141"/>
                  </a:lnTo>
                  <a:lnTo>
                    <a:pt x="95" y="146"/>
                  </a:lnTo>
                  <a:lnTo>
                    <a:pt x="91" y="153"/>
                  </a:lnTo>
                  <a:lnTo>
                    <a:pt x="89" y="160"/>
                  </a:lnTo>
                  <a:lnTo>
                    <a:pt x="124" y="244"/>
                  </a:lnTo>
                  <a:lnTo>
                    <a:pt x="126" y="252"/>
                  </a:lnTo>
                  <a:lnTo>
                    <a:pt x="130" y="259"/>
                  </a:lnTo>
                  <a:lnTo>
                    <a:pt x="134" y="264"/>
                  </a:lnTo>
                  <a:lnTo>
                    <a:pt x="136" y="267"/>
                  </a:lnTo>
                  <a:lnTo>
                    <a:pt x="140" y="269"/>
                  </a:lnTo>
                  <a:lnTo>
                    <a:pt x="144" y="269"/>
                  </a:lnTo>
                  <a:lnTo>
                    <a:pt x="150" y="270"/>
                  </a:lnTo>
                  <a:lnTo>
                    <a:pt x="155" y="269"/>
                  </a:lnTo>
                  <a:lnTo>
                    <a:pt x="156" y="275"/>
                  </a:lnTo>
                  <a:lnTo>
                    <a:pt x="65" y="305"/>
                  </a:lnTo>
                  <a:lnTo>
                    <a:pt x="64" y="300"/>
                  </a:lnTo>
                  <a:lnTo>
                    <a:pt x="67" y="297"/>
                  </a:lnTo>
                  <a:lnTo>
                    <a:pt x="71" y="294"/>
                  </a:lnTo>
                  <a:lnTo>
                    <a:pt x="74" y="291"/>
                  </a:lnTo>
                  <a:lnTo>
                    <a:pt x="75" y="287"/>
                  </a:lnTo>
                  <a:lnTo>
                    <a:pt x="75" y="284"/>
                  </a:lnTo>
                  <a:lnTo>
                    <a:pt x="74" y="279"/>
                  </a:lnTo>
                  <a:lnTo>
                    <a:pt x="71" y="272"/>
                  </a:lnTo>
                  <a:lnTo>
                    <a:pt x="67" y="263"/>
                  </a:lnTo>
                  <a:lnTo>
                    <a:pt x="33" y="174"/>
                  </a:lnTo>
                  <a:lnTo>
                    <a:pt x="29" y="165"/>
                  </a:lnTo>
                  <a:lnTo>
                    <a:pt x="25" y="158"/>
                  </a:lnTo>
                  <a:lnTo>
                    <a:pt x="23" y="154"/>
                  </a:lnTo>
                  <a:lnTo>
                    <a:pt x="20" y="150"/>
                  </a:lnTo>
                  <a:lnTo>
                    <a:pt x="16" y="149"/>
                  </a:lnTo>
                  <a:lnTo>
                    <a:pt x="13" y="148"/>
                  </a:lnTo>
                  <a:lnTo>
                    <a:pt x="6" y="148"/>
                  </a:lnTo>
                  <a:lnTo>
                    <a:pt x="1" y="149"/>
                  </a:lnTo>
                  <a:lnTo>
                    <a:pt x="0" y="144"/>
                  </a:lnTo>
                  <a:lnTo>
                    <a:pt x="72" y="120"/>
                  </a:lnTo>
                  <a:close/>
                  <a:moveTo>
                    <a:pt x="504" y="57"/>
                  </a:moveTo>
                  <a:lnTo>
                    <a:pt x="410" y="89"/>
                  </a:lnTo>
                  <a:lnTo>
                    <a:pt x="414" y="97"/>
                  </a:lnTo>
                  <a:lnTo>
                    <a:pt x="417" y="104"/>
                  </a:lnTo>
                  <a:lnTo>
                    <a:pt x="422" y="111"/>
                  </a:lnTo>
                  <a:lnTo>
                    <a:pt x="427" y="116"/>
                  </a:lnTo>
                  <a:lnTo>
                    <a:pt x="431" y="122"/>
                  </a:lnTo>
                  <a:lnTo>
                    <a:pt x="436" y="127"/>
                  </a:lnTo>
                  <a:lnTo>
                    <a:pt x="442" y="130"/>
                  </a:lnTo>
                  <a:lnTo>
                    <a:pt x="447" y="133"/>
                  </a:lnTo>
                  <a:lnTo>
                    <a:pt x="456" y="138"/>
                  </a:lnTo>
                  <a:lnTo>
                    <a:pt x="466" y="139"/>
                  </a:lnTo>
                  <a:lnTo>
                    <a:pt x="475" y="139"/>
                  </a:lnTo>
                  <a:lnTo>
                    <a:pt x="484" y="137"/>
                  </a:lnTo>
                  <a:lnTo>
                    <a:pt x="489" y="135"/>
                  </a:lnTo>
                  <a:lnTo>
                    <a:pt x="494" y="132"/>
                  </a:lnTo>
                  <a:lnTo>
                    <a:pt x="499" y="129"/>
                  </a:lnTo>
                  <a:lnTo>
                    <a:pt x="502" y="124"/>
                  </a:lnTo>
                  <a:lnTo>
                    <a:pt x="506" y="120"/>
                  </a:lnTo>
                  <a:lnTo>
                    <a:pt x="509" y="113"/>
                  </a:lnTo>
                  <a:lnTo>
                    <a:pt x="510" y="105"/>
                  </a:lnTo>
                  <a:lnTo>
                    <a:pt x="512" y="96"/>
                  </a:lnTo>
                  <a:lnTo>
                    <a:pt x="521" y="99"/>
                  </a:lnTo>
                  <a:lnTo>
                    <a:pt x="520" y="107"/>
                  </a:lnTo>
                  <a:lnTo>
                    <a:pt x="519" y="114"/>
                  </a:lnTo>
                  <a:lnTo>
                    <a:pt x="517" y="122"/>
                  </a:lnTo>
                  <a:lnTo>
                    <a:pt x="515" y="128"/>
                  </a:lnTo>
                  <a:lnTo>
                    <a:pt x="514" y="135"/>
                  </a:lnTo>
                  <a:lnTo>
                    <a:pt x="511" y="140"/>
                  </a:lnTo>
                  <a:lnTo>
                    <a:pt x="507" y="145"/>
                  </a:lnTo>
                  <a:lnTo>
                    <a:pt x="505" y="149"/>
                  </a:lnTo>
                  <a:lnTo>
                    <a:pt x="497" y="157"/>
                  </a:lnTo>
                  <a:lnTo>
                    <a:pt x="489" y="164"/>
                  </a:lnTo>
                  <a:lnTo>
                    <a:pt x="480" y="169"/>
                  </a:lnTo>
                  <a:lnTo>
                    <a:pt x="469" y="173"/>
                  </a:lnTo>
                  <a:lnTo>
                    <a:pt x="459" y="177"/>
                  </a:lnTo>
                  <a:lnTo>
                    <a:pt x="450" y="178"/>
                  </a:lnTo>
                  <a:lnTo>
                    <a:pt x="440" y="179"/>
                  </a:lnTo>
                  <a:lnTo>
                    <a:pt x="431" y="179"/>
                  </a:lnTo>
                  <a:lnTo>
                    <a:pt x="422" y="178"/>
                  </a:lnTo>
                  <a:lnTo>
                    <a:pt x="415" y="176"/>
                  </a:lnTo>
                  <a:lnTo>
                    <a:pt x="406" y="172"/>
                  </a:lnTo>
                  <a:lnTo>
                    <a:pt x="397" y="168"/>
                  </a:lnTo>
                  <a:lnTo>
                    <a:pt x="391" y="163"/>
                  </a:lnTo>
                  <a:lnTo>
                    <a:pt x="386" y="158"/>
                  </a:lnTo>
                  <a:lnTo>
                    <a:pt x="380" y="153"/>
                  </a:lnTo>
                  <a:lnTo>
                    <a:pt x="375" y="147"/>
                  </a:lnTo>
                  <a:lnTo>
                    <a:pt x="370" y="140"/>
                  </a:lnTo>
                  <a:lnTo>
                    <a:pt x="366" y="133"/>
                  </a:lnTo>
                  <a:lnTo>
                    <a:pt x="362" y="125"/>
                  </a:lnTo>
                  <a:lnTo>
                    <a:pt x="359" y="117"/>
                  </a:lnTo>
                  <a:lnTo>
                    <a:pt x="355" y="107"/>
                  </a:lnTo>
                  <a:lnTo>
                    <a:pt x="352" y="98"/>
                  </a:lnTo>
                  <a:lnTo>
                    <a:pt x="351" y="89"/>
                  </a:lnTo>
                  <a:lnTo>
                    <a:pt x="350" y="80"/>
                  </a:lnTo>
                  <a:lnTo>
                    <a:pt x="350" y="71"/>
                  </a:lnTo>
                  <a:lnTo>
                    <a:pt x="351" y="63"/>
                  </a:lnTo>
                  <a:lnTo>
                    <a:pt x="354" y="55"/>
                  </a:lnTo>
                  <a:lnTo>
                    <a:pt x="356" y="47"/>
                  </a:lnTo>
                  <a:lnTo>
                    <a:pt x="360" y="39"/>
                  </a:lnTo>
                  <a:lnTo>
                    <a:pt x="365" y="32"/>
                  </a:lnTo>
                  <a:lnTo>
                    <a:pt x="370" y="25"/>
                  </a:lnTo>
                  <a:lnTo>
                    <a:pt x="376" y="19"/>
                  </a:lnTo>
                  <a:lnTo>
                    <a:pt x="382" y="15"/>
                  </a:lnTo>
                  <a:lnTo>
                    <a:pt x="389" y="10"/>
                  </a:lnTo>
                  <a:lnTo>
                    <a:pt x="396" y="7"/>
                  </a:lnTo>
                  <a:lnTo>
                    <a:pt x="405" y="3"/>
                  </a:lnTo>
                  <a:lnTo>
                    <a:pt x="411" y="1"/>
                  </a:lnTo>
                  <a:lnTo>
                    <a:pt x="419" y="0"/>
                  </a:lnTo>
                  <a:lnTo>
                    <a:pt x="425" y="0"/>
                  </a:lnTo>
                  <a:lnTo>
                    <a:pt x="432" y="0"/>
                  </a:lnTo>
                  <a:lnTo>
                    <a:pt x="439" y="1"/>
                  </a:lnTo>
                  <a:lnTo>
                    <a:pt x="445" y="2"/>
                  </a:lnTo>
                  <a:lnTo>
                    <a:pt x="452" y="5"/>
                  </a:lnTo>
                  <a:lnTo>
                    <a:pt x="459" y="7"/>
                  </a:lnTo>
                  <a:lnTo>
                    <a:pt x="466" y="10"/>
                  </a:lnTo>
                  <a:lnTo>
                    <a:pt x="472" y="15"/>
                  </a:lnTo>
                  <a:lnTo>
                    <a:pt x="479" y="19"/>
                  </a:lnTo>
                  <a:lnTo>
                    <a:pt x="485" y="25"/>
                  </a:lnTo>
                  <a:lnTo>
                    <a:pt x="490" y="32"/>
                  </a:lnTo>
                  <a:lnTo>
                    <a:pt x="495" y="40"/>
                  </a:lnTo>
                  <a:lnTo>
                    <a:pt x="500" y="48"/>
                  </a:lnTo>
                  <a:lnTo>
                    <a:pt x="504" y="57"/>
                  </a:lnTo>
                  <a:close/>
                  <a:moveTo>
                    <a:pt x="451" y="63"/>
                  </a:moveTo>
                  <a:lnTo>
                    <a:pt x="449" y="56"/>
                  </a:lnTo>
                  <a:lnTo>
                    <a:pt x="446" y="50"/>
                  </a:lnTo>
                  <a:lnTo>
                    <a:pt x="444" y="44"/>
                  </a:lnTo>
                  <a:lnTo>
                    <a:pt x="441" y="40"/>
                  </a:lnTo>
                  <a:lnTo>
                    <a:pt x="439" y="35"/>
                  </a:lnTo>
                  <a:lnTo>
                    <a:pt x="436" y="32"/>
                  </a:lnTo>
                  <a:lnTo>
                    <a:pt x="435" y="29"/>
                  </a:lnTo>
                  <a:lnTo>
                    <a:pt x="432" y="26"/>
                  </a:lnTo>
                  <a:lnTo>
                    <a:pt x="429" y="23"/>
                  </a:lnTo>
                  <a:lnTo>
                    <a:pt x="425" y="19"/>
                  </a:lnTo>
                  <a:lnTo>
                    <a:pt x="421" y="17"/>
                  </a:lnTo>
                  <a:lnTo>
                    <a:pt x="417" y="15"/>
                  </a:lnTo>
                  <a:lnTo>
                    <a:pt x="415" y="14"/>
                  </a:lnTo>
                  <a:lnTo>
                    <a:pt x="412" y="14"/>
                  </a:lnTo>
                  <a:lnTo>
                    <a:pt x="410" y="14"/>
                  </a:lnTo>
                  <a:lnTo>
                    <a:pt x="406" y="15"/>
                  </a:lnTo>
                  <a:lnTo>
                    <a:pt x="402" y="16"/>
                  </a:lnTo>
                  <a:lnTo>
                    <a:pt x="400" y="19"/>
                  </a:lnTo>
                  <a:lnTo>
                    <a:pt x="397" y="24"/>
                  </a:lnTo>
                  <a:lnTo>
                    <a:pt x="396" y="29"/>
                  </a:lnTo>
                  <a:lnTo>
                    <a:pt x="395" y="33"/>
                  </a:lnTo>
                  <a:lnTo>
                    <a:pt x="395" y="38"/>
                  </a:lnTo>
                  <a:lnTo>
                    <a:pt x="395" y="42"/>
                  </a:lnTo>
                  <a:lnTo>
                    <a:pt x="396" y="48"/>
                  </a:lnTo>
                  <a:lnTo>
                    <a:pt x="397" y="54"/>
                  </a:lnTo>
                  <a:lnTo>
                    <a:pt x="399" y="59"/>
                  </a:lnTo>
                  <a:lnTo>
                    <a:pt x="400" y="65"/>
                  </a:lnTo>
                  <a:lnTo>
                    <a:pt x="402" y="72"/>
                  </a:lnTo>
                  <a:lnTo>
                    <a:pt x="406" y="79"/>
                  </a:lnTo>
                  <a:lnTo>
                    <a:pt x="451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59" name="Freeform 941"/>
            <p:cNvSpPr>
              <a:spLocks/>
            </p:cNvSpPr>
            <p:nvPr/>
          </p:nvSpPr>
          <p:spPr bwMode="auto">
            <a:xfrm>
              <a:off x="3091" y="2747"/>
              <a:ext cx="34" cy="59"/>
            </a:xfrm>
            <a:custGeom>
              <a:avLst/>
              <a:gdLst>
                <a:gd name="T0" fmla="*/ 0 w 170"/>
                <a:gd name="T1" fmla="*/ 0 h 233"/>
                <a:gd name="T2" fmla="*/ 0 w 170"/>
                <a:gd name="T3" fmla="*/ 0 h 233"/>
                <a:gd name="T4" fmla="*/ 0 w 170"/>
                <a:gd name="T5" fmla="*/ 0 h 233"/>
                <a:gd name="T6" fmla="*/ 0 w 170"/>
                <a:gd name="T7" fmla="*/ 0 h 233"/>
                <a:gd name="T8" fmla="*/ 0 w 170"/>
                <a:gd name="T9" fmla="*/ 0 h 233"/>
                <a:gd name="T10" fmla="*/ 0 w 170"/>
                <a:gd name="T11" fmla="*/ 0 h 233"/>
                <a:gd name="T12" fmla="*/ 0 w 170"/>
                <a:gd name="T13" fmla="*/ 0 h 233"/>
                <a:gd name="T14" fmla="*/ 0 w 170"/>
                <a:gd name="T15" fmla="*/ 0 h 233"/>
                <a:gd name="T16" fmla="*/ 0 w 170"/>
                <a:gd name="T17" fmla="*/ 0 h 233"/>
                <a:gd name="T18" fmla="*/ 0 w 170"/>
                <a:gd name="T19" fmla="*/ 0 h 233"/>
                <a:gd name="T20" fmla="*/ 0 w 170"/>
                <a:gd name="T21" fmla="*/ 0 h 233"/>
                <a:gd name="T22" fmla="*/ 0 w 170"/>
                <a:gd name="T23" fmla="*/ 0 h 233"/>
                <a:gd name="T24" fmla="*/ 0 w 170"/>
                <a:gd name="T25" fmla="*/ 0 h 233"/>
                <a:gd name="T26" fmla="*/ 0 w 170"/>
                <a:gd name="T27" fmla="*/ 0 h 233"/>
                <a:gd name="T28" fmla="*/ 0 w 170"/>
                <a:gd name="T29" fmla="*/ 0 h 233"/>
                <a:gd name="T30" fmla="*/ 0 w 170"/>
                <a:gd name="T31" fmla="*/ 0 h 233"/>
                <a:gd name="T32" fmla="*/ 0 w 170"/>
                <a:gd name="T33" fmla="*/ 0 h 233"/>
                <a:gd name="T34" fmla="*/ 0 w 170"/>
                <a:gd name="T35" fmla="*/ 0 h 233"/>
                <a:gd name="T36" fmla="*/ 0 w 170"/>
                <a:gd name="T37" fmla="*/ 0 h 233"/>
                <a:gd name="T38" fmla="*/ 0 w 170"/>
                <a:gd name="T39" fmla="*/ 0 h 233"/>
                <a:gd name="T40" fmla="*/ 0 w 170"/>
                <a:gd name="T41" fmla="*/ 0 h 233"/>
                <a:gd name="T42" fmla="*/ 0 w 170"/>
                <a:gd name="T43" fmla="*/ 0 h 233"/>
                <a:gd name="T44" fmla="*/ 0 w 170"/>
                <a:gd name="T45" fmla="*/ 0 h 233"/>
                <a:gd name="T46" fmla="*/ 0 w 170"/>
                <a:gd name="T47" fmla="*/ 0 h 233"/>
                <a:gd name="T48" fmla="*/ 0 w 170"/>
                <a:gd name="T49" fmla="*/ 0 h 233"/>
                <a:gd name="T50" fmla="*/ 0 w 170"/>
                <a:gd name="T51" fmla="*/ 0 h 233"/>
                <a:gd name="T52" fmla="*/ 0 w 170"/>
                <a:gd name="T53" fmla="*/ 0 h 233"/>
                <a:gd name="T54" fmla="*/ 0 w 170"/>
                <a:gd name="T55" fmla="*/ 0 h 233"/>
                <a:gd name="T56" fmla="*/ 0 w 170"/>
                <a:gd name="T57" fmla="*/ 0 h 233"/>
                <a:gd name="T58" fmla="*/ 0 w 170"/>
                <a:gd name="T59" fmla="*/ 0 h 233"/>
                <a:gd name="T60" fmla="*/ 0 w 170"/>
                <a:gd name="T61" fmla="*/ 0 h 233"/>
                <a:gd name="T62" fmla="*/ 0 w 170"/>
                <a:gd name="T63" fmla="*/ 0 h 233"/>
                <a:gd name="T64" fmla="*/ 0 w 170"/>
                <a:gd name="T65" fmla="*/ 0 h 233"/>
                <a:gd name="T66" fmla="*/ 0 w 170"/>
                <a:gd name="T67" fmla="*/ 0 h 233"/>
                <a:gd name="T68" fmla="*/ 0 w 170"/>
                <a:gd name="T69" fmla="*/ 0 h 233"/>
                <a:gd name="T70" fmla="*/ 0 w 170"/>
                <a:gd name="T71" fmla="*/ 0 h 233"/>
                <a:gd name="T72" fmla="*/ 0 w 170"/>
                <a:gd name="T73" fmla="*/ 0 h 233"/>
                <a:gd name="T74" fmla="*/ 0 w 170"/>
                <a:gd name="T75" fmla="*/ 0 h 233"/>
                <a:gd name="T76" fmla="*/ 0 w 170"/>
                <a:gd name="T77" fmla="*/ 0 h 233"/>
                <a:gd name="T78" fmla="*/ 0 w 170"/>
                <a:gd name="T79" fmla="*/ 0 h 233"/>
                <a:gd name="T80" fmla="*/ 0 w 170"/>
                <a:gd name="T81" fmla="*/ 0 h 233"/>
                <a:gd name="T82" fmla="*/ 0 w 170"/>
                <a:gd name="T83" fmla="*/ 0 h 233"/>
                <a:gd name="T84" fmla="*/ 0 w 170"/>
                <a:gd name="T85" fmla="*/ 0 h 233"/>
                <a:gd name="T86" fmla="*/ 0 w 170"/>
                <a:gd name="T87" fmla="*/ 0 h 233"/>
                <a:gd name="T88" fmla="*/ 0 w 170"/>
                <a:gd name="T89" fmla="*/ 0 h 233"/>
                <a:gd name="T90" fmla="*/ 0 w 170"/>
                <a:gd name="T91" fmla="*/ 0 h 233"/>
                <a:gd name="T92" fmla="*/ 0 w 170"/>
                <a:gd name="T93" fmla="*/ 0 h 233"/>
                <a:gd name="T94" fmla="*/ 0 w 170"/>
                <a:gd name="T95" fmla="*/ 0 h 233"/>
                <a:gd name="T96" fmla="*/ 0 w 170"/>
                <a:gd name="T97" fmla="*/ 0 h 233"/>
                <a:gd name="T98" fmla="*/ 0 w 170"/>
                <a:gd name="T99" fmla="*/ 0 h 233"/>
                <a:gd name="T100" fmla="*/ 0 w 170"/>
                <a:gd name="T101" fmla="*/ 0 h 233"/>
                <a:gd name="T102" fmla="*/ 0 w 170"/>
                <a:gd name="T103" fmla="*/ 0 h 233"/>
                <a:gd name="T104" fmla="*/ 0 w 170"/>
                <a:gd name="T105" fmla="*/ 0 h 233"/>
                <a:gd name="T106" fmla="*/ 0 w 170"/>
                <a:gd name="T107" fmla="*/ 0 h 233"/>
                <a:gd name="T108" fmla="*/ 0 w 170"/>
                <a:gd name="T109" fmla="*/ 0 h 233"/>
                <a:gd name="T110" fmla="*/ 0 w 170"/>
                <a:gd name="T111" fmla="*/ 0 h 233"/>
                <a:gd name="T112" fmla="*/ 0 w 170"/>
                <a:gd name="T113" fmla="*/ 0 h 233"/>
                <a:gd name="T114" fmla="*/ 0 w 170"/>
                <a:gd name="T115" fmla="*/ 0 h 233"/>
                <a:gd name="T116" fmla="*/ 0 w 170"/>
                <a:gd name="T117" fmla="*/ 0 h 233"/>
                <a:gd name="T118" fmla="*/ 0 w 170"/>
                <a:gd name="T119" fmla="*/ 0 h 233"/>
                <a:gd name="T120" fmla="*/ 0 w 170"/>
                <a:gd name="T121" fmla="*/ 0 h 233"/>
                <a:gd name="T122" fmla="*/ 0 w 170"/>
                <a:gd name="T123" fmla="*/ 0 h 233"/>
                <a:gd name="T124" fmla="*/ 0 w 170"/>
                <a:gd name="T125" fmla="*/ 0 h 2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70"/>
                <a:gd name="T190" fmla="*/ 0 h 233"/>
                <a:gd name="T191" fmla="*/ 170 w 170"/>
                <a:gd name="T192" fmla="*/ 233 h 2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70" h="233">
                  <a:moveTo>
                    <a:pt x="50" y="0"/>
                  </a:moveTo>
                  <a:lnTo>
                    <a:pt x="75" y="60"/>
                  </a:lnTo>
                  <a:lnTo>
                    <a:pt x="115" y="46"/>
                  </a:lnTo>
                  <a:lnTo>
                    <a:pt x="121" y="63"/>
                  </a:lnTo>
                  <a:lnTo>
                    <a:pt x="81" y="77"/>
                  </a:lnTo>
                  <a:lnTo>
                    <a:pt x="123" y="180"/>
                  </a:lnTo>
                  <a:lnTo>
                    <a:pt x="126" y="187"/>
                  </a:lnTo>
                  <a:lnTo>
                    <a:pt x="128" y="191"/>
                  </a:lnTo>
                  <a:lnTo>
                    <a:pt x="130" y="196"/>
                  </a:lnTo>
                  <a:lnTo>
                    <a:pt x="132" y="198"/>
                  </a:lnTo>
                  <a:lnTo>
                    <a:pt x="133" y="199"/>
                  </a:lnTo>
                  <a:lnTo>
                    <a:pt x="136" y="201"/>
                  </a:lnTo>
                  <a:lnTo>
                    <a:pt x="137" y="202"/>
                  </a:lnTo>
                  <a:lnTo>
                    <a:pt x="140" y="204"/>
                  </a:lnTo>
                  <a:lnTo>
                    <a:pt x="141" y="204"/>
                  </a:lnTo>
                  <a:lnTo>
                    <a:pt x="143" y="204"/>
                  </a:lnTo>
                  <a:lnTo>
                    <a:pt x="145" y="204"/>
                  </a:lnTo>
                  <a:lnTo>
                    <a:pt x="146" y="204"/>
                  </a:lnTo>
                  <a:lnTo>
                    <a:pt x="152" y="200"/>
                  </a:lnTo>
                  <a:lnTo>
                    <a:pt x="156" y="196"/>
                  </a:lnTo>
                  <a:lnTo>
                    <a:pt x="160" y="188"/>
                  </a:lnTo>
                  <a:lnTo>
                    <a:pt x="161" y="179"/>
                  </a:lnTo>
                  <a:lnTo>
                    <a:pt x="170" y="181"/>
                  </a:lnTo>
                  <a:lnTo>
                    <a:pt x="168" y="190"/>
                  </a:lnTo>
                  <a:lnTo>
                    <a:pt x="166" y="198"/>
                  </a:lnTo>
                  <a:lnTo>
                    <a:pt x="162" y="205"/>
                  </a:lnTo>
                  <a:lnTo>
                    <a:pt x="158" y="212"/>
                  </a:lnTo>
                  <a:lnTo>
                    <a:pt x="153" y="217"/>
                  </a:lnTo>
                  <a:lnTo>
                    <a:pt x="147" y="222"/>
                  </a:lnTo>
                  <a:lnTo>
                    <a:pt x="140" y="226"/>
                  </a:lnTo>
                  <a:lnTo>
                    <a:pt x="132" y="230"/>
                  </a:lnTo>
                  <a:lnTo>
                    <a:pt x="123" y="232"/>
                  </a:lnTo>
                  <a:lnTo>
                    <a:pt x="116" y="233"/>
                  </a:lnTo>
                  <a:lnTo>
                    <a:pt x="108" y="232"/>
                  </a:lnTo>
                  <a:lnTo>
                    <a:pt x="100" y="231"/>
                  </a:lnTo>
                  <a:lnTo>
                    <a:pt x="93" y="229"/>
                  </a:lnTo>
                  <a:lnTo>
                    <a:pt x="87" y="225"/>
                  </a:lnTo>
                  <a:lnTo>
                    <a:pt x="82" y="222"/>
                  </a:lnTo>
                  <a:lnTo>
                    <a:pt x="78" y="217"/>
                  </a:lnTo>
                  <a:lnTo>
                    <a:pt x="76" y="213"/>
                  </a:lnTo>
                  <a:lnTo>
                    <a:pt x="72" y="206"/>
                  </a:lnTo>
                  <a:lnTo>
                    <a:pt x="67" y="197"/>
                  </a:lnTo>
                  <a:lnTo>
                    <a:pt x="62" y="184"/>
                  </a:lnTo>
                  <a:lnTo>
                    <a:pt x="26" y="95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3" y="92"/>
                  </a:lnTo>
                  <a:lnTo>
                    <a:pt x="8" y="85"/>
                  </a:lnTo>
                  <a:lnTo>
                    <a:pt x="12" y="79"/>
                  </a:lnTo>
                  <a:lnTo>
                    <a:pt x="16" y="74"/>
                  </a:lnTo>
                  <a:lnTo>
                    <a:pt x="18" y="68"/>
                  </a:lnTo>
                  <a:lnTo>
                    <a:pt x="22" y="61"/>
                  </a:lnTo>
                  <a:lnTo>
                    <a:pt x="25" y="55"/>
                  </a:lnTo>
                  <a:lnTo>
                    <a:pt x="27" y="50"/>
                  </a:lnTo>
                  <a:lnTo>
                    <a:pt x="30" y="44"/>
                  </a:lnTo>
                  <a:lnTo>
                    <a:pt x="32" y="38"/>
                  </a:lnTo>
                  <a:lnTo>
                    <a:pt x="35" y="33"/>
                  </a:lnTo>
                  <a:lnTo>
                    <a:pt x="37" y="26"/>
                  </a:lnTo>
                  <a:lnTo>
                    <a:pt x="38" y="20"/>
                  </a:lnTo>
                  <a:lnTo>
                    <a:pt x="40" y="14"/>
                  </a:lnTo>
                  <a:lnTo>
                    <a:pt x="41" y="8"/>
                  </a:lnTo>
                  <a:lnTo>
                    <a:pt x="42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0" name="Freeform 942"/>
            <p:cNvSpPr>
              <a:spLocks noEditPoints="1"/>
            </p:cNvSpPr>
            <p:nvPr/>
          </p:nvSpPr>
          <p:spPr bwMode="auto">
            <a:xfrm>
              <a:off x="3122" y="2748"/>
              <a:ext cx="42" cy="48"/>
            </a:xfrm>
            <a:custGeom>
              <a:avLst/>
              <a:gdLst>
                <a:gd name="T0" fmla="*/ 0 w 207"/>
                <a:gd name="T1" fmla="*/ 0 h 194"/>
                <a:gd name="T2" fmla="*/ 0 w 207"/>
                <a:gd name="T3" fmla="*/ 0 h 194"/>
                <a:gd name="T4" fmla="*/ 0 w 207"/>
                <a:gd name="T5" fmla="*/ 0 h 194"/>
                <a:gd name="T6" fmla="*/ 0 w 207"/>
                <a:gd name="T7" fmla="*/ 0 h 194"/>
                <a:gd name="T8" fmla="*/ 0 w 207"/>
                <a:gd name="T9" fmla="*/ 0 h 194"/>
                <a:gd name="T10" fmla="*/ 0 w 207"/>
                <a:gd name="T11" fmla="*/ 0 h 194"/>
                <a:gd name="T12" fmla="*/ 0 w 207"/>
                <a:gd name="T13" fmla="*/ 0 h 194"/>
                <a:gd name="T14" fmla="*/ 0 w 207"/>
                <a:gd name="T15" fmla="*/ 0 h 194"/>
                <a:gd name="T16" fmla="*/ 0 w 207"/>
                <a:gd name="T17" fmla="*/ 0 h 194"/>
                <a:gd name="T18" fmla="*/ 0 w 207"/>
                <a:gd name="T19" fmla="*/ 0 h 194"/>
                <a:gd name="T20" fmla="*/ 0 w 207"/>
                <a:gd name="T21" fmla="*/ 0 h 194"/>
                <a:gd name="T22" fmla="*/ 0 w 207"/>
                <a:gd name="T23" fmla="*/ 0 h 194"/>
                <a:gd name="T24" fmla="*/ 0 w 207"/>
                <a:gd name="T25" fmla="*/ 0 h 194"/>
                <a:gd name="T26" fmla="*/ 0 w 207"/>
                <a:gd name="T27" fmla="*/ 0 h 194"/>
                <a:gd name="T28" fmla="*/ 0 w 207"/>
                <a:gd name="T29" fmla="*/ 0 h 194"/>
                <a:gd name="T30" fmla="*/ 0 w 207"/>
                <a:gd name="T31" fmla="*/ 0 h 194"/>
                <a:gd name="T32" fmla="*/ 0 w 207"/>
                <a:gd name="T33" fmla="*/ 0 h 194"/>
                <a:gd name="T34" fmla="*/ 0 w 207"/>
                <a:gd name="T35" fmla="*/ 0 h 194"/>
                <a:gd name="T36" fmla="*/ 0 w 207"/>
                <a:gd name="T37" fmla="*/ 0 h 194"/>
                <a:gd name="T38" fmla="*/ 0 w 207"/>
                <a:gd name="T39" fmla="*/ 0 h 194"/>
                <a:gd name="T40" fmla="*/ 0 w 207"/>
                <a:gd name="T41" fmla="*/ 0 h 194"/>
                <a:gd name="T42" fmla="*/ 0 w 207"/>
                <a:gd name="T43" fmla="*/ 0 h 194"/>
                <a:gd name="T44" fmla="*/ 0 w 207"/>
                <a:gd name="T45" fmla="*/ 0 h 194"/>
                <a:gd name="T46" fmla="*/ 0 w 207"/>
                <a:gd name="T47" fmla="*/ 0 h 194"/>
                <a:gd name="T48" fmla="*/ 0 w 207"/>
                <a:gd name="T49" fmla="*/ 0 h 194"/>
                <a:gd name="T50" fmla="*/ 0 w 207"/>
                <a:gd name="T51" fmla="*/ 0 h 194"/>
                <a:gd name="T52" fmla="*/ 0 w 207"/>
                <a:gd name="T53" fmla="*/ 0 h 194"/>
                <a:gd name="T54" fmla="*/ 0 w 207"/>
                <a:gd name="T55" fmla="*/ 0 h 194"/>
                <a:gd name="T56" fmla="*/ 0 w 207"/>
                <a:gd name="T57" fmla="*/ 0 h 194"/>
                <a:gd name="T58" fmla="*/ 0 w 207"/>
                <a:gd name="T59" fmla="*/ 0 h 194"/>
                <a:gd name="T60" fmla="*/ 0 w 207"/>
                <a:gd name="T61" fmla="*/ 0 h 194"/>
                <a:gd name="T62" fmla="*/ 0 w 207"/>
                <a:gd name="T63" fmla="*/ 0 h 194"/>
                <a:gd name="T64" fmla="*/ 0 w 207"/>
                <a:gd name="T65" fmla="*/ 0 h 194"/>
                <a:gd name="T66" fmla="*/ 0 w 207"/>
                <a:gd name="T67" fmla="*/ 0 h 194"/>
                <a:gd name="T68" fmla="*/ 0 w 207"/>
                <a:gd name="T69" fmla="*/ 0 h 194"/>
                <a:gd name="T70" fmla="*/ 0 w 207"/>
                <a:gd name="T71" fmla="*/ 0 h 194"/>
                <a:gd name="T72" fmla="*/ 0 w 207"/>
                <a:gd name="T73" fmla="*/ 0 h 194"/>
                <a:gd name="T74" fmla="*/ 0 w 207"/>
                <a:gd name="T75" fmla="*/ 0 h 194"/>
                <a:gd name="T76" fmla="*/ 0 w 207"/>
                <a:gd name="T77" fmla="*/ 0 h 194"/>
                <a:gd name="T78" fmla="*/ 0 w 207"/>
                <a:gd name="T79" fmla="*/ 0 h 194"/>
                <a:gd name="T80" fmla="*/ 0 w 207"/>
                <a:gd name="T81" fmla="*/ 0 h 194"/>
                <a:gd name="T82" fmla="*/ 0 w 207"/>
                <a:gd name="T83" fmla="*/ 0 h 194"/>
                <a:gd name="T84" fmla="*/ 0 w 207"/>
                <a:gd name="T85" fmla="*/ 0 h 194"/>
                <a:gd name="T86" fmla="*/ 0 w 207"/>
                <a:gd name="T87" fmla="*/ 0 h 194"/>
                <a:gd name="T88" fmla="*/ 0 w 207"/>
                <a:gd name="T89" fmla="*/ 0 h 194"/>
                <a:gd name="T90" fmla="*/ 0 w 207"/>
                <a:gd name="T91" fmla="*/ 0 h 194"/>
                <a:gd name="T92" fmla="*/ 0 w 207"/>
                <a:gd name="T93" fmla="*/ 0 h 194"/>
                <a:gd name="T94" fmla="*/ 0 w 207"/>
                <a:gd name="T95" fmla="*/ 0 h 194"/>
                <a:gd name="T96" fmla="*/ 0 w 207"/>
                <a:gd name="T97" fmla="*/ 0 h 194"/>
                <a:gd name="T98" fmla="*/ 0 w 207"/>
                <a:gd name="T99" fmla="*/ 0 h 194"/>
                <a:gd name="T100" fmla="*/ 0 w 207"/>
                <a:gd name="T101" fmla="*/ 0 h 194"/>
                <a:gd name="T102" fmla="*/ 0 w 207"/>
                <a:gd name="T103" fmla="*/ 0 h 194"/>
                <a:gd name="T104" fmla="*/ 0 w 207"/>
                <a:gd name="T105" fmla="*/ 0 h 194"/>
                <a:gd name="T106" fmla="*/ 0 w 207"/>
                <a:gd name="T107" fmla="*/ 0 h 194"/>
                <a:gd name="T108" fmla="*/ 0 w 207"/>
                <a:gd name="T109" fmla="*/ 0 h 194"/>
                <a:gd name="T110" fmla="*/ 0 w 207"/>
                <a:gd name="T111" fmla="*/ 0 h 1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7"/>
                <a:gd name="T169" fmla="*/ 0 h 194"/>
                <a:gd name="T170" fmla="*/ 207 w 207"/>
                <a:gd name="T171" fmla="*/ 194 h 1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7" h="194">
                  <a:moveTo>
                    <a:pt x="130" y="145"/>
                  </a:moveTo>
                  <a:lnTo>
                    <a:pt x="124" y="154"/>
                  </a:lnTo>
                  <a:lnTo>
                    <a:pt x="119" y="162"/>
                  </a:lnTo>
                  <a:lnTo>
                    <a:pt x="112" y="169"/>
                  </a:lnTo>
                  <a:lnTo>
                    <a:pt x="106" y="175"/>
                  </a:lnTo>
                  <a:lnTo>
                    <a:pt x="100" y="181"/>
                  </a:lnTo>
                  <a:lnTo>
                    <a:pt x="94" y="186"/>
                  </a:lnTo>
                  <a:lnTo>
                    <a:pt x="87" y="189"/>
                  </a:lnTo>
                  <a:lnTo>
                    <a:pt x="81" y="193"/>
                  </a:lnTo>
                  <a:lnTo>
                    <a:pt x="74" y="194"/>
                  </a:lnTo>
                  <a:lnTo>
                    <a:pt x="67" y="194"/>
                  </a:lnTo>
                  <a:lnTo>
                    <a:pt x="60" y="194"/>
                  </a:lnTo>
                  <a:lnTo>
                    <a:pt x="54" y="193"/>
                  </a:lnTo>
                  <a:lnTo>
                    <a:pt x="47" y="189"/>
                  </a:lnTo>
                  <a:lnTo>
                    <a:pt x="41" y="183"/>
                  </a:lnTo>
                  <a:lnTo>
                    <a:pt x="36" y="179"/>
                  </a:lnTo>
                  <a:lnTo>
                    <a:pt x="32" y="172"/>
                  </a:lnTo>
                  <a:lnTo>
                    <a:pt x="31" y="167"/>
                  </a:lnTo>
                  <a:lnTo>
                    <a:pt x="30" y="163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1" y="148"/>
                  </a:lnTo>
                  <a:lnTo>
                    <a:pt x="32" y="144"/>
                  </a:lnTo>
                  <a:lnTo>
                    <a:pt x="35" y="138"/>
                  </a:lnTo>
                  <a:lnTo>
                    <a:pt x="37" y="133"/>
                  </a:lnTo>
                  <a:lnTo>
                    <a:pt x="41" y="128"/>
                  </a:lnTo>
                  <a:lnTo>
                    <a:pt x="45" y="122"/>
                  </a:lnTo>
                  <a:lnTo>
                    <a:pt x="51" y="114"/>
                  </a:lnTo>
                  <a:lnTo>
                    <a:pt x="59" y="107"/>
                  </a:lnTo>
                  <a:lnTo>
                    <a:pt x="66" y="98"/>
                  </a:lnTo>
                  <a:lnTo>
                    <a:pt x="76" y="89"/>
                  </a:lnTo>
                  <a:lnTo>
                    <a:pt x="86" y="79"/>
                  </a:lnTo>
                  <a:lnTo>
                    <a:pt x="99" y="67"/>
                  </a:lnTo>
                  <a:lnTo>
                    <a:pt x="91" y="50"/>
                  </a:lnTo>
                  <a:lnTo>
                    <a:pt x="87" y="42"/>
                  </a:lnTo>
                  <a:lnTo>
                    <a:pt x="85" y="35"/>
                  </a:lnTo>
                  <a:lnTo>
                    <a:pt x="82" y="31"/>
                  </a:lnTo>
                  <a:lnTo>
                    <a:pt x="80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1" y="22"/>
                  </a:lnTo>
                  <a:lnTo>
                    <a:pt x="67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4" y="22"/>
                  </a:lnTo>
                  <a:lnTo>
                    <a:pt x="47" y="24"/>
                  </a:lnTo>
                  <a:lnTo>
                    <a:pt x="42" y="27"/>
                  </a:lnTo>
                  <a:lnTo>
                    <a:pt x="39" y="31"/>
                  </a:lnTo>
                  <a:lnTo>
                    <a:pt x="35" y="34"/>
                  </a:lnTo>
                  <a:lnTo>
                    <a:pt x="34" y="36"/>
                  </a:lnTo>
                  <a:lnTo>
                    <a:pt x="32" y="39"/>
                  </a:lnTo>
                  <a:lnTo>
                    <a:pt x="32" y="41"/>
                  </a:lnTo>
                  <a:lnTo>
                    <a:pt x="34" y="43"/>
                  </a:lnTo>
                  <a:lnTo>
                    <a:pt x="35" y="44"/>
                  </a:lnTo>
                  <a:lnTo>
                    <a:pt x="37" y="47"/>
                  </a:lnTo>
                  <a:lnTo>
                    <a:pt x="40" y="48"/>
                  </a:lnTo>
                  <a:lnTo>
                    <a:pt x="44" y="50"/>
                  </a:lnTo>
                  <a:lnTo>
                    <a:pt x="49" y="53"/>
                  </a:lnTo>
                  <a:lnTo>
                    <a:pt x="52" y="56"/>
                  </a:lnTo>
                  <a:lnTo>
                    <a:pt x="55" y="59"/>
                  </a:lnTo>
                  <a:lnTo>
                    <a:pt x="56" y="63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7" y="76"/>
                  </a:lnTo>
                  <a:lnTo>
                    <a:pt x="56" y="81"/>
                  </a:lnTo>
                  <a:lnTo>
                    <a:pt x="54" y="84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0" y="93"/>
                  </a:lnTo>
                  <a:lnTo>
                    <a:pt x="34" y="95"/>
                  </a:lnTo>
                  <a:lnTo>
                    <a:pt x="27" y="95"/>
                  </a:lnTo>
                  <a:lnTo>
                    <a:pt x="22" y="93"/>
                  </a:lnTo>
                  <a:lnTo>
                    <a:pt x="16" y="92"/>
                  </a:lnTo>
                  <a:lnTo>
                    <a:pt x="11" y="90"/>
                  </a:lnTo>
                  <a:lnTo>
                    <a:pt x="7" y="88"/>
                  </a:lnTo>
                  <a:lnTo>
                    <a:pt x="5" y="84"/>
                  </a:lnTo>
                  <a:lnTo>
                    <a:pt x="2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6"/>
                  </a:lnTo>
                  <a:lnTo>
                    <a:pt x="11" y="38"/>
                  </a:lnTo>
                  <a:lnTo>
                    <a:pt x="19" y="31"/>
                  </a:lnTo>
                  <a:lnTo>
                    <a:pt x="26" y="25"/>
                  </a:lnTo>
                  <a:lnTo>
                    <a:pt x="30" y="22"/>
                  </a:lnTo>
                  <a:lnTo>
                    <a:pt x="35" y="19"/>
                  </a:lnTo>
                  <a:lnTo>
                    <a:pt x="40" y="16"/>
                  </a:lnTo>
                  <a:lnTo>
                    <a:pt x="45" y="14"/>
                  </a:lnTo>
                  <a:lnTo>
                    <a:pt x="50" y="11"/>
                  </a:lnTo>
                  <a:lnTo>
                    <a:pt x="55" y="9"/>
                  </a:lnTo>
                  <a:lnTo>
                    <a:pt x="60" y="8"/>
                  </a:lnTo>
                  <a:lnTo>
                    <a:pt x="65" y="6"/>
                  </a:lnTo>
                  <a:lnTo>
                    <a:pt x="71" y="3"/>
                  </a:lnTo>
                  <a:lnTo>
                    <a:pt x="77" y="2"/>
                  </a:lnTo>
                  <a:lnTo>
                    <a:pt x="82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104" y="1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5" y="8"/>
                  </a:lnTo>
                  <a:lnTo>
                    <a:pt x="131" y="11"/>
                  </a:lnTo>
                  <a:lnTo>
                    <a:pt x="136" y="17"/>
                  </a:lnTo>
                  <a:lnTo>
                    <a:pt x="139" y="22"/>
                  </a:lnTo>
                  <a:lnTo>
                    <a:pt x="142" y="27"/>
                  </a:lnTo>
                  <a:lnTo>
                    <a:pt x="147" y="38"/>
                  </a:lnTo>
                  <a:lnTo>
                    <a:pt x="152" y="49"/>
                  </a:lnTo>
                  <a:lnTo>
                    <a:pt x="177" y="112"/>
                  </a:lnTo>
                  <a:lnTo>
                    <a:pt x="180" y="117"/>
                  </a:lnTo>
                  <a:lnTo>
                    <a:pt x="182" y="121"/>
                  </a:lnTo>
                  <a:lnTo>
                    <a:pt x="184" y="123"/>
                  </a:lnTo>
                  <a:lnTo>
                    <a:pt x="185" y="125"/>
                  </a:lnTo>
                  <a:lnTo>
                    <a:pt x="186" y="126"/>
                  </a:lnTo>
                  <a:lnTo>
                    <a:pt x="187" y="128"/>
                  </a:lnTo>
                  <a:lnTo>
                    <a:pt x="187" y="129"/>
                  </a:lnTo>
                  <a:lnTo>
                    <a:pt x="189" y="129"/>
                  </a:lnTo>
                  <a:lnTo>
                    <a:pt x="190" y="129"/>
                  </a:lnTo>
                  <a:lnTo>
                    <a:pt x="191" y="129"/>
                  </a:lnTo>
                  <a:lnTo>
                    <a:pt x="192" y="129"/>
                  </a:lnTo>
                  <a:lnTo>
                    <a:pt x="195" y="128"/>
                  </a:lnTo>
                  <a:lnTo>
                    <a:pt x="196" y="126"/>
                  </a:lnTo>
                  <a:lnTo>
                    <a:pt x="199" y="124"/>
                  </a:lnTo>
                  <a:lnTo>
                    <a:pt x="200" y="122"/>
                  </a:lnTo>
                  <a:lnTo>
                    <a:pt x="207" y="123"/>
                  </a:lnTo>
                  <a:lnTo>
                    <a:pt x="205" y="130"/>
                  </a:lnTo>
                  <a:lnTo>
                    <a:pt x="201" y="137"/>
                  </a:lnTo>
                  <a:lnTo>
                    <a:pt x="199" y="142"/>
                  </a:lnTo>
                  <a:lnTo>
                    <a:pt x="195" y="148"/>
                  </a:lnTo>
                  <a:lnTo>
                    <a:pt x="191" y="151"/>
                  </a:lnTo>
                  <a:lnTo>
                    <a:pt x="186" y="155"/>
                  </a:lnTo>
                  <a:lnTo>
                    <a:pt x="180" y="158"/>
                  </a:lnTo>
                  <a:lnTo>
                    <a:pt x="174" y="161"/>
                  </a:lnTo>
                  <a:lnTo>
                    <a:pt x="167" y="163"/>
                  </a:lnTo>
                  <a:lnTo>
                    <a:pt x="160" y="164"/>
                  </a:lnTo>
                  <a:lnTo>
                    <a:pt x="154" y="164"/>
                  </a:lnTo>
                  <a:lnTo>
                    <a:pt x="147" y="163"/>
                  </a:lnTo>
                  <a:lnTo>
                    <a:pt x="142" y="159"/>
                  </a:lnTo>
                  <a:lnTo>
                    <a:pt x="139" y="156"/>
                  </a:lnTo>
                  <a:lnTo>
                    <a:pt x="134" y="150"/>
                  </a:lnTo>
                  <a:lnTo>
                    <a:pt x="130" y="145"/>
                  </a:lnTo>
                  <a:close/>
                  <a:moveTo>
                    <a:pt x="125" y="133"/>
                  </a:moveTo>
                  <a:lnTo>
                    <a:pt x="104" y="79"/>
                  </a:lnTo>
                  <a:lnTo>
                    <a:pt x="99" y="83"/>
                  </a:lnTo>
                  <a:lnTo>
                    <a:pt x="95" y="89"/>
                  </a:lnTo>
                  <a:lnTo>
                    <a:pt x="91" y="93"/>
                  </a:lnTo>
                  <a:lnTo>
                    <a:pt x="89" y="98"/>
                  </a:lnTo>
                  <a:lnTo>
                    <a:pt x="86" y="104"/>
                  </a:lnTo>
                  <a:lnTo>
                    <a:pt x="84" y="108"/>
                  </a:lnTo>
                  <a:lnTo>
                    <a:pt x="82" y="113"/>
                  </a:lnTo>
                  <a:lnTo>
                    <a:pt x="81" y="117"/>
                  </a:lnTo>
                  <a:lnTo>
                    <a:pt x="80" y="123"/>
                  </a:lnTo>
                  <a:lnTo>
                    <a:pt x="80" y="129"/>
                  </a:lnTo>
                  <a:lnTo>
                    <a:pt x="81" y="133"/>
                  </a:lnTo>
                  <a:lnTo>
                    <a:pt x="82" y="139"/>
                  </a:lnTo>
                  <a:lnTo>
                    <a:pt x="84" y="142"/>
                  </a:lnTo>
                  <a:lnTo>
                    <a:pt x="86" y="146"/>
                  </a:lnTo>
                  <a:lnTo>
                    <a:pt x="90" y="149"/>
                  </a:lnTo>
                  <a:lnTo>
                    <a:pt x="94" y="151"/>
                  </a:lnTo>
                  <a:lnTo>
                    <a:pt x="96" y="153"/>
                  </a:lnTo>
                  <a:lnTo>
                    <a:pt x="100" y="153"/>
                  </a:lnTo>
                  <a:lnTo>
                    <a:pt x="104" y="153"/>
                  </a:lnTo>
                  <a:lnTo>
                    <a:pt x="109" y="151"/>
                  </a:lnTo>
                  <a:lnTo>
                    <a:pt x="114" y="149"/>
                  </a:lnTo>
                  <a:lnTo>
                    <a:pt x="117" y="146"/>
                  </a:lnTo>
                  <a:lnTo>
                    <a:pt x="121" y="140"/>
                  </a:lnTo>
                  <a:lnTo>
                    <a:pt x="125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1" name="Freeform 943"/>
            <p:cNvSpPr>
              <a:spLocks noEditPoints="1"/>
            </p:cNvSpPr>
            <p:nvPr/>
          </p:nvSpPr>
          <p:spPr bwMode="auto">
            <a:xfrm>
              <a:off x="3149" y="2702"/>
              <a:ext cx="122" cy="80"/>
            </a:xfrm>
            <a:custGeom>
              <a:avLst/>
              <a:gdLst>
                <a:gd name="T0" fmla="*/ 0 w 606"/>
                <a:gd name="T1" fmla="*/ 0 h 316"/>
                <a:gd name="T2" fmla="*/ 0 w 606"/>
                <a:gd name="T3" fmla="*/ 0 h 316"/>
                <a:gd name="T4" fmla="*/ 0 w 606"/>
                <a:gd name="T5" fmla="*/ 0 h 316"/>
                <a:gd name="T6" fmla="*/ 0 w 606"/>
                <a:gd name="T7" fmla="*/ 0 h 316"/>
                <a:gd name="T8" fmla="*/ 0 w 606"/>
                <a:gd name="T9" fmla="*/ 0 h 316"/>
                <a:gd name="T10" fmla="*/ 0 w 606"/>
                <a:gd name="T11" fmla="*/ 0 h 316"/>
                <a:gd name="T12" fmla="*/ 0 w 606"/>
                <a:gd name="T13" fmla="*/ 0 h 316"/>
                <a:gd name="T14" fmla="*/ 0 w 606"/>
                <a:gd name="T15" fmla="*/ 0 h 316"/>
                <a:gd name="T16" fmla="*/ 0 w 606"/>
                <a:gd name="T17" fmla="*/ 0 h 316"/>
                <a:gd name="T18" fmla="*/ 0 w 606"/>
                <a:gd name="T19" fmla="*/ 0 h 316"/>
                <a:gd name="T20" fmla="*/ 0 w 606"/>
                <a:gd name="T21" fmla="*/ 0 h 316"/>
                <a:gd name="T22" fmla="*/ 0 w 606"/>
                <a:gd name="T23" fmla="*/ 0 h 316"/>
                <a:gd name="T24" fmla="*/ 0 w 606"/>
                <a:gd name="T25" fmla="*/ 0 h 316"/>
                <a:gd name="T26" fmla="*/ 0 w 606"/>
                <a:gd name="T27" fmla="*/ 0 h 316"/>
                <a:gd name="T28" fmla="*/ 0 w 606"/>
                <a:gd name="T29" fmla="*/ 0 h 316"/>
                <a:gd name="T30" fmla="*/ 0 w 606"/>
                <a:gd name="T31" fmla="*/ 0 h 316"/>
                <a:gd name="T32" fmla="*/ 0 w 606"/>
                <a:gd name="T33" fmla="*/ 0 h 316"/>
                <a:gd name="T34" fmla="*/ 0 w 606"/>
                <a:gd name="T35" fmla="*/ 0 h 316"/>
                <a:gd name="T36" fmla="*/ 0 w 606"/>
                <a:gd name="T37" fmla="*/ 0 h 316"/>
                <a:gd name="T38" fmla="*/ 0 w 606"/>
                <a:gd name="T39" fmla="*/ 0 h 316"/>
                <a:gd name="T40" fmla="*/ 0 w 606"/>
                <a:gd name="T41" fmla="*/ 0 h 316"/>
                <a:gd name="T42" fmla="*/ 0 w 606"/>
                <a:gd name="T43" fmla="*/ 0 h 316"/>
                <a:gd name="T44" fmla="*/ 0 w 606"/>
                <a:gd name="T45" fmla="*/ 0 h 316"/>
                <a:gd name="T46" fmla="*/ 0 w 606"/>
                <a:gd name="T47" fmla="*/ 0 h 316"/>
                <a:gd name="T48" fmla="*/ 0 w 606"/>
                <a:gd name="T49" fmla="*/ 0 h 316"/>
                <a:gd name="T50" fmla="*/ 0 w 606"/>
                <a:gd name="T51" fmla="*/ 0 h 316"/>
                <a:gd name="T52" fmla="*/ 0 w 606"/>
                <a:gd name="T53" fmla="*/ 0 h 316"/>
                <a:gd name="T54" fmla="*/ 0 w 606"/>
                <a:gd name="T55" fmla="*/ 0 h 316"/>
                <a:gd name="T56" fmla="*/ 0 w 606"/>
                <a:gd name="T57" fmla="*/ 0 h 316"/>
                <a:gd name="T58" fmla="*/ 0 w 606"/>
                <a:gd name="T59" fmla="*/ 0 h 316"/>
                <a:gd name="T60" fmla="*/ 0 w 606"/>
                <a:gd name="T61" fmla="*/ 0 h 316"/>
                <a:gd name="T62" fmla="*/ 0 w 606"/>
                <a:gd name="T63" fmla="*/ 0 h 316"/>
                <a:gd name="T64" fmla="*/ 0 w 606"/>
                <a:gd name="T65" fmla="*/ 0 h 316"/>
                <a:gd name="T66" fmla="*/ 0 w 606"/>
                <a:gd name="T67" fmla="*/ 0 h 316"/>
                <a:gd name="T68" fmla="*/ 0 w 606"/>
                <a:gd name="T69" fmla="*/ 0 h 316"/>
                <a:gd name="T70" fmla="*/ 0 w 606"/>
                <a:gd name="T71" fmla="*/ 0 h 316"/>
                <a:gd name="T72" fmla="*/ 0 w 606"/>
                <a:gd name="T73" fmla="*/ 0 h 316"/>
                <a:gd name="T74" fmla="*/ 0 w 606"/>
                <a:gd name="T75" fmla="*/ 0 h 316"/>
                <a:gd name="T76" fmla="*/ 0 w 606"/>
                <a:gd name="T77" fmla="*/ 0 h 316"/>
                <a:gd name="T78" fmla="*/ 0 w 606"/>
                <a:gd name="T79" fmla="*/ 0 h 316"/>
                <a:gd name="T80" fmla="*/ 0 w 606"/>
                <a:gd name="T81" fmla="*/ 0 h 316"/>
                <a:gd name="T82" fmla="*/ 0 w 606"/>
                <a:gd name="T83" fmla="*/ 0 h 316"/>
                <a:gd name="T84" fmla="*/ 0 w 606"/>
                <a:gd name="T85" fmla="*/ 0 h 316"/>
                <a:gd name="T86" fmla="*/ 0 w 606"/>
                <a:gd name="T87" fmla="*/ 0 h 316"/>
                <a:gd name="T88" fmla="*/ 0 w 606"/>
                <a:gd name="T89" fmla="*/ 0 h 316"/>
                <a:gd name="T90" fmla="*/ 0 w 606"/>
                <a:gd name="T91" fmla="*/ 0 h 316"/>
                <a:gd name="T92" fmla="*/ 0 w 606"/>
                <a:gd name="T93" fmla="*/ 0 h 316"/>
                <a:gd name="T94" fmla="*/ 0 w 606"/>
                <a:gd name="T95" fmla="*/ 0 h 316"/>
                <a:gd name="T96" fmla="*/ 0 w 606"/>
                <a:gd name="T97" fmla="*/ 0 h 316"/>
                <a:gd name="T98" fmla="*/ 0 w 606"/>
                <a:gd name="T99" fmla="*/ 0 h 316"/>
                <a:gd name="T100" fmla="*/ 0 w 606"/>
                <a:gd name="T101" fmla="*/ 0 h 316"/>
                <a:gd name="T102" fmla="*/ 0 w 606"/>
                <a:gd name="T103" fmla="*/ 0 h 316"/>
                <a:gd name="T104" fmla="*/ 0 w 606"/>
                <a:gd name="T105" fmla="*/ 0 h 316"/>
                <a:gd name="T106" fmla="*/ 0 w 606"/>
                <a:gd name="T107" fmla="*/ 0 h 316"/>
                <a:gd name="T108" fmla="*/ 0 w 606"/>
                <a:gd name="T109" fmla="*/ 0 h 316"/>
                <a:gd name="T110" fmla="*/ 0 w 606"/>
                <a:gd name="T111" fmla="*/ 0 h 316"/>
                <a:gd name="T112" fmla="*/ 0 w 606"/>
                <a:gd name="T113" fmla="*/ 0 h 316"/>
                <a:gd name="T114" fmla="*/ 0 w 606"/>
                <a:gd name="T115" fmla="*/ 0 h 316"/>
                <a:gd name="T116" fmla="*/ 0 w 606"/>
                <a:gd name="T117" fmla="*/ 0 h 316"/>
                <a:gd name="T118" fmla="*/ 0 w 606"/>
                <a:gd name="T119" fmla="*/ 0 h 316"/>
                <a:gd name="T120" fmla="*/ 0 w 606"/>
                <a:gd name="T121" fmla="*/ 0 h 316"/>
                <a:gd name="T122" fmla="*/ 0 w 606"/>
                <a:gd name="T123" fmla="*/ 0 h 316"/>
                <a:gd name="T124" fmla="*/ 0 w 606"/>
                <a:gd name="T125" fmla="*/ 0 h 3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06"/>
                <a:gd name="T190" fmla="*/ 0 h 316"/>
                <a:gd name="T191" fmla="*/ 606 w 606"/>
                <a:gd name="T192" fmla="*/ 316 h 31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06" h="316">
                  <a:moveTo>
                    <a:pt x="76" y="54"/>
                  </a:moveTo>
                  <a:lnTo>
                    <a:pt x="159" y="255"/>
                  </a:lnTo>
                  <a:lnTo>
                    <a:pt x="163" y="263"/>
                  </a:lnTo>
                  <a:lnTo>
                    <a:pt x="165" y="270"/>
                  </a:lnTo>
                  <a:lnTo>
                    <a:pt x="169" y="275"/>
                  </a:lnTo>
                  <a:lnTo>
                    <a:pt x="171" y="278"/>
                  </a:lnTo>
                  <a:lnTo>
                    <a:pt x="175" y="279"/>
                  </a:lnTo>
                  <a:lnTo>
                    <a:pt x="180" y="280"/>
                  </a:lnTo>
                  <a:lnTo>
                    <a:pt x="186" y="280"/>
                  </a:lnTo>
                  <a:lnTo>
                    <a:pt x="193" y="279"/>
                  </a:lnTo>
                  <a:lnTo>
                    <a:pt x="194" y="283"/>
                  </a:lnTo>
                  <a:lnTo>
                    <a:pt x="96" y="316"/>
                  </a:lnTo>
                  <a:lnTo>
                    <a:pt x="95" y="312"/>
                  </a:lnTo>
                  <a:lnTo>
                    <a:pt x="100" y="310"/>
                  </a:lnTo>
                  <a:lnTo>
                    <a:pt x="104" y="306"/>
                  </a:lnTo>
                  <a:lnTo>
                    <a:pt x="108" y="303"/>
                  </a:lnTo>
                  <a:lnTo>
                    <a:pt x="109" y="298"/>
                  </a:lnTo>
                  <a:lnTo>
                    <a:pt x="110" y="295"/>
                  </a:lnTo>
                  <a:lnTo>
                    <a:pt x="109" y="289"/>
                  </a:lnTo>
                  <a:lnTo>
                    <a:pt x="108" y="282"/>
                  </a:lnTo>
                  <a:lnTo>
                    <a:pt x="104" y="273"/>
                  </a:lnTo>
                  <a:lnTo>
                    <a:pt x="36" y="110"/>
                  </a:lnTo>
                  <a:lnTo>
                    <a:pt x="33" y="101"/>
                  </a:lnTo>
                  <a:lnTo>
                    <a:pt x="29" y="94"/>
                  </a:lnTo>
                  <a:lnTo>
                    <a:pt x="25" y="90"/>
                  </a:lnTo>
                  <a:lnTo>
                    <a:pt x="21" y="87"/>
                  </a:lnTo>
                  <a:lnTo>
                    <a:pt x="18" y="85"/>
                  </a:lnTo>
                  <a:lnTo>
                    <a:pt x="14" y="85"/>
                  </a:lnTo>
                  <a:lnTo>
                    <a:pt x="9" y="85"/>
                  </a:lnTo>
                  <a:lnTo>
                    <a:pt x="3" y="86"/>
                  </a:lnTo>
                  <a:lnTo>
                    <a:pt x="0" y="81"/>
                  </a:lnTo>
                  <a:lnTo>
                    <a:pt x="76" y="54"/>
                  </a:lnTo>
                  <a:close/>
                  <a:moveTo>
                    <a:pt x="315" y="60"/>
                  </a:moveTo>
                  <a:lnTo>
                    <a:pt x="324" y="83"/>
                  </a:lnTo>
                  <a:lnTo>
                    <a:pt x="329" y="74"/>
                  </a:lnTo>
                  <a:lnTo>
                    <a:pt x="334" y="66"/>
                  </a:lnTo>
                  <a:lnTo>
                    <a:pt x="338" y="59"/>
                  </a:lnTo>
                  <a:lnTo>
                    <a:pt x="343" y="53"/>
                  </a:lnTo>
                  <a:lnTo>
                    <a:pt x="348" y="49"/>
                  </a:lnTo>
                  <a:lnTo>
                    <a:pt x="354" y="45"/>
                  </a:lnTo>
                  <a:lnTo>
                    <a:pt x="361" y="42"/>
                  </a:lnTo>
                  <a:lnTo>
                    <a:pt x="368" y="39"/>
                  </a:lnTo>
                  <a:lnTo>
                    <a:pt x="376" y="37"/>
                  </a:lnTo>
                  <a:lnTo>
                    <a:pt x="385" y="35"/>
                  </a:lnTo>
                  <a:lnTo>
                    <a:pt x="393" y="35"/>
                  </a:lnTo>
                  <a:lnTo>
                    <a:pt x="400" y="36"/>
                  </a:lnTo>
                  <a:lnTo>
                    <a:pt x="406" y="38"/>
                  </a:lnTo>
                  <a:lnTo>
                    <a:pt x="414" y="42"/>
                  </a:lnTo>
                  <a:lnTo>
                    <a:pt x="420" y="46"/>
                  </a:lnTo>
                  <a:lnTo>
                    <a:pt x="426" y="52"/>
                  </a:lnTo>
                  <a:lnTo>
                    <a:pt x="431" y="42"/>
                  </a:lnTo>
                  <a:lnTo>
                    <a:pt x="436" y="34"/>
                  </a:lnTo>
                  <a:lnTo>
                    <a:pt x="441" y="26"/>
                  </a:lnTo>
                  <a:lnTo>
                    <a:pt x="446" y="20"/>
                  </a:lnTo>
                  <a:lnTo>
                    <a:pt x="453" y="14"/>
                  </a:lnTo>
                  <a:lnTo>
                    <a:pt x="459" y="10"/>
                  </a:lnTo>
                  <a:lnTo>
                    <a:pt x="465" y="6"/>
                  </a:lnTo>
                  <a:lnTo>
                    <a:pt x="473" y="3"/>
                  </a:lnTo>
                  <a:lnTo>
                    <a:pt x="481" y="1"/>
                  </a:lnTo>
                  <a:lnTo>
                    <a:pt x="490" y="0"/>
                  </a:lnTo>
                  <a:lnTo>
                    <a:pt x="498" y="0"/>
                  </a:lnTo>
                  <a:lnTo>
                    <a:pt x="505" y="0"/>
                  </a:lnTo>
                  <a:lnTo>
                    <a:pt x="511" y="2"/>
                  </a:lnTo>
                  <a:lnTo>
                    <a:pt x="518" y="5"/>
                  </a:lnTo>
                  <a:lnTo>
                    <a:pt x="523" y="10"/>
                  </a:lnTo>
                  <a:lnTo>
                    <a:pt x="528" y="14"/>
                  </a:lnTo>
                  <a:lnTo>
                    <a:pt x="530" y="17"/>
                  </a:lnTo>
                  <a:lnTo>
                    <a:pt x="533" y="20"/>
                  </a:lnTo>
                  <a:lnTo>
                    <a:pt x="535" y="24"/>
                  </a:lnTo>
                  <a:lnTo>
                    <a:pt x="538" y="28"/>
                  </a:lnTo>
                  <a:lnTo>
                    <a:pt x="539" y="33"/>
                  </a:lnTo>
                  <a:lnTo>
                    <a:pt x="541" y="38"/>
                  </a:lnTo>
                  <a:lnTo>
                    <a:pt x="544" y="44"/>
                  </a:lnTo>
                  <a:lnTo>
                    <a:pt x="546" y="50"/>
                  </a:lnTo>
                  <a:lnTo>
                    <a:pt x="572" y="115"/>
                  </a:lnTo>
                  <a:lnTo>
                    <a:pt x="576" y="124"/>
                  </a:lnTo>
                  <a:lnTo>
                    <a:pt x="580" y="131"/>
                  </a:lnTo>
                  <a:lnTo>
                    <a:pt x="584" y="135"/>
                  </a:lnTo>
                  <a:lnTo>
                    <a:pt x="586" y="137"/>
                  </a:lnTo>
                  <a:lnTo>
                    <a:pt x="590" y="139"/>
                  </a:lnTo>
                  <a:lnTo>
                    <a:pt x="594" y="140"/>
                  </a:lnTo>
                  <a:lnTo>
                    <a:pt x="599" y="140"/>
                  </a:lnTo>
                  <a:lnTo>
                    <a:pt x="605" y="139"/>
                  </a:lnTo>
                  <a:lnTo>
                    <a:pt x="606" y="144"/>
                  </a:lnTo>
                  <a:lnTo>
                    <a:pt x="515" y="175"/>
                  </a:lnTo>
                  <a:lnTo>
                    <a:pt x="513" y="169"/>
                  </a:lnTo>
                  <a:lnTo>
                    <a:pt x="518" y="167"/>
                  </a:lnTo>
                  <a:lnTo>
                    <a:pt x="521" y="164"/>
                  </a:lnTo>
                  <a:lnTo>
                    <a:pt x="524" y="160"/>
                  </a:lnTo>
                  <a:lnTo>
                    <a:pt x="525" y="156"/>
                  </a:lnTo>
                  <a:lnTo>
                    <a:pt x="525" y="152"/>
                  </a:lnTo>
                  <a:lnTo>
                    <a:pt x="524" y="148"/>
                  </a:lnTo>
                  <a:lnTo>
                    <a:pt x="521" y="141"/>
                  </a:lnTo>
                  <a:lnTo>
                    <a:pt x="518" y="133"/>
                  </a:lnTo>
                  <a:lnTo>
                    <a:pt x="490" y="66"/>
                  </a:lnTo>
                  <a:lnTo>
                    <a:pt x="486" y="57"/>
                  </a:lnTo>
                  <a:lnTo>
                    <a:pt x="484" y="49"/>
                  </a:lnTo>
                  <a:lnTo>
                    <a:pt x="481" y="43"/>
                  </a:lnTo>
                  <a:lnTo>
                    <a:pt x="479" y="39"/>
                  </a:lnTo>
                  <a:lnTo>
                    <a:pt x="476" y="37"/>
                  </a:lnTo>
                  <a:lnTo>
                    <a:pt x="474" y="35"/>
                  </a:lnTo>
                  <a:lnTo>
                    <a:pt x="471" y="34"/>
                  </a:lnTo>
                  <a:lnTo>
                    <a:pt x="469" y="33"/>
                  </a:lnTo>
                  <a:lnTo>
                    <a:pt x="466" y="32"/>
                  </a:lnTo>
                  <a:lnTo>
                    <a:pt x="464" y="32"/>
                  </a:lnTo>
                  <a:lnTo>
                    <a:pt x="461" y="32"/>
                  </a:lnTo>
                  <a:lnTo>
                    <a:pt x="459" y="33"/>
                  </a:lnTo>
                  <a:lnTo>
                    <a:pt x="455" y="35"/>
                  </a:lnTo>
                  <a:lnTo>
                    <a:pt x="451" y="37"/>
                  </a:lnTo>
                  <a:lnTo>
                    <a:pt x="448" y="39"/>
                  </a:lnTo>
                  <a:lnTo>
                    <a:pt x="445" y="43"/>
                  </a:lnTo>
                  <a:lnTo>
                    <a:pt x="443" y="49"/>
                  </a:lnTo>
                  <a:lnTo>
                    <a:pt x="440" y="53"/>
                  </a:lnTo>
                  <a:lnTo>
                    <a:pt x="438" y="59"/>
                  </a:lnTo>
                  <a:lnTo>
                    <a:pt x="435" y="65"/>
                  </a:lnTo>
                  <a:lnTo>
                    <a:pt x="470" y="149"/>
                  </a:lnTo>
                  <a:lnTo>
                    <a:pt x="474" y="158"/>
                  </a:lnTo>
                  <a:lnTo>
                    <a:pt x="476" y="165"/>
                  </a:lnTo>
                  <a:lnTo>
                    <a:pt x="479" y="169"/>
                  </a:lnTo>
                  <a:lnTo>
                    <a:pt x="481" y="172"/>
                  </a:lnTo>
                  <a:lnTo>
                    <a:pt x="485" y="174"/>
                  </a:lnTo>
                  <a:lnTo>
                    <a:pt x="490" y="174"/>
                  </a:lnTo>
                  <a:lnTo>
                    <a:pt x="495" y="175"/>
                  </a:lnTo>
                  <a:lnTo>
                    <a:pt x="500" y="174"/>
                  </a:lnTo>
                  <a:lnTo>
                    <a:pt x="503" y="180"/>
                  </a:lnTo>
                  <a:lnTo>
                    <a:pt x="411" y="210"/>
                  </a:lnTo>
                  <a:lnTo>
                    <a:pt x="409" y="205"/>
                  </a:lnTo>
                  <a:lnTo>
                    <a:pt x="413" y="204"/>
                  </a:lnTo>
                  <a:lnTo>
                    <a:pt x="415" y="201"/>
                  </a:lnTo>
                  <a:lnTo>
                    <a:pt x="418" y="200"/>
                  </a:lnTo>
                  <a:lnTo>
                    <a:pt x="419" y="198"/>
                  </a:lnTo>
                  <a:lnTo>
                    <a:pt x="420" y="196"/>
                  </a:lnTo>
                  <a:lnTo>
                    <a:pt x="420" y="193"/>
                  </a:lnTo>
                  <a:lnTo>
                    <a:pt x="421" y="190"/>
                  </a:lnTo>
                  <a:lnTo>
                    <a:pt x="421" y="188"/>
                  </a:lnTo>
                  <a:lnTo>
                    <a:pt x="421" y="185"/>
                  </a:lnTo>
                  <a:lnTo>
                    <a:pt x="420" y="181"/>
                  </a:lnTo>
                  <a:lnTo>
                    <a:pt x="418" y="175"/>
                  </a:lnTo>
                  <a:lnTo>
                    <a:pt x="415" y="168"/>
                  </a:lnTo>
                  <a:lnTo>
                    <a:pt x="388" y="101"/>
                  </a:lnTo>
                  <a:lnTo>
                    <a:pt x="383" y="91"/>
                  </a:lnTo>
                  <a:lnTo>
                    <a:pt x="379" y="83"/>
                  </a:lnTo>
                  <a:lnTo>
                    <a:pt x="376" y="78"/>
                  </a:lnTo>
                  <a:lnTo>
                    <a:pt x="374" y="75"/>
                  </a:lnTo>
                  <a:lnTo>
                    <a:pt x="371" y="73"/>
                  </a:lnTo>
                  <a:lnTo>
                    <a:pt x="370" y="70"/>
                  </a:lnTo>
                  <a:lnTo>
                    <a:pt x="368" y="69"/>
                  </a:lnTo>
                  <a:lnTo>
                    <a:pt x="365" y="68"/>
                  </a:lnTo>
                  <a:lnTo>
                    <a:pt x="363" y="67"/>
                  </a:lnTo>
                  <a:lnTo>
                    <a:pt x="360" y="67"/>
                  </a:lnTo>
                  <a:lnTo>
                    <a:pt x="356" y="67"/>
                  </a:lnTo>
                  <a:lnTo>
                    <a:pt x="354" y="68"/>
                  </a:lnTo>
                  <a:lnTo>
                    <a:pt x="351" y="70"/>
                  </a:lnTo>
                  <a:lnTo>
                    <a:pt x="348" y="71"/>
                  </a:lnTo>
                  <a:lnTo>
                    <a:pt x="345" y="74"/>
                  </a:lnTo>
                  <a:lnTo>
                    <a:pt x="343" y="77"/>
                  </a:lnTo>
                  <a:lnTo>
                    <a:pt x="340" y="82"/>
                  </a:lnTo>
                  <a:lnTo>
                    <a:pt x="338" y="86"/>
                  </a:lnTo>
                  <a:lnTo>
                    <a:pt x="334" y="93"/>
                  </a:lnTo>
                  <a:lnTo>
                    <a:pt x="331" y="100"/>
                  </a:lnTo>
                  <a:lnTo>
                    <a:pt x="366" y="184"/>
                  </a:lnTo>
                  <a:lnTo>
                    <a:pt x="369" y="192"/>
                  </a:lnTo>
                  <a:lnTo>
                    <a:pt x="373" y="199"/>
                  </a:lnTo>
                  <a:lnTo>
                    <a:pt x="376" y="205"/>
                  </a:lnTo>
                  <a:lnTo>
                    <a:pt x="379" y="207"/>
                  </a:lnTo>
                  <a:lnTo>
                    <a:pt x="383" y="209"/>
                  </a:lnTo>
                  <a:lnTo>
                    <a:pt x="386" y="209"/>
                  </a:lnTo>
                  <a:lnTo>
                    <a:pt x="393" y="210"/>
                  </a:lnTo>
                  <a:lnTo>
                    <a:pt x="398" y="209"/>
                  </a:lnTo>
                  <a:lnTo>
                    <a:pt x="399" y="215"/>
                  </a:lnTo>
                  <a:lnTo>
                    <a:pt x="308" y="246"/>
                  </a:lnTo>
                  <a:lnTo>
                    <a:pt x="306" y="240"/>
                  </a:lnTo>
                  <a:lnTo>
                    <a:pt x="310" y="238"/>
                  </a:lnTo>
                  <a:lnTo>
                    <a:pt x="314" y="234"/>
                  </a:lnTo>
                  <a:lnTo>
                    <a:pt x="316" y="231"/>
                  </a:lnTo>
                  <a:lnTo>
                    <a:pt x="318" y="228"/>
                  </a:lnTo>
                  <a:lnTo>
                    <a:pt x="318" y="224"/>
                  </a:lnTo>
                  <a:lnTo>
                    <a:pt x="316" y="220"/>
                  </a:lnTo>
                  <a:lnTo>
                    <a:pt x="314" y="213"/>
                  </a:lnTo>
                  <a:lnTo>
                    <a:pt x="310" y="204"/>
                  </a:lnTo>
                  <a:lnTo>
                    <a:pt x="275" y="115"/>
                  </a:lnTo>
                  <a:lnTo>
                    <a:pt x="271" y="106"/>
                  </a:lnTo>
                  <a:lnTo>
                    <a:pt x="268" y="99"/>
                  </a:lnTo>
                  <a:lnTo>
                    <a:pt x="265" y="94"/>
                  </a:lnTo>
                  <a:lnTo>
                    <a:pt x="263" y="91"/>
                  </a:lnTo>
                  <a:lnTo>
                    <a:pt x="259" y="90"/>
                  </a:lnTo>
                  <a:lnTo>
                    <a:pt x="255" y="88"/>
                  </a:lnTo>
                  <a:lnTo>
                    <a:pt x="249" y="88"/>
                  </a:lnTo>
                  <a:lnTo>
                    <a:pt x="244" y="90"/>
                  </a:lnTo>
                  <a:lnTo>
                    <a:pt x="243" y="84"/>
                  </a:lnTo>
                  <a:lnTo>
                    <a:pt x="315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2" name="Freeform 944"/>
            <p:cNvSpPr>
              <a:spLocks noEditPoints="1"/>
            </p:cNvSpPr>
            <p:nvPr/>
          </p:nvSpPr>
          <p:spPr bwMode="auto">
            <a:xfrm>
              <a:off x="3267" y="2686"/>
              <a:ext cx="42" cy="49"/>
            </a:xfrm>
            <a:custGeom>
              <a:avLst/>
              <a:gdLst>
                <a:gd name="T0" fmla="*/ 0 w 207"/>
                <a:gd name="T1" fmla="*/ 0 h 194"/>
                <a:gd name="T2" fmla="*/ 0 w 207"/>
                <a:gd name="T3" fmla="*/ 0 h 194"/>
                <a:gd name="T4" fmla="*/ 0 w 207"/>
                <a:gd name="T5" fmla="*/ 0 h 194"/>
                <a:gd name="T6" fmla="*/ 0 w 207"/>
                <a:gd name="T7" fmla="*/ 0 h 194"/>
                <a:gd name="T8" fmla="*/ 0 w 207"/>
                <a:gd name="T9" fmla="*/ 0 h 194"/>
                <a:gd name="T10" fmla="*/ 0 w 207"/>
                <a:gd name="T11" fmla="*/ 0 h 194"/>
                <a:gd name="T12" fmla="*/ 0 w 207"/>
                <a:gd name="T13" fmla="*/ 0 h 194"/>
                <a:gd name="T14" fmla="*/ 0 w 207"/>
                <a:gd name="T15" fmla="*/ 0 h 194"/>
                <a:gd name="T16" fmla="*/ 0 w 207"/>
                <a:gd name="T17" fmla="*/ 0 h 194"/>
                <a:gd name="T18" fmla="*/ 0 w 207"/>
                <a:gd name="T19" fmla="*/ 0 h 194"/>
                <a:gd name="T20" fmla="*/ 0 w 207"/>
                <a:gd name="T21" fmla="*/ 0 h 194"/>
                <a:gd name="T22" fmla="*/ 0 w 207"/>
                <a:gd name="T23" fmla="*/ 0 h 194"/>
                <a:gd name="T24" fmla="*/ 0 w 207"/>
                <a:gd name="T25" fmla="*/ 0 h 194"/>
                <a:gd name="T26" fmla="*/ 0 w 207"/>
                <a:gd name="T27" fmla="*/ 0 h 194"/>
                <a:gd name="T28" fmla="*/ 0 w 207"/>
                <a:gd name="T29" fmla="*/ 0 h 194"/>
                <a:gd name="T30" fmla="*/ 0 w 207"/>
                <a:gd name="T31" fmla="*/ 0 h 194"/>
                <a:gd name="T32" fmla="*/ 0 w 207"/>
                <a:gd name="T33" fmla="*/ 0 h 194"/>
                <a:gd name="T34" fmla="*/ 0 w 207"/>
                <a:gd name="T35" fmla="*/ 0 h 194"/>
                <a:gd name="T36" fmla="*/ 0 w 207"/>
                <a:gd name="T37" fmla="*/ 0 h 194"/>
                <a:gd name="T38" fmla="*/ 0 w 207"/>
                <a:gd name="T39" fmla="*/ 0 h 194"/>
                <a:gd name="T40" fmla="*/ 0 w 207"/>
                <a:gd name="T41" fmla="*/ 0 h 194"/>
                <a:gd name="T42" fmla="*/ 0 w 207"/>
                <a:gd name="T43" fmla="*/ 0 h 194"/>
                <a:gd name="T44" fmla="*/ 0 w 207"/>
                <a:gd name="T45" fmla="*/ 0 h 194"/>
                <a:gd name="T46" fmla="*/ 0 w 207"/>
                <a:gd name="T47" fmla="*/ 0 h 194"/>
                <a:gd name="T48" fmla="*/ 0 w 207"/>
                <a:gd name="T49" fmla="*/ 0 h 194"/>
                <a:gd name="T50" fmla="*/ 0 w 207"/>
                <a:gd name="T51" fmla="*/ 0 h 194"/>
                <a:gd name="T52" fmla="*/ 0 w 207"/>
                <a:gd name="T53" fmla="*/ 0 h 194"/>
                <a:gd name="T54" fmla="*/ 0 w 207"/>
                <a:gd name="T55" fmla="*/ 0 h 194"/>
                <a:gd name="T56" fmla="*/ 0 w 207"/>
                <a:gd name="T57" fmla="*/ 0 h 194"/>
                <a:gd name="T58" fmla="*/ 0 w 207"/>
                <a:gd name="T59" fmla="*/ 0 h 194"/>
                <a:gd name="T60" fmla="*/ 0 w 207"/>
                <a:gd name="T61" fmla="*/ 0 h 194"/>
                <a:gd name="T62" fmla="*/ 0 w 207"/>
                <a:gd name="T63" fmla="*/ 0 h 194"/>
                <a:gd name="T64" fmla="*/ 0 w 207"/>
                <a:gd name="T65" fmla="*/ 0 h 194"/>
                <a:gd name="T66" fmla="*/ 0 w 207"/>
                <a:gd name="T67" fmla="*/ 0 h 194"/>
                <a:gd name="T68" fmla="*/ 0 w 207"/>
                <a:gd name="T69" fmla="*/ 0 h 194"/>
                <a:gd name="T70" fmla="*/ 0 w 207"/>
                <a:gd name="T71" fmla="*/ 0 h 194"/>
                <a:gd name="T72" fmla="*/ 0 w 207"/>
                <a:gd name="T73" fmla="*/ 0 h 194"/>
                <a:gd name="T74" fmla="*/ 0 w 207"/>
                <a:gd name="T75" fmla="*/ 0 h 194"/>
                <a:gd name="T76" fmla="*/ 0 w 207"/>
                <a:gd name="T77" fmla="*/ 0 h 194"/>
                <a:gd name="T78" fmla="*/ 0 w 207"/>
                <a:gd name="T79" fmla="*/ 0 h 194"/>
                <a:gd name="T80" fmla="*/ 0 w 207"/>
                <a:gd name="T81" fmla="*/ 0 h 194"/>
                <a:gd name="T82" fmla="*/ 0 w 207"/>
                <a:gd name="T83" fmla="*/ 0 h 194"/>
                <a:gd name="T84" fmla="*/ 0 w 207"/>
                <a:gd name="T85" fmla="*/ 0 h 194"/>
                <a:gd name="T86" fmla="*/ 0 w 207"/>
                <a:gd name="T87" fmla="*/ 0 h 194"/>
                <a:gd name="T88" fmla="*/ 0 w 207"/>
                <a:gd name="T89" fmla="*/ 0 h 194"/>
                <a:gd name="T90" fmla="*/ 0 w 207"/>
                <a:gd name="T91" fmla="*/ 0 h 194"/>
                <a:gd name="T92" fmla="*/ 0 w 207"/>
                <a:gd name="T93" fmla="*/ 0 h 194"/>
                <a:gd name="T94" fmla="*/ 0 w 207"/>
                <a:gd name="T95" fmla="*/ 0 h 194"/>
                <a:gd name="T96" fmla="*/ 0 w 207"/>
                <a:gd name="T97" fmla="*/ 0 h 194"/>
                <a:gd name="T98" fmla="*/ 0 w 207"/>
                <a:gd name="T99" fmla="*/ 0 h 194"/>
                <a:gd name="T100" fmla="*/ 0 w 207"/>
                <a:gd name="T101" fmla="*/ 0 h 194"/>
                <a:gd name="T102" fmla="*/ 0 w 207"/>
                <a:gd name="T103" fmla="*/ 0 h 194"/>
                <a:gd name="T104" fmla="*/ 0 w 207"/>
                <a:gd name="T105" fmla="*/ 0 h 194"/>
                <a:gd name="T106" fmla="*/ 0 w 207"/>
                <a:gd name="T107" fmla="*/ 0 h 194"/>
                <a:gd name="T108" fmla="*/ 0 w 207"/>
                <a:gd name="T109" fmla="*/ 0 h 194"/>
                <a:gd name="T110" fmla="*/ 0 w 207"/>
                <a:gd name="T111" fmla="*/ 0 h 1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7"/>
                <a:gd name="T169" fmla="*/ 0 h 194"/>
                <a:gd name="T170" fmla="*/ 207 w 207"/>
                <a:gd name="T171" fmla="*/ 194 h 19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7" h="194">
                  <a:moveTo>
                    <a:pt x="130" y="145"/>
                  </a:moveTo>
                  <a:lnTo>
                    <a:pt x="124" y="154"/>
                  </a:lnTo>
                  <a:lnTo>
                    <a:pt x="119" y="162"/>
                  </a:lnTo>
                  <a:lnTo>
                    <a:pt x="112" y="168"/>
                  </a:lnTo>
                  <a:lnTo>
                    <a:pt x="106" y="175"/>
                  </a:lnTo>
                  <a:lnTo>
                    <a:pt x="100" y="181"/>
                  </a:lnTo>
                  <a:lnTo>
                    <a:pt x="94" y="186"/>
                  </a:lnTo>
                  <a:lnTo>
                    <a:pt x="87" y="189"/>
                  </a:lnTo>
                  <a:lnTo>
                    <a:pt x="81" y="192"/>
                  </a:lnTo>
                  <a:lnTo>
                    <a:pt x="74" y="194"/>
                  </a:lnTo>
                  <a:lnTo>
                    <a:pt x="67" y="194"/>
                  </a:lnTo>
                  <a:lnTo>
                    <a:pt x="60" y="194"/>
                  </a:lnTo>
                  <a:lnTo>
                    <a:pt x="54" y="192"/>
                  </a:lnTo>
                  <a:lnTo>
                    <a:pt x="47" y="189"/>
                  </a:lnTo>
                  <a:lnTo>
                    <a:pt x="41" y="183"/>
                  </a:lnTo>
                  <a:lnTo>
                    <a:pt x="36" y="179"/>
                  </a:lnTo>
                  <a:lnTo>
                    <a:pt x="32" y="172"/>
                  </a:lnTo>
                  <a:lnTo>
                    <a:pt x="31" y="167"/>
                  </a:lnTo>
                  <a:lnTo>
                    <a:pt x="30" y="163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1" y="148"/>
                  </a:lnTo>
                  <a:lnTo>
                    <a:pt x="32" y="143"/>
                  </a:lnTo>
                  <a:lnTo>
                    <a:pt x="35" y="138"/>
                  </a:lnTo>
                  <a:lnTo>
                    <a:pt x="37" y="133"/>
                  </a:lnTo>
                  <a:lnTo>
                    <a:pt x="41" y="127"/>
                  </a:lnTo>
                  <a:lnTo>
                    <a:pt x="45" y="122"/>
                  </a:lnTo>
                  <a:lnTo>
                    <a:pt x="51" y="114"/>
                  </a:lnTo>
                  <a:lnTo>
                    <a:pt x="59" y="107"/>
                  </a:lnTo>
                  <a:lnTo>
                    <a:pt x="66" y="98"/>
                  </a:lnTo>
                  <a:lnTo>
                    <a:pt x="76" y="89"/>
                  </a:lnTo>
                  <a:lnTo>
                    <a:pt x="86" y="78"/>
                  </a:lnTo>
                  <a:lnTo>
                    <a:pt x="99" y="67"/>
                  </a:lnTo>
                  <a:lnTo>
                    <a:pt x="91" y="50"/>
                  </a:lnTo>
                  <a:lnTo>
                    <a:pt x="87" y="42"/>
                  </a:lnTo>
                  <a:lnTo>
                    <a:pt x="85" y="35"/>
                  </a:lnTo>
                  <a:lnTo>
                    <a:pt x="82" y="31"/>
                  </a:lnTo>
                  <a:lnTo>
                    <a:pt x="80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1" y="21"/>
                  </a:lnTo>
                  <a:lnTo>
                    <a:pt x="67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4" y="21"/>
                  </a:lnTo>
                  <a:lnTo>
                    <a:pt x="47" y="24"/>
                  </a:lnTo>
                  <a:lnTo>
                    <a:pt x="42" y="27"/>
                  </a:lnTo>
                  <a:lnTo>
                    <a:pt x="39" y="31"/>
                  </a:lnTo>
                  <a:lnTo>
                    <a:pt x="35" y="34"/>
                  </a:lnTo>
                  <a:lnTo>
                    <a:pt x="34" y="36"/>
                  </a:lnTo>
                  <a:lnTo>
                    <a:pt x="32" y="39"/>
                  </a:lnTo>
                  <a:lnTo>
                    <a:pt x="32" y="41"/>
                  </a:lnTo>
                  <a:lnTo>
                    <a:pt x="34" y="43"/>
                  </a:lnTo>
                  <a:lnTo>
                    <a:pt x="35" y="44"/>
                  </a:lnTo>
                  <a:lnTo>
                    <a:pt x="37" y="47"/>
                  </a:lnTo>
                  <a:lnTo>
                    <a:pt x="40" y="48"/>
                  </a:lnTo>
                  <a:lnTo>
                    <a:pt x="44" y="50"/>
                  </a:lnTo>
                  <a:lnTo>
                    <a:pt x="49" y="53"/>
                  </a:lnTo>
                  <a:lnTo>
                    <a:pt x="52" y="56"/>
                  </a:lnTo>
                  <a:lnTo>
                    <a:pt x="55" y="59"/>
                  </a:lnTo>
                  <a:lnTo>
                    <a:pt x="56" y="62"/>
                  </a:lnTo>
                  <a:lnTo>
                    <a:pt x="57" y="67"/>
                  </a:lnTo>
                  <a:lnTo>
                    <a:pt x="59" y="72"/>
                  </a:lnTo>
                  <a:lnTo>
                    <a:pt x="57" y="76"/>
                  </a:lnTo>
                  <a:lnTo>
                    <a:pt x="56" y="81"/>
                  </a:lnTo>
                  <a:lnTo>
                    <a:pt x="54" y="84"/>
                  </a:lnTo>
                  <a:lnTo>
                    <a:pt x="50" y="88"/>
                  </a:lnTo>
                  <a:lnTo>
                    <a:pt x="45" y="91"/>
                  </a:lnTo>
                  <a:lnTo>
                    <a:pt x="40" y="93"/>
                  </a:lnTo>
                  <a:lnTo>
                    <a:pt x="34" y="94"/>
                  </a:lnTo>
                  <a:lnTo>
                    <a:pt x="27" y="94"/>
                  </a:lnTo>
                  <a:lnTo>
                    <a:pt x="22" y="93"/>
                  </a:lnTo>
                  <a:lnTo>
                    <a:pt x="16" y="92"/>
                  </a:lnTo>
                  <a:lnTo>
                    <a:pt x="11" y="90"/>
                  </a:lnTo>
                  <a:lnTo>
                    <a:pt x="7" y="88"/>
                  </a:lnTo>
                  <a:lnTo>
                    <a:pt x="5" y="84"/>
                  </a:lnTo>
                  <a:lnTo>
                    <a:pt x="2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9" y="31"/>
                  </a:lnTo>
                  <a:lnTo>
                    <a:pt x="26" y="25"/>
                  </a:lnTo>
                  <a:lnTo>
                    <a:pt x="30" y="21"/>
                  </a:lnTo>
                  <a:lnTo>
                    <a:pt x="35" y="19"/>
                  </a:lnTo>
                  <a:lnTo>
                    <a:pt x="40" y="16"/>
                  </a:lnTo>
                  <a:lnTo>
                    <a:pt x="45" y="13"/>
                  </a:lnTo>
                  <a:lnTo>
                    <a:pt x="50" y="11"/>
                  </a:lnTo>
                  <a:lnTo>
                    <a:pt x="55" y="9"/>
                  </a:lnTo>
                  <a:lnTo>
                    <a:pt x="60" y="8"/>
                  </a:lnTo>
                  <a:lnTo>
                    <a:pt x="65" y="5"/>
                  </a:lnTo>
                  <a:lnTo>
                    <a:pt x="71" y="3"/>
                  </a:lnTo>
                  <a:lnTo>
                    <a:pt x="77" y="2"/>
                  </a:lnTo>
                  <a:lnTo>
                    <a:pt x="82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9" y="0"/>
                  </a:lnTo>
                  <a:lnTo>
                    <a:pt x="104" y="1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5" y="8"/>
                  </a:lnTo>
                  <a:lnTo>
                    <a:pt x="131" y="11"/>
                  </a:lnTo>
                  <a:lnTo>
                    <a:pt x="136" y="17"/>
                  </a:lnTo>
                  <a:lnTo>
                    <a:pt x="139" y="21"/>
                  </a:lnTo>
                  <a:lnTo>
                    <a:pt x="142" y="27"/>
                  </a:lnTo>
                  <a:lnTo>
                    <a:pt x="147" y="37"/>
                  </a:lnTo>
                  <a:lnTo>
                    <a:pt x="152" y="49"/>
                  </a:lnTo>
                  <a:lnTo>
                    <a:pt x="177" y="111"/>
                  </a:lnTo>
                  <a:lnTo>
                    <a:pt x="180" y="117"/>
                  </a:lnTo>
                  <a:lnTo>
                    <a:pt x="182" y="121"/>
                  </a:lnTo>
                  <a:lnTo>
                    <a:pt x="184" y="123"/>
                  </a:lnTo>
                  <a:lnTo>
                    <a:pt x="185" y="125"/>
                  </a:lnTo>
                  <a:lnTo>
                    <a:pt x="186" y="126"/>
                  </a:lnTo>
                  <a:lnTo>
                    <a:pt x="187" y="127"/>
                  </a:lnTo>
                  <a:lnTo>
                    <a:pt x="187" y="129"/>
                  </a:lnTo>
                  <a:lnTo>
                    <a:pt x="189" y="129"/>
                  </a:lnTo>
                  <a:lnTo>
                    <a:pt x="190" y="129"/>
                  </a:lnTo>
                  <a:lnTo>
                    <a:pt x="191" y="129"/>
                  </a:lnTo>
                  <a:lnTo>
                    <a:pt x="192" y="129"/>
                  </a:lnTo>
                  <a:lnTo>
                    <a:pt x="195" y="127"/>
                  </a:lnTo>
                  <a:lnTo>
                    <a:pt x="196" y="126"/>
                  </a:lnTo>
                  <a:lnTo>
                    <a:pt x="199" y="124"/>
                  </a:lnTo>
                  <a:lnTo>
                    <a:pt x="200" y="122"/>
                  </a:lnTo>
                  <a:lnTo>
                    <a:pt x="207" y="123"/>
                  </a:lnTo>
                  <a:lnTo>
                    <a:pt x="205" y="130"/>
                  </a:lnTo>
                  <a:lnTo>
                    <a:pt x="201" y="137"/>
                  </a:lnTo>
                  <a:lnTo>
                    <a:pt x="199" y="142"/>
                  </a:lnTo>
                  <a:lnTo>
                    <a:pt x="195" y="148"/>
                  </a:lnTo>
                  <a:lnTo>
                    <a:pt x="191" y="151"/>
                  </a:lnTo>
                  <a:lnTo>
                    <a:pt x="186" y="155"/>
                  </a:lnTo>
                  <a:lnTo>
                    <a:pt x="180" y="158"/>
                  </a:lnTo>
                  <a:lnTo>
                    <a:pt x="174" y="160"/>
                  </a:lnTo>
                  <a:lnTo>
                    <a:pt x="167" y="163"/>
                  </a:lnTo>
                  <a:lnTo>
                    <a:pt x="160" y="164"/>
                  </a:lnTo>
                  <a:lnTo>
                    <a:pt x="154" y="164"/>
                  </a:lnTo>
                  <a:lnTo>
                    <a:pt x="147" y="163"/>
                  </a:lnTo>
                  <a:lnTo>
                    <a:pt x="142" y="159"/>
                  </a:lnTo>
                  <a:lnTo>
                    <a:pt x="139" y="156"/>
                  </a:lnTo>
                  <a:lnTo>
                    <a:pt x="134" y="150"/>
                  </a:lnTo>
                  <a:lnTo>
                    <a:pt x="130" y="145"/>
                  </a:lnTo>
                  <a:close/>
                  <a:moveTo>
                    <a:pt x="125" y="133"/>
                  </a:moveTo>
                  <a:lnTo>
                    <a:pt x="104" y="78"/>
                  </a:lnTo>
                  <a:lnTo>
                    <a:pt x="99" y="83"/>
                  </a:lnTo>
                  <a:lnTo>
                    <a:pt x="95" y="89"/>
                  </a:lnTo>
                  <a:lnTo>
                    <a:pt x="91" y="93"/>
                  </a:lnTo>
                  <a:lnTo>
                    <a:pt x="89" y="98"/>
                  </a:lnTo>
                  <a:lnTo>
                    <a:pt x="86" y="103"/>
                  </a:lnTo>
                  <a:lnTo>
                    <a:pt x="84" y="108"/>
                  </a:lnTo>
                  <a:lnTo>
                    <a:pt x="82" y="113"/>
                  </a:lnTo>
                  <a:lnTo>
                    <a:pt x="81" y="117"/>
                  </a:lnTo>
                  <a:lnTo>
                    <a:pt x="80" y="123"/>
                  </a:lnTo>
                  <a:lnTo>
                    <a:pt x="80" y="129"/>
                  </a:lnTo>
                  <a:lnTo>
                    <a:pt x="81" y="133"/>
                  </a:lnTo>
                  <a:lnTo>
                    <a:pt x="82" y="139"/>
                  </a:lnTo>
                  <a:lnTo>
                    <a:pt x="84" y="142"/>
                  </a:lnTo>
                  <a:lnTo>
                    <a:pt x="86" y="146"/>
                  </a:lnTo>
                  <a:lnTo>
                    <a:pt x="90" y="149"/>
                  </a:lnTo>
                  <a:lnTo>
                    <a:pt x="94" y="151"/>
                  </a:lnTo>
                  <a:lnTo>
                    <a:pt x="96" y="152"/>
                  </a:lnTo>
                  <a:lnTo>
                    <a:pt x="100" y="152"/>
                  </a:lnTo>
                  <a:lnTo>
                    <a:pt x="104" y="152"/>
                  </a:lnTo>
                  <a:lnTo>
                    <a:pt x="109" y="151"/>
                  </a:lnTo>
                  <a:lnTo>
                    <a:pt x="114" y="149"/>
                  </a:lnTo>
                  <a:lnTo>
                    <a:pt x="117" y="146"/>
                  </a:lnTo>
                  <a:lnTo>
                    <a:pt x="121" y="140"/>
                  </a:lnTo>
                  <a:lnTo>
                    <a:pt x="125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3" name="Freeform 945"/>
            <p:cNvSpPr>
              <a:spLocks/>
            </p:cNvSpPr>
            <p:nvPr/>
          </p:nvSpPr>
          <p:spPr bwMode="auto">
            <a:xfrm>
              <a:off x="3305" y="2669"/>
              <a:ext cx="32" cy="52"/>
            </a:xfrm>
            <a:custGeom>
              <a:avLst/>
              <a:gdLst>
                <a:gd name="T0" fmla="*/ 0 w 156"/>
                <a:gd name="T1" fmla="*/ 0 h 207"/>
                <a:gd name="T2" fmla="*/ 0 w 156"/>
                <a:gd name="T3" fmla="*/ 0 h 207"/>
                <a:gd name="T4" fmla="*/ 0 w 156"/>
                <a:gd name="T5" fmla="*/ 0 h 207"/>
                <a:gd name="T6" fmla="*/ 0 w 156"/>
                <a:gd name="T7" fmla="*/ 0 h 207"/>
                <a:gd name="T8" fmla="*/ 0 w 156"/>
                <a:gd name="T9" fmla="*/ 0 h 207"/>
                <a:gd name="T10" fmla="*/ 0 w 156"/>
                <a:gd name="T11" fmla="*/ 0 h 207"/>
                <a:gd name="T12" fmla="*/ 0 w 156"/>
                <a:gd name="T13" fmla="*/ 0 h 207"/>
                <a:gd name="T14" fmla="*/ 0 w 156"/>
                <a:gd name="T15" fmla="*/ 0 h 207"/>
                <a:gd name="T16" fmla="*/ 0 w 156"/>
                <a:gd name="T17" fmla="*/ 0 h 207"/>
                <a:gd name="T18" fmla="*/ 0 w 156"/>
                <a:gd name="T19" fmla="*/ 0 h 207"/>
                <a:gd name="T20" fmla="*/ 0 w 156"/>
                <a:gd name="T21" fmla="*/ 0 h 207"/>
                <a:gd name="T22" fmla="*/ 0 w 156"/>
                <a:gd name="T23" fmla="*/ 0 h 207"/>
                <a:gd name="T24" fmla="*/ 0 w 156"/>
                <a:gd name="T25" fmla="*/ 0 h 207"/>
                <a:gd name="T26" fmla="*/ 0 w 156"/>
                <a:gd name="T27" fmla="*/ 0 h 207"/>
                <a:gd name="T28" fmla="*/ 0 w 156"/>
                <a:gd name="T29" fmla="*/ 0 h 207"/>
                <a:gd name="T30" fmla="*/ 0 w 156"/>
                <a:gd name="T31" fmla="*/ 0 h 207"/>
                <a:gd name="T32" fmla="*/ 0 w 156"/>
                <a:gd name="T33" fmla="*/ 0 h 207"/>
                <a:gd name="T34" fmla="*/ 0 w 156"/>
                <a:gd name="T35" fmla="*/ 0 h 207"/>
                <a:gd name="T36" fmla="*/ 0 w 156"/>
                <a:gd name="T37" fmla="*/ 0 h 207"/>
                <a:gd name="T38" fmla="*/ 0 w 156"/>
                <a:gd name="T39" fmla="*/ 0 h 207"/>
                <a:gd name="T40" fmla="*/ 0 w 156"/>
                <a:gd name="T41" fmla="*/ 0 h 207"/>
                <a:gd name="T42" fmla="*/ 0 w 156"/>
                <a:gd name="T43" fmla="*/ 0 h 207"/>
                <a:gd name="T44" fmla="*/ 0 w 156"/>
                <a:gd name="T45" fmla="*/ 0 h 207"/>
                <a:gd name="T46" fmla="*/ 0 w 156"/>
                <a:gd name="T47" fmla="*/ 0 h 207"/>
                <a:gd name="T48" fmla="*/ 0 w 156"/>
                <a:gd name="T49" fmla="*/ 0 h 207"/>
                <a:gd name="T50" fmla="*/ 0 w 156"/>
                <a:gd name="T51" fmla="*/ 0 h 207"/>
                <a:gd name="T52" fmla="*/ 0 w 156"/>
                <a:gd name="T53" fmla="*/ 0 h 207"/>
                <a:gd name="T54" fmla="*/ 0 w 156"/>
                <a:gd name="T55" fmla="*/ 0 h 207"/>
                <a:gd name="T56" fmla="*/ 0 w 156"/>
                <a:gd name="T57" fmla="*/ 0 h 207"/>
                <a:gd name="T58" fmla="*/ 0 w 156"/>
                <a:gd name="T59" fmla="*/ 0 h 207"/>
                <a:gd name="T60" fmla="*/ 0 w 156"/>
                <a:gd name="T61" fmla="*/ 0 h 207"/>
                <a:gd name="T62" fmla="*/ 0 w 156"/>
                <a:gd name="T63" fmla="*/ 0 h 207"/>
                <a:gd name="T64" fmla="*/ 0 w 156"/>
                <a:gd name="T65" fmla="*/ 0 h 207"/>
                <a:gd name="T66" fmla="*/ 0 w 156"/>
                <a:gd name="T67" fmla="*/ 0 h 207"/>
                <a:gd name="T68" fmla="*/ 0 w 156"/>
                <a:gd name="T69" fmla="*/ 0 h 207"/>
                <a:gd name="T70" fmla="*/ 0 w 156"/>
                <a:gd name="T71" fmla="*/ 0 h 207"/>
                <a:gd name="T72" fmla="*/ 0 w 156"/>
                <a:gd name="T73" fmla="*/ 0 h 207"/>
                <a:gd name="T74" fmla="*/ 0 w 156"/>
                <a:gd name="T75" fmla="*/ 0 h 207"/>
                <a:gd name="T76" fmla="*/ 0 w 156"/>
                <a:gd name="T77" fmla="*/ 0 h 207"/>
                <a:gd name="T78" fmla="*/ 0 w 156"/>
                <a:gd name="T79" fmla="*/ 0 h 207"/>
                <a:gd name="T80" fmla="*/ 0 w 156"/>
                <a:gd name="T81" fmla="*/ 0 h 207"/>
                <a:gd name="T82" fmla="*/ 0 w 156"/>
                <a:gd name="T83" fmla="*/ 0 h 207"/>
                <a:gd name="T84" fmla="*/ 0 w 156"/>
                <a:gd name="T85" fmla="*/ 0 h 207"/>
                <a:gd name="T86" fmla="*/ 0 w 156"/>
                <a:gd name="T87" fmla="*/ 0 h 207"/>
                <a:gd name="T88" fmla="*/ 0 w 156"/>
                <a:gd name="T89" fmla="*/ 0 h 207"/>
                <a:gd name="T90" fmla="*/ 0 w 156"/>
                <a:gd name="T91" fmla="*/ 0 h 207"/>
                <a:gd name="T92" fmla="*/ 0 w 156"/>
                <a:gd name="T93" fmla="*/ 0 h 207"/>
                <a:gd name="T94" fmla="*/ 0 w 156"/>
                <a:gd name="T95" fmla="*/ 0 h 207"/>
                <a:gd name="T96" fmla="*/ 0 w 156"/>
                <a:gd name="T97" fmla="*/ 0 h 20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6"/>
                <a:gd name="T148" fmla="*/ 0 h 207"/>
                <a:gd name="T149" fmla="*/ 156 w 156"/>
                <a:gd name="T150" fmla="*/ 207 h 20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6" h="207">
                  <a:moveTo>
                    <a:pt x="94" y="0"/>
                  </a:moveTo>
                  <a:lnTo>
                    <a:pt x="116" y="56"/>
                  </a:lnTo>
                  <a:lnTo>
                    <a:pt x="109" y="59"/>
                  </a:lnTo>
                  <a:lnTo>
                    <a:pt x="104" y="53"/>
                  </a:lnTo>
                  <a:lnTo>
                    <a:pt x="99" y="48"/>
                  </a:lnTo>
                  <a:lnTo>
                    <a:pt x="94" y="44"/>
                  </a:lnTo>
                  <a:lnTo>
                    <a:pt x="89" y="40"/>
                  </a:lnTo>
                  <a:lnTo>
                    <a:pt x="85" y="37"/>
                  </a:lnTo>
                  <a:lnTo>
                    <a:pt x="80" y="35"/>
                  </a:lnTo>
                  <a:lnTo>
                    <a:pt x="75" y="32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49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6" y="33"/>
                  </a:lnTo>
                  <a:lnTo>
                    <a:pt x="34" y="36"/>
                  </a:lnTo>
                  <a:lnTo>
                    <a:pt x="31" y="39"/>
                  </a:lnTo>
                  <a:lnTo>
                    <a:pt x="30" y="43"/>
                  </a:lnTo>
                  <a:lnTo>
                    <a:pt x="30" y="46"/>
                  </a:lnTo>
                  <a:lnTo>
                    <a:pt x="30" y="49"/>
                  </a:lnTo>
                  <a:lnTo>
                    <a:pt x="31" y="53"/>
                  </a:lnTo>
                  <a:lnTo>
                    <a:pt x="32" y="55"/>
                  </a:lnTo>
                  <a:lnTo>
                    <a:pt x="34" y="57"/>
                  </a:lnTo>
                  <a:lnTo>
                    <a:pt x="36" y="59"/>
                  </a:lnTo>
                  <a:lnTo>
                    <a:pt x="37" y="60"/>
                  </a:lnTo>
                  <a:lnTo>
                    <a:pt x="41" y="61"/>
                  </a:lnTo>
                  <a:lnTo>
                    <a:pt x="45" y="62"/>
                  </a:lnTo>
                  <a:lnTo>
                    <a:pt x="49" y="64"/>
                  </a:lnTo>
                  <a:lnTo>
                    <a:pt x="55" y="65"/>
                  </a:lnTo>
                  <a:lnTo>
                    <a:pt x="60" y="68"/>
                  </a:lnTo>
                  <a:lnTo>
                    <a:pt x="67" y="69"/>
                  </a:lnTo>
                  <a:lnTo>
                    <a:pt x="75" y="71"/>
                  </a:lnTo>
                  <a:lnTo>
                    <a:pt x="82" y="72"/>
                  </a:lnTo>
                  <a:lnTo>
                    <a:pt x="91" y="74"/>
                  </a:lnTo>
                  <a:lnTo>
                    <a:pt x="99" y="77"/>
                  </a:lnTo>
                  <a:lnTo>
                    <a:pt x="106" y="79"/>
                  </a:lnTo>
                  <a:lnTo>
                    <a:pt x="114" y="80"/>
                  </a:lnTo>
                  <a:lnTo>
                    <a:pt x="119" y="82"/>
                  </a:lnTo>
                  <a:lnTo>
                    <a:pt x="124" y="85"/>
                  </a:lnTo>
                  <a:lnTo>
                    <a:pt x="129" y="86"/>
                  </a:lnTo>
                  <a:lnTo>
                    <a:pt x="132" y="88"/>
                  </a:lnTo>
                  <a:lnTo>
                    <a:pt x="139" y="94"/>
                  </a:lnTo>
                  <a:lnTo>
                    <a:pt x="145" y="100"/>
                  </a:lnTo>
                  <a:lnTo>
                    <a:pt x="149" y="105"/>
                  </a:lnTo>
                  <a:lnTo>
                    <a:pt x="152" y="112"/>
                  </a:lnTo>
                  <a:lnTo>
                    <a:pt x="155" y="119"/>
                  </a:lnTo>
                  <a:lnTo>
                    <a:pt x="156" y="127"/>
                  </a:lnTo>
                  <a:lnTo>
                    <a:pt x="156" y="134"/>
                  </a:lnTo>
                  <a:lnTo>
                    <a:pt x="155" y="142"/>
                  </a:lnTo>
                  <a:lnTo>
                    <a:pt x="154" y="150"/>
                  </a:lnTo>
                  <a:lnTo>
                    <a:pt x="151" y="157"/>
                  </a:lnTo>
                  <a:lnTo>
                    <a:pt x="147" y="163"/>
                  </a:lnTo>
                  <a:lnTo>
                    <a:pt x="142" y="169"/>
                  </a:lnTo>
                  <a:lnTo>
                    <a:pt x="136" y="175"/>
                  </a:lnTo>
                  <a:lnTo>
                    <a:pt x="130" y="179"/>
                  </a:lnTo>
                  <a:lnTo>
                    <a:pt x="122" y="183"/>
                  </a:lnTo>
                  <a:lnTo>
                    <a:pt x="114" y="186"/>
                  </a:lnTo>
                  <a:lnTo>
                    <a:pt x="110" y="187"/>
                  </a:lnTo>
                  <a:lnTo>
                    <a:pt x="106" y="188"/>
                  </a:lnTo>
                  <a:lnTo>
                    <a:pt x="101" y="190"/>
                  </a:lnTo>
                  <a:lnTo>
                    <a:pt x="96" y="190"/>
                  </a:lnTo>
                  <a:lnTo>
                    <a:pt x="91" y="191"/>
                  </a:lnTo>
                  <a:lnTo>
                    <a:pt x="86" y="191"/>
                  </a:lnTo>
                  <a:lnTo>
                    <a:pt x="81" y="192"/>
                  </a:lnTo>
                  <a:lnTo>
                    <a:pt x="75" y="192"/>
                  </a:lnTo>
                  <a:lnTo>
                    <a:pt x="71" y="192"/>
                  </a:lnTo>
                  <a:lnTo>
                    <a:pt x="69" y="192"/>
                  </a:lnTo>
                  <a:lnTo>
                    <a:pt x="67" y="192"/>
                  </a:lnTo>
                  <a:lnTo>
                    <a:pt x="65" y="193"/>
                  </a:lnTo>
                  <a:lnTo>
                    <a:pt x="62" y="194"/>
                  </a:lnTo>
                  <a:lnTo>
                    <a:pt x="61" y="196"/>
                  </a:lnTo>
                  <a:lnTo>
                    <a:pt x="60" y="200"/>
                  </a:lnTo>
                  <a:lnTo>
                    <a:pt x="59" y="204"/>
                  </a:lnTo>
                  <a:lnTo>
                    <a:pt x="52" y="207"/>
                  </a:lnTo>
                  <a:lnTo>
                    <a:pt x="30" y="151"/>
                  </a:lnTo>
                  <a:lnTo>
                    <a:pt x="35" y="150"/>
                  </a:lnTo>
                  <a:lnTo>
                    <a:pt x="40" y="154"/>
                  </a:lnTo>
                  <a:lnTo>
                    <a:pt x="45" y="159"/>
                  </a:lnTo>
                  <a:lnTo>
                    <a:pt x="50" y="162"/>
                  </a:lnTo>
                  <a:lnTo>
                    <a:pt x="55" y="166"/>
                  </a:lnTo>
                  <a:lnTo>
                    <a:pt x="60" y="168"/>
                  </a:lnTo>
                  <a:lnTo>
                    <a:pt x="65" y="170"/>
                  </a:lnTo>
                  <a:lnTo>
                    <a:pt x="70" y="172"/>
                  </a:lnTo>
                  <a:lnTo>
                    <a:pt x="75" y="174"/>
                  </a:lnTo>
                  <a:lnTo>
                    <a:pt x="85" y="176"/>
                  </a:lnTo>
                  <a:lnTo>
                    <a:pt x="95" y="177"/>
                  </a:lnTo>
                  <a:lnTo>
                    <a:pt x="104" y="177"/>
                  </a:lnTo>
                  <a:lnTo>
                    <a:pt x="111" y="175"/>
                  </a:lnTo>
                  <a:lnTo>
                    <a:pt x="116" y="172"/>
                  </a:lnTo>
                  <a:lnTo>
                    <a:pt x="120" y="170"/>
                  </a:lnTo>
                  <a:lnTo>
                    <a:pt x="122" y="168"/>
                  </a:lnTo>
                  <a:lnTo>
                    <a:pt x="124" y="165"/>
                  </a:lnTo>
                  <a:lnTo>
                    <a:pt x="126" y="161"/>
                  </a:lnTo>
                  <a:lnTo>
                    <a:pt x="127" y="157"/>
                  </a:lnTo>
                  <a:lnTo>
                    <a:pt x="127" y="153"/>
                  </a:lnTo>
                  <a:lnTo>
                    <a:pt x="126" y="150"/>
                  </a:lnTo>
                  <a:lnTo>
                    <a:pt x="124" y="146"/>
                  </a:lnTo>
                  <a:lnTo>
                    <a:pt x="121" y="143"/>
                  </a:lnTo>
                  <a:lnTo>
                    <a:pt x="119" y="139"/>
                  </a:lnTo>
                  <a:lnTo>
                    <a:pt x="115" y="137"/>
                  </a:lnTo>
                  <a:lnTo>
                    <a:pt x="109" y="135"/>
                  </a:lnTo>
                  <a:lnTo>
                    <a:pt x="101" y="133"/>
                  </a:lnTo>
                  <a:lnTo>
                    <a:pt x="92" y="130"/>
                  </a:lnTo>
                  <a:lnTo>
                    <a:pt x="80" y="128"/>
                  </a:lnTo>
                  <a:lnTo>
                    <a:pt x="71" y="126"/>
                  </a:lnTo>
                  <a:lnTo>
                    <a:pt x="62" y="125"/>
                  </a:lnTo>
                  <a:lnTo>
                    <a:pt x="55" y="122"/>
                  </a:lnTo>
                  <a:lnTo>
                    <a:pt x="49" y="121"/>
                  </a:lnTo>
                  <a:lnTo>
                    <a:pt x="42" y="119"/>
                  </a:lnTo>
                  <a:lnTo>
                    <a:pt x="37" y="118"/>
                  </a:lnTo>
                  <a:lnTo>
                    <a:pt x="32" y="116"/>
                  </a:lnTo>
                  <a:lnTo>
                    <a:pt x="29" y="114"/>
                  </a:lnTo>
                  <a:lnTo>
                    <a:pt x="21" y="109"/>
                  </a:lnTo>
                  <a:lnTo>
                    <a:pt x="14" y="102"/>
                  </a:lnTo>
                  <a:lnTo>
                    <a:pt x="7" y="95"/>
                  </a:lnTo>
                  <a:lnTo>
                    <a:pt x="4" y="86"/>
                  </a:lnTo>
                  <a:lnTo>
                    <a:pt x="2" y="81"/>
                  </a:lnTo>
                  <a:lnTo>
                    <a:pt x="1" y="77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2" y="53"/>
                  </a:lnTo>
                  <a:lnTo>
                    <a:pt x="4" y="48"/>
                  </a:lnTo>
                  <a:lnTo>
                    <a:pt x="9" y="39"/>
                  </a:lnTo>
                  <a:lnTo>
                    <a:pt x="16" y="31"/>
                  </a:lnTo>
                  <a:lnTo>
                    <a:pt x="26" y="24"/>
                  </a:lnTo>
                  <a:lnTo>
                    <a:pt x="39" y="20"/>
                  </a:lnTo>
                  <a:lnTo>
                    <a:pt x="45" y="18"/>
                  </a:lnTo>
                  <a:lnTo>
                    <a:pt x="52" y="15"/>
                  </a:lnTo>
                  <a:lnTo>
                    <a:pt x="60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1" y="13"/>
                  </a:lnTo>
                  <a:lnTo>
                    <a:pt x="82" y="13"/>
                  </a:lnTo>
                  <a:lnTo>
                    <a:pt x="84" y="12"/>
                  </a:lnTo>
                  <a:lnTo>
                    <a:pt x="85" y="11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4" name="Freeform 946"/>
            <p:cNvSpPr>
              <a:spLocks/>
            </p:cNvSpPr>
            <p:nvPr/>
          </p:nvSpPr>
          <p:spPr bwMode="auto">
            <a:xfrm>
              <a:off x="3326" y="2641"/>
              <a:ext cx="62" cy="66"/>
            </a:xfrm>
            <a:custGeom>
              <a:avLst/>
              <a:gdLst>
                <a:gd name="T0" fmla="*/ 0 w 309"/>
                <a:gd name="T1" fmla="*/ 0 h 261"/>
                <a:gd name="T2" fmla="*/ 0 w 309"/>
                <a:gd name="T3" fmla="*/ 0 h 261"/>
                <a:gd name="T4" fmla="*/ 0 w 309"/>
                <a:gd name="T5" fmla="*/ 0 h 261"/>
                <a:gd name="T6" fmla="*/ 0 w 309"/>
                <a:gd name="T7" fmla="*/ 0 h 261"/>
                <a:gd name="T8" fmla="*/ 0 w 309"/>
                <a:gd name="T9" fmla="*/ 0 h 261"/>
                <a:gd name="T10" fmla="*/ 0 w 309"/>
                <a:gd name="T11" fmla="*/ 0 h 261"/>
                <a:gd name="T12" fmla="*/ 0 w 309"/>
                <a:gd name="T13" fmla="*/ 0 h 261"/>
                <a:gd name="T14" fmla="*/ 0 w 309"/>
                <a:gd name="T15" fmla="*/ 0 h 261"/>
                <a:gd name="T16" fmla="*/ 0 w 309"/>
                <a:gd name="T17" fmla="*/ 0 h 261"/>
                <a:gd name="T18" fmla="*/ 0 w 309"/>
                <a:gd name="T19" fmla="*/ 0 h 261"/>
                <a:gd name="T20" fmla="*/ 0 w 309"/>
                <a:gd name="T21" fmla="*/ 0 h 261"/>
                <a:gd name="T22" fmla="*/ 0 w 309"/>
                <a:gd name="T23" fmla="*/ 0 h 261"/>
                <a:gd name="T24" fmla="*/ 0 w 309"/>
                <a:gd name="T25" fmla="*/ 0 h 261"/>
                <a:gd name="T26" fmla="*/ 0 w 309"/>
                <a:gd name="T27" fmla="*/ 0 h 261"/>
                <a:gd name="T28" fmla="*/ 0 w 309"/>
                <a:gd name="T29" fmla="*/ 0 h 261"/>
                <a:gd name="T30" fmla="*/ 0 w 309"/>
                <a:gd name="T31" fmla="*/ 0 h 261"/>
                <a:gd name="T32" fmla="*/ 0 w 309"/>
                <a:gd name="T33" fmla="*/ 0 h 261"/>
                <a:gd name="T34" fmla="*/ 0 w 309"/>
                <a:gd name="T35" fmla="*/ 0 h 261"/>
                <a:gd name="T36" fmla="*/ 0 w 309"/>
                <a:gd name="T37" fmla="*/ 0 h 261"/>
                <a:gd name="T38" fmla="*/ 0 w 309"/>
                <a:gd name="T39" fmla="*/ 0 h 261"/>
                <a:gd name="T40" fmla="*/ 0 w 309"/>
                <a:gd name="T41" fmla="*/ 0 h 261"/>
                <a:gd name="T42" fmla="*/ 0 w 309"/>
                <a:gd name="T43" fmla="*/ 0 h 261"/>
                <a:gd name="T44" fmla="*/ 0 w 309"/>
                <a:gd name="T45" fmla="*/ 0 h 261"/>
                <a:gd name="T46" fmla="*/ 0 w 309"/>
                <a:gd name="T47" fmla="*/ 0 h 261"/>
                <a:gd name="T48" fmla="*/ 0 w 309"/>
                <a:gd name="T49" fmla="*/ 0 h 261"/>
                <a:gd name="T50" fmla="*/ 0 w 309"/>
                <a:gd name="T51" fmla="*/ 0 h 261"/>
                <a:gd name="T52" fmla="*/ 0 w 309"/>
                <a:gd name="T53" fmla="*/ 0 h 261"/>
                <a:gd name="T54" fmla="*/ 0 w 309"/>
                <a:gd name="T55" fmla="*/ 0 h 261"/>
                <a:gd name="T56" fmla="*/ 0 w 309"/>
                <a:gd name="T57" fmla="*/ 0 h 261"/>
                <a:gd name="T58" fmla="*/ 0 w 309"/>
                <a:gd name="T59" fmla="*/ 0 h 261"/>
                <a:gd name="T60" fmla="*/ 0 w 309"/>
                <a:gd name="T61" fmla="*/ 0 h 261"/>
                <a:gd name="T62" fmla="*/ 0 w 309"/>
                <a:gd name="T63" fmla="*/ 0 h 261"/>
                <a:gd name="T64" fmla="*/ 0 w 309"/>
                <a:gd name="T65" fmla="*/ 0 h 261"/>
                <a:gd name="T66" fmla="*/ 0 w 309"/>
                <a:gd name="T67" fmla="*/ 0 h 261"/>
                <a:gd name="T68" fmla="*/ 0 w 309"/>
                <a:gd name="T69" fmla="*/ 0 h 261"/>
                <a:gd name="T70" fmla="*/ 0 w 309"/>
                <a:gd name="T71" fmla="*/ 0 h 261"/>
                <a:gd name="T72" fmla="*/ 0 w 309"/>
                <a:gd name="T73" fmla="*/ 0 h 261"/>
                <a:gd name="T74" fmla="*/ 0 w 309"/>
                <a:gd name="T75" fmla="*/ 0 h 261"/>
                <a:gd name="T76" fmla="*/ 0 w 309"/>
                <a:gd name="T77" fmla="*/ 0 h 261"/>
                <a:gd name="T78" fmla="*/ 0 w 309"/>
                <a:gd name="T79" fmla="*/ 0 h 261"/>
                <a:gd name="T80" fmla="*/ 0 w 309"/>
                <a:gd name="T81" fmla="*/ 0 h 261"/>
                <a:gd name="T82" fmla="*/ 0 w 309"/>
                <a:gd name="T83" fmla="*/ 0 h 261"/>
                <a:gd name="T84" fmla="*/ 0 w 309"/>
                <a:gd name="T85" fmla="*/ 0 h 261"/>
                <a:gd name="T86" fmla="*/ 0 w 309"/>
                <a:gd name="T87" fmla="*/ 0 h 261"/>
                <a:gd name="T88" fmla="*/ 0 w 309"/>
                <a:gd name="T89" fmla="*/ 0 h 261"/>
                <a:gd name="T90" fmla="*/ 0 w 309"/>
                <a:gd name="T91" fmla="*/ 0 h 261"/>
                <a:gd name="T92" fmla="*/ 0 w 309"/>
                <a:gd name="T93" fmla="*/ 0 h 261"/>
                <a:gd name="T94" fmla="*/ 0 w 309"/>
                <a:gd name="T95" fmla="*/ 0 h 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9"/>
                <a:gd name="T145" fmla="*/ 0 h 261"/>
                <a:gd name="T146" fmla="*/ 309 w 309"/>
                <a:gd name="T147" fmla="*/ 261 h 2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9" h="261">
                  <a:moveTo>
                    <a:pt x="73" y="0"/>
                  </a:moveTo>
                  <a:lnTo>
                    <a:pt x="138" y="157"/>
                  </a:lnTo>
                  <a:lnTo>
                    <a:pt x="165" y="106"/>
                  </a:lnTo>
                  <a:lnTo>
                    <a:pt x="169" y="99"/>
                  </a:lnTo>
                  <a:lnTo>
                    <a:pt x="173" y="92"/>
                  </a:lnTo>
                  <a:lnTo>
                    <a:pt x="174" y="87"/>
                  </a:lnTo>
                  <a:lnTo>
                    <a:pt x="175" y="84"/>
                  </a:lnTo>
                  <a:lnTo>
                    <a:pt x="175" y="81"/>
                  </a:lnTo>
                  <a:lnTo>
                    <a:pt x="175" y="77"/>
                  </a:lnTo>
                  <a:lnTo>
                    <a:pt x="175" y="74"/>
                  </a:lnTo>
                  <a:lnTo>
                    <a:pt x="174" y="72"/>
                  </a:lnTo>
                  <a:lnTo>
                    <a:pt x="173" y="69"/>
                  </a:lnTo>
                  <a:lnTo>
                    <a:pt x="172" y="68"/>
                  </a:lnTo>
                  <a:lnTo>
                    <a:pt x="169" y="67"/>
                  </a:lnTo>
                  <a:lnTo>
                    <a:pt x="167" y="66"/>
                  </a:lnTo>
                  <a:lnTo>
                    <a:pt x="164" y="65"/>
                  </a:lnTo>
                  <a:lnTo>
                    <a:pt x="159" y="65"/>
                  </a:lnTo>
                  <a:lnTo>
                    <a:pt x="154" y="65"/>
                  </a:lnTo>
                  <a:lnTo>
                    <a:pt x="148" y="66"/>
                  </a:lnTo>
                  <a:lnTo>
                    <a:pt x="147" y="60"/>
                  </a:lnTo>
                  <a:lnTo>
                    <a:pt x="223" y="34"/>
                  </a:lnTo>
                  <a:lnTo>
                    <a:pt x="225" y="40"/>
                  </a:lnTo>
                  <a:lnTo>
                    <a:pt x="220" y="43"/>
                  </a:lnTo>
                  <a:lnTo>
                    <a:pt x="215" y="46"/>
                  </a:lnTo>
                  <a:lnTo>
                    <a:pt x="212" y="50"/>
                  </a:lnTo>
                  <a:lnTo>
                    <a:pt x="208" y="53"/>
                  </a:lnTo>
                  <a:lnTo>
                    <a:pt x="207" y="56"/>
                  </a:lnTo>
                  <a:lnTo>
                    <a:pt x="204" y="58"/>
                  </a:lnTo>
                  <a:lnTo>
                    <a:pt x="202" y="62"/>
                  </a:lnTo>
                  <a:lnTo>
                    <a:pt x="199" y="67"/>
                  </a:lnTo>
                  <a:lnTo>
                    <a:pt x="197" y="73"/>
                  </a:lnTo>
                  <a:lnTo>
                    <a:pt x="193" y="78"/>
                  </a:lnTo>
                  <a:lnTo>
                    <a:pt x="190" y="86"/>
                  </a:lnTo>
                  <a:lnTo>
                    <a:pt x="187" y="94"/>
                  </a:lnTo>
                  <a:lnTo>
                    <a:pt x="178" y="110"/>
                  </a:lnTo>
                  <a:lnTo>
                    <a:pt x="240" y="151"/>
                  </a:lnTo>
                  <a:lnTo>
                    <a:pt x="250" y="158"/>
                  </a:lnTo>
                  <a:lnTo>
                    <a:pt x="259" y="164"/>
                  </a:lnTo>
                  <a:lnTo>
                    <a:pt x="267" y="168"/>
                  </a:lnTo>
                  <a:lnTo>
                    <a:pt x="273" y="173"/>
                  </a:lnTo>
                  <a:lnTo>
                    <a:pt x="278" y="176"/>
                  </a:lnTo>
                  <a:lnTo>
                    <a:pt x="282" y="180"/>
                  </a:lnTo>
                  <a:lnTo>
                    <a:pt x="285" y="181"/>
                  </a:lnTo>
                  <a:lnTo>
                    <a:pt x="288" y="182"/>
                  </a:lnTo>
                  <a:lnTo>
                    <a:pt x="292" y="183"/>
                  </a:lnTo>
                  <a:lnTo>
                    <a:pt x="297" y="184"/>
                  </a:lnTo>
                  <a:lnTo>
                    <a:pt x="302" y="184"/>
                  </a:lnTo>
                  <a:lnTo>
                    <a:pt x="307" y="183"/>
                  </a:lnTo>
                  <a:lnTo>
                    <a:pt x="309" y="189"/>
                  </a:lnTo>
                  <a:lnTo>
                    <a:pt x="213" y="222"/>
                  </a:lnTo>
                  <a:lnTo>
                    <a:pt x="210" y="216"/>
                  </a:lnTo>
                  <a:lnTo>
                    <a:pt x="213" y="215"/>
                  </a:lnTo>
                  <a:lnTo>
                    <a:pt x="215" y="214"/>
                  </a:lnTo>
                  <a:lnTo>
                    <a:pt x="217" y="213"/>
                  </a:lnTo>
                  <a:lnTo>
                    <a:pt x="218" y="212"/>
                  </a:lnTo>
                  <a:lnTo>
                    <a:pt x="219" y="211"/>
                  </a:lnTo>
                  <a:lnTo>
                    <a:pt x="220" y="208"/>
                  </a:lnTo>
                  <a:lnTo>
                    <a:pt x="220" y="207"/>
                  </a:lnTo>
                  <a:lnTo>
                    <a:pt x="220" y="206"/>
                  </a:lnTo>
                  <a:lnTo>
                    <a:pt x="219" y="204"/>
                  </a:lnTo>
                  <a:lnTo>
                    <a:pt x="215" y="200"/>
                  </a:lnTo>
                  <a:lnTo>
                    <a:pt x="210" y="197"/>
                  </a:lnTo>
                  <a:lnTo>
                    <a:pt x="205" y="193"/>
                  </a:lnTo>
                  <a:lnTo>
                    <a:pt x="150" y="157"/>
                  </a:lnTo>
                  <a:lnTo>
                    <a:pt x="143" y="171"/>
                  </a:lnTo>
                  <a:lnTo>
                    <a:pt x="155" y="200"/>
                  </a:lnTo>
                  <a:lnTo>
                    <a:pt x="159" y="208"/>
                  </a:lnTo>
                  <a:lnTo>
                    <a:pt x="162" y="215"/>
                  </a:lnTo>
                  <a:lnTo>
                    <a:pt x="165" y="221"/>
                  </a:lnTo>
                  <a:lnTo>
                    <a:pt x="168" y="223"/>
                  </a:lnTo>
                  <a:lnTo>
                    <a:pt x="172" y="224"/>
                  </a:lnTo>
                  <a:lnTo>
                    <a:pt x="175" y="225"/>
                  </a:lnTo>
                  <a:lnTo>
                    <a:pt x="180" y="225"/>
                  </a:lnTo>
                  <a:lnTo>
                    <a:pt x="187" y="224"/>
                  </a:lnTo>
                  <a:lnTo>
                    <a:pt x="188" y="230"/>
                  </a:lnTo>
                  <a:lnTo>
                    <a:pt x="97" y="261"/>
                  </a:lnTo>
                  <a:lnTo>
                    <a:pt x="95" y="255"/>
                  </a:lnTo>
                  <a:lnTo>
                    <a:pt x="99" y="253"/>
                  </a:lnTo>
                  <a:lnTo>
                    <a:pt x="103" y="249"/>
                  </a:lnTo>
                  <a:lnTo>
                    <a:pt x="104" y="247"/>
                  </a:lnTo>
                  <a:lnTo>
                    <a:pt x="105" y="244"/>
                  </a:lnTo>
                  <a:lnTo>
                    <a:pt x="107" y="240"/>
                  </a:lnTo>
                  <a:lnTo>
                    <a:pt x="105" y="234"/>
                  </a:lnTo>
                  <a:lnTo>
                    <a:pt x="104" y="228"/>
                  </a:lnTo>
                  <a:lnTo>
                    <a:pt x="100" y="219"/>
                  </a:lnTo>
                  <a:lnTo>
                    <a:pt x="33" y="56"/>
                  </a:lnTo>
                  <a:lnTo>
                    <a:pt x="29" y="46"/>
                  </a:lnTo>
                  <a:lnTo>
                    <a:pt x="25" y="40"/>
                  </a:lnTo>
                  <a:lnTo>
                    <a:pt x="22" y="34"/>
                  </a:lnTo>
                  <a:lnTo>
                    <a:pt x="19" y="32"/>
                  </a:lnTo>
                  <a:lnTo>
                    <a:pt x="17" y="31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31"/>
                  </a:lnTo>
                  <a:lnTo>
                    <a:pt x="0" y="2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5" name="Freeform 947"/>
            <p:cNvSpPr>
              <a:spLocks noEditPoints="1"/>
            </p:cNvSpPr>
            <p:nvPr/>
          </p:nvSpPr>
          <p:spPr bwMode="auto">
            <a:xfrm>
              <a:off x="1716" y="2113"/>
              <a:ext cx="82" cy="82"/>
            </a:xfrm>
            <a:custGeom>
              <a:avLst/>
              <a:gdLst>
                <a:gd name="T0" fmla="*/ 0 w 410"/>
                <a:gd name="T1" fmla="*/ 0 h 328"/>
                <a:gd name="T2" fmla="*/ 0 w 410"/>
                <a:gd name="T3" fmla="*/ 0 h 328"/>
                <a:gd name="T4" fmla="*/ 0 w 410"/>
                <a:gd name="T5" fmla="*/ 0 h 328"/>
                <a:gd name="T6" fmla="*/ 0 w 410"/>
                <a:gd name="T7" fmla="*/ 0 h 328"/>
                <a:gd name="T8" fmla="*/ 0 w 410"/>
                <a:gd name="T9" fmla="*/ 0 h 328"/>
                <a:gd name="T10" fmla="*/ 0 w 410"/>
                <a:gd name="T11" fmla="*/ 0 h 328"/>
                <a:gd name="T12" fmla="*/ 0 w 410"/>
                <a:gd name="T13" fmla="*/ 0 h 328"/>
                <a:gd name="T14" fmla="*/ 0 w 410"/>
                <a:gd name="T15" fmla="*/ 0 h 328"/>
                <a:gd name="T16" fmla="*/ 0 w 410"/>
                <a:gd name="T17" fmla="*/ 0 h 328"/>
                <a:gd name="T18" fmla="*/ 0 w 410"/>
                <a:gd name="T19" fmla="*/ 0 h 328"/>
                <a:gd name="T20" fmla="*/ 0 w 410"/>
                <a:gd name="T21" fmla="*/ 0 h 328"/>
                <a:gd name="T22" fmla="*/ 0 w 410"/>
                <a:gd name="T23" fmla="*/ 0 h 328"/>
                <a:gd name="T24" fmla="*/ 0 w 410"/>
                <a:gd name="T25" fmla="*/ 0 h 328"/>
                <a:gd name="T26" fmla="*/ 0 w 410"/>
                <a:gd name="T27" fmla="*/ 0 h 328"/>
                <a:gd name="T28" fmla="*/ 0 w 410"/>
                <a:gd name="T29" fmla="*/ 0 h 328"/>
                <a:gd name="T30" fmla="*/ 0 w 410"/>
                <a:gd name="T31" fmla="*/ 0 h 328"/>
                <a:gd name="T32" fmla="*/ 0 w 410"/>
                <a:gd name="T33" fmla="*/ 0 h 328"/>
                <a:gd name="T34" fmla="*/ 0 w 410"/>
                <a:gd name="T35" fmla="*/ 0 h 328"/>
                <a:gd name="T36" fmla="*/ 0 w 410"/>
                <a:gd name="T37" fmla="*/ 0 h 328"/>
                <a:gd name="T38" fmla="*/ 0 w 410"/>
                <a:gd name="T39" fmla="*/ 0 h 328"/>
                <a:gd name="T40" fmla="*/ 0 w 410"/>
                <a:gd name="T41" fmla="*/ 0 h 328"/>
                <a:gd name="T42" fmla="*/ 0 w 410"/>
                <a:gd name="T43" fmla="*/ 0 h 328"/>
                <a:gd name="T44" fmla="*/ 0 w 410"/>
                <a:gd name="T45" fmla="*/ 0 h 328"/>
                <a:gd name="T46" fmla="*/ 0 w 410"/>
                <a:gd name="T47" fmla="*/ 0 h 328"/>
                <a:gd name="T48" fmla="*/ 0 w 410"/>
                <a:gd name="T49" fmla="*/ 0 h 328"/>
                <a:gd name="T50" fmla="*/ 0 w 410"/>
                <a:gd name="T51" fmla="*/ 0 h 328"/>
                <a:gd name="T52" fmla="*/ 0 w 410"/>
                <a:gd name="T53" fmla="*/ 0 h 328"/>
                <a:gd name="T54" fmla="*/ 0 w 410"/>
                <a:gd name="T55" fmla="*/ 0 h 328"/>
                <a:gd name="T56" fmla="*/ 0 w 410"/>
                <a:gd name="T57" fmla="*/ 0 h 328"/>
                <a:gd name="T58" fmla="*/ 0 w 410"/>
                <a:gd name="T59" fmla="*/ 0 h 328"/>
                <a:gd name="T60" fmla="*/ 0 w 410"/>
                <a:gd name="T61" fmla="*/ 0 h 328"/>
                <a:gd name="T62" fmla="*/ 0 w 410"/>
                <a:gd name="T63" fmla="*/ 0 h 328"/>
                <a:gd name="T64" fmla="*/ 0 w 410"/>
                <a:gd name="T65" fmla="*/ 0 h 328"/>
                <a:gd name="T66" fmla="*/ 0 w 410"/>
                <a:gd name="T67" fmla="*/ 0 h 328"/>
                <a:gd name="T68" fmla="*/ 0 w 410"/>
                <a:gd name="T69" fmla="*/ 0 h 328"/>
                <a:gd name="T70" fmla="*/ 0 w 410"/>
                <a:gd name="T71" fmla="*/ 0 h 328"/>
                <a:gd name="T72" fmla="*/ 0 w 410"/>
                <a:gd name="T73" fmla="*/ 0 h 328"/>
                <a:gd name="T74" fmla="*/ 0 w 410"/>
                <a:gd name="T75" fmla="*/ 0 h 328"/>
                <a:gd name="T76" fmla="*/ 0 w 410"/>
                <a:gd name="T77" fmla="*/ 0 h 328"/>
                <a:gd name="T78" fmla="*/ 0 w 410"/>
                <a:gd name="T79" fmla="*/ 0 h 328"/>
                <a:gd name="T80" fmla="*/ 0 w 410"/>
                <a:gd name="T81" fmla="*/ 0 h 328"/>
                <a:gd name="T82" fmla="*/ 0 w 410"/>
                <a:gd name="T83" fmla="*/ 0 h 328"/>
                <a:gd name="T84" fmla="*/ 0 w 410"/>
                <a:gd name="T85" fmla="*/ 0 h 328"/>
                <a:gd name="T86" fmla="*/ 0 w 410"/>
                <a:gd name="T87" fmla="*/ 0 h 328"/>
                <a:gd name="T88" fmla="*/ 0 w 410"/>
                <a:gd name="T89" fmla="*/ 0 h 328"/>
                <a:gd name="T90" fmla="*/ 0 w 410"/>
                <a:gd name="T91" fmla="*/ 0 h 328"/>
                <a:gd name="T92" fmla="*/ 0 w 410"/>
                <a:gd name="T93" fmla="*/ 0 h 328"/>
                <a:gd name="T94" fmla="*/ 0 w 410"/>
                <a:gd name="T95" fmla="*/ 0 h 328"/>
                <a:gd name="T96" fmla="*/ 0 w 410"/>
                <a:gd name="T97" fmla="*/ 0 h 328"/>
                <a:gd name="T98" fmla="*/ 0 w 410"/>
                <a:gd name="T99" fmla="*/ 0 h 328"/>
                <a:gd name="T100" fmla="*/ 0 w 410"/>
                <a:gd name="T101" fmla="*/ 0 h 328"/>
                <a:gd name="T102" fmla="*/ 0 w 410"/>
                <a:gd name="T103" fmla="*/ 0 h 328"/>
                <a:gd name="T104" fmla="*/ 0 w 410"/>
                <a:gd name="T105" fmla="*/ 0 h 328"/>
                <a:gd name="T106" fmla="*/ 0 w 410"/>
                <a:gd name="T107" fmla="*/ 0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10"/>
                <a:gd name="T163" fmla="*/ 0 h 328"/>
                <a:gd name="T164" fmla="*/ 410 w 410"/>
                <a:gd name="T165" fmla="*/ 328 h 32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10" h="328">
                  <a:moveTo>
                    <a:pt x="149" y="19"/>
                  </a:moveTo>
                  <a:lnTo>
                    <a:pt x="119" y="118"/>
                  </a:lnTo>
                  <a:lnTo>
                    <a:pt x="127" y="114"/>
                  </a:lnTo>
                  <a:lnTo>
                    <a:pt x="136" y="110"/>
                  </a:lnTo>
                  <a:lnTo>
                    <a:pt x="145" y="108"/>
                  </a:lnTo>
                  <a:lnTo>
                    <a:pt x="152" y="107"/>
                  </a:lnTo>
                  <a:lnTo>
                    <a:pt x="159" y="106"/>
                  </a:lnTo>
                  <a:lnTo>
                    <a:pt x="166" y="105"/>
                  </a:lnTo>
                  <a:lnTo>
                    <a:pt x="172" y="106"/>
                  </a:lnTo>
                  <a:lnTo>
                    <a:pt x="179" y="107"/>
                  </a:lnTo>
                  <a:lnTo>
                    <a:pt x="187" y="109"/>
                  </a:lnTo>
                  <a:lnTo>
                    <a:pt x="195" y="113"/>
                  </a:lnTo>
                  <a:lnTo>
                    <a:pt x="201" y="117"/>
                  </a:lnTo>
                  <a:lnTo>
                    <a:pt x="206" y="123"/>
                  </a:lnTo>
                  <a:lnTo>
                    <a:pt x="211" y="129"/>
                  </a:lnTo>
                  <a:lnTo>
                    <a:pt x="214" y="134"/>
                  </a:lnTo>
                  <a:lnTo>
                    <a:pt x="216" y="141"/>
                  </a:lnTo>
                  <a:lnTo>
                    <a:pt x="216" y="147"/>
                  </a:lnTo>
                  <a:lnTo>
                    <a:pt x="216" y="150"/>
                  </a:lnTo>
                  <a:lnTo>
                    <a:pt x="216" y="155"/>
                  </a:lnTo>
                  <a:lnTo>
                    <a:pt x="216" y="159"/>
                  </a:lnTo>
                  <a:lnTo>
                    <a:pt x="215" y="164"/>
                  </a:lnTo>
                  <a:lnTo>
                    <a:pt x="214" y="170"/>
                  </a:lnTo>
                  <a:lnTo>
                    <a:pt x="212" y="175"/>
                  </a:lnTo>
                  <a:lnTo>
                    <a:pt x="211" y="181"/>
                  </a:lnTo>
                  <a:lnTo>
                    <a:pt x="209" y="188"/>
                  </a:lnTo>
                  <a:lnTo>
                    <a:pt x="190" y="251"/>
                  </a:lnTo>
                  <a:lnTo>
                    <a:pt x="187" y="260"/>
                  </a:lnTo>
                  <a:lnTo>
                    <a:pt x="186" y="268"/>
                  </a:lnTo>
                  <a:lnTo>
                    <a:pt x="186" y="273"/>
                  </a:lnTo>
                  <a:lnTo>
                    <a:pt x="186" y="277"/>
                  </a:lnTo>
                  <a:lnTo>
                    <a:pt x="187" y="280"/>
                  </a:lnTo>
                  <a:lnTo>
                    <a:pt x="191" y="283"/>
                  </a:lnTo>
                  <a:lnTo>
                    <a:pt x="194" y="285"/>
                  </a:lnTo>
                  <a:lnTo>
                    <a:pt x="199" y="287"/>
                  </a:lnTo>
                  <a:lnTo>
                    <a:pt x="197" y="293"/>
                  </a:lnTo>
                  <a:lnTo>
                    <a:pt x="104" y="269"/>
                  </a:lnTo>
                  <a:lnTo>
                    <a:pt x="105" y="264"/>
                  </a:lnTo>
                  <a:lnTo>
                    <a:pt x="110" y="264"/>
                  </a:lnTo>
                  <a:lnTo>
                    <a:pt x="115" y="263"/>
                  </a:lnTo>
                  <a:lnTo>
                    <a:pt x="119" y="262"/>
                  </a:lnTo>
                  <a:lnTo>
                    <a:pt x="122" y="260"/>
                  </a:lnTo>
                  <a:lnTo>
                    <a:pt x="125" y="257"/>
                  </a:lnTo>
                  <a:lnTo>
                    <a:pt x="129" y="252"/>
                  </a:lnTo>
                  <a:lnTo>
                    <a:pt x="131" y="245"/>
                  </a:lnTo>
                  <a:lnTo>
                    <a:pt x="134" y="237"/>
                  </a:lnTo>
                  <a:lnTo>
                    <a:pt x="155" y="164"/>
                  </a:lnTo>
                  <a:lnTo>
                    <a:pt x="157" y="155"/>
                  </a:lnTo>
                  <a:lnTo>
                    <a:pt x="160" y="148"/>
                  </a:lnTo>
                  <a:lnTo>
                    <a:pt x="161" y="142"/>
                  </a:lnTo>
                  <a:lnTo>
                    <a:pt x="161" y="138"/>
                  </a:lnTo>
                  <a:lnTo>
                    <a:pt x="160" y="136"/>
                  </a:lnTo>
                  <a:lnTo>
                    <a:pt x="160" y="133"/>
                  </a:lnTo>
                  <a:lnTo>
                    <a:pt x="160" y="132"/>
                  </a:lnTo>
                  <a:lnTo>
                    <a:pt x="159" y="130"/>
                  </a:lnTo>
                  <a:lnTo>
                    <a:pt x="156" y="128"/>
                  </a:lnTo>
                  <a:lnTo>
                    <a:pt x="155" y="125"/>
                  </a:lnTo>
                  <a:lnTo>
                    <a:pt x="152" y="124"/>
                  </a:lnTo>
                  <a:lnTo>
                    <a:pt x="150" y="124"/>
                  </a:lnTo>
                  <a:lnTo>
                    <a:pt x="146" y="123"/>
                  </a:lnTo>
                  <a:lnTo>
                    <a:pt x="142" y="123"/>
                  </a:lnTo>
                  <a:lnTo>
                    <a:pt x="137" y="124"/>
                  </a:lnTo>
                  <a:lnTo>
                    <a:pt x="134" y="125"/>
                  </a:lnTo>
                  <a:lnTo>
                    <a:pt x="129" y="128"/>
                  </a:lnTo>
                  <a:lnTo>
                    <a:pt x="124" y="130"/>
                  </a:lnTo>
                  <a:lnTo>
                    <a:pt x="117" y="133"/>
                  </a:lnTo>
                  <a:lnTo>
                    <a:pt x="112" y="138"/>
                  </a:lnTo>
                  <a:lnTo>
                    <a:pt x="86" y="224"/>
                  </a:lnTo>
                  <a:lnTo>
                    <a:pt x="84" y="234"/>
                  </a:lnTo>
                  <a:lnTo>
                    <a:pt x="82" y="240"/>
                  </a:lnTo>
                  <a:lnTo>
                    <a:pt x="82" y="246"/>
                  </a:lnTo>
                  <a:lnTo>
                    <a:pt x="82" y="249"/>
                  </a:lnTo>
                  <a:lnTo>
                    <a:pt x="84" y="253"/>
                  </a:lnTo>
                  <a:lnTo>
                    <a:pt x="86" y="256"/>
                  </a:lnTo>
                  <a:lnTo>
                    <a:pt x="90" y="259"/>
                  </a:lnTo>
                  <a:lnTo>
                    <a:pt x="95" y="261"/>
                  </a:lnTo>
                  <a:lnTo>
                    <a:pt x="94" y="267"/>
                  </a:lnTo>
                  <a:lnTo>
                    <a:pt x="0" y="244"/>
                  </a:lnTo>
                  <a:lnTo>
                    <a:pt x="1" y="238"/>
                  </a:lnTo>
                  <a:lnTo>
                    <a:pt x="6" y="238"/>
                  </a:lnTo>
                  <a:lnTo>
                    <a:pt x="11" y="237"/>
                  </a:lnTo>
                  <a:lnTo>
                    <a:pt x="15" y="236"/>
                  </a:lnTo>
                  <a:lnTo>
                    <a:pt x="19" y="234"/>
                  </a:lnTo>
                  <a:lnTo>
                    <a:pt x="21" y="231"/>
                  </a:lnTo>
                  <a:lnTo>
                    <a:pt x="25" y="227"/>
                  </a:lnTo>
                  <a:lnTo>
                    <a:pt x="27" y="220"/>
                  </a:lnTo>
                  <a:lnTo>
                    <a:pt x="30" y="211"/>
                  </a:lnTo>
                  <a:lnTo>
                    <a:pt x="80" y="42"/>
                  </a:lnTo>
                  <a:lnTo>
                    <a:pt x="82" y="33"/>
                  </a:lnTo>
                  <a:lnTo>
                    <a:pt x="85" y="26"/>
                  </a:lnTo>
                  <a:lnTo>
                    <a:pt x="85" y="20"/>
                  </a:lnTo>
                  <a:lnTo>
                    <a:pt x="85" y="17"/>
                  </a:lnTo>
                  <a:lnTo>
                    <a:pt x="82" y="14"/>
                  </a:lnTo>
                  <a:lnTo>
                    <a:pt x="80" y="11"/>
                  </a:lnTo>
                  <a:lnTo>
                    <a:pt x="76" y="8"/>
                  </a:lnTo>
                  <a:lnTo>
                    <a:pt x="71" y="6"/>
                  </a:lnTo>
                  <a:lnTo>
                    <a:pt x="72" y="0"/>
                  </a:lnTo>
                  <a:lnTo>
                    <a:pt x="149" y="19"/>
                  </a:lnTo>
                  <a:close/>
                  <a:moveTo>
                    <a:pt x="405" y="249"/>
                  </a:moveTo>
                  <a:lnTo>
                    <a:pt x="309" y="226"/>
                  </a:lnTo>
                  <a:lnTo>
                    <a:pt x="307" y="234"/>
                  </a:lnTo>
                  <a:lnTo>
                    <a:pt x="306" y="242"/>
                  </a:lnTo>
                  <a:lnTo>
                    <a:pt x="306" y="248"/>
                  </a:lnTo>
                  <a:lnTo>
                    <a:pt x="306" y="256"/>
                  </a:lnTo>
                  <a:lnTo>
                    <a:pt x="306" y="263"/>
                  </a:lnTo>
                  <a:lnTo>
                    <a:pt x="307" y="270"/>
                  </a:lnTo>
                  <a:lnTo>
                    <a:pt x="309" y="276"/>
                  </a:lnTo>
                  <a:lnTo>
                    <a:pt x="311" y="281"/>
                  </a:lnTo>
                  <a:lnTo>
                    <a:pt x="316" y="289"/>
                  </a:lnTo>
                  <a:lnTo>
                    <a:pt x="322" y="296"/>
                  </a:lnTo>
                  <a:lnTo>
                    <a:pt x="330" y="301"/>
                  </a:lnTo>
                  <a:lnTo>
                    <a:pt x="339" y="303"/>
                  </a:lnTo>
                  <a:lnTo>
                    <a:pt x="345" y="304"/>
                  </a:lnTo>
                  <a:lnTo>
                    <a:pt x="350" y="304"/>
                  </a:lnTo>
                  <a:lnTo>
                    <a:pt x="356" y="304"/>
                  </a:lnTo>
                  <a:lnTo>
                    <a:pt x="361" y="303"/>
                  </a:lnTo>
                  <a:lnTo>
                    <a:pt x="367" y="301"/>
                  </a:lnTo>
                  <a:lnTo>
                    <a:pt x="374" y="296"/>
                  </a:lnTo>
                  <a:lnTo>
                    <a:pt x="381" y="292"/>
                  </a:lnTo>
                  <a:lnTo>
                    <a:pt x="389" y="285"/>
                  </a:lnTo>
                  <a:lnTo>
                    <a:pt x="392" y="292"/>
                  </a:lnTo>
                  <a:lnTo>
                    <a:pt x="387" y="297"/>
                  </a:lnTo>
                  <a:lnTo>
                    <a:pt x="381" y="303"/>
                  </a:lnTo>
                  <a:lnTo>
                    <a:pt x="376" y="309"/>
                  </a:lnTo>
                  <a:lnTo>
                    <a:pt x="370" y="313"/>
                  </a:lnTo>
                  <a:lnTo>
                    <a:pt x="365" y="317"/>
                  </a:lnTo>
                  <a:lnTo>
                    <a:pt x="359" y="320"/>
                  </a:lnTo>
                  <a:lnTo>
                    <a:pt x="354" y="322"/>
                  </a:lnTo>
                  <a:lnTo>
                    <a:pt x="347" y="325"/>
                  </a:lnTo>
                  <a:lnTo>
                    <a:pt x="342" y="326"/>
                  </a:lnTo>
                  <a:lnTo>
                    <a:pt x="336" y="327"/>
                  </a:lnTo>
                  <a:lnTo>
                    <a:pt x="331" y="328"/>
                  </a:lnTo>
                  <a:lnTo>
                    <a:pt x="325" y="328"/>
                  </a:lnTo>
                  <a:lnTo>
                    <a:pt x="320" y="328"/>
                  </a:lnTo>
                  <a:lnTo>
                    <a:pt x="314" y="327"/>
                  </a:lnTo>
                  <a:lnTo>
                    <a:pt x="309" y="326"/>
                  </a:lnTo>
                  <a:lnTo>
                    <a:pt x="302" y="325"/>
                  </a:lnTo>
                  <a:lnTo>
                    <a:pt x="292" y="322"/>
                  </a:lnTo>
                  <a:lnTo>
                    <a:pt x="284" y="319"/>
                  </a:lnTo>
                  <a:lnTo>
                    <a:pt x="276" y="314"/>
                  </a:lnTo>
                  <a:lnTo>
                    <a:pt x="269" y="310"/>
                  </a:lnTo>
                  <a:lnTo>
                    <a:pt x="262" y="304"/>
                  </a:lnTo>
                  <a:lnTo>
                    <a:pt x="257" y="297"/>
                  </a:lnTo>
                  <a:lnTo>
                    <a:pt x="252" y="291"/>
                  </a:lnTo>
                  <a:lnTo>
                    <a:pt x="249" y="283"/>
                  </a:lnTo>
                  <a:lnTo>
                    <a:pt x="246" y="276"/>
                  </a:lnTo>
                  <a:lnTo>
                    <a:pt x="245" y="269"/>
                  </a:lnTo>
                  <a:lnTo>
                    <a:pt x="245" y="261"/>
                  </a:lnTo>
                  <a:lnTo>
                    <a:pt x="244" y="253"/>
                  </a:lnTo>
                  <a:lnTo>
                    <a:pt x="245" y="246"/>
                  </a:lnTo>
                  <a:lnTo>
                    <a:pt x="246" y="238"/>
                  </a:lnTo>
                  <a:lnTo>
                    <a:pt x="247" y="229"/>
                  </a:lnTo>
                  <a:lnTo>
                    <a:pt x="250" y="221"/>
                  </a:lnTo>
                  <a:lnTo>
                    <a:pt x="254" y="211"/>
                  </a:lnTo>
                  <a:lnTo>
                    <a:pt x="257" y="202"/>
                  </a:lnTo>
                  <a:lnTo>
                    <a:pt x="261" y="194"/>
                  </a:lnTo>
                  <a:lnTo>
                    <a:pt x="266" y="186"/>
                  </a:lnTo>
                  <a:lnTo>
                    <a:pt x="272" y="179"/>
                  </a:lnTo>
                  <a:lnTo>
                    <a:pt x="279" y="172"/>
                  </a:lnTo>
                  <a:lnTo>
                    <a:pt x="285" y="166"/>
                  </a:lnTo>
                  <a:lnTo>
                    <a:pt x="292" y="162"/>
                  </a:lnTo>
                  <a:lnTo>
                    <a:pt x="301" y="158"/>
                  </a:lnTo>
                  <a:lnTo>
                    <a:pt x="309" y="155"/>
                  </a:lnTo>
                  <a:lnTo>
                    <a:pt x="317" y="153"/>
                  </a:lnTo>
                  <a:lnTo>
                    <a:pt x="326" y="150"/>
                  </a:lnTo>
                  <a:lnTo>
                    <a:pt x="334" y="150"/>
                  </a:lnTo>
                  <a:lnTo>
                    <a:pt x="342" y="150"/>
                  </a:lnTo>
                  <a:lnTo>
                    <a:pt x="350" y="150"/>
                  </a:lnTo>
                  <a:lnTo>
                    <a:pt x="359" y="153"/>
                  </a:lnTo>
                  <a:lnTo>
                    <a:pt x="365" y="155"/>
                  </a:lnTo>
                  <a:lnTo>
                    <a:pt x="372" y="157"/>
                  </a:lnTo>
                  <a:lnTo>
                    <a:pt x="379" y="161"/>
                  </a:lnTo>
                  <a:lnTo>
                    <a:pt x="384" y="164"/>
                  </a:lnTo>
                  <a:lnTo>
                    <a:pt x="389" y="169"/>
                  </a:lnTo>
                  <a:lnTo>
                    <a:pt x="394" y="173"/>
                  </a:lnTo>
                  <a:lnTo>
                    <a:pt x="397" y="179"/>
                  </a:lnTo>
                  <a:lnTo>
                    <a:pt x="401" y="185"/>
                  </a:lnTo>
                  <a:lnTo>
                    <a:pt x="405" y="191"/>
                  </a:lnTo>
                  <a:lnTo>
                    <a:pt x="407" y="198"/>
                  </a:lnTo>
                  <a:lnTo>
                    <a:pt x="409" y="205"/>
                  </a:lnTo>
                  <a:lnTo>
                    <a:pt x="410" y="213"/>
                  </a:lnTo>
                  <a:lnTo>
                    <a:pt x="410" y="222"/>
                  </a:lnTo>
                  <a:lnTo>
                    <a:pt x="410" y="230"/>
                  </a:lnTo>
                  <a:lnTo>
                    <a:pt x="407" y="240"/>
                  </a:lnTo>
                  <a:lnTo>
                    <a:pt x="405" y="249"/>
                  </a:lnTo>
                  <a:close/>
                  <a:moveTo>
                    <a:pt x="360" y="226"/>
                  </a:moveTo>
                  <a:lnTo>
                    <a:pt x="361" y="219"/>
                  </a:lnTo>
                  <a:lnTo>
                    <a:pt x="364" y="213"/>
                  </a:lnTo>
                  <a:lnTo>
                    <a:pt x="365" y="207"/>
                  </a:lnTo>
                  <a:lnTo>
                    <a:pt x="366" y="202"/>
                  </a:lnTo>
                  <a:lnTo>
                    <a:pt x="366" y="197"/>
                  </a:lnTo>
                  <a:lnTo>
                    <a:pt x="367" y="194"/>
                  </a:lnTo>
                  <a:lnTo>
                    <a:pt x="367" y="190"/>
                  </a:lnTo>
                  <a:lnTo>
                    <a:pt x="367" y="187"/>
                  </a:lnTo>
                  <a:lnTo>
                    <a:pt x="367" y="182"/>
                  </a:lnTo>
                  <a:lnTo>
                    <a:pt x="366" y="177"/>
                  </a:lnTo>
                  <a:lnTo>
                    <a:pt x="365" y="172"/>
                  </a:lnTo>
                  <a:lnTo>
                    <a:pt x="362" y="169"/>
                  </a:lnTo>
                  <a:lnTo>
                    <a:pt x="361" y="167"/>
                  </a:lnTo>
                  <a:lnTo>
                    <a:pt x="360" y="165"/>
                  </a:lnTo>
                  <a:lnTo>
                    <a:pt x="357" y="164"/>
                  </a:lnTo>
                  <a:lnTo>
                    <a:pt x="354" y="163"/>
                  </a:lnTo>
                  <a:lnTo>
                    <a:pt x="350" y="163"/>
                  </a:lnTo>
                  <a:lnTo>
                    <a:pt x="345" y="164"/>
                  </a:lnTo>
                  <a:lnTo>
                    <a:pt x="340" y="165"/>
                  </a:lnTo>
                  <a:lnTo>
                    <a:pt x="336" y="169"/>
                  </a:lnTo>
                  <a:lnTo>
                    <a:pt x="332" y="172"/>
                  </a:lnTo>
                  <a:lnTo>
                    <a:pt x="330" y="175"/>
                  </a:lnTo>
                  <a:lnTo>
                    <a:pt x="327" y="180"/>
                  </a:lnTo>
                  <a:lnTo>
                    <a:pt x="324" y="185"/>
                  </a:lnTo>
                  <a:lnTo>
                    <a:pt x="321" y="189"/>
                  </a:lnTo>
                  <a:lnTo>
                    <a:pt x="319" y="195"/>
                  </a:lnTo>
                  <a:lnTo>
                    <a:pt x="316" y="202"/>
                  </a:lnTo>
                  <a:lnTo>
                    <a:pt x="314" y="207"/>
                  </a:lnTo>
                  <a:lnTo>
                    <a:pt x="312" y="214"/>
                  </a:lnTo>
                  <a:lnTo>
                    <a:pt x="360" y="2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6" name="Freeform 948"/>
            <p:cNvSpPr>
              <a:spLocks noEditPoints="1"/>
            </p:cNvSpPr>
            <p:nvPr/>
          </p:nvSpPr>
          <p:spPr bwMode="auto">
            <a:xfrm>
              <a:off x="1520" y="2159"/>
              <a:ext cx="350" cy="199"/>
            </a:xfrm>
            <a:custGeom>
              <a:avLst/>
              <a:gdLst>
                <a:gd name="T0" fmla="*/ 0 w 1748"/>
                <a:gd name="T1" fmla="*/ 0 h 799"/>
                <a:gd name="T2" fmla="*/ 0 w 1748"/>
                <a:gd name="T3" fmla="*/ 0 h 799"/>
                <a:gd name="T4" fmla="*/ 0 w 1748"/>
                <a:gd name="T5" fmla="*/ 0 h 799"/>
                <a:gd name="T6" fmla="*/ 0 w 1748"/>
                <a:gd name="T7" fmla="*/ 0 h 799"/>
                <a:gd name="T8" fmla="*/ 0 w 1748"/>
                <a:gd name="T9" fmla="*/ 0 h 799"/>
                <a:gd name="T10" fmla="*/ 0 w 1748"/>
                <a:gd name="T11" fmla="*/ 0 h 799"/>
                <a:gd name="T12" fmla="*/ 0 w 1748"/>
                <a:gd name="T13" fmla="*/ 0 h 799"/>
                <a:gd name="T14" fmla="*/ 0 w 1748"/>
                <a:gd name="T15" fmla="*/ 0 h 799"/>
                <a:gd name="T16" fmla="*/ 0 w 1748"/>
                <a:gd name="T17" fmla="*/ 0 h 799"/>
                <a:gd name="T18" fmla="*/ 0 w 1748"/>
                <a:gd name="T19" fmla="*/ 0 h 799"/>
                <a:gd name="T20" fmla="*/ 0 w 1748"/>
                <a:gd name="T21" fmla="*/ 0 h 799"/>
                <a:gd name="T22" fmla="*/ 0 w 1748"/>
                <a:gd name="T23" fmla="*/ 0 h 799"/>
                <a:gd name="T24" fmla="*/ 0 w 1748"/>
                <a:gd name="T25" fmla="*/ 0 h 799"/>
                <a:gd name="T26" fmla="*/ 0 w 1748"/>
                <a:gd name="T27" fmla="*/ 0 h 799"/>
                <a:gd name="T28" fmla="*/ 0 w 1748"/>
                <a:gd name="T29" fmla="*/ 0 h 799"/>
                <a:gd name="T30" fmla="*/ 0 w 1748"/>
                <a:gd name="T31" fmla="*/ 0 h 799"/>
                <a:gd name="T32" fmla="*/ 0 w 1748"/>
                <a:gd name="T33" fmla="*/ 0 h 799"/>
                <a:gd name="T34" fmla="*/ 0 w 1748"/>
                <a:gd name="T35" fmla="*/ 0 h 799"/>
                <a:gd name="T36" fmla="*/ 0 w 1748"/>
                <a:gd name="T37" fmla="*/ 0 h 799"/>
                <a:gd name="T38" fmla="*/ 0 w 1748"/>
                <a:gd name="T39" fmla="*/ 0 h 799"/>
                <a:gd name="T40" fmla="*/ 0 w 1748"/>
                <a:gd name="T41" fmla="*/ 0 h 799"/>
                <a:gd name="T42" fmla="*/ 0 w 1748"/>
                <a:gd name="T43" fmla="*/ 0 h 799"/>
                <a:gd name="T44" fmla="*/ 0 w 1748"/>
                <a:gd name="T45" fmla="*/ 0 h 799"/>
                <a:gd name="T46" fmla="*/ 0 w 1748"/>
                <a:gd name="T47" fmla="*/ 0 h 799"/>
                <a:gd name="T48" fmla="*/ 0 w 1748"/>
                <a:gd name="T49" fmla="*/ 0 h 799"/>
                <a:gd name="T50" fmla="*/ 0 w 1748"/>
                <a:gd name="T51" fmla="*/ 0 h 799"/>
                <a:gd name="T52" fmla="*/ 0 w 1748"/>
                <a:gd name="T53" fmla="*/ 0 h 799"/>
                <a:gd name="T54" fmla="*/ 0 w 1748"/>
                <a:gd name="T55" fmla="*/ 0 h 799"/>
                <a:gd name="T56" fmla="*/ 0 w 1748"/>
                <a:gd name="T57" fmla="*/ 0 h 799"/>
                <a:gd name="T58" fmla="*/ 0 w 1748"/>
                <a:gd name="T59" fmla="*/ 0 h 799"/>
                <a:gd name="T60" fmla="*/ 0 w 1748"/>
                <a:gd name="T61" fmla="*/ 0 h 799"/>
                <a:gd name="T62" fmla="*/ 0 w 1748"/>
                <a:gd name="T63" fmla="*/ 0 h 799"/>
                <a:gd name="T64" fmla="*/ 0 w 1748"/>
                <a:gd name="T65" fmla="*/ 0 h 799"/>
                <a:gd name="T66" fmla="*/ 0 w 1748"/>
                <a:gd name="T67" fmla="*/ 0 h 799"/>
                <a:gd name="T68" fmla="*/ 0 w 1748"/>
                <a:gd name="T69" fmla="*/ 0 h 799"/>
                <a:gd name="T70" fmla="*/ 0 w 1748"/>
                <a:gd name="T71" fmla="*/ 0 h 799"/>
                <a:gd name="T72" fmla="*/ 0 w 1748"/>
                <a:gd name="T73" fmla="*/ 0 h 799"/>
                <a:gd name="T74" fmla="*/ 0 w 1748"/>
                <a:gd name="T75" fmla="*/ 0 h 799"/>
                <a:gd name="T76" fmla="*/ 0 w 1748"/>
                <a:gd name="T77" fmla="*/ 0 h 799"/>
                <a:gd name="T78" fmla="*/ 0 w 1748"/>
                <a:gd name="T79" fmla="*/ 0 h 799"/>
                <a:gd name="T80" fmla="*/ 0 w 1748"/>
                <a:gd name="T81" fmla="*/ 0 h 799"/>
                <a:gd name="T82" fmla="*/ 0 w 1748"/>
                <a:gd name="T83" fmla="*/ 0 h 799"/>
                <a:gd name="T84" fmla="*/ 0 w 1748"/>
                <a:gd name="T85" fmla="*/ 0 h 799"/>
                <a:gd name="T86" fmla="*/ 0 w 1748"/>
                <a:gd name="T87" fmla="*/ 0 h 799"/>
                <a:gd name="T88" fmla="*/ 0 w 1748"/>
                <a:gd name="T89" fmla="*/ 0 h 799"/>
                <a:gd name="T90" fmla="*/ 0 w 1748"/>
                <a:gd name="T91" fmla="*/ 0 h 799"/>
                <a:gd name="T92" fmla="*/ 0 w 1748"/>
                <a:gd name="T93" fmla="*/ 0 h 799"/>
                <a:gd name="T94" fmla="*/ 0 w 1748"/>
                <a:gd name="T95" fmla="*/ 0 h 799"/>
                <a:gd name="T96" fmla="*/ 0 w 1748"/>
                <a:gd name="T97" fmla="*/ 0 h 799"/>
                <a:gd name="T98" fmla="*/ 0 w 1748"/>
                <a:gd name="T99" fmla="*/ 0 h 799"/>
                <a:gd name="T100" fmla="*/ 0 w 1748"/>
                <a:gd name="T101" fmla="*/ 0 h 799"/>
                <a:gd name="T102" fmla="*/ 0 w 1748"/>
                <a:gd name="T103" fmla="*/ 0 h 799"/>
                <a:gd name="T104" fmla="*/ 0 w 1748"/>
                <a:gd name="T105" fmla="*/ 0 h 799"/>
                <a:gd name="T106" fmla="*/ 0 w 1748"/>
                <a:gd name="T107" fmla="*/ 0 h 799"/>
                <a:gd name="T108" fmla="*/ 0 w 1748"/>
                <a:gd name="T109" fmla="*/ 0 h 799"/>
                <a:gd name="T110" fmla="*/ 0 w 1748"/>
                <a:gd name="T111" fmla="*/ 0 h 799"/>
                <a:gd name="T112" fmla="*/ 0 w 1748"/>
                <a:gd name="T113" fmla="*/ 0 h 799"/>
                <a:gd name="T114" fmla="*/ 0 w 1748"/>
                <a:gd name="T115" fmla="*/ 0 h 799"/>
                <a:gd name="T116" fmla="*/ 0 w 1748"/>
                <a:gd name="T117" fmla="*/ 0 h 799"/>
                <a:gd name="T118" fmla="*/ 0 w 1748"/>
                <a:gd name="T119" fmla="*/ 0 h 799"/>
                <a:gd name="T120" fmla="*/ 0 w 1748"/>
                <a:gd name="T121" fmla="*/ 0 h 7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48"/>
                <a:gd name="T184" fmla="*/ 0 h 799"/>
                <a:gd name="T185" fmla="*/ 1748 w 1748"/>
                <a:gd name="T186" fmla="*/ 799 h 79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48" h="799">
                  <a:moveTo>
                    <a:pt x="1488" y="164"/>
                  </a:moveTo>
                  <a:lnTo>
                    <a:pt x="1478" y="169"/>
                  </a:lnTo>
                  <a:lnTo>
                    <a:pt x="1468" y="172"/>
                  </a:lnTo>
                  <a:lnTo>
                    <a:pt x="1458" y="175"/>
                  </a:lnTo>
                  <a:lnTo>
                    <a:pt x="1449" y="177"/>
                  </a:lnTo>
                  <a:lnTo>
                    <a:pt x="1440" y="178"/>
                  </a:lnTo>
                  <a:lnTo>
                    <a:pt x="1433" y="179"/>
                  </a:lnTo>
                  <a:lnTo>
                    <a:pt x="1425" y="178"/>
                  </a:lnTo>
                  <a:lnTo>
                    <a:pt x="1418" y="177"/>
                  </a:lnTo>
                  <a:lnTo>
                    <a:pt x="1410" y="175"/>
                  </a:lnTo>
                  <a:lnTo>
                    <a:pt x="1405" y="171"/>
                  </a:lnTo>
                  <a:lnTo>
                    <a:pt x="1399" y="167"/>
                  </a:lnTo>
                  <a:lnTo>
                    <a:pt x="1395" y="162"/>
                  </a:lnTo>
                  <a:lnTo>
                    <a:pt x="1393" y="156"/>
                  </a:lnTo>
                  <a:lnTo>
                    <a:pt x="1390" y="150"/>
                  </a:lnTo>
                  <a:lnTo>
                    <a:pt x="1390" y="143"/>
                  </a:lnTo>
                  <a:lnTo>
                    <a:pt x="1391" y="135"/>
                  </a:lnTo>
                  <a:lnTo>
                    <a:pt x="1395" y="127"/>
                  </a:lnTo>
                  <a:lnTo>
                    <a:pt x="1401" y="118"/>
                  </a:lnTo>
                  <a:lnTo>
                    <a:pt x="1410" y="111"/>
                  </a:lnTo>
                  <a:lnTo>
                    <a:pt x="1420" y="105"/>
                  </a:lnTo>
                  <a:lnTo>
                    <a:pt x="1426" y="103"/>
                  </a:lnTo>
                  <a:lnTo>
                    <a:pt x="1434" y="101"/>
                  </a:lnTo>
                  <a:lnTo>
                    <a:pt x="1444" y="98"/>
                  </a:lnTo>
                  <a:lnTo>
                    <a:pt x="1454" y="95"/>
                  </a:lnTo>
                  <a:lnTo>
                    <a:pt x="1466" y="93"/>
                  </a:lnTo>
                  <a:lnTo>
                    <a:pt x="1480" y="90"/>
                  </a:lnTo>
                  <a:lnTo>
                    <a:pt x="1495" y="88"/>
                  </a:lnTo>
                  <a:lnTo>
                    <a:pt x="1511" y="85"/>
                  </a:lnTo>
                  <a:lnTo>
                    <a:pt x="1516" y="67"/>
                  </a:lnTo>
                  <a:lnTo>
                    <a:pt x="1519" y="58"/>
                  </a:lnTo>
                  <a:lnTo>
                    <a:pt x="1521" y="52"/>
                  </a:lnTo>
                  <a:lnTo>
                    <a:pt x="1521" y="46"/>
                  </a:lnTo>
                  <a:lnTo>
                    <a:pt x="1521" y="42"/>
                  </a:lnTo>
                  <a:lnTo>
                    <a:pt x="1521" y="40"/>
                  </a:lnTo>
                  <a:lnTo>
                    <a:pt x="1520" y="37"/>
                  </a:lnTo>
                  <a:lnTo>
                    <a:pt x="1518" y="33"/>
                  </a:lnTo>
                  <a:lnTo>
                    <a:pt x="1516" y="30"/>
                  </a:lnTo>
                  <a:lnTo>
                    <a:pt x="1514" y="29"/>
                  </a:lnTo>
                  <a:lnTo>
                    <a:pt x="1511" y="26"/>
                  </a:lnTo>
                  <a:lnTo>
                    <a:pt x="1508" y="25"/>
                  </a:lnTo>
                  <a:lnTo>
                    <a:pt x="1504" y="24"/>
                  </a:lnTo>
                  <a:lnTo>
                    <a:pt x="1498" y="23"/>
                  </a:lnTo>
                  <a:lnTo>
                    <a:pt x="1493" y="22"/>
                  </a:lnTo>
                  <a:lnTo>
                    <a:pt x="1486" y="23"/>
                  </a:lnTo>
                  <a:lnTo>
                    <a:pt x="1481" y="24"/>
                  </a:lnTo>
                  <a:lnTo>
                    <a:pt x="1479" y="25"/>
                  </a:lnTo>
                  <a:lnTo>
                    <a:pt x="1476" y="26"/>
                  </a:lnTo>
                  <a:lnTo>
                    <a:pt x="1475" y="29"/>
                  </a:lnTo>
                  <a:lnTo>
                    <a:pt x="1475" y="31"/>
                  </a:lnTo>
                  <a:lnTo>
                    <a:pt x="1475" y="33"/>
                  </a:lnTo>
                  <a:lnTo>
                    <a:pt x="1475" y="36"/>
                  </a:lnTo>
                  <a:lnTo>
                    <a:pt x="1476" y="39"/>
                  </a:lnTo>
                  <a:lnTo>
                    <a:pt x="1478" y="42"/>
                  </a:lnTo>
                  <a:lnTo>
                    <a:pt x="1480" y="47"/>
                  </a:lnTo>
                  <a:lnTo>
                    <a:pt x="1481" y="52"/>
                  </a:lnTo>
                  <a:lnTo>
                    <a:pt x="1481" y="55"/>
                  </a:lnTo>
                  <a:lnTo>
                    <a:pt x="1480" y="60"/>
                  </a:lnTo>
                  <a:lnTo>
                    <a:pt x="1479" y="64"/>
                  </a:lnTo>
                  <a:lnTo>
                    <a:pt x="1476" y="67"/>
                  </a:lnTo>
                  <a:lnTo>
                    <a:pt x="1473" y="71"/>
                  </a:lnTo>
                  <a:lnTo>
                    <a:pt x="1469" y="73"/>
                  </a:lnTo>
                  <a:lnTo>
                    <a:pt x="1464" y="74"/>
                  </a:lnTo>
                  <a:lnTo>
                    <a:pt x="1459" y="75"/>
                  </a:lnTo>
                  <a:lnTo>
                    <a:pt x="1453" y="75"/>
                  </a:lnTo>
                  <a:lnTo>
                    <a:pt x="1448" y="74"/>
                  </a:lnTo>
                  <a:lnTo>
                    <a:pt x="1441" y="72"/>
                  </a:lnTo>
                  <a:lnTo>
                    <a:pt x="1436" y="70"/>
                  </a:lnTo>
                  <a:lnTo>
                    <a:pt x="1433" y="66"/>
                  </a:lnTo>
                  <a:lnTo>
                    <a:pt x="1429" y="62"/>
                  </a:lnTo>
                  <a:lnTo>
                    <a:pt x="1426" y="57"/>
                  </a:lnTo>
                  <a:lnTo>
                    <a:pt x="1425" y="53"/>
                  </a:lnTo>
                  <a:lnTo>
                    <a:pt x="1425" y="48"/>
                  </a:lnTo>
                  <a:lnTo>
                    <a:pt x="1425" y="45"/>
                  </a:lnTo>
                  <a:lnTo>
                    <a:pt x="1428" y="38"/>
                  </a:lnTo>
                  <a:lnTo>
                    <a:pt x="1431" y="32"/>
                  </a:lnTo>
                  <a:lnTo>
                    <a:pt x="1438" y="28"/>
                  </a:lnTo>
                  <a:lnTo>
                    <a:pt x="1444" y="23"/>
                  </a:lnTo>
                  <a:lnTo>
                    <a:pt x="1451" y="18"/>
                  </a:lnTo>
                  <a:lnTo>
                    <a:pt x="1460" y="15"/>
                  </a:lnTo>
                  <a:lnTo>
                    <a:pt x="1470" y="13"/>
                  </a:lnTo>
                  <a:lnTo>
                    <a:pt x="1480" y="12"/>
                  </a:lnTo>
                  <a:lnTo>
                    <a:pt x="1485" y="12"/>
                  </a:lnTo>
                  <a:lnTo>
                    <a:pt x="1491" y="12"/>
                  </a:lnTo>
                  <a:lnTo>
                    <a:pt x="1496" y="12"/>
                  </a:lnTo>
                  <a:lnTo>
                    <a:pt x="1503" y="13"/>
                  </a:lnTo>
                  <a:lnTo>
                    <a:pt x="1508" y="13"/>
                  </a:lnTo>
                  <a:lnTo>
                    <a:pt x="1514" y="14"/>
                  </a:lnTo>
                  <a:lnTo>
                    <a:pt x="1519" y="16"/>
                  </a:lnTo>
                  <a:lnTo>
                    <a:pt x="1524" y="17"/>
                  </a:lnTo>
                  <a:lnTo>
                    <a:pt x="1530" y="18"/>
                  </a:lnTo>
                  <a:lnTo>
                    <a:pt x="1536" y="21"/>
                  </a:lnTo>
                  <a:lnTo>
                    <a:pt x="1541" y="23"/>
                  </a:lnTo>
                  <a:lnTo>
                    <a:pt x="1546" y="25"/>
                  </a:lnTo>
                  <a:lnTo>
                    <a:pt x="1551" y="28"/>
                  </a:lnTo>
                  <a:lnTo>
                    <a:pt x="1555" y="30"/>
                  </a:lnTo>
                  <a:lnTo>
                    <a:pt x="1559" y="33"/>
                  </a:lnTo>
                  <a:lnTo>
                    <a:pt x="1563" y="37"/>
                  </a:lnTo>
                  <a:lnTo>
                    <a:pt x="1568" y="44"/>
                  </a:lnTo>
                  <a:lnTo>
                    <a:pt x="1571" y="50"/>
                  </a:lnTo>
                  <a:lnTo>
                    <a:pt x="1574" y="57"/>
                  </a:lnTo>
                  <a:lnTo>
                    <a:pt x="1575" y="64"/>
                  </a:lnTo>
                  <a:lnTo>
                    <a:pt x="1575" y="66"/>
                  </a:lnTo>
                  <a:lnTo>
                    <a:pt x="1575" y="69"/>
                  </a:lnTo>
                  <a:lnTo>
                    <a:pt x="1575" y="72"/>
                  </a:lnTo>
                  <a:lnTo>
                    <a:pt x="1574" y="77"/>
                  </a:lnTo>
                  <a:lnTo>
                    <a:pt x="1573" y="81"/>
                  </a:lnTo>
                  <a:lnTo>
                    <a:pt x="1571" y="87"/>
                  </a:lnTo>
                  <a:lnTo>
                    <a:pt x="1569" y="93"/>
                  </a:lnTo>
                  <a:lnTo>
                    <a:pt x="1568" y="98"/>
                  </a:lnTo>
                  <a:lnTo>
                    <a:pt x="1548" y="163"/>
                  </a:lnTo>
                  <a:lnTo>
                    <a:pt x="1546" y="169"/>
                  </a:lnTo>
                  <a:lnTo>
                    <a:pt x="1545" y="172"/>
                  </a:lnTo>
                  <a:lnTo>
                    <a:pt x="1545" y="176"/>
                  </a:lnTo>
                  <a:lnTo>
                    <a:pt x="1545" y="178"/>
                  </a:lnTo>
                  <a:lnTo>
                    <a:pt x="1545" y="179"/>
                  </a:lnTo>
                  <a:lnTo>
                    <a:pt x="1545" y="180"/>
                  </a:lnTo>
                  <a:lnTo>
                    <a:pt x="1545" y="181"/>
                  </a:lnTo>
                  <a:lnTo>
                    <a:pt x="1545" y="183"/>
                  </a:lnTo>
                  <a:lnTo>
                    <a:pt x="1546" y="184"/>
                  </a:lnTo>
                  <a:lnTo>
                    <a:pt x="1548" y="185"/>
                  </a:lnTo>
                  <a:lnTo>
                    <a:pt x="1549" y="185"/>
                  </a:lnTo>
                  <a:lnTo>
                    <a:pt x="1551" y="185"/>
                  </a:lnTo>
                  <a:lnTo>
                    <a:pt x="1554" y="185"/>
                  </a:lnTo>
                  <a:lnTo>
                    <a:pt x="1556" y="184"/>
                  </a:lnTo>
                  <a:lnTo>
                    <a:pt x="1560" y="183"/>
                  </a:lnTo>
                  <a:lnTo>
                    <a:pt x="1565" y="188"/>
                  </a:lnTo>
                  <a:lnTo>
                    <a:pt x="1558" y="193"/>
                  </a:lnTo>
                  <a:lnTo>
                    <a:pt x="1551" y="196"/>
                  </a:lnTo>
                  <a:lnTo>
                    <a:pt x="1545" y="199"/>
                  </a:lnTo>
                  <a:lnTo>
                    <a:pt x="1539" y="201"/>
                  </a:lnTo>
                  <a:lnTo>
                    <a:pt x="1533" y="202"/>
                  </a:lnTo>
                  <a:lnTo>
                    <a:pt x="1526" y="202"/>
                  </a:lnTo>
                  <a:lnTo>
                    <a:pt x="1520" y="202"/>
                  </a:lnTo>
                  <a:lnTo>
                    <a:pt x="1513" y="201"/>
                  </a:lnTo>
                  <a:lnTo>
                    <a:pt x="1506" y="199"/>
                  </a:lnTo>
                  <a:lnTo>
                    <a:pt x="1500" y="196"/>
                  </a:lnTo>
                  <a:lnTo>
                    <a:pt x="1495" y="193"/>
                  </a:lnTo>
                  <a:lnTo>
                    <a:pt x="1491" y="188"/>
                  </a:lnTo>
                  <a:lnTo>
                    <a:pt x="1489" y="184"/>
                  </a:lnTo>
                  <a:lnTo>
                    <a:pt x="1488" y="178"/>
                  </a:lnTo>
                  <a:lnTo>
                    <a:pt x="1488" y="171"/>
                  </a:lnTo>
                  <a:lnTo>
                    <a:pt x="1488" y="164"/>
                  </a:lnTo>
                  <a:close/>
                  <a:moveTo>
                    <a:pt x="1491" y="153"/>
                  </a:moveTo>
                  <a:lnTo>
                    <a:pt x="1508" y="97"/>
                  </a:lnTo>
                  <a:lnTo>
                    <a:pt x="1501" y="99"/>
                  </a:lnTo>
                  <a:lnTo>
                    <a:pt x="1495" y="101"/>
                  </a:lnTo>
                  <a:lnTo>
                    <a:pt x="1490" y="103"/>
                  </a:lnTo>
                  <a:lnTo>
                    <a:pt x="1484" y="105"/>
                  </a:lnTo>
                  <a:lnTo>
                    <a:pt x="1479" y="107"/>
                  </a:lnTo>
                  <a:lnTo>
                    <a:pt x="1475" y="110"/>
                  </a:lnTo>
                  <a:lnTo>
                    <a:pt x="1470" y="112"/>
                  </a:lnTo>
                  <a:lnTo>
                    <a:pt x="1466" y="115"/>
                  </a:lnTo>
                  <a:lnTo>
                    <a:pt x="1461" y="120"/>
                  </a:lnTo>
                  <a:lnTo>
                    <a:pt x="1458" y="124"/>
                  </a:lnTo>
                  <a:lnTo>
                    <a:pt x="1455" y="129"/>
                  </a:lnTo>
                  <a:lnTo>
                    <a:pt x="1453" y="134"/>
                  </a:lnTo>
                  <a:lnTo>
                    <a:pt x="1451" y="138"/>
                  </a:lnTo>
                  <a:lnTo>
                    <a:pt x="1451" y="142"/>
                  </a:lnTo>
                  <a:lnTo>
                    <a:pt x="1453" y="146"/>
                  </a:lnTo>
                  <a:lnTo>
                    <a:pt x="1454" y="151"/>
                  </a:lnTo>
                  <a:lnTo>
                    <a:pt x="1455" y="153"/>
                  </a:lnTo>
                  <a:lnTo>
                    <a:pt x="1459" y="155"/>
                  </a:lnTo>
                  <a:lnTo>
                    <a:pt x="1461" y="156"/>
                  </a:lnTo>
                  <a:lnTo>
                    <a:pt x="1466" y="159"/>
                  </a:lnTo>
                  <a:lnTo>
                    <a:pt x="1471" y="159"/>
                  </a:lnTo>
                  <a:lnTo>
                    <a:pt x="1478" y="159"/>
                  </a:lnTo>
                  <a:lnTo>
                    <a:pt x="1484" y="156"/>
                  </a:lnTo>
                  <a:lnTo>
                    <a:pt x="1491" y="153"/>
                  </a:lnTo>
                  <a:close/>
                  <a:moveTo>
                    <a:pt x="1725" y="3"/>
                  </a:moveTo>
                  <a:lnTo>
                    <a:pt x="1706" y="65"/>
                  </a:lnTo>
                  <a:lnTo>
                    <a:pt x="1748" y="75"/>
                  </a:lnTo>
                  <a:lnTo>
                    <a:pt x="1743" y="93"/>
                  </a:lnTo>
                  <a:lnTo>
                    <a:pt x="1701" y="82"/>
                  </a:lnTo>
                  <a:lnTo>
                    <a:pt x="1670" y="188"/>
                  </a:lnTo>
                  <a:lnTo>
                    <a:pt x="1668" y="195"/>
                  </a:lnTo>
                  <a:lnTo>
                    <a:pt x="1666" y="200"/>
                  </a:lnTo>
                  <a:lnTo>
                    <a:pt x="1665" y="204"/>
                  </a:lnTo>
                  <a:lnTo>
                    <a:pt x="1665" y="207"/>
                  </a:lnTo>
                  <a:lnTo>
                    <a:pt x="1665" y="209"/>
                  </a:lnTo>
                  <a:lnTo>
                    <a:pt x="1666" y="211"/>
                  </a:lnTo>
                  <a:lnTo>
                    <a:pt x="1666" y="213"/>
                  </a:lnTo>
                  <a:lnTo>
                    <a:pt x="1668" y="216"/>
                  </a:lnTo>
                  <a:lnTo>
                    <a:pt x="1669" y="217"/>
                  </a:lnTo>
                  <a:lnTo>
                    <a:pt x="1671" y="218"/>
                  </a:lnTo>
                  <a:lnTo>
                    <a:pt x="1673" y="219"/>
                  </a:lnTo>
                  <a:lnTo>
                    <a:pt x="1679" y="220"/>
                  </a:lnTo>
                  <a:lnTo>
                    <a:pt x="1686" y="218"/>
                  </a:lnTo>
                  <a:lnTo>
                    <a:pt x="1694" y="214"/>
                  </a:lnTo>
                  <a:lnTo>
                    <a:pt x="1701" y="208"/>
                  </a:lnTo>
                  <a:lnTo>
                    <a:pt x="1706" y="213"/>
                  </a:lnTo>
                  <a:lnTo>
                    <a:pt x="1700" y="220"/>
                  </a:lnTo>
                  <a:lnTo>
                    <a:pt x="1693" y="226"/>
                  </a:lnTo>
                  <a:lnTo>
                    <a:pt x="1685" y="229"/>
                  </a:lnTo>
                  <a:lnTo>
                    <a:pt x="1678" y="233"/>
                  </a:lnTo>
                  <a:lnTo>
                    <a:pt x="1670" y="235"/>
                  </a:lnTo>
                  <a:lnTo>
                    <a:pt x="1661" y="236"/>
                  </a:lnTo>
                  <a:lnTo>
                    <a:pt x="1653" y="235"/>
                  </a:lnTo>
                  <a:lnTo>
                    <a:pt x="1644" y="234"/>
                  </a:lnTo>
                  <a:lnTo>
                    <a:pt x="1636" y="230"/>
                  </a:lnTo>
                  <a:lnTo>
                    <a:pt x="1630" y="227"/>
                  </a:lnTo>
                  <a:lnTo>
                    <a:pt x="1624" y="222"/>
                  </a:lnTo>
                  <a:lnTo>
                    <a:pt x="1618" y="218"/>
                  </a:lnTo>
                  <a:lnTo>
                    <a:pt x="1614" y="212"/>
                  </a:lnTo>
                  <a:lnTo>
                    <a:pt x="1611" y="205"/>
                  </a:lnTo>
                  <a:lnTo>
                    <a:pt x="1610" y="200"/>
                  </a:lnTo>
                  <a:lnTo>
                    <a:pt x="1610" y="194"/>
                  </a:lnTo>
                  <a:lnTo>
                    <a:pt x="1610" y="192"/>
                  </a:lnTo>
                  <a:lnTo>
                    <a:pt x="1610" y="189"/>
                  </a:lnTo>
                  <a:lnTo>
                    <a:pt x="1611" y="186"/>
                  </a:lnTo>
                  <a:lnTo>
                    <a:pt x="1611" y="181"/>
                  </a:lnTo>
                  <a:lnTo>
                    <a:pt x="1613" y="177"/>
                  </a:lnTo>
                  <a:lnTo>
                    <a:pt x="1614" y="172"/>
                  </a:lnTo>
                  <a:lnTo>
                    <a:pt x="1615" y="167"/>
                  </a:lnTo>
                  <a:lnTo>
                    <a:pt x="1618" y="160"/>
                  </a:lnTo>
                  <a:lnTo>
                    <a:pt x="1645" y="69"/>
                  </a:lnTo>
                  <a:lnTo>
                    <a:pt x="1619" y="62"/>
                  </a:lnTo>
                  <a:lnTo>
                    <a:pt x="1621" y="55"/>
                  </a:lnTo>
                  <a:lnTo>
                    <a:pt x="1629" y="53"/>
                  </a:lnTo>
                  <a:lnTo>
                    <a:pt x="1636" y="49"/>
                  </a:lnTo>
                  <a:lnTo>
                    <a:pt x="1643" y="47"/>
                  </a:lnTo>
                  <a:lnTo>
                    <a:pt x="1650" y="45"/>
                  </a:lnTo>
                  <a:lnTo>
                    <a:pt x="1656" y="41"/>
                  </a:lnTo>
                  <a:lnTo>
                    <a:pt x="1663" y="39"/>
                  </a:lnTo>
                  <a:lnTo>
                    <a:pt x="1669" y="36"/>
                  </a:lnTo>
                  <a:lnTo>
                    <a:pt x="1675" y="32"/>
                  </a:lnTo>
                  <a:lnTo>
                    <a:pt x="1680" y="29"/>
                  </a:lnTo>
                  <a:lnTo>
                    <a:pt x="1686" y="25"/>
                  </a:lnTo>
                  <a:lnTo>
                    <a:pt x="1691" y="22"/>
                  </a:lnTo>
                  <a:lnTo>
                    <a:pt x="1698" y="17"/>
                  </a:lnTo>
                  <a:lnTo>
                    <a:pt x="1703" y="14"/>
                  </a:lnTo>
                  <a:lnTo>
                    <a:pt x="1709" y="9"/>
                  </a:lnTo>
                  <a:lnTo>
                    <a:pt x="1714" y="5"/>
                  </a:lnTo>
                  <a:lnTo>
                    <a:pt x="1719" y="0"/>
                  </a:lnTo>
                  <a:lnTo>
                    <a:pt x="1725" y="3"/>
                  </a:lnTo>
                  <a:close/>
                  <a:moveTo>
                    <a:pt x="107" y="699"/>
                  </a:moveTo>
                  <a:lnTo>
                    <a:pt x="90" y="755"/>
                  </a:lnTo>
                  <a:lnTo>
                    <a:pt x="88" y="763"/>
                  </a:lnTo>
                  <a:lnTo>
                    <a:pt x="87" y="768"/>
                  </a:lnTo>
                  <a:lnTo>
                    <a:pt x="87" y="773"/>
                  </a:lnTo>
                  <a:lnTo>
                    <a:pt x="87" y="776"/>
                  </a:lnTo>
                  <a:lnTo>
                    <a:pt x="87" y="780"/>
                  </a:lnTo>
                  <a:lnTo>
                    <a:pt x="88" y="782"/>
                  </a:lnTo>
                  <a:lnTo>
                    <a:pt x="89" y="784"/>
                  </a:lnTo>
                  <a:lnTo>
                    <a:pt x="90" y="787"/>
                  </a:lnTo>
                  <a:lnTo>
                    <a:pt x="93" y="788"/>
                  </a:lnTo>
                  <a:lnTo>
                    <a:pt x="97" y="790"/>
                  </a:lnTo>
                  <a:lnTo>
                    <a:pt x="102" y="791"/>
                  </a:lnTo>
                  <a:lnTo>
                    <a:pt x="108" y="793"/>
                  </a:lnTo>
                  <a:lnTo>
                    <a:pt x="107" y="799"/>
                  </a:lnTo>
                  <a:lnTo>
                    <a:pt x="0" y="773"/>
                  </a:lnTo>
                  <a:lnTo>
                    <a:pt x="3" y="767"/>
                  </a:lnTo>
                  <a:lnTo>
                    <a:pt x="8" y="768"/>
                  </a:lnTo>
                  <a:lnTo>
                    <a:pt x="13" y="767"/>
                  </a:lnTo>
                  <a:lnTo>
                    <a:pt x="19" y="767"/>
                  </a:lnTo>
                  <a:lnTo>
                    <a:pt x="23" y="765"/>
                  </a:lnTo>
                  <a:lnTo>
                    <a:pt x="25" y="761"/>
                  </a:lnTo>
                  <a:lnTo>
                    <a:pt x="28" y="757"/>
                  </a:lnTo>
                  <a:lnTo>
                    <a:pt x="30" y="750"/>
                  </a:lnTo>
                  <a:lnTo>
                    <a:pt x="34" y="741"/>
                  </a:lnTo>
                  <a:lnTo>
                    <a:pt x="84" y="572"/>
                  </a:lnTo>
                  <a:lnTo>
                    <a:pt x="87" y="563"/>
                  </a:lnTo>
                  <a:lnTo>
                    <a:pt x="88" y="555"/>
                  </a:lnTo>
                  <a:lnTo>
                    <a:pt x="88" y="550"/>
                  </a:lnTo>
                  <a:lnTo>
                    <a:pt x="87" y="546"/>
                  </a:lnTo>
                  <a:lnTo>
                    <a:pt x="85" y="543"/>
                  </a:lnTo>
                  <a:lnTo>
                    <a:pt x="82" y="540"/>
                  </a:lnTo>
                  <a:lnTo>
                    <a:pt x="78" y="537"/>
                  </a:lnTo>
                  <a:lnTo>
                    <a:pt x="72" y="535"/>
                  </a:lnTo>
                  <a:lnTo>
                    <a:pt x="74" y="529"/>
                  </a:lnTo>
                  <a:lnTo>
                    <a:pt x="152" y="550"/>
                  </a:lnTo>
                  <a:lnTo>
                    <a:pt x="145" y="571"/>
                  </a:lnTo>
                  <a:lnTo>
                    <a:pt x="152" y="567"/>
                  </a:lnTo>
                  <a:lnTo>
                    <a:pt x="158" y="562"/>
                  </a:lnTo>
                  <a:lnTo>
                    <a:pt x="164" y="560"/>
                  </a:lnTo>
                  <a:lnTo>
                    <a:pt x="170" y="557"/>
                  </a:lnTo>
                  <a:lnTo>
                    <a:pt x="179" y="556"/>
                  </a:lnTo>
                  <a:lnTo>
                    <a:pt x="187" y="556"/>
                  </a:lnTo>
                  <a:lnTo>
                    <a:pt x="194" y="557"/>
                  </a:lnTo>
                  <a:lnTo>
                    <a:pt x="202" y="560"/>
                  </a:lnTo>
                  <a:lnTo>
                    <a:pt x="212" y="562"/>
                  </a:lnTo>
                  <a:lnTo>
                    <a:pt x="220" y="567"/>
                  </a:lnTo>
                  <a:lnTo>
                    <a:pt x="228" y="572"/>
                  </a:lnTo>
                  <a:lnTo>
                    <a:pt x="235" y="579"/>
                  </a:lnTo>
                  <a:lnTo>
                    <a:pt x="238" y="583"/>
                  </a:lnTo>
                  <a:lnTo>
                    <a:pt x="240" y="587"/>
                  </a:lnTo>
                  <a:lnTo>
                    <a:pt x="243" y="592"/>
                  </a:lnTo>
                  <a:lnTo>
                    <a:pt x="245" y="596"/>
                  </a:lnTo>
                  <a:lnTo>
                    <a:pt x="247" y="601"/>
                  </a:lnTo>
                  <a:lnTo>
                    <a:pt x="249" y="606"/>
                  </a:lnTo>
                  <a:lnTo>
                    <a:pt x="249" y="612"/>
                  </a:lnTo>
                  <a:lnTo>
                    <a:pt x="250" y="618"/>
                  </a:lnTo>
                  <a:lnTo>
                    <a:pt x="250" y="624"/>
                  </a:lnTo>
                  <a:lnTo>
                    <a:pt x="250" y="628"/>
                  </a:lnTo>
                  <a:lnTo>
                    <a:pt x="250" y="634"/>
                  </a:lnTo>
                  <a:lnTo>
                    <a:pt x="250" y="640"/>
                  </a:lnTo>
                  <a:lnTo>
                    <a:pt x="250" y="645"/>
                  </a:lnTo>
                  <a:lnTo>
                    <a:pt x="249" y="651"/>
                  </a:lnTo>
                  <a:lnTo>
                    <a:pt x="248" y="657"/>
                  </a:lnTo>
                  <a:lnTo>
                    <a:pt x="247" y="662"/>
                  </a:lnTo>
                  <a:lnTo>
                    <a:pt x="244" y="668"/>
                  </a:lnTo>
                  <a:lnTo>
                    <a:pt x="242" y="675"/>
                  </a:lnTo>
                  <a:lnTo>
                    <a:pt x="239" y="681"/>
                  </a:lnTo>
                  <a:lnTo>
                    <a:pt x="237" y="685"/>
                  </a:lnTo>
                  <a:lnTo>
                    <a:pt x="233" y="691"/>
                  </a:lnTo>
                  <a:lnTo>
                    <a:pt x="230" y="697"/>
                  </a:lnTo>
                  <a:lnTo>
                    <a:pt x="227" y="701"/>
                  </a:lnTo>
                  <a:lnTo>
                    <a:pt x="223" y="706"/>
                  </a:lnTo>
                  <a:lnTo>
                    <a:pt x="215" y="715"/>
                  </a:lnTo>
                  <a:lnTo>
                    <a:pt x="208" y="722"/>
                  </a:lnTo>
                  <a:lnTo>
                    <a:pt x="198" y="726"/>
                  </a:lnTo>
                  <a:lnTo>
                    <a:pt x="188" y="731"/>
                  </a:lnTo>
                  <a:lnTo>
                    <a:pt x="183" y="732"/>
                  </a:lnTo>
                  <a:lnTo>
                    <a:pt x="178" y="733"/>
                  </a:lnTo>
                  <a:lnTo>
                    <a:pt x="173" y="734"/>
                  </a:lnTo>
                  <a:lnTo>
                    <a:pt x="169" y="735"/>
                  </a:lnTo>
                  <a:lnTo>
                    <a:pt x="164" y="735"/>
                  </a:lnTo>
                  <a:lnTo>
                    <a:pt x="159" y="735"/>
                  </a:lnTo>
                  <a:lnTo>
                    <a:pt x="154" y="734"/>
                  </a:lnTo>
                  <a:lnTo>
                    <a:pt x="149" y="733"/>
                  </a:lnTo>
                  <a:lnTo>
                    <a:pt x="142" y="731"/>
                  </a:lnTo>
                  <a:lnTo>
                    <a:pt x="134" y="727"/>
                  </a:lnTo>
                  <a:lnTo>
                    <a:pt x="129" y="724"/>
                  </a:lnTo>
                  <a:lnTo>
                    <a:pt x="123" y="720"/>
                  </a:lnTo>
                  <a:lnTo>
                    <a:pt x="118" y="716"/>
                  </a:lnTo>
                  <a:lnTo>
                    <a:pt x="114" y="711"/>
                  </a:lnTo>
                  <a:lnTo>
                    <a:pt x="110" y="706"/>
                  </a:lnTo>
                  <a:lnTo>
                    <a:pt x="107" y="699"/>
                  </a:lnTo>
                  <a:close/>
                  <a:moveTo>
                    <a:pt x="110" y="686"/>
                  </a:moveTo>
                  <a:lnTo>
                    <a:pt x="115" y="699"/>
                  </a:lnTo>
                  <a:lnTo>
                    <a:pt x="123" y="708"/>
                  </a:lnTo>
                  <a:lnTo>
                    <a:pt x="130" y="715"/>
                  </a:lnTo>
                  <a:lnTo>
                    <a:pt x="139" y="718"/>
                  </a:lnTo>
                  <a:lnTo>
                    <a:pt x="144" y="719"/>
                  </a:lnTo>
                  <a:lnTo>
                    <a:pt x="149" y="718"/>
                  </a:lnTo>
                  <a:lnTo>
                    <a:pt x="154" y="716"/>
                  </a:lnTo>
                  <a:lnTo>
                    <a:pt x="159" y="711"/>
                  </a:lnTo>
                  <a:lnTo>
                    <a:pt x="163" y="708"/>
                  </a:lnTo>
                  <a:lnTo>
                    <a:pt x="167" y="703"/>
                  </a:lnTo>
                  <a:lnTo>
                    <a:pt x="170" y="698"/>
                  </a:lnTo>
                  <a:lnTo>
                    <a:pt x="174" y="691"/>
                  </a:lnTo>
                  <a:lnTo>
                    <a:pt x="178" y="683"/>
                  </a:lnTo>
                  <a:lnTo>
                    <a:pt x="182" y="675"/>
                  </a:lnTo>
                  <a:lnTo>
                    <a:pt x="184" y="665"/>
                  </a:lnTo>
                  <a:lnTo>
                    <a:pt x="188" y="654"/>
                  </a:lnTo>
                  <a:lnTo>
                    <a:pt x="190" y="644"/>
                  </a:lnTo>
                  <a:lnTo>
                    <a:pt x="193" y="634"/>
                  </a:lnTo>
                  <a:lnTo>
                    <a:pt x="195" y="625"/>
                  </a:lnTo>
                  <a:lnTo>
                    <a:pt x="197" y="616"/>
                  </a:lnTo>
                  <a:lnTo>
                    <a:pt x="197" y="609"/>
                  </a:lnTo>
                  <a:lnTo>
                    <a:pt x="197" y="602"/>
                  </a:lnTo>
                  <a:lnTo>
                    <a:pt x="197" y="595"/>
                  </a:lnTo>
                  <a:lnTo>
                    <a:pt x="195" y="591"/>
                  </a:lnTo>
                  <a:lnTo>
                    <a:pt x="193" y="585"/>
                  </a:lnTo>
                  <a:lnTo>
                    <a:pt x="189" y="580"/>
                  </a:lnTo>
                  <a:lnTo>
                    <a:pt x="184" y="577"/>
                  </a:lnTo>
                  <a:lnTo>
                    <a:pt x="178" y="575"/>
                  </a:lnTo>
                  <a:lnTo>
                    <a:pt x="173" y="573"/>
                  </a:lnTo>
                  <a:lnTo>
                    <a:pt x="168" y="573"/>
                  </a:lnTo>
                  <a:lnTo>
                    <a:pt x="164" y="575"/>
                  </a:lnTo>
                  <a:lnTo>
                    <a:pt x="159" y="577"/>
                  </a:lnTo>
                  <a:lnTo>
                    <a:pt x="154" y="580"/>
                  </a:lnTo>
                  <a:lnTo>
                    <a:pt x="149" y="584"/>
                  </a:lnTo>
                  <a:lnTo>
                    <a:pt x="143" y="588"/>
                  </a:lnTo>
                  <a:lnTo>
                    <a:pt x="138" y="594"/>
                  </a:lnTo>
                  <a:lnTo>
                    <a:pt x="110" y="6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7" name="Freeform 949"/>
            <p:cNvSpPr>
              <a:spLocks/>
            </p:cNvSpPr>
            <p:nvPr/>
          </p:nvSpPr>
          <p:spPr bwMode="auto">
            <a:xfrm>
              <a:off x="1571" y="2305"/>
              <a:ext cx="41" cy="48"/>
            </a:xfrm>
            <a:custGeom>
              <a:avLst/>
              <a:gdLst>
                <a:gd name="T0" fmla="*/ 0 w 204"/>
                <a:gd name="T1" fmla="*/ 0 h 190"/>
                <a:gd name="T2" fmla="*/ 0 w 204"/>
                <a:gd name="T3" fmla="*/ 0 h 190"/>
                <a:gd name="T4" fmla="*/ 0 w 204"/>
                <a:gd name="T5" fmla="*/ 0 h 190"/>
                <a:gd name="T6" fmla="*/ 0 w 204"/>
                <a:gd name="T7" fmla="*/ 0 h 190"/>
                <a:gd name="T8" fmla="*/ 0 w 204"/>
                <a:gd name="T9" fmla="*/ 0 h 190"/>
                <a:gd name="T10" fmla="*/ 0 w 204"/>
                <a:gd name="T11" fmla="*/ 0 h 190"/>
                <a:gd name="T12" fmla="*/ 0 w 204"/>
                <a:gd name="T13" fmla="*/ 0 h 190"/>
                <a:gd name="T14" fmla="*/ 0 w 204"/>
                <a:gd name="T15" fmla="*/ 0 h 190"/>
                <a:gd name="T16" fmla="*/ 0 w 204"/>
                <a:gd name="T17" fmla="*/ 0 h 190"/>
                <a:gd name="T18" fmla="*/ 0 w 204"/>
                <a:gd name="T19" fmla="*/ 0 h 190"/>
                <a:gd name="T20" fmla="*/ 0 w 204"/>
                <a:gd name="T21" fmla="*/ 0 h 190"/>
                <a:gd name="T22" fmla="*/ 0 w 204"/>
                <a:gd name="T23" fmla="*/ 0 h 190"/>
                <a:gd name="T24" fmla="*/ 0 w 204"/>
                <a:gd name="T25" fmla="*/ 0 h 190"/>
                <a:gd name="T26" fmla="*/ 0 w 204"/>
                <a:gd name="T27" fmla="*/ 0 h 190"/>
                <a:gd name="T28" fmla="*/ 0 w 204"/>
                <a:gd name="T29" fmla="*/ 0 h 190"/>
                <a:gd name="T30" fmla="*/ 0 w 204"/>
                <a:gd name="T31" fmla="*/ 0 h 190"/>
                <a:gd name="T32" fmla="*/ 0 w 204"/>
                <a:gd name="T33" fmla="*/ 0 h 190"/>
                <a:gd name="T34" fmla="*/ 0 w 204"/>
                <a:gd name="T35" fmla="*/ 0 h 190"/>
                <a:gd name="T36" fmla="*/ 0 w 204"/>
                <a:gd name="T37" fmla="*/ 0 h 190"/>
                <a:gd name="T38" fmla="*/ 0 w 204"/>
                <a:gd name="T39" fmla="*/ 0 h 190"/>
                <a:gd name="T40" fmla="*/ 0 w 204"/>
                <a:gd name="T41" fmla="*/ 0 h 190"/>
                <a:gd name="T42" fmla="*/ 0 w 204"/>
                <a:gd name="T43" fmla="*/ 0 h 190"/>
                <a:gd name="T44" fmla="*/ 0 w 204"/>
                <a:gd name="T45" fmla="*/ 0 h 190"/>
                <a:gd name="T46" fmla="*/ 0 w 204"/>
                <a:gd name="T47" fmla="*/ 0 h 190"/>
                <a:gd name="T48" fmla="*/ 0 w 204"/>
                <a:gd name="T49" fmla="*/ 0 h 190"/>
                <a:gd name="T50" fmla="*/ 0 w 204"/>
                <a:gd name="T51" fmla="*/ 0 h 190"/>
                <a:gd name="T52" fmla="*/ 0 w 204"/>
                <a:gd name="T53" fmla="*/ 0 h 190"/>
                <a:gd name="T54" fmla="*/ 0 w 204"/>
                <a:gd name="T55" fmla="*/ 0 h 190"/>
                <a:gd name="T56" fmla="*/ 0 w 204"/>
                <a:gd name="T57" fmla="*/ 0 h 190"/>
                <a:gd name="T58" fmla="*/ 0 w 204"/>
                <a:gd name="T59" fmla="*/ 0 h 190"/>
                <a:gd name="T60" fmla="*/ 0 w 204"/>
                <a:gd name="T61" fmla="*/ 0 h 190"/>
                <a:gd name="T62" fmla="*/ 0 w 204"/>
                <a:gd name="T63" fmla="*/ 0 h 190"/>
                <a:gd name="T64" fmla="*/ 0 w 204"/>
                <a:gd name="T65" fmla="*/ 0 h 190"/>
                <a:gd name="T66" fmla="*/ 0 w 204"/>
                <a:gd name="T67" fmla="*/ 0 h 190"/>
                <a:gd name="T68" fmla="*/ 0 w 204"/>
                <a:gd name="T69" fmla="*/ 0 h 190"/>
                <a:gd name="T70" fmla="*/ 0 w 204"/>
                <a:gd name="T71" fmla="*/ 0 h 190"/>
                <a:gd name="T72" fmla="*/ 0 w 204"/>
                <a:gd name="T73" fmla="*/ 0 h 190"/>
                <a:gd name="T74" fmla="*/ 0 w 204"/>
                <a:gd name="T75" fmla="*/ 0 h 190"/>
                <a:gd name="T76" fmla="*/ 0 w 204"/>
                <a:gd name="T77" fmla="*/ 0 h 190"/>
                <a:gd name="T78" fmla="*/ 0 w 204"/>
                <a:gd name="T79" fmla="*/ 0 h 190"/>
                <a:gd name="T80" fmla="*/ 0 w 204"/>
                <a:gd name="T81" fmla="*/ 0 h 190"/>
                <a:gd name="T82" fmla="*/ 0 w 204"/>
                <a:gd name="T83" fmla="*/ 0 h 190"/>
                <a:gd name="T84" fmla="*/ 0 w 204"/>
                <a:gd name="T85" fmla="*/ 0 h 190"/>
                <a:gd name="T86" fmla="*/ 0 w 204"/>
                <a:gd name="T87" fmla="*/ 0 h 190"/>
                <a:gd name="T88" fmla="*/ 0 w 204"/>
                <a:gd name="T89" fmla="*/ 0 h 190"/>
                <a:gd name="T90" fmla="*/ 0 w 204"/>
                <a:gd name="T91" fmla="*/ 0 h 190"/>
                <a:gd name="T92" fmla="*/ 0 w 204"/>
                <a:gd name="T93" fmla="*/ 0 h 190"/>
                <a:gd name="T94" fmla="*/ 0 w 204"/>
                <a:gd name="T95" fmla="*/ 0 h 190"/>
                <a:gd name="T96" fmla="*/ 0 w 204"/>
                <a:gd name="T97" fmla="*/ 0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4"/>
                <a:gd name="T148" fmla="*/ 0 h 190"/>
                <a:gd name="T149" fmla="*/ 204 w 204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4" h="190">
                  <a:moveTo>
                    <a:pt x="127" y="19"/>
                  </a:moveTo>
                  <a:lnTo>
                    <a:pt x="116" y="58"/>
                  </a:lnTo>
                  <a:lnTo>
                    <a:pt x="122" y="53"/>
                  </a:lnTo>
                  <a:lnTo>
                    <a:pt x="129" y="48"/>
                  </a:lnTo>
                  <a:lnTo>
                    <a:pt x="134" y="45"/>
                  </a:lnTo>
                  <a:lnTo>
                    <a:pt x="139" y="40"/>
                  </a:lnTo>
                  <a:lnTo>
                    <a:pt x="144" y="38"/>
                  </a:lnTo>
                  <a:lnTo>
                    <a:pt x="149" y="35"/>
                  </a:lnTo>
                  <a:lnTo>
                    <a:pt x="154" y="33"/>
                  </a:lnTo>
                  <a:lnTo>
                    <a:pt x="157" y="32"/>
                  </a:lnTo>
                  <a:lnTo>
                    <a:pt x="165" y="31"/>
                  </a:lnTo>
                  <a:lnTo>
                    <a:pt x="171" y="30"/>
                  </a:lnTo>
                  <a:lnTo>
                    <a:pt x="179" y="30"/>
                  </a:lnTo>
                  <a:lnTo>
                    <a:pt x="185" y="31"/>
                  </a:lnTo>
                  <a:lnTo>
                    <a:pt x="190" y="33"/>
                  </a:lnTo>
                  <a:lnTo>
                    <a:pt x="195" y="34"/>
                  </a:lnTo>
                  <a:lnTo>
                    <a:pt x="199" y="38"/>
                  </a:lnTo>
                  <a:lnTo>
                    <a:pt x="201" y="41"/>
                  </a:lnTo>
                  <a:lnTo>
                    <a:pt x="204" y="46"/>
                  </a:lnTo>
                  <a:lnTo>
                    <a:pt x="204" y="50"/>
                  </a:lnTo>
                  <a:lnTo>
                    <a:pt x="204" y="56"/>
                  </a:lnTo>
                  <a:lnTo>
                    <a:pt x="202" y="62"/>
                  </a:lnTo>
                  <a:lnTo>
                    <a:pt x="200" y="67"/>
                  </a:lnTo>
                  <a:lnTo>
                    <a:pt x="197" y="73"/>
                  </a:lnTo>
                  <a:lnTo>
                    <a:pt x="194" y="76"/>
                  </a:lnTo>
                  <a:lnTo>
                    <a:pt x="190" y="80"/>
                  </a:lnTo>
                  <a:lnTo>
                    <a:pt x="185" y="82"/>
                  </a:lnTo>
                  <a:lnTo>
                    <a:pt x="180" y="82"/>
                  </a:lnTo>
                  <a:lnTo>
                    <a:pt x="175" y="83"/>
                  </a:lnTo>
                  <a:lnTo>
                    <a:pt x="170" y="82"/>
                  </a:lnTo>
                  <a:lnTo>
                    <a:pt x="166" y="80"/>
                  </a:lnTo>
                  <a:lnTo>
                    <a:pt x="162" y="78"/>
                  </a:lnTo>
                  <a:lnTo>
                    <a:pt x="160" y="75"/>
                  </a:lnTo>
                  <a:lnTo>
                    <a:pt x="157" y="72"/>
                  </a:lnTo>
                  <a:lnTo>
                    <a:pt x="156" y="67"/>
                  </a:lnTo>
                  <a:lnTo>
                    <a:pt x="154" y="64"/>
                  </a:lnTo>
                  <a:lnTo>
                    <a:pt x="152" y="63"/>
                  </a:lnTo>
                  <a:lnTo>
                    <a:pt x="152" y="62"/>
                  </a:lnTo>
                  <a:lnTo>
                    <a:pt x="151" y="61"/>
                  </a:lnTo>
                  <a:lnTo>
                    <a:pt x="151" y="59"/>
                  </a:lnTo>
                  <a:lnTo>
                    <a:pt x="150" y="59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0" y="58"/>
                  </a:lnTo>
                  <a:lnTo>
                    <a:pt x="136" y="59"/>
                  </a:lnTo>
                  <a:lnTo>
                    <a:pt x="131" y="62"/>
                  </a:lnTo>
                  <a:lnTo>
                    <a:pt x="127" y="65"/>
                  </a:lnTo>
                  <a:lnTo>
                    <a:pt x="122" y="70"/>
                  </a:lnTo>
                  <a:lnTo>
                    <a:pt x="119" y="74"/>
                  </a:lnTo>
                  <a:lnTo>
                    <a:pt x="116" y="78"/>
                  </a:lnTo>
                  <a:lnTo>
                    <a:pt x="114" y="82"/>
                  </a:lnTo>
                  <a:lnTo>
                    <a:pt x="111" y="86"/>
                  </a:lnTo>
                  <a:lnTo>
                    <a:pt x="109" y="90"/>
                  </a:lnTo>
                  <a:lnTo>
                    <a:pt x="106" y="95"/>
                  </a:lnTo>
                  <a:lnTo>
                    <a:pt x="104" y="99"/>
                  </a:lnTo>
                  <a:lnTo>
                    <a:pt x="102" y="105"/>
                  </a:lnTo>
                  <a:lnTo>
                    <a:pt x="100" y="110"/>
                  </a:lnTo>
                  <a:lnTo>
                    <a:pt x="89" y="147"/>
                  </a:lnTo>
                  <a:lnTo>
                    <a:pt x="86" y="157"/>
                  </a:lnTo>
                  <a:lnTo>
                    <a:pt x="85" y="162"/>
                  </a:lnTo>
                  <a:lnTo>
                    <a:pt x="84" y="165"/>
                  </a:lnTo>
                  <a:lnTo>
                    <a:pt x="84" y="168"/>
                  </a:lnTo>
                  <a:lnTo>
                    <a:pt x="84" y="170"/>
                  </a:lnTo>
                  <a:lnTo>
                    <a:pt x="84" y="172"/>
                  </a:lnTo>
                  <a:lnTo>
                    <a:pt x="85" y="174"/>
                  </a:lnTo>
                  <a:lnTo>
                    <a:pt x="86" y="177"/>
                  </a:lnTo>
                  <a:lnTo>
                    <a:pt x="87" y="178"/>
                  </a:lnTo>
                  <a:lnTo>
                    <a:pt x="90" y="180"/>
                  </a:lnTo>
                  <a:lnTo>
                    <a:pt x="94" y="181"/>
                  </a:lnTo>
                  <a:lnTo>
                    <a:pt x="97" y="184"/>
                  </a:lnTo>
                  <a:lnTo>
                    <a:pt x="101" y="186"/>
                  </a:lnTo>
                  <a:lnTo>
                    <a:pt x="100" y="190"/>
                  </a:lnTo>
                  <a:lnTo>
                    <a:pt x="0" y="165"/>
                  </a:lnTo>
                  <a:lnTo>
                    <a:pt x="1" y="161"/>
                  </a:lnTo>
                  <a:lnTo>
                    <a:pt x="7" y="161"/>
                  </a:lnTo>
                  <a:lnTo>
                    <a:pt x="12" y="161"/>
                  </a:lnTo>
                  <a:lnTo>
                    <a:pt x="16" y="161"/>
                  </a:lnTo>
                  <a:lnTo>
                    <a:pt x="20" y="159"/>
                  </a:lnTo>
                  <a:lnTo>
                    <a:pt x="22" y="156"/>
                  </a:lnTo>
                  <a:lnTo>
                    <a:pt x="26" y="151"/>
                  </a:lnTo>
                  <a:lnTo>
                    <a:pt x="29" y="144"/>
                  </a:lnTo>
                  <a:lnTo>
                    <a:pt x="32" y="133"/>
                  </a:lnTo>
                  <a:lnTo>
                    <a:pt x="60" y="42"/>
                  </a:lnTo>
                  <a:lnTo>
                    <a:pt x="61" y="35"/>
                  </a:lnTo>
                  <a:lnTo>
                    <a:pt x="64" y="30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4" y="21"/>
                  </a:lnTo>
                  <a:lnTo>
                    <a:pt x="64" y="17"/>
                  </a:lnTo>
                  <a:lnTo>
                    <a:pt x="62" y="15"/>
                  </a:lnTo>
                  <a:lnTo>
                    <a:pt x="61" y="14"/>
                  </a:lnTo>
                  <a:lnTo>
                    <a:pt x="59" y="12"/>
                  </a:lnTo>
                  <a:lnTo>
                    <a:pt x="56" y="9"/>
                  </a:lnTo>
                  <a:lnTo>
                    <a:pt x="52" y="8"/>
                  </a:lnTo>
                  <a:lnTo>
                    <a:pt x="47" y="6"/>
                  </a:lnTo>
                  <a:lnTo>
                    <a:pt x="49" y="0"/>
                  </a:lnTo>
                  <a:lnTo>
                    <a:pt x="127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8" name="Freeform 950"/>
            <p:cNvSpPr>
              <a:spLocks noEditPoints="1"/>
            </p:cNvSpPr>
            <p:nvPr/>
          </p:nvSpPr>
          <p:spPr bwMode="auto">
            <a:xfrm>
              <a:off x="1609" y="2320"/>
              <a:ext cx="33" cy="44"/>
            </a:xfrm>
            <a:custGeom>
              <a:avLst/>
              <a:gdLst>
                <a:gd name="T0" fmla="*/ 0 w 166"/>
                <a:gd name="T1" fmla="*/ 0 h 178"/>
                <a:gd name="T2" fmla="*/ 0 w 166"/>
                <a:gd name="T3" fmla="*/ 0 h 178"/>
                <a:gd name="T4" fmla="*/ 0 w 166"/>
                <a:gd name="T5" fmla="*/ 0 h 178"/>
                <a:gd name="T6" fmla="*/ 0 w 166"/>
                <a:gd name="T7" fmla="*/ 0 h 178"/>
                <a:gd name="T8" fmla="*/ 0 w 166"/>
                <a:gd name="T9" fmla="*/ 0 h 178"/>
                <a:gd name="T10" fmla="*/ 0 w 166"/>
                <a:gd name="T11" fmla="*/ 0 h 178"/>
                <a:gd name="T12" fmla="*/ 0 w 166"/>
                <a:gd name="T13" fmla="*/ 0 h 178"/>
                <a:gd name="T14" fmla="*/ 0 w 166"/>
                <a:gd name="T15" fmla="*/ 0 h 178"/>
                <a:gd name="T16" fmla="*/ 0 w 166"/>
                <a:gd name="T17" fmla="*/ 0 h 178"/>
                <a:gd name="T18" fmla="*/ 0 w 166"/>
                <a:gd name="T19" fmla="*/ 0 h 178"/>
                <a:gd name="T20" fmla="*/ 0 w 166"/>
                <a:gd name="T21" fmla="*/ 0 h 178"/>
                <a:gd name="T22" fmla="*/ 0 w 166"/>
                <a:gd name="T23" fmla="*/ 0 h 178"/>
                <a:gd name="T24" fmla="*/ 0 w 166"/>
                <a:gd name="T25" fmla="*/ 0 h 178"/>
                <a:gd name="T26" fmla="*/ 0 w 166"/>
                <a:gd name="T27" fmla="*/ 0 h 178"/>
                <a:gd name="T28" fmla="*/ 0 w 166"/>
                <a:gd name="T29" fmla="*/ 0 h 178"/>
                <a:gd name="T30" fmla="*/ 0 w 166"/>
                <a:gd name="T31" fmla="*/ 0 h 178"/>
                <a:gd name="T32" fmla="*/ 0 w 166"/>
                <a:gd name="T33" fmla="*/ 0 h 178"/>
                <a:gd name="T34" fmla="*/ 0 w 166"/>
                <a:gd name="T35" fmla="*/ 0 h 178"/>
                <a:gd name="T36" fmla="*/ 0 w 166"/>
                <a:gd name="T37" fmla="*/ 0 h 178"/>
                <a:gd name="T38" fmla="*/ 0 w 166"/>
                <a:gd name="T39" fmla="*/ 0 h 178"/>
                <a:gd name="T40" fmla="*/ 0 w 166"/>
                <a:gd name="T41" fmla="*/ 0 h 178"/>
                <a:gd name="T42" fmla="*/ 0 w 166"/>
                <a:gd name="T43" fmla="*/ 0 h 178"/>
                <a:gd name="T44" fmla="*/ 0 w 166"/>
                <a:gd name="T45" fmla="*/ 0 h 178"/>
                <a:gd name="T46" fmla="*/ 0 w 166"/>
                <a:gd name="T47" fmla="*/ 0 h 178"/>
                <a:gd name="T48" fmla="*/ 0 w 166"/>
                <a:gd name="T49" fmla="*/ 0 h 178"/>
                <a:gd name="T50" fmla="*/ 0 w 166"/>
                <a:gd name="T51" fmla="*/ 0 h 178"/>
                <a:gd name="T52" fmla="*/ 0 w 166"/>
                <a:gd name="T53" fmla="*/ 0 h 178"/>
                <a:gd name="T54" fmla="*/ 0 w 166"/>
                <a:gd name="T55" fmla="*/ 0 h 178"/>
                <a:gd name="T56" fmla="*/ 0 w 166"/>
                <a:gd name="T57" fmla="*/ 0 h 178"/>
                <a:gd name="T58" fmla="*/ 0 w 166"/>
                <a:gd name="T59" fmla="*/ 0 h 178"/>
                <a:gd name="T60" fmla="*/ 0 w 166"/>
                <a:gd name="T61" fmla="*/ 0 h 178"/>
                <a:gd name="T62" fmla="*/ 0 w 166"/>
                <a:gd name="T63" fmla="*/ 0 h 178"/>
                <a:gd name="T64" fmla="*/ 0 w 166"/>
                <a:gd name="T65" fmla="*/ 0 h 178"/>
                <a:gd name="T66" fmla="*/ 0 w 166"/>
                <a:gd name="T67" fmla="*/ 0 h 178"/>
                <a:gd name="T68" fmla="*/ 0 w 166"/>
                <a:gd name="T69" fmla="*/ 0 h 178"/>
                <a:gd name="T70" fmla="*/ 0 w 166"/>
                <a:gd name="T71" fmla="*/ 0 h 178"/>
                <a:gd name="T72" fmla="*/ 0 w 166"/>
                <a:gd name="T73" fmla="*/ 0 h 178"/>
                <a:gd name="T74" fmla="*/ 0 w 166"/>
                <a:gd name="T75" fmla="*/ 0 h 178"/>
                <a:gd name="T76" fmla="*/ 0 w 166"/>
                <a:gd name="T77" fmla="*/ 0 h 178"/>
                <a:gd name="T78" fmla="*/ 0 w 166"/>
                <a:gd name="T79" fmla="*/ 0 h 178"/>
                <a:gd name="T80" fmla="*/ 0 w 166"/>
                <a:gd name="T81" fmla="*/ 0 h 178"/>
                <a:gd name="T82" fmla="*/ 0 w 166"/>
                <a:gd name="T83" fmla="*/ 0 h 178"/>
                <a:gd name="T84" fmla="*/ 0 w 166"/>
                <a:gd name="T85" fmla="*/ 0 h 178"/>
                <a:gd name="T86" fmla="*/ 0 w 166"/>
                <a:gd name="T87" fmla="*/ 0 h 178"/>
                <a:gd name="T88" fmla="*/ 0 w 166"/>
                <a:gd name="T89" fmla="*/ 0 h 178"/>
                <a:gd name="T90" fmla="*/ 0 w 166"/>
                <a:gd name="T91" fmla="*/ 0 h 178"/>
                <a:gd name="T92" fmla="*/ 0 w 166"/>
                <a:gd name="T93" fmla="*/ 0 h 178"/>
                <a:gd name="T94" fmla="*/ 0 w 166"/>
                <a:gd name="T95" fmla="*/ 0 h 178"/>
                <a:gd name="T96" fmla="*/ 0 w 166"/>
                <a:gd name="T97" fmla="*/ 0 h 178"/>
                <a:gd name="T98" fmla="*/ 0 w 166"/>
                <a:gd name="T99" fmla="*/ 0 h 178"/>
                <a:gd name="T100" fmla="*/ 0 w 166"/>
                <a:gd name="T101" fmla="*/ 0 h 178"/>
                <a:gd name="T102" fmla="*/ 0 w 166"/>
                <a:gd name="T103" fmla="*/ 0 h 178"/>
                <a:gd name="T104" fmla="*/ 0 w 166"/>
                <a:gd name="T105" fmla="*/ 0 h 178"/>
                <a:gd name="T106" fmla="*/ 0 w 166"/>
                <a:gd name="T107" fmla="*/ 0 h 178"/>
                <a:gd name="T108" fmla="*/ 0 w 166"/>
                <a:gd name="T109" fmla="*/ 0 h 178"/>
                <a:gd name="T110" fmla="*/ 0 w 166"/>
                <a:gd name="T111" fmla="*/ 0 h 178"/>
                <a:gd name="T112" fmla="*/ 0 w 166"/>
                <a:gd name="T113" fmla="*/ 0 h 178"/>
                <a:gd name="T114" fmla="*/ 0 w 166"/>
                <a:gd name="T115" fmla="*/ 0 h 178"/>
                <a:gd name="T116" fmla="*/ 0 w 166"/>
                <a:gd name="T117" fmla="*/ 0 h 1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78"/>
                <a:gd name="T179" fmla="*/ 166 w 166"/>
                <a:gd name="T180" fmla="*/ 178 h 1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78">
                  <a:moveTo>
                    <a:pt x="161" y="99"/>
                  </a:moveTo>
                  <a:lnTo>
                    <a:pt x="65" y="75"/>
                  </a:lnTo>
                  <a:lnTo>
                    <a:pt x="63" y="83"/>
                  </a:lnTo>
                  <a:lnTo>
                    <a:pt x="62" y="91"/>
                  </a:lnTo>
                  <a:lnTo>
                    <a:pt x="62" y="98"/>
                  </a:lnTo>
                  <a:lnTo>
                    <a:pt x="62" y="106"/>
                  </a:lnTo>
                  <a:lnTo>
                    <a:pt x="62" y="113"/>
                  </a:lnTo>
                  <a:lnTo>
                    <a:pt x="63" y="120"/>
                  </a:lnTo>
                  <a:lnTo>
                    <a:pt x="65" y="126"/>
                  </a:lnTo>
                  <a:lnTo>
                    <a:pt x="67" y="131"/>
                  </a:lnTo>
                  <a:lnTo>
                    <a:pt x="72" y="139"/>
                  </a:lnTo>
                  <a:lnTo>
                    <a:pt x="78" y="146"/>
                  </a:lnTo>
                  <a:lnTo>
                    <a:pt x="86" y="151"/>
                  </a:lnTo>
                  <a:lnTo>
                    <a:pt x="95" y="153"/>
                  </a:lnTo>
                  <a:lnTo>
                    <a:pt x="101" y="154"/>
                  </a:lnTo>
                  <a:lnTo>
                    <a:pt x="106" y="154"/>
                  </a:lnTo>
                  <a:lnTo>
                    <a:pt x="112" y="154"/>
                  </a:lnTo>
                  <a:lnTo>
                    <a:pt x="117" y="153"/>
                  </a:lnTo>
                  <a:lnTo>
                    <a:pt x="123" y="151"/>
                  </a:lnTo>
                  <a:lnTo>
                    <a:pt x="130" y="146"/>
                  </a:lnTo>
                  <a:lnTo>
                    <a:pt x="137" y="142"/>
                  </a:lnTo>
                  <a:lnTo>
                    <a:pt x="145" y="135"/>
                  </a:lnTo>
                  <a:lnTo>
                    <a:pt x="148" y="142"/>
                  </a:lnTo>
                  <a:lnTo>
                    <a:pt x="143" y="147"/>
                  </a:lnTo>
                  <a:lnTo>
                    <a:pt x="137" y="153"/>
                  </a:lnTo>
                  <a:lnTo>
                    <a:pt x="132" y="159"/>
                  </a:lnTo>
                  <a:lnTo>
                    <a:pt x="126" y="163"/>
                  </a:lnTo>
                  <a:lnTo>
                    <a:pt x="121" y="167"/>
                  </a:lnTo>
                  <a:lnTo>
                    <a:pt x="115" y="170"/>
                  </a:lnTo>
                  <a:lnTo>
                    <a:pt x="110" y="172"/>
                  </a:lnTo>
                  <a:lnTo>
                    <a:pt x="103" y="175"/>
                  </a:lnTo>
                  <a:lnTo>
                    <a:pt x="98" y="176"/>
                  </a:lnTo>
                  <a:lnTo>
                    <a:pt x="92" y="177"/>
                  </a:lnTo>
                  <a:lnTo>
                    <a:pt x="87" y="178"/>
                  </a:lnTo>
                  <a:lnTo>
                    <a:pt x="81" y="178"/>
                  </a:lnTo>
                  <a:lnTo>
                    <a:pt x="76" y="178"/>
                  </a:lnTo>
                  <a:lnTo>
                    <a:pt x="70" y="177"/>
                  </a:lnTo>
                  <a:lnTo>
                    <a:pt x="65" y="176"/>
                  </a:lnTo>
                  <a:lnTo>
                    <a:pt x="58" y="175"/>
                  </a:lnTo>
                  <a:lnTo>
                    <a:pt x="48" y="172"/>
                  </a:lnTo>
                  <a:lnTo>
                    <a:pt x="40" y="169"/>
                  </a:lnTo>
                  <a:lnTo>
                    <a:pt x="32" y="164"/>
                  </a:lnTo>
                  <a:lnTo>
                    <a:pt x="25" y="160"/>
                  </a:lnTo>
                  <a:lnTo>
                    <a:pt x="18" y="154"/>
                  </a:lnTo>
                  <a:lnTo>
                    <a:pt x="13" y="147"/>
                  </a:lnTo>
                  <a:lnTo>
                    <a:pt x="8" y="140"/>
                  </a:lnTo>
                  <a:lnTo>
                    <a:pt x="5" y="132"/>
                  </a:lnTo>
                  <a:lnTo>
                    <a:pt x="2" y="126"/>
                  </a:lnTo>
                  <a:lnTo>
                    <a:pt x="1" y="119"/>
                  </a:lnTo>
                  <a:lnTo>
                    <a:pt x="1" y="111"/>
                  </a:lnTo>
                  <a:lnTo>
                    <a:pt x="0" y="103"/>
                  </a:lnTo>
                  <a:lnTo>
                    <a:pt x="1" y="96"/>
                  </a:lnTo>
                  <a:lnTo>
                    <a:pt x="2" y="88"/>
                  </a:lnTo>
                  <a:lnTo>
                    <a:pt x="3" y="79"/>
                  </a:lnTo>
                  <a:lnTo>
                    <a:pt x="6" y="71"/>
                  </a:lnTo>
                  <a:lnTo>
                    <a:pt x="10" y="61"/>
                  </a:lnTo>
                  <a:lnTo>
                    <a:pt x="13" y="52"/>
                  </a:lnTo>
                  <a:lnTo>
                    <a:pt x="17" y="44"/>
                  </a:lnTo>
                  <a:lnTo>
                    <a:pt x="22" y="36"/>
                  </a:lnTo>
                  <a:lnTo>
                    <a:pt x="28" y="29"/>
                  </a:lnTo>
                  <a:lnTo>
                    <a:pt x="35" y="22"/>
                  </a:lnTo>
                  <a:lnTo>
                    <a:pt x="41" y="16"/>
                  </a:lnTo>
                  <a:lnTo>
                    <a:pt x="48" y="12"/>
                  </a:lnTo>
                  <a:lnTo>
                    <a:pt x="57" y="8"/>
                  </a:lnTo>
                  <a:lnTo>
                    <a:pt x="65" y="5"/>
                  </a:lnTo>
                  <a:lnTo>
                    <a:pt x="73" y="3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5" y="3"/>
                  </a:lnTo>
                  <a:lnTo>
                    <a:pt x="121" y="5"/>
                  </a:lnTo>
                  <a:lnTo>
                    <a:pt x="128" y="7"/>
                  </a:lnTo>
                  <a:lnTo>
                    <a:pt x="135" y="10"/>
                  </a:lnTo>
                  <a:lnTo>
                    <a:pt x="140" y="14"/>
                  </a:lnTo>
                  <a:lnTo>
                    <a:pt x="145" y="18"/>
                  </a:lnTo>
                  <a:lnTo>
                    <a:pt x="150" y="23"/>
                  </a:lnTo>
                  <a:lnTo>
                    <a:pt x="153" y="29"/>
                  </a:lnTo>
                  <a:lnTo>
                    <a:pt x="157" y="34"/>
                  </a:lnTo>
                  <a:lnTo>
                    <a:pt x="161" y="41"/>
                  </a:lnTo>
                  <a:lnTo>
                    <a:pt x="163" y="48"/>
                  </a:lnTo>
                  <a:lnTo>
                    <a:pt x="165" y="55"/>
                  </a:lnTo>
                  <a:lnTo>
                    <a:pt x="166" y="63"/>
                  </a:lnTo>
                  <a:lnTo>
                    <a:pt x="166" y="72"/>
                  </a:lnTo>
                  <a:lnTo>
                    <a:pt x="166" y="80"/>
                  </a:lnTo>
                  <a:lnTo>
                    <a:pt x="163" y="90"/>
                  </a:lnTo>
                  <a:lnTo>
                    <a:pt x="161" y="99"/>
                  </a:lnTo>
                  <a:close/>
                  <a:moveTo>
                    <a:pt x="116" y="75"/>
                  </a:moveTo>
                  <a:lnTo>
                    <a:pt x="117" y="69"/>
                  </a:lnTo>
                  <a:lnTo>
                    <a:pt x="120" y="63"/>
                  </a:lnTo>
                  <a:lnTo>
                    <a:pt x="121" y="57"/>
                  </a:lnTo>
                  <a:lnTo>
                    <a:pt x="122" y="52"/>
                  </a:lnTo>
                  <a:lnTo>
                    <a:pt x="122" y="47"/>
                  </a:lnTo>
                  <a:lnTo>
                    <a:pt x="123" y="44"/>
                  </a:lnTo>
                  <a:lnTo>
                    <a:pt x="123" y="40"/>
                  </a:lnTo>
                  <a:lnTo>
                    <a:pt x="123" y="37"/>
                  </a:lnTo>
                  <a:lnTo>
                    <a:pt x="123" y="32"/>
                  </a:lnTo>
                  <a:lnTo>
                    <a:pt x="122" y="26"/>
                  </a:lnTo>
                  <a:lnTo>
                    <a:pt x="121" y="22"/>
                  </a:lnTo>
                  <a:lnTo>
                    <a:pt x="118" y="18"/>
                  </a:lnTo>
                  <a:lnTo>
                    <a:pt x="117" y="17"/>
                  </a:lnTo>
                  <a:lnTo>
                    <a:pt x="116" y="15"/>
                  </a:lnTo>
                  <a:lnTo>
                    <a:pt x="113" y="14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1" y="14"/>
                  </a:lnTo>
                  <a:lnTo>
                    <a:pt x="96" y="15"/>
                  </a:lnTo>
                  <a:lnTo>
                    <a:pt x="92" y="18"/>
                  </a:lnTo>
                  <a:lnTo>
                    <a:pt x="88" y="22"/>
                  </a:lnTo>
                  <a:lnTo>
                    <a:pt x="86" y="25"/>
                  </a:lnTo>
                  <a:lnTo>
                    <a:pt x="83" y="30"/>
                  </a:lnTo>
                  <a:lnTo>
                    <a:pt x="80" y="34"/>
                  </a:lnTo>
                  <a:lnTo>
                    <a:pt x="77" y="39"/>
                  </a:lnTo>
                  <a:lnTo>
                    <a:pt x="75" y="45"/>
                  </a:lnTo>
                  <a:lnTo>
                    <a:pt x="72" y="52"/>
                  </a:lnTo>
                  <a:lnTo>
                    <a:pt x="70" y="57"/>
                  </a:lnTo>
                  <a:lnTo>
                    <a:pt x="68" y="64"/>
                  </a:lnTo>
                  <a:lnTo>
                    <a:pt x="11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69" name="Freeform 951"/>
            <p:cNvSpPr>
              <a:spLocks/>
            </p:cNvSpPr>
            <p:nvPr/>
          </p:nvSpPr>
          <p:spPr bwMode="auto">
            <a:xfrm>
              <a:off x="1640" y="2329"/>
              <a:ext cx="34" cy="45"/>
            </a:xfrm>
            <a:custGeom>
              <a:avLst/>
              <a:gdLst>
                <a:gd name="T0" fmla="*/ 0 w 167"/>
                <a:gd name="T1" fmla="*/ 0 h 180"/>
                <a:gd name="T2" fmla="*/ 0 w 167"/>
                <a:gd name="T3" fmla="*/ 0 h 180"/>
                <a:gd name="T4" fmla="*/ 0 w 167"/>
                <a:gd name="T5" fmla="*/ 0 h 180"/>
                <a:gd name="T6" fmla="*/ 0 w 167"/>
                <a:gd name="T7" fmla="*/ 0 h 180"/>
                <a:gd name="T8" fmla="*/ 0 w 167"/>
                <a:gd name="T9" fmla="*/ 0 h 180"/>
                <a:gd name="T10" fmla="*/ 0 w 167"/>
                <a:gd name="T11" fmla="*/ 0 h 180"/>
                <a:gd name="T12" fmla="*/ 0 w 167"/>
                <a:gd name="T13" fmla="*/ 0 h 180"/>
                <a:gd name="T14" fmla="*/ 0 w 167"/>
                <a:gd name="T15" fmla="*/ 0 h 180"/>
                <a:gd name="T16" fmla="*/ 0 w 167"/>
                <a:gd name="T17" fmla="*/ 0 h 180"/>
                <a:gd name="T18" fmla="*/ 0 w 167"/>
                <a:gd name="T19" fmla="*/ 0 h 180"/>
                <a:gd name="T20" fmla="*/ 0 w 167"/>
                <a:gd name="T21" fmla="*/ 0 h 180"/>
                <a:gd name="T22" fmla="*/ 0 w 167"/>
                <a:gd name="T23" fmla="*/ 0 h 180"/>
                <a:gd name="T24" fmla="*/ 0 w 167"/>
                <a:gd name="T25" fmla="*/ 0 h 180"/>
                <a:gd name="T26" fmla="*/ 0 w 167"/>
                <a:gd name="T27" fmla="*/ 0 h 180"/>
                <a:gd name="T28" fmla="*/ 0 w 167"/>
                <a:gd name="T29" fmla="*/ 0 h 180"/>
                <a:gd name="T30" fmla="*/ 0 w 167"/>
                <a:gd name="T31" fmla="*/ 0 h 180"/>
                <a:gd name="T32" fmla="*/ 0 w 167"/>
                <a:gd name="T33" fmla="*/ 0 h 180"/>
                <a:gd name="T34" fmla="*/ 0 w 167"/>
                <a:gd name="T35" fmla="*/ 0 h 180"/>
                <a:gd name="T36" fmla="*/ 0 w 167"/>
                <a:gd name="T37" fmla="*/ 0 h 180"/>
                <a:gd name="T38" fmla="*/ 0 w 167"/>
                <a:gd name="T39" fmla="*/ 0 h 180"/>
                <a:gd name="T40" fmla="*/ 0 w 167"/>
                <a:gd name="T41" fmla="*/ 0 h 180"/>
                <a:gd name="T42" fmla="*/ 0 w 167"/>
                <a:gd name="T43" fmla="*/ 0 h 180"/>
                <a:gd name="T44" fmla="*/ 0 w 167"/>
                <a:gd name="T45" fmla="*/ 0 h 180"/>
                <a:gd name="T46" fmla="*/ 0 w 167"/>
                <a:gd name="T47" fmla="*/ 0 h 180"/>
                <a:gd name="T48" fmla="*/ 0 w 167"/>
                <a:gd name="T49" fmla="*/ 0 h 180"/>
                <a:gd name="T50" fmla="*/ 0 w 167"/>
                <a:gd name="T51" fmla="*/ 0 h 180"/>
                <a:gd name="T52" fmla="*/ 0 w 167"/>
                <a:gd name="T53" fmla="*/ 0 h 180"/>
                <a:gd name="T54" fmla="*/ 0 w 167"/>
                <a:gd name="T55" fmla="*/ 0 h 180"/>
                <a:gd name="T56" fmla="*/ 0 w 167"/>
                <a:gd name="T57" fmla="*/ 0 h 180"/>
                <a:gd name="T58" fmla="*/ 0 w 167"/>
                <a:gd name="T59" fmla="*/ 0 h 180"/>
                <a:gd name="T60" fmla="*/ 0 w 167"/>
                <a:gd name="T61" fmla="*/ 0 h 180"/>
                <a:gd name="T62" fmla="*/ 0 w 167"/>
                <a:gd name="T63" fmla="*/ 0 h 180"/>
                <a:gd name="T64" fmla="*/ 0 w 167"/>
                <a:gd name="T65" fmla="*/ 0 h 180"/>
                <a:gd name="T66" fmla="*/ 0 w 167"/>
                <a:gd name="T67" fmla="*/ 0 h 180"/>
                <a:gd name="T68" fmla="*/ 0 w 167"/>
                <a:gd name="T69" fmla="*/ 0 h 180"/>
                <a:gd name="T70" fmla="*/ 0 w 167"/>
                <a:gd name="T71" fmla="*/ 0 h 180"/>
                <a:gd name="T72" fmla="*/ 0 w 167"/>
                <a:gd name="T73" fmla="*/ 0 h 180"/>
                <a:gd name="T74" fmla="*/ 0 w 167"/>
                <a:gd name="T75" fmla="*/ 0 h 180"/>
                <a:gd name="T76" fmla="*/ 0 w 167"/>
                <a:gd name="T77" fmla="*/ 0 h 180"/>
                <a:gd name="T78" fmla="*/ 0 w 167"/>
                <a:gd name="T79" fmla="*/ 0 h 180"/>
                <a:gd name="T80" fmla="*/ 0 w 167"/>
                <a:gd name="T81" fmla="*/ 0 h 180"/>
                <a:gd name="T82" fmla="*/ 0 w 167"/>
                <a:gd name="T83" fmla="*/ 0 h 180"/>
                <a:gd name="T84" fmla="*/ 0 w 167"/>
                <a:gd name="T85" fmla="*/ 0 h 180"/>
                <a:gd name="T86" fmla="*/ 0 w 167"/>
                <a:gd name="T87" fmla="*/ 0 h 180"/>
                <a:gd name="T88" fmla="*/ 0 w 167"/>
                <a:gd name="T89" fmla="*/ 0 h 180"/>
                <a:gd name="T90" fmla="*/ 0 w 167"/>
                <a:gd name="T91" fmla="*/ 0 h 180"/>
                <a:gd name="T92" fmla="*/ 0 w 167"/>
                <a:gd name="T93" fmla="*/ 0 h 180"/>
                <a:gd name="T94" fmla="*/ 0 w 167"/>
                <a:gd name="T95" fmla="*/ 0 h 180"/>
                <a:gd name="T96" fmla="*/ 0 w 167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7"/>
                <a:gd name="T148" fmla="*/ 0 h 180"/>
                <a:gd name="T149" fmla="*/ 167 w 167"/>
                <a:gd name="T150" fmla="*/ 180 h 1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7" h="180">
                  <a:moveTo>
                    <a:pt x="167" y="17"/>
                  </a:moveTo>
                  <a:lnTo>
                    <a:pt x="149" y="74"/>
                  </a:lnTo>
                  <a:lnTo>
                    <a:pt x="142" y="72"/>
                  </a:lnTo>
                  <a:lnTo>
                    <a:pt x="140" y="65"/>
                  </a:lnTo>
                  <a:lnTo>
                    <a:pt x="140" y="58"/>
                  </a:lnTo>
                  <a:lnTo>
                    <a:pt x="139" y="52"/>
                  </a:lnTo>
                  <a:lnTo>
                    <a:pt x="137" y="47"/>
                  </a:lnTo>
                  <a:lnTo>
                    <a:pt x="135" y="42"/>
                  </a:lnTo>
                  <a:lnTo>
                    <a:pt x="133" y="37"/>
                  </a:lnTo>
                  <a:lnTo>
                    <a:pt x="130" y="33"/>
                  </a:lnTo>
                  <a:lnTo>
                    <a:pt x="128" y="29"/>
                  </a:lnTo>
                  <a:lnTo>
                    <a:pt x="123" y="24"/>
                  </a:lnTo>
                  <a:lnTo>
                    <a:pt x="118" y="19"/>
                  </a:lnTo>
                  <a:lnTo>
                    <a:pt x="112" y="16"/>
                  </a:lnTo>
                  <a:lnTo>
                    <a:pt x="107" y="14"/>
                  </a:lnTo>
                  <a:lnTo>
                    <a:pt x="103" y="12"/>
                  </a:lnTo>
                  <a:lnTo>
                    <a:pt x="99" y="12"/>
                  </a:lnTo>
                  <a:lnTo>
                    <a:pt x="95" y="14"/>
                  </a:lnTo>
                  <a:lnTo>
                    <a:pt x="92" y="15"/>
                  </a:lnTo>
                  <a:lnTo>
                    <a:pt x="88" y="17"/>
                  </a:lnTo>
                  <a:lnTo>
                    <a:pt x="85" y="19"/>
                  </a:lnTo>
                  <a:lnTo>
                    <a:pt x="83" y="21"/>
                  </a:lnTo>
                  <a:lnTo>
                    <a:pt x="82" y="25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33"/>
                  </a:lnTo>
                  <a:lnTo>
                    <a:pt x="83" y="35"/>
                  </a:lnTo>
                  <a:lnTo>
                    <a:pt x="84" y="37"/>
                  </a:lnTo>
                  <a:lnTo>
                    <a:pt x="87" y="41"/>
                  </a:lnTo>
                  <a:lnTo>
                    <a:pt x="89" y="44"/>
                  </a:lnTo>
                  <a:lnTo>
                    <a:pt x="93" y="49"/>
                  </a:lnTo>
                  <a:lnTo>
                    <a:pt x="97" y="52"/>
                  </a:lnTo>
                  <a:lnTo>
                    <a:pt x="100" y="58"/>
                  </a:lnTo>
                  <a:lnTo>
                    <a:pt x="105" y="64"/>
                  </a:lnTo>
                  <a:lnTo>
                    <a:pt x="112" y="69"/>
                  </a:lnTo>
                  <a:lnTo>
                    <a:pt x="117" y="75"/>
                  </a:lnTo>
                  <a:lnTo>
                    <a:pt x="122" y="82"/>
                  </a:lnTo>
                  <a:lnTo>
                    <a:pt x="127" y="86"/>
                  </a:lnTo>
                  <a:lnTo>
                    <a:pt x="130" y="92"/>
                  </a:lnTo>
                  <a:lnTo>
                    <a:pt x="134" y="97"/>
                  </a:lnTo>
                  <a:lnTo>
                    <a:pt x="138" y="100"/>
                  </a:lnTo>
                  <a:lnTo>
                    <a:pt x="140" y="105"/>
                  </a:lnTo>
                  <a:lnTo>
                    <a:pt x="142" y="108"/>
                  </a:lnTo>
                  <a:lnTo>
                    <a:pt x="143" y="116"/>
                  </a:lnTo>
                  <a:lnTo>
                    <a:pt x="144" y="123"/>
                  </a:lnTo>
                  <a:lnTo>
                    <a:pt x="144" y="131"/>
                  </a:lnTo>
                  <a:lnTo>
                    <a:pt x="143" y="138"/>
                  </a:lnTo>
                  <a:lnTo>
                    <a:pt x="140" y="145"/>
                  </a:lnTo>
                  <a:lnTo>
                    <a:pt x="137" y="151"/>
                  </a:lnTo>
                  <a:lnTo>
                    <a:pt x="132" y="158"/>
                  </a:lnTo>
                  <a:lnTo>
                    <a:pt x="125" y="164"/>
                  </a:lnTo>
                  <a:lnTo>
                    <a:pt x="119" y="168"/>
                  </a:lnTo>
                  <a:lnTo>
                    <a:pt x="113" y="173"/>
                  </a:lnTo>
                  <a:lnTo>
                    <a:pt x="105" y="176"/>
                  </a:lnTo>
                  <a:lnTo>
                    <a:pt x="98" y="179"/>
                  </a:lnTo>
                  <a:lnTo>
                    <a:pt x="89" y="180"/>
                  </a:lnTo>
                  <a:lnTo>
                    <a:pt x="80" y="180"/>
                  </a:lnTo>
                  <a:lnTo>
                    <a:pt x="72" y="180"/>
                  </a:lnTo>
                  <a:lnTo>
                    <a:pt x="63" y="178"/>
                  </a:lnTo>
                  <a:lnTo>
                    <a:pt x="55" y="175"/>
                  </a:lnTo>
                  <a:lnTo>
                    <a:pt x="48" y="172"/>
                  </a:lnTo>
                  <a:lnTo>
                    <a:pt x="38" y="167"/>
                  </a:lnTo>
                  <a:lnTo>
                    <a:pt x="28" y="162"/>
                  </a:lnTo>
                  <a:lnTo>
                    <a:pt x="25" y="161"/>
                  </a:lnTo>
                  <a:lnTo>
                    <a:pt x="24" y="159"/>
                  </a:lnTo>
                  <a:lnTo>
                    <a:pt x="22" y="158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14" y="158"/>
                  </a:lnTo>
                  <a:lnTo>
                    <a:pt x="10" y="161"/>
                  </a:lnTo>
                  <a:lnTo>
                    <a:pt x="7" y="164"/>
                  </a:lnTo>
                  <a:lnTo>
                    <a:pt x="0" y="162"/>
                  </a:lnTo>
                  <a:lnTo>
                    <a:pt x="18" y="105"/>
                  </a:lnTo>
                  <a:lnTo>
                    <a:pt x="24" y="106"/>
                  </a:lnTo>
                  <a:lnTo>
                    <a:pt x="25" y="113"/>
                  </a:lnTo>
                  <a:lnTo>
                    <a:pt x="25" y="118"/>
                  </a:lnTo>
                  <a:lnTo>
                    <a:pt x="28" y="124"/>
                  </a:lnTo>
                  <a:lnTo>
                    <a:pt x="29" y="130"/>
                  </a:lnTo>
                  <a:lnTo>
                    <a:pt x="32" y="134"/>
                  </a:lnTo>
                  <a:lnTo>
                    <a:pt x="34" y="139"/>
                  </a:lnTo>
                  <a:lnTo>
                    <a:pt x="37" y="143"/>
                  </a:lnTo>
                  <a:lnTo>
                    <a:pt x="40" y="147"/>
                  </a:lnTo>
                  <a:lnTo>
                    <a:pt x="47" y="154"/>
                  </a:lnTo>
                  <a:lnTo>
                    <a:pt x="54" y="159"/>
                  </a:lnTo>
                  <a:lnTo>
                    <a:pt x="62" y="164"/>
                  </a:lnTo>
                  <a:lnTo>
                    <a:pt x="69" y="167"/>
                  </a:lnTo>
                  <a:lnTo>
                    <a:pt x="74" y="168"/>
                  </a:lnTo>
                  <a:lnTo>
                    <a:pt x="78" y="167"/>
                  </a:lnTo>
                  <a:lnTo>
                    <a:pt x="83" y="167"/>
                  </a:lnTo>
                  <a:lnTo>
                    <a:pt x="87" y="165"/>
                  </a:lnTo>
                  <a:lnTo>
                    <a:pt x="90" y="164"/>
                  </a:lnTo>
                  <a:lnTo>
                    <a:pt x="93" y="162"/>
                  </a:lnTo>
                  <a:lnTo>
                    <a:pt x="95" y="158"/>
                  </a:lnTo>
                  <a:lnTo>
                    <a:pt x="97" y="155"/>
                  </a:lnTo>
                  <a:lnTo>
                    <a:pt x="98" y="150"/>
                  </a:lnTo>
                  <a:lnTo>
                    <a:pt x="98" y="147"/>
                  </a:lnTo>
                  <a:lnTo>
                    <a:pt x="97" y="142"/>
                  </a:lnTo>
                  <a:lnTo>
                    <a:pt x="95" y="139"/>
                  </a:lnTo>
                  <a:lnTo>
                    <a:pt x="93" y="134"/>
                  </a:lnTo>
                  <a:lnTo>
                    <a:pt x="88" y="127"/>
                  </a:lnTo>
                  <a:lnTo>
                    <a:pt x="82" y="121"/>
                  </a:lnTo>
                  <a:lnTo>
                    <a:pt x="74" y="113"/>
                  </a:lnTo>
                  <a:lnTo>
                    <a:pt x="68" y="107"/>
                  </a:lnTo>
                  <a:lnTo>
                    <a:pt x="62" y="100"/>
                  </a:lnTo>
                  <a:lnTo>
                    <a:pt x="57" y="94"/>
                  </a:lnTo>
                  <a:lnTo>
                    <a:pt x="53" y="90"/>
                  </a:lnTo>
                  <a:lnTo>
                    <a:pt x="49" y="85"/>
                  </a:lnTo>
                  <a:lnTo>
                    <a:pt x="45" y="81"/>
                  </a:lnTo>
                  <a:lnTo>
                    <a:pt x="43" y="77"/>
                  </a:lnTo>
                  <a:lnTo>
                    <a:pt x="42" y="74"/>
                  </a:lnTo>
                  <a:lnTo>
                    <a:pt x="39" y="69"/>
                  </a:lnTo>
                  <a:lnTo>
                    <a:pt x="38" y="65"/>
                  </a:lnTo>
                  <a:lnTo>
                    <a:pt x="37" y="60"/>
                  </a:lnTo>
                  <a:lnTo>
                    <a:pt x="37" y="56"/>
                  </a:lnTo>
                  <a:lnTo>
                    <a:pt x="35" y="51"/>
                  </a:lnTo>
                  <a:lnTo>
                    <a:pt x="37" y="47"/>
                  </a:lnTo>
                  <a:lnTo>
                    <a:pt x="37" y="42"/>
                  </a:lnTo>
                  <a:lnTo>
                    <a:pt x="38" y="37"/>
                  </a:lnTo>
                  <a:lnTo>
                    <a:pt x="42" y="29"/>
                  </a:lnTo>
                  <a:lnTo>
                    <a:pt x="47" y="20"/>
                  </a:lnTo>
                  <a:lnTo>
                    <a:pt x="54" y="14"/>
                  </a:lnTo>
                  <a:lnTo>
                    <a:pt x="63" y="8"/>
                  </a:lnTo>
                  <a:lnTo>
                    <a:pt x="68" y="4"/>
                  </a:lnTo>
                  <a:lnTo>
                    <a:pt x="73" y="2"/>
                  </a:lnTo>
                  <a:lnTo>
                    <a:pt x="78" y="1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7" y="0"/>
                  </a:lnTo>
                  <a:lnTo>
                    <a:pt x="103" y="1"/>
                  </a:lnTo>
                  <a:lnTo>
                    <a:pt x="109" y="2"/>
                  </a:lnTo>
                  <a:lnTo>
                    <a:pt x="117" y="4"/>
                  </a:lnTo>
                  <a:lnTo>
                    <a:pt x="123" y="7"/>
                  </a:lnTo>
                  <a:lnTo>
                    <a:pt x="130" y="10"/>
                  </a:lnTo>
                  <a:lnTo>
                    <a:pt x="137" y="15"/>
                  </a:lnTo>
                  <a:lnTo>
                    <a:pt x="139" y="16"/>
                  </a:lnTo>
                  <a:lnTo>
                    <a:pt x="140" y="18"/>
                  </a:lnTo>
                  <a:lnTo>
                    <a:pt x="143" y="19"/>
                  </a:lnTo>
                  <a:lnTo>
                    <a:pt x="144" y="19"/>
                  </a:lnTo>
                  <a:lnTo>
                    <a:pt x="145" y="20"/>
                  </a:lnTo>
                  <a:lnTo>
                    <a:pt x="148" y="20"/>
                  </a:lnTo>
                  <a:lnTo>
                    <a:pt x="149" y="20"/>
                  </a:lnTo>
                  <a:lnTo>
                    <a:pt x="150" y="20"/>
                  </a:lnTo>
                  <a:lnTo>
                    <a:pt x="152" y="19"/>
                  </a:lnTo>
                  <a:lnTo>
                    <a:pt x="154" y="18"/>
                  </a:lnTo>
                  <a:lnTo>
                    <a:pt x="157" y="17"/>
                  </a:lnTo>
                  <a:lnTo>
                    <a:pt x="159" y="15"/>
                  </a:lnTo>
                  <a:lnTo>
                    <a:pt x="167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0" name="Freeform 952"/>
            <p:cNvSpPr>
              <a:spLocks noEditPoints="1"/>
            </p:cNvSpPr>
            <p:nvPr/>
          </p:nvSpPr>
          <p:spPr bwMode="auto">
            <a:xfrm>
              <a:off x="1672" y="2339"/>
              <a:ext cx="77" cy="61"/>
            </a:xfrm>
            <a:custGeom>
              <a:avLst/>
              <a:gdLst>
                <a:gd name="T0" fmla="*/ 0 w 383"/>
                <a:gd name="T1" fmla="*/ 0 h 244"/>
                <a:gd name="T2" fmla="*/ 0 w 383"/>
                <a:gd name="T3" fmla="*/ 0 h 244"/>
                <a:gd name="T4" fmla="*/ 0 w 383"/>
                <a:gd name="T5" fmla="*/ 0 h 244"/>
                <a:gd name="T6" fmla="*/ 0 w 383"/>
                <a:gd name="T7" fmla="*/ 0 h 244"/>
                <a:gd name="T8" fmla="*/ 0 w 383"/>
                <a:gd name="T9" fmla="*/ 0 h 244"/>
                <a:gd name="T10" fmla="*/ 0 w 383"/>
                <a:gd name="T11" fmla="*/ 0 h 244"/>
                <a:gd name="T12" fmla="*/ 0 w 383"/>
                <a:gd name="T13" fmla="*/ 0 h 244"/>
                <a:gd name="T14" fmla="*/ 0 w 383"/>
                <a:gd name="T15" fmla="*/ 0 h 244"/>
                <a:gd name="T16" fmla="*/ 0 w 383"/>
                <a:gd name="T17" fmla="*/ 0 h 244"/>
                <a:gd name="T18" fmla="*/ 0 w 383"/>
                <a:gd name="T19" fmla="*/ 0 h 244"/>
                <a:gd name="T20" fmla="*/ 0 w 383"/>
                <a:gd name="T21" fmla="*/ 0 h 244"/>
                <a:gd name="T22" fmla="*/ 0 w 383"/>
                <a:gd name="T23" fmla="*/ 0 h 244"/>
                <a:gd name="T24" fmla="*/ 0 w 383"/>
                <a:gd name="T25" fmla="*/ 0 h 244"/>
                <a:gd name="T26" fmla="*/ 0 w 383"/>
                <a:gd name="T27" fmla="*/ 0 h 244"/>
                <a:gd name="T28" fmla="*/ 0 w 383"/>
                <a:gd name="T29" fmla="*/ 0 h 244"/>
                <a:gd name="T30" fmla="*/ 0 w 383"/>
                <a:gd name="T31" fmla="*/ 0 h 244"/>
                <a:gd name="T32" fmla="*/ 0 w 383"/>
                <a:gd name="T33" fmla="*/ 0 h 244"/>
                <a:gd name="T34" fmla="*/ 0 w 383"/>
                <a:gd name="T35" fmla="*/ 0 h 244"/>
                <a:gd name="T36" fmla="*/ 0 w 383"/>
                <a:gd name="T37" fmla="*/ 0 h 244"/>
                <a:gd name="T38" fmla="*/ 0 w 383"/>
                <a:gd name="T39" fmla="*/ 0 h 244"/>
                <a:gd name="T40" fmla="*/ 0 w 383"/>
                <a:gd name="T41" fmla="*/ 0 h 244"/>
                <a:gd name="T42" fmla="*/ 0 w 383"/>
                <a:gd name="T43" fmla="*/ 0 h 244"/>
                <a:gd name="T44" fmla="*/ 0 w 383"/>
                <a:gd name="T45" fmla="*/ 0 h 244"/>
                <a:gd name="T46" fmla="*/ 0 w 383"/>
                <a:gd name="T47" fmla="*/ 0 h 244"/>
                <a:gd name="T48" fmla="*/ 0 w 383"/>
                <a:gd name="T49" fmla="*/ 0 h 244"/>
                <a:gd name="T50" fmla="*/ 0 w 383"/>
                <a:gd name="T51" fmla="*/ 0 h 244"/>
                <a:gd name="T52" fmla="*/ 0 w 383"/>
                <a:gd name="T53" fmla="*/ 0 h 244"/>
                <a:gd name="T54" fmla="*/ 0 w 383"/>
                <a:gd name="T55" fmla="*/ 0 h 244"/>
                <a:gd name="T56" fmla="*/ 0 w 383"/>
                <a:gd name="T57" fmla="*/ 0 h 244"/>
                <a:gd name="T58" fmla="*/ 0 w 383"/>
                <a:gd name="T59" fmla="*/ 0 h 244"/>
                <a:gd name="T60" fmla="*/ 0 w 383"/>
                <a:gd name="T61" fmla="*/ 0 h 244"/>
                <a:gd name="T62" fmla="*/ 0 w 383"/>
                <a:gd name="T63" fmla="*/ 0 h 244"/>
                <a:gd name="T64" fmla="*/ 0 w 383"/>
                <a:gd name="T65" fmla="*/ 0 h 244"/>
                <a:gd name="T66" fmla="*/ 0 w 383"/>
                <a:gd name="T67" fmla="*/ 0 h 244"/>
                <a:gd name="T68" fmla="*/ 0 w 383"/>
                <a:gd name="T69" fmla="*/ 0 h 244"/>
                <a:gd name="T70" fmla="*/ 0 w 383"/>
                <a:gd name="T71" fmla="*/ 0 h 244"/>
                <a:gd name="T72" fmla="*/ 0 w 383"/>
                <a:gd name="T73" fmla="*/ 0 h 244"/>
                <a:gd name="T74" fmla="*/ 0 w 383"/>
                <a:gd name="T75" fmla="*/ 0 h 244"/>
                <a:gd name="T76" fmla="*/ 0 w 383"/>
                <a:gd name="T77" fmla="*/ 0 h 244"/>
                <a:gd name="T78" fmla="*/ 0 w 383"/>
                <a:gd name="T79" fmla="*/ 0 h 244"/>
                <a:gd name="T80" fmla="*/ 0 w 383"/>
                <a:gd name="T81" fmla="*/ 0 h 244"/>
                <a:gd name="T82" fmla="*/ 0 w 383"/>
                <a:gd name="T83" fmla="*/ 0 h 244"/>
                <a:gd name="T84" fmla="*/ 0 w 383"/>
                <a:gd name="T85" fmla="*/ 0 h 244"/>
                <a:gd name="T86" fmla="*/ 0 w 383"/>
                <a:gd name="T87" fmla="*/ 0 h 244"/>
                <a:gd name="T88" fmla="*/ 0 w 383"/>
                <a:gd name="T89" fmla="*/ 0 h 244"/>
                <a:gd name="T90" fmla="*/ 0 w 383"/>
                <a:gd name="T91" fmla="*/ 0 h 244"/>
                <a:gd name="T92" fmla="*/ 0 w 383"/>
                <a:gd name="T93" fmla="*/ 0 h 244"/>
                <a:gd name="T94" fmla="*/ 0 w 383"/>
                <a:gd name="T95" fmla="*/ 0 h 244"/>
                <a:gd name="T96" fmla="*/ 0 w 383"/>
                <a:gd name="T97" fmla="*/ 0 h 244"/>
                <a:gd name="T98" fmla="*/ 0 w 383"/>
                <a:gd name="T99" fmla="*/ 0 h 244"/>
                <a:gd name="T100" fmla="*/ 0 w 383"/>
                <a:gd name="T101" fmla="*/ 0 h 244"/>
                <a:gd name="T102" fmla="*/ 0 w 383"/>
                <a:gd name="T103" fmla="*/ 0 h 244"/>
                <a:gd name="T104" fmla="*/ 0 w 383"/>
                <a:gd name="T105" fmla="*/ 0 h 244"/>
                <a:gd name="T106" fmla="*/ 0 w 383"/>
                <a:gd name="T107" fmla="*/ 0 h 244"/>
                <a:gd name="T108" fmla="*/ 0 w 383"/>
                <a:gd name="T109" fmla="*/ 0 h 244"/>
                <a:gd name="T110" fmla="*/ 0 w 383"/>
                <a:gd name="T111" fmla="*/ 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3"/>
                <a:gd name="T169" fmla="*/ 0 h 244"/>
                <a:gd name="T170" fmla="*/ 383 w 383"/>
                <a:gd name="T171" fmla="*/ 244 h 24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3" h="244">
                  <a:moveTo>
                    <a:pt x="166" y="17"/>
                  </a:moveTo>
                  <a:lnTo>
                    <a:pt x="149" y="74"/>
                  </a:lnTo>
                  <a:lnTo>
                    <a:pt x="141" y="72"/>
                  </a:lnTo>
                  <a:lnTo>
                    <a:pt x="140" y="65"/>
                  </a:lnTo>
                  <a:lnTo>
                    <a:pt x="140" y="58"/>
                  </a:lnTo>
                  <a:lnTo>
                    <a:pt x="139" y="52"/>
                  </a:lnTo>
                  <a:lnTo>
                    <a:pt x="136" y="46"/>
                  </a:lnTo>
                  <a:lnTo>
                    <a:pt x="135" y="42"/>
                  </a:lnTo>
                  <a:lnTo>
                    <a:pt x="132" y="37"/>
                  </a:lnTo>
                  <a:lnTo>
                    <a:pt x="130" y="33"/>
                  </a:lnTo>
                  <a:lnTo>
                    <a:pt x="127" y="29"/>
                  </a:lnTo>
                  <a:lnTo>
                    <a:pt x="122" y="24"/>
                  </a:lnTo>
                  <a:lnTo>
                    <a:pt x="117" y="19"/>
                  </a:lnTo>
                  <a:lnTo>
                    <a:pt x="111" y="16"/>
                  </a:lnTo>
                  <a:lnTo>
                    <a:pt x="106" y="13"/>
                  </a:lnTo>
                  <a:lnTo>
                    <a:pt x="102" y="12"/>
                  </a:lnTo>
                  <a:lnTo>
                    <a:pt x="99" y="12"/>
                  </a:lnTo>
                  <a:lnTo>
                    <a:pt x="95" y="13"/>
                  </a:lnTo>
                  <a:lnTo>
                    <a:pt x="91" y="15"/>
                  </a:lnTo>
                  <a:lnTo>
                    <a:pt x="87" y="17"/>
                  </a:lnTo>
                  <a:lnTo>
                    <a:pt x="85" y="19"/>
                  </a:lnTo>
                  <a:lnTo>
                    <a:pt x="82" y="21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1" y="29"/>
                  </a:lnTo>
                  <a:lnTo>
                    <a:pt x="81" y="33"/>
                  </a:lnTo>
                  <a:lnTo>
                    <a:pt x="82" y="35"/>
                  </a:lnTo>
                  <a:lnTo>
                    <a:pt x="84" y="37"/>
                  </a:lnTo>
                  <a:lnTo>
                    <a:pt x="86" y="41"/>
                  </a:lnTo>
                  <a:lnTo>
                    <a:pt x="89" y="44"/>
                  </a:lnTo>
                  <a:lnTo>
                    <a:pt x="92" y="49"/>
                  </a:lnTo>
                  <a:lnTo>
                    <a:pt x="96" y="52"/>
                  </a:lnTo>
                  <a:lnTo>
                    <a:pt x="100" y="58"/>
                  </a:lnTo>
                  <a:lnTo>
                    <a:pt x="105" y="64"/>
                  </a:lnTo>
                  <a:lnTo>
                    <a:pt x="111" y="69"/>
                  </a:lnTo>
                  <a:lnTo>
                    <a:pt x="116" y="75"/>
                  </a:lnTo>
                  <a:lnTo>
                    <a:pt x="121" y="82"/>
                  </a:lnTo>
                  <a:lnTo>
                    <a:pt x="126" y="86"/>
                  </a:lnTo>
                  <a:lnTo>
                    <a:pt x="130" y="92"/>
                  </a:lnTo>
                  <a:lnTo>
                    <a:pt x="134" y="97"/>
                  </a:lnTo>
                  <a:lnTo>
                    <a:pt x="137" y="100"/>
                  </a:lnTo>
                  <a:lnTo>
                    <a:pt x="140" y="105"/>
                  </a:lnTo>
                  <a:lnTo>
                    <a:pt x="141" y="108"/>
                  </a:lnTo>
                  <a:lnTo>
                    <a:pt x="142" y="116"/>
                  </a:lnTo>
                  <a:lnTo>
                    <a:pt x="144" y="123"/>
                  </a:lnTo>
                  <a:lnTo>
                    <a:pt x="144" y="131"/>
                  </a:lnTo>
                  <a:lnTo>
                    <a:pt x="142" y="138"/>
                  </a:lnTo>
                  <a:lnTo>
                    <a:pt x="140" y="144"/>
                  </a:lnTo>
                  <a:lnTo>
                    <a:pt x="136" y="151"/>
                  </a:lnTo>
                  <a:lnTo>
                    <a:pt x="131" y="158"/>
                  </a:lnTo>
                  <a:lnTo>
                    <a:pt x="125" y="164"/>
                  </a:lnTo>
                  <a:lnTo>
                    <a:pt x="119" y="168"/>
                  </a:lnTo>
                  <a:lnTo>
                    <a:pt x="112" y="173"/>
                  </a:lnTo>
                  <a:lnTo>
                    <a:pt x="105" y="176"/>
                  </a:lnTo>
                  <a:lnTo>
                    <a:pt x="97" y="179"/>
                  </a:lnTo>
                  <a:lnTo>
                    <a:pt x="89" y="180"/>
                  </a:lnTo>
                  <a:lnTo>
                    <a:pt x="80" y="180"/>
                  </a:lnTo>
                  <a:lnTo>
                    <a:pt x="71" y="180"/>
                  </a:lnTo>
                  <a:lnTo>
                    <a:pt x="62" y="177"/>
                  </a:lnTo>
                  <a:lnTo>
                    <a:pt x="55" y="175"/>
                  </a:lnTo>
                  <a:lnTo>
                    <a:pt x="47" y="172"/>
                  </a:lnTo>
                  <a:lnTo>
                    <a:pt x="37" y="167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4" y="159"/>
                  </a:lnTo>
                  <a:lnTo>
                    <a:pt x="21" y="158"/>
                  </a:lnTo>
                  <a:lnTo>
                    <a:pt x="20" y="157"/>
                  </a:lnTo>
                  <a:lnTo>
                    <a:pt x="17" y="157"/>
                  </a:lnTo>
                  <a:lnTo>
                    <a:pt x="14" y="158"/>
                  </a:lnTo>
                  <a:lnTo>
                    <a:pt x="10" y="160"/>
                  </a:lnTo>
                  <a:lnTo>
                    <a:pt x="6" y="164"/>
                  </a:lnTo>
                  <a:lnTo>
                    <a:pt x="0" y="162"/>
                  </a:lnTo>
                  <a:lnTo>
                    <a:pt x="17" y="105"/>
                  </a:lnTo>
                  <a:lnTo>
                    <a:pt x="24" y="106"/>
                  </a:lnTo>
                  <a:lnTo>
                    <a:pt x="25" y="113"/>
                  </a:lnTo>
                  <a:lnTo>
                    <a:pt x="25" y="118"/>
                  </a:lnTo>
                  <a:lnTo>
                    <a:pt x="27" y="124"/>
                  </a:lnTo>
                  <a:lnTo>
                    <a:pt x="29" y="130"/>
                  </a:lnTo>
                  <a:lnTo>
                    <a:pt x="31" y="134"/>
                  </a:lnTo>
                  <a:lnTo>
                    <a:pt x="34" y="139"/>
                  </a:lnTo>
                  <a:lnTo>
                    <a:pt x="36" y="143"/>
                  </a:lnTo>
                  <a:lnTo>
                    <a:pt x="40" y="147"/>
                  </a:lnTo>
                  <a:lnTo>
                    <a:pt x="46" y="154"/>
                  </a:lnTo>
                  <a:lnTo>
                    <a:pt x="54" y="159"/>
                  </a:lnTo>
                  <a:lnTo>
                    <a:pt x="61" y="164"/>
                  </a:lnTo>
                  <a:lnTo>
                    <a:pt x="69" y="167"/>
                  </a:lnTo>
                  <a:lnTo>
                    <a:pt x="74" y="168"/>
                  </a:lnTo>
                  <a:lnTo>
                    <a:pt x="77" y="167"/>
                  </a:lnTo>
                  <a:lnTo>
                    <a:pt x="82" y="167"/>
                  </a:lnTo>
                  <a:lnTo>
                    <a:pt x="86" y="165"/>
                  </a:lnTo>
                  <a:lnTo>
                    <a:pt x="90" y="164"/>
                  </a:lnTo>
                  <a:lnTo>
                    <a:pt x="92" y="162"/>
                  </a:lnTo>
                  <a:lnTo>
                    <a:pt x="95" y="158"/>
                  </a:lnTo>
                  <a:lnTo>
                    <a:pt x="96" y="155"/>
                  </a:lnTo>
                  <a:lnTo>
                    <a:pt x="97" y="150"/>
                  </a:lnTo>
                  <a:lnTo>
                    <a:pt x="97" y="147"/>
                  </a:lnTo>
                  <a:lnTo>
                    <a:pt x="96" y="142"/>
                  </a:lnTo>
                  <a:lnTo>
                    <a:pt x="95" y="139"/>
                  </a:lnTo>
                  <a:lnTo>
                    <a:pt x="92" y="134"/>
                  </a:lnTo>
                  <a:lnTo>
                    <a:pt x="87" y="127"/>
                  </a:lnTo>
                  <a:lnTo>
                    <a:pt x="81" y="121"/>
                  </a:lnTo>
                  <a:lnTo>
                    <a:pt x="74" y="113"/>
                  </a:lnTo>
                  <a:lnTo>
                    <a:pt x="67" y="107"/>
                  </a:lnTo>
                  <a:lnTo>
                    <a:pt x="61" y="100"/>
                  </a:lnTo>
                  <a:lnTo>
                    <a:pt x="56" y="94"/>
                  </a:lnTo>
                  <a:lnTo>
                    <a:pt x="52" y="90"/>
                  </a:lnTo>
                  <a:lnTo>
                    <a:pt x="49" y="85"/>
                  </a:lnTo>
                  <a:lnTo>
                    <a:pt x="45" y="81"/>
                  </a:lnTo>
                  <a:lnTo>
                    <a:pt x="42" y="77"/>
                  </a:lnTo>
                  <a:lnTo>
                    <a:pt x="41" y="74"/>
                  </a:lnTo>
                  <a:lnTo>
                    <a:pt x="39" y="69"/>
                  </a:lnTo>
                  <a:lnTo>
                    <a:pt x="37" y="65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5" y="51"/>
                  </a:lnTo>
                  <a:lnTo>
                    <a:pt x="36" y="46"/>
                  </a:lnTo>
                  <a:lnTo>
                    <a:pt x="36" y="42"/>
                  </a:lnTo>
                  <a:lnTo>
                    <a:pt x="37" y="37"/>
                  </a:lnTo>
                  <a:lnTo>
                    <a:pt x="41" y="29"/>
                  </a:lnTo>
                  <a:lnTo>
                    <a:pt x="46" y="20"/>
                  </a:lnTo>
                  <a:lnTo>
                    <a:pt x="54" y="13"/>
                  </a:lnTo>
                  <a:lnTo>
                    <a:pt x="62" y="8"/>
                  </a:lnTo>
                  <a:lnTo>
                    <a:pt x="67" y="4"/>
                  </a:lnTo>
                  <a:lnTo>
                    <a:pt x="72" y="2"/>
                  </a:lnTo>
                  <a:lnTo>
                    <a:pt x="77" y="1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1"/>
                  </a:lnTo>
                  <a:lnTo>
                    <a:pt x="109" y="2"/>
                  </a:lnTo>
                  <a:lnTo>
                    <a:pt x="116" y="4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0" y="18"/>
                  </a:lnTo>
                  <a:lnTo>
                    <a:pt x="142" y="19"/>
                  </a:lnTo>
                  <a:lnTo>
                    <a:pt x="144" y="19"/>
                  </a:lnTo>
                  <a:lnTo>
                    <a:pt x="145" y="20"/>
                  </a:lnTo>
                  <a:lnTo>
                    <a:pt x="147" y="20"/>
                  </a:lnTo>
                  <a:lnTo>
                    <a:pt x="149" y="20"/>
                  </a:lnTo>
                  <a:lnTo>
                    <a:pt x="150" y="20"/>
                  </a:lnTo>
                  <a:lnTo>
                    <a:pt x="151" y="19"/>
                  </a:lnTo>
                  <a:lnTo>
                    <a:pt x="154" y="18"/>
                  </a:lnTo>
                  <a:lnTo>
                    <a:pt x="156" y="17"/>
                  </a:lnTo>
                  <a:lnTo>
                    <a:pt x="159" y="15"/>
                  </a:lnTo>
                  <a:lnTo>
                    <a:pt x="166" y="17"/>
                  </a:lnTo>
                  <a:close/>
                  <a:moveTo>
                    <a:pt x="383" y="73"/>
                  </a:moveTo>
                  <a:lnTo>
                    <a:pt x="345" y="201"/>
                  </a:lnTo>
                  <a:lnTo>
                    <a:pt x="342" y="211"/>
                  </a:lnTo>
                  <a:lnTo>
                    <a:pt x="341" y="219"/>
                  </a:lnTo>
                  <a:lnTo>
                    <a:pt x="341" y="224"/>
                  </a:lnTo>
                  <a:lnTo>
                    <a:pt x="341" y="228"/>
                  </a:lnTo>
                  <a:lnTo>
                    <a:pt x="342" y="231"/>
                  </a:lnTo>
                  <a:lnTo>
                    <a:pt x="346" y="233"/>
                  </a:lnTo>
                  <a:lnTo>
                    <a:pt x="348" y="236"/>
                  </a:lnTo>
                  <a:lnTo>
                    <a:pt x="353" y="238"/>
                  </a:lnTo>
                  <a:lnTo>
                    <a:pt x="352" y="244"/>
                  </a:lnTo>
                  <a:lnTo>
                    <a:pt x="277" y="225"/>
                  </a:lnTo>
                  <a:lnTo>
                    <a:pt x="283" y="203"/>
                  </a:lnTo>
                  <a:lnTo>
                    <a:pt x="275" y="207"/>
                  </a:lnTo>
                  <a:lnTo>
                    <a:pt x="267" y="212"/>
                  </a:lnTo>
                  <a:lnTo>
                    <a:pt x="258" y="215"/>
                  </a:lnTo>
                  <a:lnTo>
                    <a:pt x="251" y="217"/>
                  </a:lnTo>
                  <a:lnTo>
                    <a:pt x="243" y="219"/>
                  </a:lnTo>
                  <a:lnTo>
                    <a:pt x="236" y="219"/>
                  </a:lnTo>
                  <a:lnTo>
                    <a:pt x="229" y="219"/>
                  </a:lnTo>
                  <a:lnTo>
                    <a:pt x="220" y="216"/>
                  </a:lnTo>
                  <a:lnTo>
                    <a:pt x="212" y="214"/>
                  </a:lnTo>
                  <a:lnTo>
                    <a:pt x="206" y="211"/>
                  </a:lnTo>
                  <a:lnTo>
                    <a:pt x="200" y="206"/>
                  </a:lnTo>
                  <a:lnTo>
                    <a:pt x="195" y="200"/>
                  </a:lnTo>
                  <a:lnTo>
                    <a:pt x="191" y="195"/>
                  </a:lnTo>
                  <a:lnTo>
                    <a:pt x="189" y="189"/>
                  </a:lnTo>
                  <a:lnTo>
                    <a:pt x="186" y="183"/>
                  </a:lnTo>
                  <a:lnTo>
                    <a:pt x="185" y="176"/>
                  </a:lnTo>
                  <a:lnTo>
                    <a:pt x="185" y="173"/>
                  </a:lnTo>
                  <a:lnTo>
                    <a:pt x="185" y="170"/>
                  </a:lnTo>
                  <a:lnTo>
                    <a:pt x="185" y="165"/>
                  </a:lnTo>
                  <a:lnTo>
                    <a:pt x="186" y="160"/>
                  </a:lnTo>
                  <a:lnTo>
                    <a:pt x="187" y="155"/>
                  </a:lnTo>
                  <a:lnTo>
                    <a:pt x="189" y="149"/>
                  </a:lnTo>
                  <a:lnTo>
                    <a:pt x="191" y="143"/>
                  </a:lnTo>
                  <a:lnTo>
                    <a:pt x="192" y="136"/>
                  </a:lnTo>
                  <a:lnTo>
                    <a:pt x="212" y="70"/>
                  </a:lnTo>
                  <a:lnTo>
                    <a:pt x="215" y="61"/>
                  </a:lnTo>
                  <a:lnTo>
                    <a:pt x="216" y="53"/>
                  </a:lnTo>
                  <a:lnTo>
                    <a:pt x="216" y="48"/>
                  </a:lnTo>
                  <a:lnTo>
                    <a:pt x="216" y="44"/>
                  </a:lnTo>
                  <a:lnTo>
                    <a:pt x="215" y="42"/>
                  </a:lnTo>
                  <a:lnTo>
                    <a:pt x="212" y="38"/>
                  </a:lnTo>
                  <a:lnTo>
                    <a:pt x="209" y="36"/>
                  </a:lnTo>
                  <a:lnTo>
                    <a:pt x="202" y="34"/>
                  </a:lnTo>
                  <a:lnTo>
                    <a:pt x="204" y="28"/>
                  </a:lnTo>
                  <a:lnTo>
                    <a:pt x="280" y="48"/>
                  </a:lnTo>
                  <a:lnTo>
                    <a:pt x="245" y="165"/>
                  </a:lnTo>
                  <a:lnTo>
                    <a:pt x="242" y="173"/>
                  </a:lnTo>
                  <a:lnTo>
                    <a:pt x="240" y="180"/>
                  </a:lnTo>
                  <a:lnTo>
                    <a:pt x="239" y="184"/>
                  </a:lnTo>
                  <a:lnTo>
                    <a:pt x="239" y="188"/>
                  </a:lnTo>
                  <a:lnTo>
                    <a:pt x="240" y="190"/>
                  </a:lnTo>
                  <a:lnTo>
                    <a:pt x="241" y="193"/>
                  </a:lnTo>
                  <a:lnTo>
                    <a:pt x="241" y="196"/>
                  </a:lnTo>
                  <a:lnTo>
                    <a:pt x="242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8" y="203"/>
                  </a:lnTo>
                  <a:lnTo>
                    <a:pt x="251" y="203"/>
                  </a:lnTo>
                  <a:lnTo>
                    <a:pt x="253" y="204"/>
                  </a:lnTo>
                  <a:lnTo>
                    <a:pt x="257" y="204"/>
                  </a:lnTo>
                  <a:lnTo>
                    <a:pt x="261" y="204"/>
                  </a:lnTo>
                  <a:lnTo>
                    <a:pt x="265" y="203"/>
                  </a:lnTo>
                  <a:lnTo>
                    <a:pt x="270" y="200"/>
                  </a:lnTo>
                  <a:lnTo>
                    <a:pt x="275" y="197"/>
                  </a:lnTo>
                  <a:lnTo>
                    <a:pt x="281" y="193"/>
                  </a:lnTo>
                  <a:lnTo>
                    <a:pt x="288" y="188"/>
                  </a:lnTo>
                  <a:lnTo>
                    <a:pt x="316" y="97"/>
                  </a:lnTo>
                  <a:lnTo>
                    <a:pt x="318" y="87"/>
                  </a:lnTo>
                  <a:lnTo>
                    <a:pt x="320" y="79"/>
                  </a:lnTo>
                  <a:lnTo>
                    <a:pt x="320" y="74"/>
                  </a:lnTo>
                  <a:lnTo>
                    <a:pt x="320" y="70"/>
                  </a:lnTo>
                  <a:lnTo>
                    <a:pt x="318" y="67"/>
                  </a:lnTo>
                  <a:lnTo>
                    <a:pt x="316" y="65"/>
                  </a:lnTo>
                  <a:lnTo>
                    <a:pt x="312" y="62"/>
                  </a:lnTo>
                  <a:lnTo>
                    <a:pt x="306" y="60"/>
                  </a:lnTo>
                  <a:lnTo>
                    <a:pt x="307" y="54"/>
                  </a:lnTo>
                  <a:lnTo>
                    <a:pt x="383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1" name="Freeform 953"/>
            <p:cNvSpPr>
              <a:spLocks/>
            </p:cNvSpPr>
            <p:nvPr/>
          </p:nvSpPr>
          <p:spPr bwMode="auto">
            <a:xfrm>
              <a:off x="1748" y="2361"/>
              <a:ext cx="41" cy="47"/>
            </a:xfrm>
            <a:custGeom>
              <a:avLst/>
              <a:gdLst>
                <a:gd name="T0" fmla="*/ 0 w 204"/>
                <a:gd name="T1" fmla="*/ 0 h 190"/>
                <a:gd name="T2" fmla="*/ 0 w 204"/>
                <a:gd name="T3" fmla="*/ 0 h 190"/>
                <a:gd name="T4" fmla="*/ 0 w 204"/>
                <a:gd name="T5" fmla="*/ 0 h 190"/>
                <a:gd name="T6" fmla="*/ 0 w 204"/>
                <a:gd name="T7" fmla="*/ 0 h 190"/>
                <a:gd name="T8" fmla="*/ 0 w 204"/>
                <a:gd name="T9" fmla="*/ 0 h 190"/>
                <a:gd name="T10" fmla="*/ 0 w 204"/>
                <a:gd name="T11" fmla="*/ 0 h 190"/>
                <a:gd name="T12" fmla="*/ 0 w 204"/>
                <a:gd name="T13" fmla="*/ 0 h 190"/>
                <a:gd name="T14" fmla="*/ 0 w 204"/>
                <a:gd name="T15" fmla="*/ 0 h 190"/>
                <a:gd name="T16" fmla="*/ 0 w 204"/>
                <a:gd name="T17" fmla="*/ 0 h 190"/>
                <a:gd name="T18" fmla="*/ 0 w 204"/>
                <a:gd name="T19" fmla="*/ 0 h 190"/>
                <a:gd name="T20" fmla="*/ 0 w 204"/>
                <a:gd name="T21" fmla="*/ 0 h 190"/>
                <a:gd name="T22" fmla="*/ 0 w 204"/>
                <a:gd name="T23" fmla="*/ 0 h 190"/>
                <a:gd name="T24" fmla="*/ 0 w 204"/>
                <a:gd name="T25" fmla="*/ 0 h 190"/>
                <a:gd name="T26" fmla="*/ 0 w 204"/>
                <a:gd name="T27" fmla="*/ 0 h 190"/>
                <a:gd name="T28" fmla="*/ 0 w 204"/>
                <a:gd name="T29" fmla="*/ 0 h 190"/>
                <a:gd name="T30" fmla="*/ 0 w 204"/>
                <a:gd name="T31" fmla="*/ 0 h 190"/>
                <a:gd name="T32" fmla="*/ 0 w 204"/>
                <a:gd name="T33" fmla="*/ 0 h 190"/>
                <a:gd name="T34" fmla="*/ 0 w 204"/>
                <a:gd name="T35" fmla="*/ 0 h 190"/>
                <a:gd name="T36" fmla="*/ 0 w 204"/>
                <a:gd name="T37" fmla="*/ 0 h 190"/>
                <a:gd name="T38" fmla="*/ 0 w 204"/>
                <a:gd name="T39" fmla="*/ 0 h 190"/>
                <a:gd name="T40" fmla="*/ 0 w 204"/>
                <a:gd name="T41" fmla="*/ 0 h 190"/>
                <a:gd name="T42" fmla="*/ 0 w 204"/>
                <a:gd name="T43" fmla="*/ 0 h 190"/>
                <a:gd name="T44" fmla="*/ 0 w 204"/>
                <a:gd name="T45" fmla="*/ 0 h 190"/>
                <a:gd name="T46" fmla="*/ 0 w 204"/>
                <a:gd name="T47" fmla="*/ 0 h 190"/>
                <a:gd name="T48" fmla="*/ 0 w 204"/>
                <a:gd name="T49" fmla="*/ 0 h 190"/>
                <a:gd name="T50" fmla="*/ 0 w 204"/>
                <a:gd name="T51" fmla="*/ 0 h 190"/>
                <a:gd name="T52" fmla="*/ 0 w 204"/>
                <a:gd name="T53" fmla="*/ 0 h 190"/>
                <a:gd name="T54" fmla="*/ 0 w 204"/>
                <a:gd name="T55" fmla="*/ 0 h 190"/>
                <a:gd name="T56" fmla="*/ 0 w 204"/>
                <a:gd name="T57" fmla="*/ 0 h 190"/>
                <a:gd name="T58" fmla="*/ 0 w 204"/>
                <a:gd name="T59" fmla="*/ 0 h 190"/>
                <a:gd name="T60" fmla="*/ 0 w 204"/>
                <a:gd name="T61" fmla="*/ 0 h 190"/>
                <a:gd name="T62" fmla="*/ 0 w 204"/>
                <a:gd name="T63" fmla="*/ 0 h 190"/>
                <a:gd name="T64" fmla="*/ 0 w 204"/>
                <a:gd name="T65" fmla="*/ 0 h 190"/>
                <a:gd name="T66" fmla="*/ 0 w 204"/>
                <a:gd name="T67" fmla="*/ 0 h 190"/>
                <a:gd name="T68" fmla="*/ 0 w 204"/>
                <a:gd name="T69" fmla="*/ 0 h 190"/>
                <a:gd name="T70" fmla="*/ 0 w 204"/>
                <a:gd name="T71" fmla="*/ 0 h 190"/>
                <a:gd name="T72" fmla="*/ 0 w 204"/>
                <a:gd name="T73" fmla="*/ 0 h 190"/>
                <a:gd name="T74" fmla="*/ 0 w 204"/>
                <a:gd name="T75" fmla="*/ 0 h 190"/>
                <a:gd name="T76" fmla="*/ 0 w 204"/>
                <a:gd name="T77" fmla="*/ 0 h 190"/>
                <a:gd name="T78" fmla="*/ 0 w 204"/>
                <a:gd name="T79" fmla="*/ 0 h 190"/>
                <a:gd name="T80" fmla="*/ 0 w 204"/>
                <a:gd name="T81" fmla="*/ 0 h 190"/>
                <a:gd name="T82" fmla="*/ 0 w 204"/>
                <a:gd name="T83" fmla="*/ 0 h 190"/>
                <a:gd name="T84" fmla="*/ 0 w 204"/>
                <a:gd name="T85" fmla="*/ 0 h 190"/>
                <a:gd name="T86" fmla="*/ 0 w 204"/>
                <a:gd name="T87" fmla="*/ 0 h 190"/>
                <a:gd name="T88" fmla="*/ 0 w 204"/>
                <a:gd name="T89" fmla="*/ 0 h 190"/>
                <a:gd name="T90" fmla="*/ 0 w 204"/>
                <a:gd name="T91" fmla="*/ 0 h 190"/>
                <a:gd name="T92" fmla="*/ 0 w 204"/>
                <a:gd name="T93" fmla="*/ 0 h 190"/>
                <a:gd name="T94" fmla="*/ 0 w 204"/>
                <a:gd name="T95" fmla="*/ 0 h 190"/>
                <a:gd name="T96" fmla="*/ 0 w 204"/>
                <a:gd name="T97" fmla="*/ 0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4"/>
                <a:gd name="T148" fmla="*/ 0 h 190"/>
                <a:gd name="T149" fmla="*/ 204 w 204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4" h="190">
                  <a:moveTo>
                    <a:pt x="127" y="20"/>
                  </a:moveTo>
                  <a:lnTo>
                    <a:pt x="116" y="58"/>
                  </a:lnTo>
                  <a:lnTo>
                    <a:pt x="122" y="53"/>
                  </a:lnTo>
                  <a:lnTo>
                    <a:pt x="129" y="48"/>
                  </a:lnTo>
                  <a:lnTo>
                    <a:pt x="134" y="45"/>
                  </a:lnTo>
                  <a:lnTo>
                    <a:pt x="139" y="40"/>
                  </a:lnTo>
                  <a:lnTo>
                    <a:pt x="144" y="38"/>
                  </a:lnTo>
                  <a:lnTo>
                    <a:pt x="149" y="36"/>
                  </a:lnTo>
                  <a:lnTo>
                    <a:pt x="154" y="33"/>
                  </a:lnTo>
                  <a:lnTo>
                    <a:pt x="157" y="32"/>
                  </a:lnTo>
                  <a:lnTo>
                    <a:pt x="165" y="31"/>
                  </a:lnTo>
                  <a:lnTo>
                    <a:pt x="171" y="30"/>
                  </a:lnTo>
                  <a:lnTo>
                    <a:pt x="179" y="30"/>
                  </a:lnTo>
                  <a:lnTo>
                    <a:pt x="185" y="31"/>
                  </a:lnTo>
                  <a:lnTo>
                    <a:pt x="190" y="33"/>
                  </a:lnTo>
                  <a:lnTo>
                    <a:pt x="195" y="34"/>
                  </a:lnTo>
                  <a:lnTo>
                    <a:pt x="199" y="38"/>
                  </a:lnTo>
                  <a:lnTo>
                    <a:pt x="201" y="41"/>
                  </a:lnTo>
                  <a:lnTo>
                    <a:pt x="204" y="46"/>
                  </a:lnTo>
                  <a:lnTo>
                    <a:pt x="204" y="50"/>
                  </a:lnTo>
                  <a:lnTo>
                    <a:pt x="204" y="56"/>
                  </a:lnTo>
                  <a:lnTo>
                    <a:pt x="202" y="62"/>
                  </a:lnTo>
                  <a:lnTo>
                    <a:pt x="200" y="67"/>
                  </a:lnTo>
                  <a:lnTo>
                    <a:pt x="197" y="73"/>
                  </a:lnTo>
                  <a:lnTo>
                    <a:pt x="194" y="77"/>
                  </a:lnTo>
                  <a:lnTo>
                    <a:pt x="190" y="80"/>
                  </a:lnTo>
                  <a:lnTo>
                    <a:pt x="185" y="82"/>
                  </a:lnTo>
                  <a:lnTo>
                    <a:pt x="180" y="82"/>
                  </a:lnTo>
                  <a:lnTo>
                    <a:pt x="175" y="83"/>
                  </a:lnTo>
                  <a:lnTo>
                    <a:pt x="170" y="82"/>
                  </a:lnTo>
                  <a:lnTo>
                    <a:pt x="166" y="80"/>
                  </a:lnTo>
                  <a:lnTo>
                    <a:pt x="162" y="78"/>
                  </a:lnTo>
                  <a:lnTo>
                    <a:pt x="160" y="75"/>
                  </a:lnTo>
                  <a:lnTo>
                    <a:pt x="157" y="72"/>
                  </a:lnTo>
                  <a:lnTo>
                    <a:pt x="156" y="67"/>
                  </a:lnTo>
                  <a:lnTo>
                    <a:pt x="154" y="64"/>
                  </a:lnTo>
                  <a:lnTo>
                    <a:pt x="152" y="63"/>
                  </a:lnTo>
                  <a:lnTo>
                    <a:pt x="152" y="62"/>
                  </a:lnTo>
                  <a:lnTo>
                    <a:pt x="151" y="61"/>
                  </a:lnTo>
                  <a:lnTo>
                    <a:pt x="151" y="59"/>
                  </a:lnTo>
                  <a:lnTo>
                    <a:pt x="150" y="59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0" y="58"/>
                  </a:lnTo>
                  <a:lnTo>
                    <a:pt x="136" y="59"/>
                  </a:lnTo>
                  <a:lnTo>
                    <a:pt x="131" y="62"/>
                  </a:lnTo>
                  <a:lnTo>
                    <a:pt x="127" y="65"/>
                  </a:lnTo>
                  <a:lnTo>
                    <a:pt x="122" y="70"/>
                  </a:lnTo>
                  <a:lnTo>
                    <a:pt x="119" y="74"/>
                  </a:lnTo>
                  <a:lnTo>
                    <a:pt x="116" y="78"/>
                  </a:lnTo>
                  <a:lnTo>
                    <a:pt x="114" y="82"/>
                  </a:lnTo>
                  <a:lnTo>
                    <a:pt x="111" y="86"/>
                  </a:lnTo>
                  <a:lnTo>
                    <a:pt x="109" y="90"/>
                  </a:lnTo>
                  <a:lnTo>
                    <a:pt x="106" y="95"/>
                  </a:lnTo>
                  <a:lnTo>
                    <a:pt x="104" y="99"/>
                  </a:lnTo>
                  <a:lnTo>
                    <a:pt x="102" y="105"/>
                  </a:lnTo>
                  <a:lnTo>
                    <a:pt x="100" y="110"/>
                  </a:lnTo>
                  <a:lnTo>
                    <a:pt x="89" y="147"/>
                  </a:lnTo>
                  <a:lnTo>
                    <a:pt x="86" y="157"/>
                  </a:lnTo>
                  <a:lnTo>
                    <a:pt x="85" y="162"/>
                  </a:lnTo>
                  <a:lnTo>
                    <a:pt x="84" y="165"/>
                  </a:lnTo>
                  <a:lnTo>
                    <a:pt x="84" y="168"/>
                  </a:lnTo>
                  <a:lnTo>
                    <a:pt x="84" y="170"/>
                  </a:lnTo>
                  <a:lnTo>
                    <a:pt x="84" y="172"/>
                  </a:lnTo>
                  <a:lnTo>
                    <a:pt x="85" y="175"/>
                  </a:lnTo>
                  <a:lnTo>
                    <a:pt x="86" y="177"/>
                  </a:lnTo>
                  <a:lnTo>
                    <a:pt x="87" y="178"/>
                  </a:lnTo>
                  <a:lnTo>
                    <a:pt x="90" y="180"/>
                  </a:lnTo>
                  <a:lnTo>
                    <a:pt x="94" y="181"/>
                  </a:lnTo>
                  <a:lnTo>
                    <a:pt x="97" y="184"/>
                  </a:lnTo>
                  <a:lnTo>
                    <a:pt x="101" y="186"/>
                  </a:lnTo>
                  <a:lnTo>
                    <a:pt x="100" y="190"/>
                  </a:lnTo>
                  <a:lnTo>
                    <a:pt x="0" y="165"/>
                  </a:lnTo>
                  <a:lnTo>
                    <a:pt x="1" y="161"/>
                  </a:lnTo>
                  <a:lnTo>
                    <a:pt x="7" y="161"/>
                  </a:lnTo>
                  <a:lnTo>
                    <a:pt x="12" y="161"/>
                  </a:lnTo>
                  <a:lnTo>
                    <a:pt x="16" y="161"/>
                  </a:lnTo>
                  <a:lnTo>
                    <a:pt x="20" y="159"/>
                  </a:lnTo>
                  <a:lnTo>
                    <a:pt x="22" y="156"/>
                  </a:lnTo>
                  <a:lnTo>
                    <a:pt x="26" y="151"/>
                  </a:lnTo>
                  <a:lnTo>
                    <a:pt x="29" y="144"/>
                  </a:lnTo>
                  <a:lnTo>
                    <a:pt x="32" y="134"/>
                  </a:lnTo>
                  <a:lnTo>
                    <a:pt x="60" y="42"/>
                  </a:lnTo>
                  <a:lnTo>
                    <a:pt x="61" y="36"/>
                  </a:lnTo>
                  <a:lnTo>
                    <a:pt x="64" y="30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4" y="21"/>
                  </a:lnTo>
                  <a:lnTo>
                    <a:pt x="64" y="17"/>
                  </a:lnTo>
                  <a:lnTo>
                    <a:pt x="62" y="15"/>
                  </a:lnTo>
                  <a:lnTo>
                    <a:pt x="61" y="14"/>
                  </a:lnTo>
                  <a:lnTo>
                    <a:pt x="59" y="12"/>
                  </a:lnTo>
                  <a:lnTo>
                    <a:pt x="56" y="9"/>
                  </a:lnTo>
                  <a:lnTo>
                    <a:pt x="52" y="8"/>
                  </a:lnTo>
                  <a:lnTo>
                    <a:pt x="47" y="6"/>
                  </a:lnTo>
                  <a:lnTo>
                    <a:pt x="49" y="0"/>
                  </a:lnTo>
                  <a:lnTo>
                    <a:pt x="127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2" name="Freeform 954"/>
            <p:cNvSpPr>
              <a:spLocks noEditPoints="1"/>
            </p:cNvSpPr>
            <p:nvPr/>
          </p:nvSpPr>
          <p:spPr bwMode="auto">
            <a:xfrm>
              <a:off x="1786" y="2375"/>
              <a:ext cx="33" cy="45"/>
            </a:xfrm>
            <a:custGeom>
              <a:avLst/>
              <a:gdLst>
                <a:gd name="T0" fmla="*/ 0 w 166"/>
                <a:gd name="T1" fmla="*/ 0 h 178"/>
                <a:gd name="T2" fmla="*/ 0 w 166"/>
                <a:gd name="T3" fmla="*/ 0 h 178"/>
                <a:gd name="T4" fmla="*/ 0 w 166"/>
                <a:gd name="T5" fmla="*/ 0 h 178"/>
                <a:gd name="T6" fmla="*/ 0 w 166"/>
                <a:gd name="T7" fmla="*/ 0 h 178"/>
                <a:gd name="T8" fmla="*/ 0 w 166"/>
                <a:gd name="T9" fmla="*/ 0 h 178"/>
                <a:gd name="T10" fmla="*/ 0 w 166"/>
                <a:gd name="T11" fmla="*/ 0 h 178"/>
                <a:gd name="T12" fmla="*/ 0 w 166"/>
                <a:gd name="T13" fmla="*/ 0 h 178"/>
                <a:gd name="T14" fmla="*/ 0 w 166"/>
                <a:gd name="T15" fmla="*/ 0 h 178"/>
                <a:gd name="T16" fmla="*/ 0 w 166"/>
                <a:gd name="T17" fmla="*/ 0 h 178"/>
                <a:gd name="T18" fmla="*/ 0 w 166"/>
                <a:gd name="T19" fmla="*/ 0 h 178"/>
                <a:gd name="T20" fmla="*/ 0 w 166"/>
                <a:gd name="T21" fmla="*/ 0 h 178"/>
                <a:gd name="T22" fmla="*/ 0 w 166"/>
                <a:gd name="T23" fmla="*/ 0 h 178"/>
                <a:gd name="T24" fmla="*/ 0 w 166"/>
                <a:gd name="T25" fmla="*/ 0 h 178"/>
                <a:gd name="T26" fmla="*/ 0 w 166"/>
                <a:gd name="T27" fmla="*/ 0 h 178"/>
                <a:gd name="T28" fmla="*/ 0 w 166"/>
                <a:gd name="T29" fmla="*/ 0 h 178"/>
                <a:gd name="T30" fmla="*/ 0 w 166"/>
                <a:gd name="T31" fmla="*/ 0 h 178"/>
                <a:gd name="T32" fmla="*/ 0 w 166"/>
                <a:gd name="T33" fmla="*/ 0 h 178"/>
                <a:gd name="T34" fmla="*/ 0 w 166"/>
                <a:gd name="T35" fmla="*/ 0 h 178"/>
                <a:gd name="T36" fmla="*/ 0 w 166"/>
                <a:gd name="T37" fmla="*/ 0 h 178"/>
                <a:gd name="T38" fmla="*/ 0 w 166"/>
                <a:gd name="T39" fmla="*/ 0 h 178"/>
                <a:gd name="T40" fmla="*/ 0 w 166"/>
                <a:gd name="T41" fmla="*/ 0 h 178"/>
                <a:gd name="T42" fmla="*/ 0 w 166"/>
                <a:gd name="T43" fmla="*/ 0 h 178"/>
                <a:gd name="T44" fmla="*/ 0 w 166"/>
                <a:gd name="T45" fmla="*/ 0 h 178"/>
                <a:gd name="T46" fmla="*/ 0 w 166"/>
                <a:gd name="T47" fmla="*/ 0 h 178"/>
                <a:gd name="T48" fmla="*/ 0 w 166"/>
                <a:gd name="T49" fmla="*/ 0 h 178"/>
                <a:gd name="T50" fmla="*/ 0 w 166"/>
                <a:gd name="T51" fmla="*/ 0 h 178"/>
                <a:gd name="T52" fmla="*/ 0 w 166"/>
                <a:gd name="T53" fmla="*/ 0 h 178"/>
                <a:gd name="T54" fmla="*/ 0 w 166"/>
                <a:gd name="T55" fmla="*/ 0 h 178"/>
                <a:gd name="T56" fmla="*/ 0 w 166"/>
                <a:gd name="T57" fmla="*/ 0 h 178"/>
                <a:gd name="T58" fmla="*/ 0 w 166"/>
                <a:gd name="T59" fmla="*/ 0 h 178"/>
                <a:gd name="T60" fmla="*/ 0 w 166"/>
                <a:gd name="T61" fmla="*/ 0 h 178"/>
                <a:gd name="T62" fmla="*/ 0 w 166"/>
                <a:gd name="T63" fmla="*/ 0 h 178"/>
                <a:gd name="T64" fmla="*/ 0 w 166"/>
                <a:gd name="T65" fmla="*/ 0 h 178"/>
                <a:gd name="T66" fmla="*/ 0 w 166"/>
                <a:gd name="T67" fmla="*/ 0 h 178"/>
                <a:gd name="T68" fmla="*/ 0 w 166"/>
                <a:gd name="T69" fmla="*/ 0 h 178"/>
                <a:gd name="T70" fmla="*/ 0 w 166"/>
                <a:gd name="T71" fmla="*/ 0 h 178"/>
                <a:gd name="T72" fmla="*/ 0 w 166"/>
                <a:gd name="T73" fmla="*/ 0 h 178"/>
                <a:gd name="T74" fmla="*/ 0 w 166"/>
                <a:gd name="T75" fmla="*/ 0 h 178"/>
                <a:gd name="T76" fmla="*/ 0 w 166"/>
                <a:gd name="T77" fmla="*/ 0 h 178"/>
                <a:gd name="T78" fmla="*/ 0 w 166"/>
                <a:gd name="T79" fmla="*/ 0 h 178"/>
                <a:gd name="T80" fmla="*/ 0 w 166"/>
                <a:gd name="T81" fmla="*/ 0 h 178"/>
                <a:gd name="T82" fmla="*/ 0 w 166"/>
                <a:gd name="T83" fmla="*/ 0 h 178"/>
                <a:gd name="T84" fmla="*/ 0 w 166"/>
                <a:gd name="T85" fmla="*/ 0 h 178"/>
                <a:gd name="T86" fmla="*/ 0 w 166"/>
                <a:gd name="T87" fmla="*/ 0 h 178"/>
                <a:gd name="T88" fmla="*/ 0 w 166"/>
                <a:gd name="T89" fmla="*/ 0 h 178"/>
                <a:gd name="T90" fmla="*/ 0 w 166"/>
                <a:gd name="T91" fmla="*/ 0 h 178"/>
                <a:gd name="T92" fmla="*/ 0 w 166"/>
                <a:gd name="T93" fmla="*/ 0 h 178"/>
                <a:gd name="T94" fmla="*/ 0 w 166"/>
                <a:gd name="T95" fmla="*/ 0 h 178"/>
                <a:gd name="T96" fmla="*/ 0 w 166"/>
                <a:gd name="T97" fmla="*/ 0 h 178"/>
                <a:gd name="T98" fmla="*/ 0 w 166"/>
                <a:gd name="T99" fmla="*/ 0 h 178"/>
                <a:gd name="T100" fmla="*/ 0 w 166"/>
                <a:gd name="T101" fmla="*/ 0 h 178"/>
                <a:gd name="T102" fmla="*/ 0 w 166"/>
                <a:gd name="T103" fmla="*/ 0 h 178"/>
                <a:gd name="T104" fmla="*/ 0 w 166"/>
                <a:gd name="T105" fmla="*/ 0 h 178"/>
                <a:gd name="T106" fmla="*/ 0 w 166"/>
                <a:gd name="T107" fmla="*/ 0 h 178"/>
                <a:gd name="T108" fmla="*/ 0 w 166"/>
                <a:gd name="T109" fmla="*/ 0 h 178"/>
                <a:gd name="T110" fmla="*/ 0 w 166"/>
                <a:gd name="T111" fmla="*/ 0 h 178"/>
                <a:gd name="T112" fmla="*/ 0 w 166"/>
                <a:gd name="T113" fmla="*/ 0 h 178"/>
                <a:gd name="T114" fmla="*/ 0 w 166"/>
                <a:gd name="T115" fmla="*/ 0 h 178"/>
                <a:gd name="T116" fmla="*/ 0 w 166"/>
                <a:gd name="T117" fmla="*/ 0 h 1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6"/>
                <a:gd name="T178" fmla="*/ 0 h 178"/>
                <a:gd name="T179" fmla="*/ 166 w 166"/>
                <a:gd name="T180" fmla="*/ 178 h 1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6" h="178">
                  <a:moveTo>
                    <a:pt x="161" y="99"/>
                  </a:moveTo>
                  <a:lnTo>
                    <a:pt x="65" y="76"/>
                  </a:lnTo>
                  <a:lnTo>
                    <a:pt x="63" y="83"/>
                  </a:lnTo>
                  <a:lnTo>
                    <a:pt x="62" y="91"/>
                  </a:lnTo>
                  <a:lnTo>
                    <a:pt x="62" y="98"/>
                  </a:lnTo>
                  <a:lnTo>
                    <a:pt x="62" y="106"/>
                  </a:lnTo>
                  <a:lnTo>
                    <a:pt x="62" y="113"/>
                  </a:lnTo>
                  <a:lnTo>
                    <a:pt x="63" y="120"/>
                  </a:lnTo>
                  <a:lnTo>
                    <a:pt x="65" y="126"/>
                  </a:lnTo>
                  <a:lnTo>
                    <a:pt x="67" y="131"/>
                  </a:lnTo>
                  <a:lnTo>
                    <a:pt x="72" y="139"/>
                  </a:lnTo>
                  <a:lnTo>
                    <a:pt x="78" y="146"/>
                  </a:lnTo>
                  <a:lnTo>
                    <a:pt x="86" y="151"/>
                  </a:lnTo>
                  <a:lnTo>
                    <a:pt x="95" y="153"/>
                  </a:lnTo>
                  <a:lnTo>
                    <a:pt x="101" y="154"/>
                  </a:lnTo>
                  <a:lnTo>
                    <a:pt x="106" y="154"/>
                  </a:lnTo>
                  <a:lnTo>
                    <a:pt x="112" y="154"/>
                  </a:lnTo>
                  <a:lnTo>
                    <a:pt x="117" y="153"/>
                  </a:lnTo>
                  <a:lnTo>
                    <a:pt x="123" y="151"/>
                  </a:lnTo>
                  <a:lnTo>
                    <a:pt x="130" y="146"/>
                  </a:lnTo>
                  <a:lnTo>
                    <a:pt x="137" y="142"/>
                  </a:lnTo>
                  <a:lnTo>
                    <a:pt x="145" y="135"/>
                  </a:lnTo>
                  <a:lnTo>
                    <a:pt x="148" y="142"/>
                  </a:lnTo>
                  <a:lnTo>
                    <a:pt x="143" y="147"/>
                  </a:lnTo>
                  <a:lnTo>
                    <a:pt x="137" y="153"/>
                  </a:lnTo>
                  <a:lnTo>
                    <a:pt x="132" y="159"/>
                  </a:lnTo>
                  <a:lnTo>
                    <a:pt x="126" y="163"/>
                  </a:lnTo>
                  <a:lnTo>
                    <a:pt x="121" y="167"/>
                  </a:lnTo>
                  <a:lnTo>
                    <a:pt x="115" y="170"/>
                  </a:lnTo>
                  <a:lnTo>
                    <a:pt x="110" y="172"/>
                  </a:lnTo>
                  <a:lnTo>
                    <a:pt x="103" y="175"/>
                  </a:lnTo>
                  <a:lnTo>
                    <a:pt x="98" y="176"/>
                  </a:lnTo>
                  <a:lnTo>
                    <a:pt x="92" y="177"/>
                  </a:lnTo>
                  <a:lnTo>
                    <a:pt x="87" y="178"/>
                  </a:lnTo>
                  <a:lnTo>
                    <a:pt x="81" y="178"/>
                  </a:lnTo>
                  <a:lnTo>
                    <a:pt x="76" y="178"/>
                  </a:lnTo>
                  <a:lnTo>
                    <a:pt x="70" y="177"/>
                  </a:lnTo>
                  <a:lnTo>
                    <a:pt x="65" y="176"/>
                  </a:lnTo>
                  <a:lnTo>
                    <a:pt x="58" y="175"/>
                  </a:lnTo>
                  <a:lnTo>
                    <a:pt x="48" y="172"/>
                  </a:lnTo>
                  <a:lnTo>
                    <a:pt x="40" y="169"/>
                  </a:lnTo>
                  <a:lnTo>
                    <a:pt x="32" y="164"/>
                  </a:lnTo>
                  <a:lnTo>
                    <a:pt x="25" y="160"/>
                  </a:lnTo>
                  <a:lnTo>
                    <a:pt x="18" y="154"/>
                  </a:lnTo>
                  <a:lnTo>
                    <a:pt x="13" y="147"/>
                  </a:lnTo>
                  <a:lnTo>
                    <a:pt x="8" y="140"/>
                  </a:lnTo>
                  <a:lnTo>
                    <a:pt x="5" y="132"/>
                  </a:lnTo>
                  <a:lnTo>
                    <a:pt x="2" y="126"/>
                  </a:lnTo>
                  <a:lnTo>
                    <a:pt x="1" y="119"/>
                  </a:lnTo>
                  <a:lnTo>
                    <a:pt x="1" y="111"/>
                  </a:lnTo>
                  <a:lnTo>
                    <a:pt x="0" y="103"/>
                  </a:lnTo>
                  <a:lnTo>
                    <a:pt x="1" y="96"/>
                  </a:lnTo>
                  <a:lnTo>
                    <a:pt x="2" y="88"/>
                  </a:lnTo>
                  <a:lnTo>
                    <a:pt x="3" y="79"/>
                  </a:lnTo>
                  <a:lnTo>
                    <a:pt x="6" y="71"/>
                  </a:lnTo>
                  <a:lnTo>
                    <a:pt x="10" y="61"/>
                  </a:lnTo>
                  <a:lnTo>
                    <a:pt x="13" y="52"/>
                  </a:lnTo>
                  <a:lnTo>
                    <a:pt x="17" y="44"/>
                  </a:lnTo>
                  <a:lnTo>
                    <a:pt x="22" y="36"/>
                  </a:lnTo>
                  <a:lnTo>
                    <a:pt x="28" y="29"/>
                  </a:lnTo>
                  <a:lnTo>
                    <a:pt x="35" y="22"/>
                  </a:lnTo>
                  <a:lnTo>
                    <a:pt x="41" y="16"/>
                  </a:lnTo>
                  <a:lnTo>
                    <a:pt x="48" y="12"/>
                  </a:lnTo>
                  <a:lnTo>
                    <a:pt x="57" y="8"/>
                  </a:lnTo>
                  <a:lnTo>
                    <a:pt x="65" y="5"/>
                  </a:lnTo>
                  <a:lnTo>
                    <a:pt x="73" y="3"/>
                  </a:lnTo>
                  <a:lnTo>
                    <a:pt x="82" y="0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5" y="3"/>
                  </a:lnTo>
                  <a:lnTo>
                    <a:pt x="121" y="5"/>
                  </a:lnTo>
                  <a:lnTo>
                    <a:pt x="128" y="7"/>
                  </a:lnTo>
                  <a:lnTo>
                    <a:pt x="135" y="11"/>
                  </a:lnTo>
                  <a:lnTo>
                    <a:pt x="140" y="14"/>
                  </a:lnTo>
                  <a:lnTo>
                    <a:pt x="145" y="19"/>
                  </a:lnTo>
                  <a:lnTo>
                    <a:pt x="150" y="23"/>
                  </a:lnTo>
                  <a:lnTo>
                    <a:pt x="153" y="29"/>
                  </a:lnTo>
                  <a:lnTo>
                    <a:pt x="157" y="34"/>
                  </a:lnTo>
                  <a:lnTo>
                    <a:pt x="161" y="41"/>
                  </a:lnTo>
                  <a:lnTo>
                    <a:pt x="163" y="48"/>
                  </a:lnTo>
                  <a:lnTo>
                    <a:pt x="165" y="55"/>
                  </a:lnTo>
                  <a:lnTo>
                    <a:pt x="166" y="63"/>
                  </a:lnTo>
                  <a:lnTo>
                    <a:pt x="166" y="72"/>
                  </a:lnTo>
                  <a:lnTo>
                    <a:pt x="166" y="80"/>
                  </a:lnTo>
                  <a:lnTo>
                    <a:pt x="163" y="90"/>
                  </a:lnTo>
                  <a:lnTo>
                    <a:pt x="161" y="99"/>
                  </a:lnTo>
                  <a:close/>
                  <a:moveTo>
                    <a:pt x="116" y="76"/>
                  </a:moveTo>
                  <a:lnTo>
                    <a:pt x="117" y="69"/>
                  </a:lnTo>
                  <a:lnTo>
                    <a:pt x="120" y="63"/>
                  </a:lnTo>
                  <a:lnTo>
                    <a:pt x="121" y="57"/>
                  </a:lnTo>
                  <a:lnTo>
                    <a:pt x="122" y="52"/>
                  </a:lnTo>
                  <a:lnTo>
                    <a:pt x="122" y="47"/>
                  </a:lnTo>
                  <a:lnTo>
                    <a:pt x="123" y="44"/>
                  </a:lnTo>
                  <a:lnTo>
                    <a:pt x="123" y="40"/>
                  </a:lnTo>
                  <a:lnTo>
                    <a:pt x="123" y="37"/>
                  </a:lnTo>
                  <a:lnTo>
                    <a:pt x="123" y="32"/>
                  </a:lnTo>
                  <a:lnTo>
                    <a:pt x="122" y="27"/>
                  </a:lnTo>
                  <a:lnTo>
                    <a:pt x="121" y="22"/>
                  </a:lnTo>
                  <a:lnTo>
                    <a:pt x="118" y="19"/>
                  </a:lnTo>
                  <a:lnTo>
                    <a:pt x="117" y="17"/>
                  </a:lnTo>
                  <a:lnTo>
                    <a:pt x="116" y="15"/>
                  </a:lnTo>
                  <a:lnTo>
                    <a:pt x="113" y="14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1" y="14"/>
                  </a:lnTo>
                  <a:lnTo>
                    <a:pt x="96" y="15"/>
                  </a:lnTo>
                  <a:lnTo>
                    <a:pt x="92" y="19"/>
                  </a:lnTo>
                  <a:lnTo>
                    <a:pt x="88" y="22"/>
                  </a:lnTo>
                  <a:lnTo>
                    <a:pt x="86" y="25"/>
                  </a:lnTo>
                  <a:lnTo>
                    <a:pt x="83" y="30"/>
                  </a:lnTo>
                  <a:lnTo>
                    <a:pt x="80" y="34"/>
                  </a:lnTo>
                  <a:lnTo>
                    <a:pt x="77" y="39"/>
                  </a:lnTo>
                  <a:lnTo>
                    <a:pt x="75" y="45"/>
                  </a:lnTo>
                  <a:lnTo>
                    <a:pt x="72" y="52"/>
                  </a:lnTo>
                  <a:lnTo>
                    <a:pt x="70" y="57"/>
                  </a:lnTo>
                  <a:lnTo>
                    <a:pt x="68" y="64"/>
                  </a:lnTo>
                  <a:lnTo>
                    <a:pt x="116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3" name="Freeform 955"/>
            <p:cNvSpPr>
              <a:spLocks noEditPoints="1"/>
            </p:cNvSpPr>
            <p:nvPr/>
          </p:nvSpPr>
          <p:spPr bwMode="auto">
            <a:xfrm>
              <a:off x="3528" y="2530"/>
              <a:ext cx="248" cy="176"/>
            </a:xfrm>
            <a:custGeom>
              <a:avLst/>
              <a:gdLst>
                <a:gd name="T0" fmla="*/ 0 w 1238"/>
                <a:gd name="T1" fmla="*/ 0 h 706"/>
                <a:gd name="T2" fmla="*/ 0 w 1238"/>
                <a:gd name="T3" fmla="*/ 0 h 706"/>
                <a:gd name="T4" fmla="*/ 0 w 1238"/>
                <a:gd name="T5" fmla="*/ 0 h 706"/>
                <a:gd name="T6" fmla="*/ 0 w 1238"/>
                <a:gd name="T7" fmla="*/ 0 h 706"/>
                <a:gd name="T8" fmla="*/ 0 w 1238"/>
                <a:gd name="T9" fmla="*/ 0 h 706"/>
                <a:gd name="T10" fmla="*/ 0 w 1238"/>
                <a:gd name="T11" fmla="*/ 0 h 706"/>
                <a:gd name="T12" fmla="*/ 0 w 1238"/>
                <a:gd name="T13" fmla="*/ 0 h 706"/>
                <a:gd name="T14" fmla="*/ 0 w 1238"/>
                <a:gd name="T15" fmla="*/ 0 h 706"/>
                <a:gd name="T16" fmla="*/ 0 w 1238"/>
                <a:gd name="T17" fmla="*/ 0 h 706"/>
                <a:gd name="T18" fmla="*/ 0 w 1238"/>
                <a:gd name="T19" fmla="*/ 0 h 706"/>
                <a:gd name="T20" fmla="*/ 0 w 1238"/>
                <a:gd name="T21" fmla="*/ 0 h 706"/>
                <a:gd name="T22" fmla="*/ 0 w 1238"/>
                <a:gd name="T23" fmla="*/ 0 h 706"/>
                <a:gd name="T24" fmla="*/ 0 w 1238"/>
                <a:gd name="T25" fmla="*/ 0 h 706"/>
                <a:gd name="T26" fmla="*/ 0 w 1238"/>
                <a:gd name="T27" fmla="*/ 0 h 706"/>
                <a:gd name="T28" fmla="*/ 0 w 1238"/>
                <a:gd name="T29" fmla="*/ 0 h 706"/>
                <a:gd name="T30" fmla="*/ 0 w 1238"/>
                <a:gd name="T31" fmla="*/ 0 h 706"/>
                <a:gd name="T32" fmla="*/ 0 w 1238"/>
                <a:gd name="T33" fmla="*/ 0 h 706"/>
                <a:gd name="T34" fmla="*/ 0 w 1238"/>
                <a:gd name="T35" fmla="*/ 0 h 706"/>
                <a:gd name="T36" fmla="*/ 0 w 1238"/>
                <a:gd name="T37" fmla="*/ 0 h 706"/>
                <a:gd name="T38" fmla="*/ 0 w 1238"/>
                <a:gd name="T39" fmla="*/ 0 h 706"/>
                <a:gd name="T40" fmla="*/ 0 w 1238"/>
                <a:gd name="T41" fmla="*/ 0 h 706"/>
                <a:gd name="T42" fmla="*/ 0 w 1238"/>
                <a:gd name="T43" fmla="*/ 0 h 706"/>
                <a:gd name="T44" fmla="*/ 0 w 1238"/>
                <a:gd name="T45" fmla="*/ 0 h 706"/>
                <a:gd name="T46" fmla="*/ 0 w 1238"/>
                <a:gd name="T47" fmla="*/ 0 h 706"/>
                <a:gd name="T48" fmla="*/ 0 w 1238"/>
                <a:gd name="T49" fmla="*/ 0 h 706"/>
                <a:gd name="T50" fmla="*/ 0 w 1238"/>
                <a:gd name="T51" fmla="*/ 0 h 706"/>
                <a:gd name="T52" fmla="*/ 0 w 1238"/>
                <a:gd name="T53" fmla="*/ 0 h 706"/>
                <a:gd name="T54" fmla="*/ 0 w 1238"/>
                <a:gd name="T55" fmla="*/ 0 h 706"/>
                <a:gd name="T56" fmla="*/ 0 w 1238"/>
                <a:gd name="T57" fmla="*/ 0 h 706"/>
                <a:gd name="T58" fmla="*/ 0 w 1238"/>
                <a:gd name="T59" fmla="*/ 0 h 706"/>
                <a:gd name="T60" fmla="*/ 0 w 1238"/>
                <a:gd name="T61" fmla="*/ 0 h 706"/>
                <a:gd name="T62" fmla="*/ 0 w 1238"/>
                <a:gd name="T63" fmla="*/ 0 h 706"/>
                <a:gd name="T64" fmla="*/ 0 w 1238"/>
                <a:gd name="T65" fmla="*/ 0 h 706"/>
                <a:gd name="T66" fmla="*/ 0 w 1238"/>
                <a:gd name="T67" fmla="*/ 0 h 706"/>
                <a:gd name="T68" fmla="*/ 0 w 1238"/>
                <a:gd name="T69" fmla="*/ 0 h 706"/>
                <a:gd name="T70" fmla="*/ 0 w 1238"/>
                <a:gd name="T71" fmla="*/ 0 h 706"/>
                <a:gd name="T72" fmla="*/ 0 w 1238"/>
                <a:gd name="T73" fmla="*/ 0 h 706"/>
                <a:gd name="T74" fmla="*/ 0 w 1238"/>
                <a:gd name="T75" fmla="*/ 0 h 706"/>
                <a:gd name="T76" fmla="*/ 0 w 1238"/>
                <a:gd name="T77" fmla="*/ 0 h 706"/>
                <a:gd name="T78" fmla="*/ 0 w 1238"/>
                <a:gd name="T79" fmla="*/ 0 h 706"/>
                <a:gd name="T80" fmla="*/ 0 w 1238"/>
                <a:gd name="T81" fmla="*/ 0 h 706"/>
                <a:gd name="T82" fmla="*/ 0 w 1238"/>
                <a:gd name="T83" fmla="*/ 0 h 706"/>
                <a:gd name="T84" fmla="*/ 0 w 1238"/>
                <a:gd name="T85" fmla="*/ 0 h 706"/>
                <a:gd name="T86" fmla="*/ 0 w 1238"/>
                <a:gd name="T87" fmla="*/ 0 h 706"/>
                <a:gd name="T88" fmla="*/ 0 w 1238"/>
                <a:gd name="T89" fmla="*/ 0 h 706"/>
                <a:gd name="T90" fmla="*/ 0 w 1238"/>
                <a:gd name="T91" fmla="*/ 0 h 706"/>
                <a:gd name="T92" fmla="*/ 0 w 1238"/>
                <a:gd name="T93" fmla="*/ 0 h 706"/>
                <a:gd name="T94" fmla="*/ 0 w 1238"/>
                <a:gd name="T95" fmla="*/ 0 h 706"/>
                <a:gd name="T96" fmla="*/ 0 w 1238"/>
                <a:gd name="T97" fmla="*/ 0 h 706"/>
                <a:gd name="T98" fmla="*/ 0 w 1238"/>
                <a:gd name="T99" fmla="*/ 0 h 706"/>
                <a:gd name="T100" fmla="*/ 0 w 1238"/>
                <a:gd name="T101" fmla="*/ 0 h 706"/>
                <a:gd name="T102" fmla="*/ 0 w 1238"/>
                <a:gd name="T103" fmla="*/ 0 h 706"/>
                <a:gd name="T104" fmla="*/ 0 w 1238"/>
                <a:gd name="T105" fmla="*/ 0 h 706"/>
                <a:gd name="T106" fmla="*/ 0 w 1238"/>
                <a:gd name="T107" fmla="*/ 0 h 706"/>
                <a:gd name="T108" fmla="*/ 0 w 1238"/>
                <a:gd name="T109" fmla="*/ 0 h 706"/>
                <a:gd name="T110" fmla="*/ 0 w 1238"/>
                <a:gd name="T111" fmla="*/ 0 h 706"/>
                <a:gd name="T112" fmla="*/ 0 w 1238"/>
                <a:gd name="T113" fmla="*/ 0 h 706"/>
                <a:gd name="T114" fmla="*/ 0 w 1238"/>
                <a:gd name="T115" fmla="*/ 0 h 706"/>
                <a:gd name="T116" fmla="*/ 0 w 1238"/>
                <a:gd name="T117" fmla="*/ 0 h 7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238"/>
                <a:gd name="T178" fmla="*/ 0 h 706"/>
                <a:gd name="T179" fmla="*/ 1238 w 1238"/>
                <a:gd name="T180" fmla="*/ 706 h 7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238" h="706">
                  <a:moveTo>
                    <a:pt x="116" y="20"/>
                  </a:moveTo>
                  <a:lnTo>
                    <a:pt x="107" y="58"/>
                  </a:lnTo>
                  <a:lnTo>
                    <a:pt x="113" y="53"/>
                  </a:lnTo>
                  <a:lnTo>
                    <a:pt x="118" y="48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3" y="37"/>
                  </a:lnTo>
                  <a:lnTo>
                    <a:pt x="138" y="33"/>
                  </a:lnTo>
                  <a:lnTo>
                    <a:pt x="143" y="31"/>
                  </a:lnTo>
                  <a:lnTo>
                    <a:pt x="147" y="30"/>
                  </a:lnTo>
                  <a:lnTo>
                    <a:pt x="153" y="28"/>
                  </a:lnTo>
                  <a:lnTo>
                    <a:pt x="161" y="26"/>
                  </a:lnTo>
                  <a:lnTo>
                    <a:pt x="167" y="26"/>
                  </a:lnTo>
                  <a:lnTo>
                    <a:pt x="173" y="28"/>
                  </a:lnTo>
                  <a:lnTo>
                    <a:pt x="178" y="29"/>
                  </a:lnTo>
                  <a:lnTo>
                    <a:pt x="183" y="30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3" y="41"/>
                  </a:lnTo>
                  <a:lnTo>
                    <a:pt x="195" y="46"/>
                  </a:lnTo>
                  <a:lnTo>
                    <a:pt x="195" y="51"/>
                  </a:lnTo>
                  <a:lnTo>
                    <a:pt x="195" y="57"/>
                  </a:lnTo>
                  <a:lnTo>
                    <a:pt x="192" y="63"/>
                  </a:lnTo>
                  <a:lnTo>
                    <a:pt x="19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8" y="78"/>
                  </a:lnTo>
                  <a:lnTo>
                    <a:pt x="173" y="79"/>
                  </a:lnTo>
                  <a:lnTo>
                    <a:pt x="167" y="79"/>
                  </a:lnTo>
                  <a:lnTo>
                    <a:pt x="162" y="79"/>
                  </a:lnTo>
                  <a:lnTo>
                    <a:pt x="158" y="78"/>
                  </a:lnTo>
                  <a:lnTo>
                    <a:pt x="155" y="75"/>
                  </a:lnTo>
                  <a:lnTo>
                    <a:pt x="152" y="73"/>
                  </a:lnTo>
                  <a:lnTo>
                    <a:pt x="150" y="70"/>
                  </a:lnTo>
                  <a:lnTo>
                    <a:pt x="147" y="66"/>
                  </a:lnTo>
                  <a:lnTo>
                    <a:pt x="146" y="63"/>
                  </a:lnTo>
                  <a:lnTo>
                    <a:pt x="145" y="61"/>
                  </a:lnTo>
                  <a:lnTo>
                    <a:pt x="143" y="59"/>
                  </a:lnTo>
                  <a:lnTo>
                    <a:pt x="143" y="58"/>
                  </a:lnTo>
                  <a:lnTo>
                    <a:pt x="142" y="58"/>
                  </a:lnTo>
                  <a:lnTo>
                    <a:pt x="141" y="58"/>
                  </a:lnTo>
                  <a:lnTo>
                    <a:pt x="138" y="57"/>
                  </a:lnTo>
                  <a:lnTo>
                    <a:pt x="135" y="57"/>
                  </a:lnTo>
                  <a:lnTo>
                    <a:pt x="131" y="58"/>
                  </a:lnTo>
                  <a:lnTo>
                    <a:pt x="127" y="59"/>
                  </a:lnTo>
                  <a:lnTo>
                    <a:pt x="123" y="62"/>
                  </a:lnTo>
                  <a:lnTo>
                    <a:pt x="120" y="65"/>
                  </a:lnTo>
                  <a:lnTo>
                    <a:pt x="115" y="70"/>
                  </a:lnTo>
                  <a:lnTo>
                    <a:pt x="111" y="74"/>
                  </a:lnTo>
                  <a:lnTo>
                    <a:pt x="108" y="79"/>
                  </a:lnTo>
                  <a:lnTo>
                    <a:pt x="106" y="82"/>
                  </a:lnTo>
                  <a:lnTo>
                    <a:pt x="105" y="87"/>
                  </a:lnTo>
                  <a:lnTo>
                    <a:pt x="102" y="91"/>
                  </a:lnTo>
                  <a:lnTo>
                    <a:pt x="100" y="96"/>
                  </a:lnTo>
                  <a:lnTo>
                    <a:pt x="98" y="102"/>
                  </a:lnTo>
                  <a:lnTo>
                    <a:pt x="97" y="106"/>
                  </a:lnTo>
                  <a:lnTo>
                    <a:pt x="96" y="111"/>
                  </a:lnTo>
                  <a:lnTo>
                    <a:pt x="87" y="149"/>
                  </a:lnTo>
                  <a:lnTo>
                    <a:pt x="86" y="160"/>
                  </a:lnTo>
                  <a:lnTo>
                    <a:pt x="85" y="164"/>
                  </a:lnTo>
                  <a:lnTo>
                    <a:pt x="83" y="168"/>
                  </a:lnTo>
                  <a:lnTo>
                    <a:pt x="83" y="171"/>
                  </a:lnTo>
                  <a:lnTo>
                    <a:pt x="83" y="173"/>
                  </a:lnTo>
                  <a:lnTo>
                    <a:pt x="85" y="176"/>
                  </a:lnTo>
                  <a:lnTo>
                    <a:pt x="86" y="178"/>
                  </a:lnTo>
                  <a:lnTo>
                    <a:pt x="87" y="179"/>
                  </a:lnTo>
                  <a:lnTo>
                    <a:pt x="88" y="180"/>
                  </a:lnTo>
                  <a:lnTo>
                    <a:pt x="91" y="181"/>
                  </a:lnTo>
                  <a:lnTo>
                    <a:pt x="95" y="184"/>
                  </a:lnTo>
                  <a:lnTo>
                    <a:pt x="98" y="185"/>
                  </a:lnTo>
                  <a:lnTo>
                    <a:pt x="102" y="187"/>
                  </a:lnTo>
                  <a:lnTo>
                    <a:pt x="101" y="193"/>
                  </a:lnTo>
                  <a:lnTo>
                    <a:pt x="0" y="175"/>
                  </a:lnTo>
                  <a:lnTo>
                    <a:pt x="1" y="169"/>
                  </a:lnTo>
                  <a:lnTo>
                    <a:pt x="7" y="169"/>
                  </a:lnTo>
                  <a:lnTo>
                    <a:pt x="12" y="169"/>
                  </a:lnTo>
                  <a:lnTo>
                    <a:pt x="16" y="168"/>
                  </a:lnTo>
                  <a:lnTo>
                    <a:pt x="18" y="165"/>
                  </a:lnTo>
                  <a:lnTo>
                    <a:pt x="22" y="162"/>
                  </a:lnTo>
                  <a:lnTo>
                    <a:pt x="25" y="157"/>
                  </a:lnTo>
                  <a:lnTo>
                    <a:pt x="27" y="149"/>
                  </a:lnTo>
                  <a:lnTo>
                    <a:pt x="30" y="140"/>
                  </a:lnTo>
                  <a:lnTo>
                    <a:pt x="50" y="47"/>
                  </a:lnTo>
                  <a:lnTo>
                    <a:pt x="51" y="39"/>
                  </a:lnTo>
                  <a:lnTo>
                    <a:pt x="52" y="33"/>
                  </a:lnTo>
                  <a:lnTo>
                    <a:pt x="53" y="30"/>
                  </a:lnTo>
                  <a:lnTo>
                    <a:pt x="53" y="26"/>
                  </a:lnTo>
                  <a:lnTo>
                    <a:pt x="52" y="24"/>
                  </a:lnTo>
                  <a:lnTo>
                    <a:pt x="51" y="22"/>
                  </a:lnTo>
                  <a:lnTo>
                    <a:pt x="50" y="20"/>
                  </a:lnTo>
                  <a:lnTo>
                    <a:pt x="48" y="18"/>
                  </a:lnTo>
                  <a:lnTo>
                    <a:pt x="46" y="16"/>
                  </a:lnTo>
                  <a:lnTo>
                    <a:pt x="43" y="14"/>
                  </a:lnTo>
                  <a:lnTo>
                    <a:pt x="40" y="13"/>
                  </a:lnTo>
                  <a:lnTo>
                    <a:pt x="35" y="10"/>
                  </a:lnTo>
                  <a:lnTo>
                    <a:pt x="36" y="5"/>
                  </a:lnTo>
                  <a:lnTo>
                    <a:pt x="116" y="20"/>
                  </a:lnTo>
                  <a:close/>
                  <a:moveTo>
                    <a:pt x="396" y="71"/>
                  </a:moveTo>
                  <a:lnTo>
                    <a:pt x="368" y="202"/>
                  </a:lnTo>
                  <a:lnTo>
                    <a:pt x="366" y="211"/>
                  </a:lnTo>
                  <a:lnTo>
                    <a:pt x="366" y="218"/>
                  </a:lnTo>
                  <a:lnTo>
                    <a:pt x="365" y="224"/>
                  </a:lnTo>
                  <a:lnTo>
                    <a:pt x="366" y="228"/>
                  </a:lnTo>
                  <a:lnTo>
                    <a:pt x="367" y="230"/>
                  </a:lnTo>
                  <a:lnTo>
                    <a:pt x="371" y="233"/>
                  </a:lnTo>
                  <a:lnTo>
                    <a:pt x="375" y="235"/>
                  </a:lnTo>
                  <a:lnTo>
                    <a:pt x="380" y="237"/>
                  </a:lnTo>
                  <a:lnTo>
                    <a:pt x="378" y="243"/>
                  </a:lnTo>
                  <a:lnTo>
                    <a:pt x="302" y="229"/>
                  </a:lnTo>
                  <a:lnTo>
                    <a:pt x="307" y="206"/>
                  </a:lnTo>
                  <a:lnTo>
                    <a:pt x="298" y="212"/>
                  </a:lnTo>
                  <a:lnTo>
                    <a:pt x="291" y="217"/>
                  </a:lnTo>
                  <a:lnTo>
                    <a:pt x="282" y="220"/>
                  </a:lnTo>
                  <a:lnTo>
                    <a:pt x="275" y="222"/>
                  </a:lnTo>
                  <a:lnTo>
                    <a:pt x="268" y="225"/>
                  </a:lnTo>
                  <a:lnTo>
                    <a:pt x="261" y="225"/>
                  </a:lnTo>
                  <a:lnTo>
                    <a:pt x="253" y="226"/>
                  </a:lnTo>
                  <a:lnTo>
                    <a:pt x="245" y="225"/>
                  </a:lnTo>
                  <a:lnTo>
                    <a:pt x="236" y="222"/>
                  </a:lnTo>
                  <a:lnTo>
                    <a:pt x="230" y="219"/>
                  </a:lnTo>
                  <a:lnTo>
                    <a:pt x="223" y="216"/>
                  </a:lnTo>
                  <a:lnTo>
                    <a:pt x="218" y="210"/>
                  </a:lnTo>
                  <a:lnTo>
                    <a:pt x="213" y="204"/>
                  </a:lnTo>
                  <a:lnTo>
                    <a:pt x="210" y="198"/>
                  </a:lnTo>
                  <a:lnTo>
                    <a:pt x="207" y="193"/>
                  </a:lnTo>
                  <a:lnTo>
                    <a:pt x="206" y="187"/>
                  </a:lnTo>
                  <a:lnTo>
                    <a:pt x="206" y="184"/>
                  </a:lnTo>
                  <a:lnTo>
                    <a:pt x="206" y="180"/>
                  </a:lnTo>
                  <a:lnTo>
                    <a:pt x="206" y="176"/>
                  </a:lnTo>
                  <a:lnTo>
                    <a:pt x="206" y="171"/>
                  </a:lnTo>
                  <a:lnTo>
                    <a:pt x="207" y="165"/>
                  </a:lnTo>
                  <a:lnTo>
                    <a:pt x="208" y="160"/>
                  </a:lnTo>
                  <a:lnTo>
                    <a:pt x="210" y="153"/>
                  </a:lnTo>
                  <a:lnTo>
                    <a:pt x="211" y="146"/>
                  </a:lnTo>
                  <a:lnTo>
                    <a:pt x="225" y="79"/>
                  </a:lnTo>
                  <a:lnTo>
                    <a:pt x="227" y="70"/>
                  </a:lnTo>
                  <a:lnTo>
                    <a:pt x="228" y="62"/>
                  </a:lnTo>
                  <a:lnTo>
                    <a:pt x="228" y="56"/>
                  </a:lnTo>
                  <a:lnTo>
                    <a:pt x="227" y="53"/>
                  </a:lnTo>
                  <a:lnTo>
                    <a:pt x="225" y="50"/>
                  </a:lnTo>
                  <a:lnTo>
                    <a:pt x="222" y="48"/>
                  </a:lnTo>
                  <a:lnTo>
                    <a:pt x="218" y="46"/>
                  </a:lnTo>
                  <a:lnTo>
                    <a:pt x="212" y="43"/>
                  </a:lnTo>
                  <a:lnTo>
                    <a:pt x="213" y="38"/>
                  </a:lnTo>
                  <a:lnTo>
                    <a:pt x="291" y="51"/>
                  </a:lnTo>
                  <a:lnTo>
                    <a:pt x="265" y="171"/>
                  </a:lnTo>
                  <a:lnTo>
                    <a:pt x="263" y="179"/>
                  </a:lnTo>
                  <a:lnTo>
                    <a:pt x="262" y="186"/>
                  </a:lnTo>
                  <a:lnTo>
                    <a:pt x="261" y="192"/>
                  </a:lnTo>
                  <a:lnTo>
                    <a:pt x="261" y="195"/>
                  </a:lnTo>
                  <a:lnTo>
                    <a:pt x="261" y="197"/>
                  </a:lnTo>
                  <a:lnTo>
                    <a:pt x="262" y="200"/>
                  </a:lnTo>
                  <a:lnTo>
                    <a:pt x="263" y="203"/>
                  </a:lnTo>
                  <a:lnTo>
                    <a:pt x="265" y="205"/>
                  </a:lnTo>
                  <a:lnTo>
                    <a:pt x="267" y="206"/>
                  </a:lnTo>
                  <a:lnTo>
                    <a:pt x="270" y="208"/>
                  </a:lnTo>
                  <a:lnTo>
                    <a:pt x="272" y="209"/>
                  </a:lnTo>
                  <a:lnTo>
                    <a:pt x="275" y="209"/>
                  </a:lnTo>
                  <a:lnTo>
                    <a:pt x="277" y="210"/>
                  </a:lnTo>
                  <a:lnTo>
                    <a:pt x="281" y="210"/>
                  </a:lnTo>
                  <a:lnTo>
                    <a:pt x="285" y="209"/>
                  </a:lnTo>
                  <a:lnTo>
                    <a:pt x="287" y="208"/>
                  </a:lnTo>
                  <a:lnTo>
                    <a:pt x="292" y="205"/>
                  </a:lnTo>
                  <a:lnTo>
                    <a:pt x="297" y="202"/>
                  </a:lnTo>
                  <a:lnTo>
                    <a:pt x="303" y="196"/>
                  </a:lnTo>
                  <a:lnTo>
                    <a:pt x="310" y="190"/>
                  </a:lnTo>
                  <a:lnTo>
                    <a:pt x="331" y="98"/>
                  </a:lnTo>
                  <a:lnTo>
                    <a:pt x="332" y="89"/>
                  </a:lnTo>
                  <a:lnTo>
                    <a:pt x="333" y="81"/>
                  </a:lnTo>
                  <a:lnTo>
                    <a:pt x="333" y="75"/>
                  </a:lnTo>
                  <a:lnTo>
                    <a:pt x="332" y="72"/>
                  </a:lnTo>
                  <a:lnTo>
                    <a:pt x="331" y="70"/>
                  </a:lnTo>
                  <a:lnTo>
                    <a:pt x="327" y="66"/>
                  </a:lnTo>
                  <a:lnTo>
                    <a:pt x="323" y="64"/>
                  </a:lnTo>
                  <a:lnTo>
                    <a:pt x="318" y="62"/>
                  </a:lnTo>
                  <a:lnTo>
                    <a:pt x="318" y="57"/>
                  </a:lnTo>
                  <a:lnTo>
                    <a:pt x="396" y="71"/>
                  </a:lnTo>
                  <a:close/>
                  <a:moveTo>
                    <a:pt x="536" y="14"/>
                  </a:moveTo>
                  <a:lnTo>
                    <a:pt x="515" y="112"/>
                  </a:lnTo>
                  <a:lnTo>
                    <a:pt x="521" y="107"/>
                  </a:lnTo>
                  <a:lnTo>
                    <a:pt x="528" y="104"/>
                  </a:lnTo>
                  <a:lnTo>
                    <a:pt x="535" y="102"/>
                  </a:lnTo>
                  <a:lnTo>
                    <a:pt x="542" y="99"/>
                  </a:lnTo>
                  <a:lnTo>
                    <a:pt x="548" y="98"/>
                  </a:lnTo>
                  <a:lnTo>
                    <a:pt x="556" y="98"/>
                  </a:lnTo>
                  <a:lnTo>
                    <a:pt x="562" y="98"/>
                  </a:lnTo>
                  <a:lnTo>
                    <a:pt x="570" y="99"/>
                  </a:lnTo>
                  <a:lnTo>
                    <a:pt x="578" y="102"/>
                  </a:lnTo>
                  <a:lnTo>
                    <a:pt x="587" y="105"/>
                  </a:lnTo>
                  <a:lnTo>
                    <a:pt x="595" y="111"/>
                  </a:lnTo>
                  <a:lnTo>
                    <a:pt x="602" y="116"/>
                  </a:lnTo>
                  <a:lnTo>
                    <a:pt x="608" y="123"/>
                  </a:lnTo>
                  <a:lnTo>
                    <a:pt x="615" y="130"/>
                  </a:lnTo>
                  <a:lnTo>
                    <a:pt x="618" y="139"/>
                  </a:lnTo>
                  <a:lnTo>
                    <a:pt x="622" y="148"/>
                  </a:lnTo>
                  <a:lnTo>
                    <a:pt x="623" y="154"/>
                  </a:lnTo>
                  <a:lnTo>
                    <a:pt x="625" y="159"/>
                  </a:lnTo>
                  <a:lnTo>
                    <a:pt x="625" y="164"/>
                  </a:lnTo>
                  <a:lnTo>
                    <a:pt x="625" y="170"/>
                  </a:lnTo>
                  <a:lnTo>
                    <a:pt x="625" y="176"/>
                  </a:lnTo>
                  <a:lnTo>
                    <a:pt x="625" y="181"/>
                  </a:lnTo>
                  <a:lnTo>
                    <a:pt x="623" y="187"/>
                  </a:lnTo>
                  <a:lnTo>
                    <a:pt x="622" y="194"/>
                  </a:lnTo>
                  <a:lnTo>
                    <a:pt x="621" y="201"/>
                  </a:lnTo>
                  <a:lnTo>
                    <a:pt x="618" y="208"/>
                  </a:lnTo>
                  <a:lnTo>
                    <a:pt x="616" y="213"/>
                  </a:lnTo>
                  <a:lnTo>
                    <a:pt x="613" y="219"/>
                  </a:lnTo>
                  <a:lnTo>
                    <a:pt x="610" y="225"/>
                  </a:lnTo>
                  <a:lnTo>
                    <a:pt x="607" y="230"/>
                  </a:lnTo>
                  <a:lnTo>
                    <a:pt x="603" y="236"/>
                  </a:lnTo>
                  <a:lnTo>
                    <a:pt x="600" y="241"/>
                  </a:lnTo>
                  <a:lnTo>
                    <a:pt x="595" y="246"/>
                  </a:lnTo>
                  <a:lnTo>
                    <a:pt x="590" y="251"/>
                  </a:lnTo>
                  <a:lnTo>
                    <a:pt x="586" y="255"/>
                  </a:lnTo>
                  <a:lnTo>
                    <a:pt x="581" y="259"/>
                  </a:lnTo>
                  <a:lnTo>
                    <a:pt x="576" y="262"/>
                  </a:lnTo>
                  <a:lnTo>
                    <a:pt x="570" y="265"/>
                  </a:lnTo>
                  <a:lnTo>
                    <a:pt x="565" y="267"/>
                  </a:lnTo>
                  <a:lnTo>
                    <a:pt x="558" y="269"/>
                  </a:lnTo>
                  <a:lnTo>
                    <a:pt x="552" y="271"/>
                  </a:lnTo>
                  <a:lnTo>
                    <a:pt x="547" y="273"/>
                  </a:lnTo>
                  <a:lnTo>
                    <a:pt x="541" y="274"/>
                  </a:lnTo>
                  <a:lnTo>
                    <a:pt x="536" y="274"/>
                  </a:lnTo>
                  <a:lnTo>
                    <a:pt x="530" y="275"/>
                  </a:lnTo>
                  <a:lnTo>
                    <a:pt x="523" y="274"/>
                  </a:lnTo>
                  <a:lnTo>
                    <a:pt x="517" y="274"/>
                  </a:lnTo>
                  <a:lnTo>
                    <a:pt x="511" y="273"/>
                  </a:lnTo>
                  <a:lnTo>
                    <a:pt x="503" y="270"/>
                  </a:lnTo>
                  <a:lnTo>
                    <a:pt x="497" y="269"/>
                  </a:lnTo>
                  <a:lnTo>
                    <a:pt x="491" y="267"/>
                  </a:lnTo>
                  <a:lnTo>
                    <a:pt x="485" y="265"/>
                  </a:lnTo>
                  <a:lnTo>
                    <a:pt x="480" y="261"/>
                  </a:lnTo>
                  <a:lnTo>
                    <a:pt x="475" y="257"/>
                  </a:lnTo>
                  <a:lnTo>
                    <a:pt x="470" y="251"/>
                  </a:lnTo>
                  <a:lnTo>
                    <a:pt x="465" y="246"/>
                  </a:lnTo>
                  <a:lnTo>
                    <a:pt x="430" y="258"/>
                  </a:lnTo>
                  <a:lnTo>
                    <a:pt x="423" y="257"/>
                  </a:lnTo>
                  <a:lnTo>
                    <a:pt x="470" y="42"/>
                  </a:lnTo>
                  <a:lnTo>
                    <a:pt x="471" y="34"/>
                  </a:lnTo>
                  <a:lnTo>
                    <a:pt x="472" y="29"/>
                  </a:lnTo>
                  <a:lnTo>
                    <a:pt x="473" y="24"/>
                  </a:lnTo>
                  <a:lnTo>
                    <a:pt x="473" y="21"/>
                  </a:lnTo>
                  <a:lnTo>
                    <a:pt x="472" y="18"/>
                  </a:lnTo>
                  <a:lnTo>
                    <a:pt x="471" y="16"/>
                  </a:lnTo>
                  <a:lnTo>
                    <a:pt x="470" y="14"/>
                  </a:lnTo>
                  <a:lnTo>
                    <a:pt x="468" y="12"/>
                  </a:lnTo>
                  <a:lnTo>
                    <a:pt x="466" y="9"/>
                  </a:lnTo>
                  <a:lnTo>
                    <a:pt x="462" y="8"/>
                  </a:lnTo>
                  <a:lnTo>
                    <a:pt x="458" y="7"/>
                  </a:lnTo>
                  <a:lnTo>
                    <a:pt x="455" y="6"/>
                  </a:lnTo>
                  <a:lnTo>
                    <a:pt x="456" y="0"/>
                  </a:lnTo>
                  <a:lnTo>
                    <a:pt x="536" y="14"/>
                  </a:lnTo>
                  <a:close/>
                  <a:moveTo>
                    <a:pt x="511" y="127"/>
                  </a:moveTo>
                  <a:lnTo>
                    <a:pt x="495" y="202"/>
                  </a:lnTo>
                  <a:lnTo>
                    <a:pt x="492" y="213"/>
                  </a:lnTo>
                  <a:lnTo>
                    <a:pt x="491" y="221"/>
                  </a:lnTo>
                  <a:lnTo>
                    <a:pt x="490" y="228"/>
                  </a:lnTo>
                  <a:lnTo>
                    <a:pt x="490" y="233"/>
                  </a:lnTo>
                  <a:lnTo>
                    <a:pt x="490" y="237"/>
                  </a:lnTo>
                  <a:lnTo>
                    <a:pt x="490" y="242"/>
                  </a:lnTo>
                  <a:lnTo>
                    <a:pt x="492" y="246"/>
                  </a:lnTo>
                  <a:lnTo>
                    <a:pt x="495" y="251"/>
                  </a:lnTo>
                  <a:lnTo>
                    <a:pt x="498" y="254"/>
                  </a:lnTo>
                  <a:lnTo>
                    <a:pt x="502" y="258"/>
                  </a:lnTo>
                  <a:lnTo>
                    <a:pt x="507" y="260"/>
                  </a:lnTo>
                  <a:lnTo>
                    <a:pt x="512" y="261"/>
                  </a:lnTo>
                  <a:lnTo>
                    <a:pt x="517" y="261"/>
                  </a:lnTo>
                  <a:lnTo>
                    <a:pt x="522" y="261"/>
                  </a:lnTo>
                  <a:lnTo>
                    <a:pt x="526" y="260"/>
                  </a:lnTo>
                  <a:lnTo>
                    <a:pt x="531" y="259"/>
                  </a:lnTo>
                  <a:lnTo>
                    <a:pt x="535" y="257"/>
                  </a:lnTo>
                  <a:lnTo>
                    <a:pt x="538" y="252"/>
                  </a:lnTo>
                  <a:lnTo>
                    <a:pt x="542" y="247"/>
                  </a:lnTo>
                  <a:lnTo>
                    <a:pt x="547" y="241"/>
                  </a:lnTo>
                  <a:lnTo>
                    <a:pt x="550" y="236"/>
                  </a:lnTo>
                  <a:lnTo>
                    <a:pt x="551" y="232"/>
                  </a:lnTo>
                  <a:lnTo>
                    <a:pt x="553" y="226"/>
                  </a:lnTo>
                  <a:lnTo>
                    <a:pt x="556" y="219"/>
                  </a:lnTo>
                  <a:lnTo>
                    <a:pt x="557" y="212"/>
                  </a:lnTo>
                  <a:lnTo>
                    <a:pt x="560" y="204"/>
                  </a:lnTo>
                  <a:lnTo>
                    <a:pt x="562" y="195"/>
                  </a:lnTo>
                  <a:lnTo>
                    <a:pt x="565" y="186"/>
                  </a:lnTo>
                  <a:lnTo>
                    <a:pt x="566" y="177"/>
                  </a:lnTo>
                  <a:lnTo>
                    <a:pt x="567" y="168"/>
                  </a:lnTo>
                  <a:lnTo>
                    <a:pt x="568" y="160"/>
                  </a:lnTo>
                  <a:lnTo>
                    <a:pt x="568" y="153"/>
                  </a:lnTo>
                  <a:lnTo>
                    <a:pt x="568" y="146"/>
                  </a:lnTo>
                  <a:lnTo>
                    <a:pt x="567" y="140"/>
                  </a:lnTo>
                  <a:lnTo>
                    <a:pt x="566" y="135"/>
                  </a:lnTo>
                  <a:lnTo>
                    <a:pt x="565" y="130"/>
                  </a:lnTo>
                  <a:lnTo>
                    <a:pt x="562" y="124"/>
                  </a:lnTo>
                  <a:lnTo>
                    <a:pt x="557" y="121"/>
                  </a:lnTo>
                  <a:lnTo>
                    <a:pt x="552" y="118"/>
                  </a:lnTo>
                  <a:lnTo>
                    <a:pt x="546" y="116"/>
                  </a:lnTo>
                  <a:lnTo>
                    <a:pt x="538" y="115"/>
                  </a:lnTo>
                  <a:lnTo>
                    <a:pt x="530" y="118"/>
                  </a:lnTo>
                  <a:lnTo>
                    <a:pt x="520" y="121"/>
                  </a:lnTo>
                  <a:lnTo>
                    <a:pt x="511" y="127"/>
                  </a:lnTo>
                  <a:close/>
                  <a:moveTo>
                    <a:pt x="762" y="55"/>
                  </a:moveTo>
                  <a:lnTo>
                    <a:pt x="741" y="153"/>
                  </a:lnTo>
                  <a:lnTo>
                    <a:pt x="747" y="148"/>
                  </a:lnTo>
                  <a:lnTo>
                    <a:pt x="755" y="145"/>
                  </a:lnTo>
                  <a:lnTo>
                    <a:pt x="761" y="143"/>
                  </a:lnTo>
                  <a:lnTo>
                    <a:pt x="768" y="140"/>
                  </a:lnTo>
                  <a:lnTo>
                    <a:pt x="775" y="139"/>
                  </a:lnTo>
                  <a:lnTo>
                    <a:pt x="782" y="139"/>
                  </a:lnTo>
                  <a:lnTo>
                    <a:pt x="788" y="139"/>
                  </a:lnTo>
                  <a:lnTo>
                    <a:pt x="796" y="140"/>
                  </a:lnTo>
                  <a:lnTo>
                    <a:pt x="805" y="143"/>
                  </a:lnTo>
                  <a:lnTo>
                    <a:pt x="813" y="146"/>
                  </a:lnTo>
                  <a:lnTo>
                    <a:pt x="821" y="152"/>
                  </a:lnTo>
                  <a:lnTo>
                    <a:pt x="828" y="157"/>
                  </a:lnTo>
                  <a:lnTo>
                    <a:pt x="835" y="164"/>
                  </a:lnTo>
                  <a:lnTo>
                    <a:pt x="841" y="171"/>
                  </a:lnTo>
                  <a:lnTo>
                    <a:pt x="845" y="180"/>
                  </a:lnTo>
                  <a:lnTo>
                    <a:pt x="848" y="189"/>
                  </a:lnTo>
                  <a:lnTo>
                    <a:pt x="850" y="195"/>
                  </a:lnTo>
                  <a:lnTo>
                    <a:pt x="851" y="200"/>
                  </a:lnTo>
                  <a:lnTo>
                    <a:pt x="851" y="205"/>
                  </a:lnTo>
                  <a:lnTo>
                    <a:pt x="851" y="211"/>
                  </a:lnTo>
                  <a:lnTo>
                    <a:pt x="851" y="217"/>
                  </a:lnTo>
                  <a:lnTo>
                    <a:pt x="851" y="222"/>
                  </a:lnTo>
                  <a:lnTo>
                    <a:pt x="850" y="228"/>
                  </a:lnTo>
                  <a:lnTo>
                    <a:pt x="848" y="235"/>
                  </a:lnTo>
                  <a:lnTo>
                    <a:pt x="847" y="242"/>
                  </a:lnTo>
                  <a:lnTo>
                    <a:pt x="845" y="249"/>
                  </a:lnTo>
                  <a:lnTo>
                    <a:pt x="842" y="254"/>
                  </a:lnTo>
                  <a:lnTo>
                    <a:pt x="840" y="260"/>
                  </a:lnTo>
                  <a:lnTo>
                    <a:pt x="836" y="266"/>
                  </a:lnTo>
                  <a:lnTo>
                    <a:pt x="833" y="271"/>
                  </a:lnTo>
                  <a:lnTo>
                    <a:pt x="830" y="277"/>
                  </a:lnTo>
                  <a:lnTo>
                    <a:pt x="826" y="282"/>
                  </a:lnTo>
                  <a:lnTo>
                    <a:pt x="821" y="287"/>
                  </a:lnTo>
                  <a:lnTo>
                    <a:pt x="816" y="292"/>
                  </a:lnTo>
                  <a:lnTo>
                    <a:pt x="812" y="296"/>
                  </a:lnTo>
                  <a:lnTo>
                    <a:pt x="807" y="300"/>
                  </a:lnTo>
                  <a:lnTo>
                    <a:pt x="802" y="303"/>
                  </a:lnTo>
                  <a:lnTo>
                    <a:pt x="796" y="306"/>
                  </a:lnTo>
                  <a:lnTo>
                    <a:pt x="791" y="308"/>
                  </a:lnTo>
                  <a:lnTo>
                    <a:pt x="785" y="310"/>
                  </a:lnTo>
                  <a:lnTo>
                    <a:pt x="778" y="312"/>
                  </a:lnTo>
                  <a:lnTo>
                    <a:pt x="773" y="314"/>
                  </a:lnTo>
                  <a:lnTo>
                    <a:pt x="767" y="315"/>
                  </a:lnTo>
                  <a:lnTo>
                    <a:pt x="762" y="315"/>
                  </a:lnTo>
                  <a:lnTo>
                    <a:pt x="756" y="316"/>
                  </a:lnTo>
                  <a:lnTo>
                    <a:pt x="750" y="315"/>
                  </a:lnTo>
                  <a:lnTo>
                    <a:pt x="743" y="315"/>
                  </a:lnTo>
                  <a:lnTo>
                    <a:pt x="737" y="314"/>
                  </a:lnTo>
                  <a:lnTo>
                    <a:pt x="730" y="311"/>
                  </a:lnTo>
                  <a:lnTo>
                    <a:pt x="723" y="310"/>
                  </a:lnTo>
                  <a:lnTo>
                    <a:pt x="717" y="308"/>
                  </a:lnTo>
                  <a:lnTo>
                    <a:pt x="711" y="306"/>
                  </a:lnTo>
                  <a:lnTo>
                    <a:pt x="706" y="302"/>
                  </a:lnTo>
                  <a:lnTo>
                    <a:pt x="701" y="298"/>
                  </a:lnTo>
                  <a:lnTo>
                    <a:pt x="696" y="292"/>
                  </a:lnTo>
                  <a:lnTo>
                    <a:pt x="691" y="287"/>
                  </a:lnTo>
                  <a:lnTo>
                    <a:pt x="656" y="299"/>
                  </a:lnTo>
                  <a:lnTo>
                    <a:pt x="650" y="298"/>
                  </a:lnTo>
                  <a:lnTo>
                    <a:pt x="696" y="83"/>
                  </a:lnTo>
                  <a:lnTo>
                    <a:pt x="697" y="75"/>
                  </a:lnTo>
                  <a:lnTo>
                    <a:pt x="698" y="70"/>
                  </a:lnTo>
                  <a:lnTo>
                    <a:pt x="700" y="65"/>
                  </a:lnTo>
                  <a:lnTo>
                    <a:pt x="700" y="62"/>
                  </a:lnTo>
                  <a:lnTo>
                    <a:pt x="698" y="59"/>
                  </a:lnTo>
                  <a:lnTo>
                    <a:pt x="697" y="57"/>
                  </a:lnTo>
                  <a:lnTo>
                    <a:pt x="696" y="55"/>
                  </a:lnTo>
                  <a:lnTo>
                    <a:pt x="695" y="53"/>
                  </a:lnTo>
                  <a:lnTo>
                    <a:pt x="692" y="50"/>
                  </a:lnTo>
                  <a:lnTo>
                    <a:pt x="688" y="49"/>
                  </a:lnTo>
                  <a:lnTo>
                    <a:pt x="685" y="48"/>
                  </a:lnTo>
                  <a:lnTo>
                    <a:pt x="681" y="47"/>
                  </a:lnTo>
                  <a:lnTo>
                    <a:pt x="682" y="41"/>
                  </a:lnTo>
                  <a:lnTo>
                    <a:pt x="762" y="55"/>
                  </a:lnTo>
                  <a:close/>
                  <a:moveTo>
                    <a:pt x="737" y="168"/>
                  </a:moveTo>
                  <a:lnTo>
                    <a:pt x="721" y="243"/>
                  </a:lnTo>
                  <a:lnTo>
                    <a:pt x="718" y="254"/>
                  </a:lnTo>
                  <a:lnTo>
                    <a:pt x="717" y="262"/>
                  </a:lnTo>
                  <a:lnTo>
                    <a:pt x="716" y="269"/>
                  </a:lnTo>
                  <a:lnTo>
                    <a:pt x="716" y="274"/>
                  </a:lnTo>
                  <a:lnTo>
                    <a:pt x="716" y="278"/>
                  </a:lnTo>
                  <a:lnTo>
                    <a:pt x="716" y="283"/>
                  </a:lnTo>
                  <a:lnTo>
                    <a:pt x="718" y="287"/>
                  </a:lnTo>
                  <a:lnTo>
                    <a:pt x="721" y="292"/>
                  </a:lnTo>
                  <a:lnTo>
                    <a:pt x="725" y="295"/>
                  </a:lnTo>
                  <a:lnTo>
                    <a:pt x="728" y="299"/>
                  </a:lnTo>
                  <a:lnTo>
                    <a:pt x="733" y="301"/>
                  </a:lnTo>
                  <a:lnTo>
                    <a:pt x="738" y="302"/>
                  </a:lnTo>
                  <a:lnTo>
                    <a:pt x="743" y="302"/>
                  </a:lnTo>
                  <a:lnTo>
                    <a:pt x="748" y="302"/>
                  </a:lnTo>
                  <a:lnTo>
                    <a:pt x="752" y="301"/>
                  </a:lnTo>
                  <a:lnTo>
                    <a:pt x="757" y="300"/>
                  </a:lnTo>
                  <a:lnTo>
                    <a:pt x="761" y="298"/>
                  </a:lnTo>
                  <a:lnTo>
                    <a:pt x="765" y="293"/>
                  </a:lnTo>
                  <a:lnTo>
                    <a:pt x="768" y="288"/>
                  </a:lnTo>
                  <a:lnTo>
                    <a:pt x="773" y="282"/>
                  </a:lnTo>
                  <a:lnTo>
                    <a:pt x="776" y="277"/>
                  </a:lnTo>
                  <a:lnTo>
                    <a:pt x="777" y="273"/>
                  </a:lnTo>
                  <a:lnTo>
                    <a:pt x="780" y="267"/>
                  </a:lnTo>
                  <a:lnTo>
                    <a:pt x="782" y="260"/>
                  </a:lnTo>
                  <a:lnTo>
                    <a:pt x="783" y="253"/>
                  </a:lnTo>
                  <a:lnTo>
                    <a:pt x="786" y="245"/>
                  </a:lnTo>
                  <a:lnTo>
                    <a:pt x="788" y="236"/>
                  </a:lnTo>
                  <a:lnTo>
                    <a:pt x="791" y="227"/>
                  </a:lnTo>
                  <a:lnTo>
                    <a:pt x="792" y="218"/>
                  </a:lnTo>
                  <a:lnTo>
                    <a:pt x="793" y="209"/>
                  </a:lnTo>
                  <a:lnTo>
                    <a:pt x="795" y="201"/>
                  </a:lnTo>
                  <a:lnTo>
                    <a:pt x="795" y="194"/>
                  </a:lnTo>
                  <a:lnTo>
                    <a:pt x="795" y="187"/>
                  </a:lnTo>
                  <a:lnTo>
                    <a:pt x="793" y="181"/>
                  </a:lnTo>
                  <a:lnTo>
                    <a:pt x="792" y="176"/>
                  </a:lnTo>
                  <a:lnTo>
                    <a:pt x="791" y="171"/>
                  </a:lnTo>
                  <a:lnTo>
                    <a:pt x="788" y="165"/>
                  </a:lnTo>
                  <a:lnTo>
                    <a:pt x="783" y="162"/>
                  </a:lnTo>
                  <a:lnTo>
                    <a:pt x="778" y="159"/>
                  </a:lnTo>
                  <a:lnTo>
                    <a:pt x="772" y="157"/>
                  </a:lnTo>
                  <a:lnTo>
                    <a:pt x="765" y="156"/>
                  </a:lnTo>
                  <a:lnTo>
                    <a:pt x="756" y="159"/>
                  </a:lnTo>
                  <a:lnTo>
                    <a:pt x="746" y="162"/>
                  </a:lnTo>
                  <a:lnTo>
                    <a:pt x="737" y="168"/>
                  </a:lnTo>
                  <a:close/>
                  <a:moveTo>
                    <a:pt x="1037" y="268"/>
                  </a:moveTo>
                  <a:lnTo>
                    <a:pt x="940" y="250"/>
                  </a:lnTo>
                  <a:lnTo>
                    <a:pt x="938" y="258"/>
                  </a:lnTo>
                  <a:lnTo>
                    <a:pt x="938" y="266"/>
                  </a:lnTo>
                  <a:lnTo>
                    <a:pt x="937" y="274"/>
                  </a:lnTo>
                  <a:lnTo>
                    <a:pt x="938" y="281"/>
                  </a:lnTo>
                  <a:lnTo>
                    <a:pt x="940" y="287"/>
                  </a:lnTo>
                  <a:lnTo>
                    <a:pt x="941" y="294"/>
                  </a:lnTo>
                  <a:lnTo>
                    <a:pt x="943" y="300"/>
                  </a:lnTo>
                  <a:lnTo>
                    <a:pt x="946" y="306"/>
                  </a:lnTo>
                  <a:lnTo>
                    <a:pt x="951" y="314"/>
                  </a:lnTo>
                  <a:lnTo>
                    <a:pt x="958" y="319"/>
                  </a:lnTo>
                  <a:lnTo>
                    <a:pt x="966" y="324"/>
                  </a:lnTo>
                  <a:lnTo>
                    <a:pt x="975" y="326"/>
                  </a:lnTo>
                  <a:lnTo>
                    <a:pt x="981" y="326"/>
                  </a:lnTo>
                  <a:lnTo>
                    <a:pt x="986" y="326"/>
                  </a:lnTo>
                  <a:lnTo>
                    <a:pt x="992" y="325"/>
                  </a:lnTo>
                  <a:lnTo>
                    <a:pt x="997" y="324"/>
                  </a:lnTo>
                  <a:lnTo>
                    <a:pt x="1003" y="322"/>
                  </a:lnTo>
                  <a:lnTo>
                    <a:pt x="1010" y="317"/>
                  </a:lnTo>
                  <a:lnTo>
                    <a:pt x="1016" y="311"/>
                  </a:lnTo>
                  <a:lnTo>
                    <a:pt x="1023" y="304"/>
                  </a:lnTo>
                  <a:lnTo>
                    <a:pt x="1027" y="311"/>
                  </a:lnTo>
                  <a:lnTo>
                    <a:pt x="1022" y="317"/>
                  </a:lnTo>
                  <a:lnTo>
                    <a:pt x="1017" y="323"/>
                  </a:lnTo>
                  <a:lnTo>
                    <a:pt x="1012" y="328"/>
                  </a:lnTo>
                  <a:lnTo>
                    <a:pt x="1007" y="333"/>
                  </a:lnTo>
                  <a:lnTo>
                    <a:pt x="1001" y="337"/>
                  </a:lnTo>
                  <a:lnTo>
                    <a:pt x="996" y="341"/>
                  </a:lnTo>
                  <a:lnTo>
                    <a:pt x="991" y="344"/>
                  </a:lnTo>
                  <a:lnTo>
                    <a:pt x="986" y="347"/>
                  </a:lnTo>
                  <a:lnTo>
                    <a:pt x="981" y="349"/>
                  </a:lnTo>
                  <a:lnTo>
                    <a:pt x="975" y="350"/>
                  </a:lnTo>
                  <a:lnTo>
                    <a:pt x="970" y="351"/>
                  </a:lnTo>
                  <a:lnTo>
                    <a:pt x="963" y="351"/>
                  </a:lnTo>
                  <a:lnTo>
                    <a:pt x="958" y="352"/>
                  </a:lnTo>
                  <a:lnTo>
                    <a:pt x="952" y="351"/>
                  </a:lnTo>
                  <a:lnTo>
                    <a:pt x="947" y="351"/>
                  </a:lnTo>
                  <a:lnTo>
                    <a:pt x="941" y="350"/>
                  </a:lnTo>
                  <a:lnTo>
                    <a:pt x="931" y="348"/>
                  </a:lnTo>
                  <a:lnTo>
                    <a:pt x="922" y="345"/>
                  </a:lnTo>
                  <a:lnTo>
                    <a:pt x="913" y="341"/>
                  </a:lnTo>
                  <a:lnTo>
                    <a:pt x="906" y="337"/>
                  </a:lnTo>
                  <a:lnTo>
                    <a:pt x="900" y="332"/>
                  </a:lnTo>
                  <a:lnTo>
                    <a:pt x="893" y="326"/>
                  </a:lnTo>
                  <a:lnTo>
                    <a:pt x="888" y="319"/>
                  </a:lnTo>
                  <a:lnTo>
                    <a:pt x="883" y="311"/>
                  </a:lnTo>
                  <a:lnTo>
                    <a:pt x="881" y="304"/>
                  </a:lnTo>
                  <a:lnTo>
                    <a:pt x="878" y="298"/>
                  </a:lnTo>
                  <a:lnTo>
                    <a:pt x="877" y="290"/>
                  </a:lnTo>
                  <a:lnTo>
                    <a:pt x="877" y="282"/>
                  </a:lnTo>
                  <a:lnTo>
                    <a:pt x="877" y="275"/>
                  </a:lnTo>
                  <a:lnTo>
                    <a:pt x="877" y="267"/>
                  </a:lnTo>
                  <a:lnTo>
                    <a:pt x="878" y="258"/>
                  </a:lnTo>
                  <a:lnTo>
                    <a:pt x="880" y="250"/>
                  </a:lnTo>
                  <a:lnTo>
                    <a:pt x="882" y="239"/>
                  </a:lnTo>
                  <a:lnTo>
                    <a:pt x="886" y="230"/>
                  </a:lnTo>
                  <a:lnTo>
                    <a:pt x="890" y="221"/>
                  </a:lnTo>
                  <a:lnTo>
                    <a:pt x="893" y="213"/>
                  </a:lnTo>
                  <a:lnTo>
                    <a:pt x="898" y="205"/>
                  </a:lnTo>
                  <a:lnTo>
                    <a:pt x="905" y="200"/>
                  </a:lnTo>
                  <a:lnTo>
                    <a:pt x="911" y="193"/>
                  </a:lnTo>
                  <a:lnTo>
                    <a:pt x="918" y="188"/>
                  </a:lnTo>
                  <a:lnTo>
                    <a:pt x="926" y="184"/>
                  </a:lnTo>
                  <a:lnTo>
                    <a:pt x="933" y="179"/>
                  </a:lnTo>
                  <a:lnTo>
                    <a:pt x="942" y="177"/>
                  </a:lnTo>
                  <a:lnTo>
                    <a:pt x="950" y="175"/>
                  </a:lnTo>
                  <a:lnTo>
                    <a:pt x="958" y="173"/>
                  </a:lnTo>
                  <a:lnTo>
                    <a:pt x="967" y="172"/>
                  </a:lnTo>
                  <a:lnTo>
                    <a:pt x="975" y="173"/>
                  </a:lnTo>
                  <a:lnTo>
                    <a:pt x="983" y="175"/>
                  </a:lnTo>
                  <a:lnTo>
                    <a:pt x="990" y="176"/>
                  </a:lnTo>
                  <a:lnTo>
                    <a:pt x="997" y="178"/>
                  </a:lnTo>
                  <a:lnTo>
                    <a:pt x="1003" y="181"/>
                  </a:lnTo>
                  <a:lnTo>
                    <a:pt x="1008" y="184"/>
                  </a:lnTo>
                  <a:lnTo>
                    <a:pt x="1015" y="188"/>
                  </a:lnTo>
                  <a:lnTo>
                    <a:pt x="1020" y="193"/>
                  </a:lnTo>
                  <a:lnTo>
                    <a:pt x="1023" y="197"/>
                  </a:lnTo>
                  <a:lnTo>
                    <a:pt x="1028" y="203"/>
                  </a:lnTo>
                  <a:lnTo>
                    <a:pt x="1032" y="209"/>
                  </a:lnTo>
                  <a:lnTo>
                    <a:pt x="1035" y="216"/>
                  </a:lnTo>
                  <a:lnTo>
                    <a:pt x="1037" y="224"/>
                  </a:lnTo>
                  <a:lnTo>
                    <a:pt x="1038" y="232"/>
                  </a:lnTo>
                  <a:lnTo>
                    <a:pt x="1040" y="239"/>
                  </a:lnTo>
                  <a:lnTo>
                    <a:pt x="1040" y="249"/>
                  </a:lnTo>
                  <a:lnTo>
                    <a:pt x="1038" y="258"/>
                  </a:lnTo>
                  <a:lnTo>
                    <a:pt x="1037" y="268"/>
                  </a:lnTo>
                  <a:close/>
                  <a:moveTo>
                    <a:pt x="990" y="247"/>
                  </a:moveTo>
                  <a:lnTo>
                    <a:pt x="991" y="241"/>
                  </a:lnTo>
                  <a:lnTo>
                    <a:pt x="992" y="234"/>
                  </a:lnTo>
                  <a:lnTo>
                    <a:pt x="993" y="228"/>
                  </a:lnTo>
                  <a:lnTo>
                    <a:pt x="993" y="222"/>
                  </a:lnTo>
                  <a:lnTo>
                    <a:pt x="995" y="218"/>
                  </a:lnTo>
                  <a:lnTo>
                    <a:pt x="995" y="214"/>
                  </a:lnTo>
                  <a:lnTo>
                    <a:pt x="995" y="211"/>
                  </a:lnTo>
                  <a:lnTo>
                    <a:pt x="995" y="208"/>
                  </a:lnTo>
                  <a:lnTo>
                    <a:pt x="995" y="203"/>
                  </a:lnTo>
                  <a:lnTo>
                    <a:pt x="993" y="197"/>
                  </a:lnTo>
                  <a:lnTo>
                    <a:pt x="991" y="194"/>
                  </a:lnTo>
                  <a:lnTo>
                    <a:pt x="988" y="190"/>
                  </a:lnTo>
                  <a:lnTo>
                    <a:pt x="987" y="189"/>
                  </a:lnTo>
                  <a:lnTo>
                    <a:pt x="985" y="187"/>
                  </a:lnTo>
                  <a:lnTo>
                    <a:pt x="982" y="186"/>
                  </a:lnTo>
                  <a:lnTo>
                    <a:pt x="978" y="185"/>
                  </a:lnTo>
                  <a:lnTo>
                    <a:pt x="975" y="185"/>
                  </a:lnTo>
                  <a:lnTo>
                    <a:pt x="971" y="186"/>
                  </a:lnTo>
                  <a:lnTo>
                    <a:pt x="966" y="188"/>
                  </a:lnTo>
                  <a:lnTo>
                    <a:pt x="962" y="192"/>
                  </a:lnTo>
                  <a:lnTo>
                    <a:pt x="958" y="195"/>
                  </a:lnTo>
                  <a:lnTo>
                    <a:pt x="956" y="200"/>
                  </a:lnTo>
                  <a:lnTo>
                    <a:pt x="953" y="204"/>
                  </a:lnTo>
                  <a:lnTo>
                    <a:pt x="951" y="209"/>
                  </a:lnTo>
                  <a:lnTo>
                    <a:pt x="948" y="214"/>
                  </a:lnTo>
                  <a:lnTo>
                    <a:pt x="947" y="220"/>
                  </a:lnTo>
                  <a:lnTo>
                    <a:pt x="945" y="226"/>
                  </a:lnTo>
                  <a:lnTo>
                    <a:pt x="943" y="233"/>
                  </a:lnTo>
                  <a:lnTo>
                    <a:pt x="942" y="238"/>
                  </a:lnTo>
                  <a:lnTo>
                    <a:pt x="990" y="247"/>
                  </a:lnTo>
                  <a:close/>
                  <a:moveTo>
                    <a:pt x="1160" y="208"/>
                  </a:moveTo>
                  <a:lnTo>
                    <a:pt x="1151" y="246"/>
                  </a:lnTo>
                  <a:lnTo>
                    <a:pt x="1157" y="241"/>
                  </a:lnTo>
                  <a:lnTo>
                    <a:pt x="1162" y="236"/>
                  </a:lnTo>
                  <a:lnTo>
                    <a:pt x="1167" y="232"/>
                  </a:lnTo>
                  <a:lnTo>
                    <a:pt x="1173" y="228"/>
                  </a:lnTo>
                  <a:lnTo>
                    <a:pt x="1177" y="225"/>
                  </a:lnTo>
                  <a:lnTo>
                    <a:pt x="1182" y="221"/>
                  </a:lnTo>
                  <a:lnTo>
                    <a:pt x="1187" y="219"/>
                  </a:lnTo>
                  <a:lnTo>
                    <a:pt x="1191" y="218"/>
                  </a:lnTo>
                  <a:lnTo>
                    <a:pt x="1197" y="216"/>
                  </a:lnTo>
                  <a:lnTo>
                    <a:pt x="1205" y="214"/>
                  </a:lnTo>
                  <a:lnTo>
                    <a:pt x="1211" y="214"/>
                  </a:lnTo>
                  <a:lnTo>
                    <a:pt x="1217" y="216"/>
                  </a:lnTo>
                  <a:lnTo>
                    <a:pt x="1222" y="217"/>
                  </a:lnTo>
                  <a:lnTo>
                    <a:pt x="1227" y="218"/>
                  </a:lnTo>
                  <a:lnTo>
                    <a:pt x="1231" y="221"/>
                  </a:lnTo>
                  <a:lnTo>
                    <a:pt x="1234" y="225"/>
                  </a:lnTo>
                  <a:lnTo>
                    <a:pt x="1237" y="229"/>
                  </a:lnTo>
                  <a:lnTo>
                    <a:pt x="1238" y="234"/>
                  </a:lnTo>
                  <a:lnTo>
                    <a:pt x="1238" y="239"/>
                  </a:lnTo>
                  <a:lnTo>
                    <a:pt x="1238" y="245"/>
                  </a:lnTo>
                  <a:lnTo>
                    <a:pt x="1236" y="251"/>
                  </a:lnTo>
                  <a:lnTo>
                    <a:pt x="1233" y="257"/>
                  </a:lnTo>
                  <a:lnTo>
                    <a:pt x="1229" y="260"/>
                  </a:lnTo>
                  <a:lnTo>
                    <a:pt x="1226" y="263"/>
                  </a:lnTo>
                  <a:lnTo>
                    <a:pt x="1222" y="266"/>
                  </a:lnTo>
                  <a:lnTo>
                    <a:pt x="1217" y="267"/>
                  </a:lnTo>
                  <a:lnTo>
                    <a:pt x="1211" y="267"/>
                  </a:lnTo>
                  <a:lnTo>
                    <a:pt x="1206" y="267"/>
                  </a:lnTo>
                  <a:lnTo>
                    <a:pt x="1202" y="266"/>
                  </a:lnTo>
                  <a:lnTo>
                    <a:pt x="1198" y="263"/>
                  </a:lnTo>
                  <a:lnTo>
                    <a:pt x="1196" y="261"/>
                  </a:lnTo>
                  <a:lnTo>
                    <a:pt x="1193" y="258"/>
                  </a:lnTo>
                  <a:lnTo>
                    <a:pt x="1191" y="254"/>
                  </a:lnTo>
                  <a:lnTo>
                    <a:pt x="1190" y="251"/>
                  </a:lnTo>
                  <a:lnTo>
                    <a:pt x="1188" y="249"/>
                  </a:lnTo>
                  <a:lnTo>
                    <a:pt x="1187" y="247"/>
                  </a:lnTo>
                  <a:lnTo>
                    <a:pt x="1187" y="246"/>
                  </a:lnTo>
                  <a:lnTo>
                    <a:pt x="1186" y="246"/>
                  </a:lnTo>
                  <a:lnTo>
                    <a:pt x="1185" y="246"/>
                  </a:lnTo>
                  <a:lnTo>
                    <a:pt x="1182" y="245"/>
                  </a:lnTo>
                  <a:lnTo>
                    <a:pt x="1178" y="245"/>
                  </a:lnTo>
                  <a:lnTo>
                    <a:pt x="1175" y="246"/>
                  </a:lnTo>
                  <a:lnTo>
                    <a:pt x="1171" y="247"/>
                  </a:lnTo>
                  <a:lnTo>
                    <a:pt x="1167" y="250"/>
                  </a:lnTo>
                  <a:lnTo>
                    <a:pt x="1163" y="253"/>
                  </a:lnTo>
                  <a:lnTo>
                    <a:pt x="1158" y="258"/>
                  </a:lnTo>
                  <a:lnTo>
                    <a:pt x="1155" y="262"/>
                  </a:lnTo>
                  <a:lnTo>
                    <a:pt x="1152" y="267"/>
                  </a:lnTo>
                  <a:lnTo>
                    <a:pt x="1150" y="270"/>
                  </a:lnTo>
                  <a:lnTo>
                    <a:pt x="1148" y="275"/>
                  </a:lnTo>
                  <a:lnTo>
                    <a:pt x="1146" y="279"/>
                  </a:lnTo>
                  <a:lnTo>
                    <a:pt x="1143" y="284"/>
                  </a:lnTo>
                  <a:lnTo>
                    <a:pt x="1142" y="290"/>
                  </a:lnTo>
                  <a:lnTo>
                    <a:pt x="1141" y="294"/>
                  </a:lnTo>
                  <a:lnTo>
                    <a:pt x="1140" y="299"/>
                  </a:lnTo>
                  <a:lnTo>
                    <a:pt x="1131" y="337"/>
                  </a:lnTo>
                  <a:lnTo>
                    <a:pt x="1130" y="348"/>
                  </a:lnTo>
                  <a:lnTo>
                    <a:pt x="1128" y="352"/>
                  </a:lnTo>
                  <a:lnTo>
                    <a:pt x="1127" y="356"/>
                  </a:lnTo>
                  <a:lnTo>
                    <a:pt x="1127" y="359"/>
                  </a:lnTo>
                  <a:lnTo>
                    <a:pt x="1127" y="361"/>
                  </a:lnTo>
                  <a:lnTo>
                    <a:pt x="1128" y="364"/>
                  </a:lnTo>
                  <a:lnTo>
                    <a:pt x="1130" y="366"/>
                  </a:lnTo>
                  <a:lnTo>
                    <a:pt x="1131" y="367"/>
                  </a:lnTo>
                  <a:lnTo>
                    <a:pt x="1132" y="368"/>
                  </a:lnTo>
                  <a:lnTo>
                    <a:pt x="1135" y="369"/>
                  </a:lnTo>
                  <a:lnTo>
                    <a:pt x="1138" y="372"/>
                  </a:lnTo>
                  <a:lnTo>
                    <a:pt x="1142" y="373"/>
                  </a:lnTo>
                  <a:lnTo>
                    <a:pt x="1146" y="375"/>
                  </a:lnTo>
                  <a:lnTo>
                    <a:pt x="1145" y="381"/>
                  </a:lnTo>
                  <a:lnTo>
                    <a:pt x="1043" y="363"/>
                  </a:lnTo>
                  <a:lnTo>
                    <a:pt x="1045" y="357"/>
                  </a:lnTo>
                  <a:lnTo>
                    <a:pt x="1051" y="357"/>
                  </a:lnTo>
                  <a:lnTo>
                    <a:pt x="1056" y="357"/>
                  </a:lnTo>
                  <a:lnTo>
                    <a:pt x="1060" y="356"/>
                  </a:lnTo>
                  <a:lnTo>
                    <a:pt x="1062" y="353"/>
                  </a:lnTo>
                  <a:lnTo>
                    <a:pt x="1066" y="350"/>
                  </a:lnTo>
                  <a:lnTo>
                    <a:pt x="1068" y="345"/>
                  </a:lnTo>
                  <a:lnTo>
                    <a:pt x="1071" y="337"/>
                  </a:lnTo>
                  <a:lnTo>
                    <a:pt x="1073" y="328"/>
                  </a:lnTo>
                  <a:lnTo>
                    <a:pt x="1093" y="235"/>
                  </a:lnTo>
                  <a:lnTo>
                    <a:pt x="1095" y="227"/>
                  </a:lnTo>
                  <a:lnTo>
                    <a:pt x="1096" y="221"/>
                  </a:lnTo>
                  <a:lnTo>
                    <a:pt x="1097" y="218"/>
                  </a:lnTo>
                  <a:lnTo>
                    <a:pt x="1097" y="214"/>
                  </a:lnTo>
                  <a:lnTo>
                    <a:pt x="1096" y="212"/>
                  </a:lnTo>
                  <a:lnTo>
                    <a:pt x="1095" y="210"/>
                  </a:lnTo>
                  <a:lnTo>
                    <a:pt x="1093" y="208"/>
                  </a:lnTo>
                  <a:lnTo>
                    <a:pt x="1092" y="206"/>
                  </a:lnTo>
                  <a:lnTo>
                    <a:pt x="1090" y="204"/>
                  </a:lnTo>
                  <a:lnTo>
                    <a:pt x="1087" y="202"/>
                  </a:lnTo>
                  <a:lnTo>
                    <a:pt x="1083" y="201"/>
                  </a:lnTo>
                  <a:lnTo>
                    <a:pt x="1078" y="198"/>
                  </a:lnTo>
                  <a:lnTo>
                    <a:pt x="1080" y="193"/>
                  </a:lnTo>
                  <a:lnTo>
                    <a:pt x="1160" y="208"/>
                  </a:lnTo>
                  <a:close/>
                  <a:moveTo>
                    <a:pt x="113" y="605"/>
                  </a:moveTo>
                  <a:lnTo>
                    <a:pt x="101" y="662"/>
                  </a:lnTo>
                  <a:lnTo>
                    <a:pt x="100" y="670"/>
                  </a:lnTo>
                  <a:lnTo>
                    <a:pt x="98" y="676"/>
                  </a:lnTo>
                  <a:lnTo>
                    <a:pt x="98" y="682"/>
                  </a:lnTo>
                  <a:lnTo>
                    <a:pt x="98" y="685"/>
                  </a:lnTo>
                  <a:lnTo>
                    <a:pt x="98" y="688"/>
                  </a:lnTo>
                  <a:lnTo>
                    <a:pt x="100" y="691"/>
                  </a:lnTo>
                  <a:lnTo>
                    <a:pt x="101" y="692"/>
                  </a:lnTo>
                  <a:lnTo>
                    <a:pt x="102" y="694"/>
                  </a:lnTo>
                  <a:lnTo>
                    <a:pt x="106" y="695"/>
                  </a:lnTo>
                  <a:lnTo>
                    <a:pt x="110" y="698"/>
                  </a:lnTo>
                  <a:lnTo>
                    <a:pt x="116" y="699"/>
                  </a:lnTo>
                  <a:lnTo>
                    <a:pt x="122" y="700"/>
                  </a:lnTo>
                  <a:lnTo>
                    <a:pt x="121" y="706"/>
                  </a:lnTo>
                  <a:lnTo>
                    <a:pt x="12" y="686"/>
                  </a:lnTo>
                  <a:lnTo>
                    <a:pt x="13" y="680"/>
                  </a:lnTo>
                  <a:lnTo>
                    <a:pt x="18" y="682"/>
                  </a:lnTo>
                  <a:lnTo>
                    <a:pt x="25" y="680"/>
                  </a:lnTo>
                  <a:lnTo>
                    <a:pt x="30" y="679"/>
                  </a:lnTo>
                  <a:lnTo>
                    <a:pt x="33" y="677"/>
                  </a:lnTo>
                  <a:lnTo>
                    <a:pt x="36" y="674"/>
                  </a:lnTo>
                  <a:lnTo>
                    <a:pt x="38" y="669"/>
                  </a:lnTo>
                  <a:lnTo>
                    <a:pt x="41" y="661"/>
                  </a:lnTo>
                  <a:lnTo>
                    <a:pt x="43" y="652"/>
                  </a:lnTo>
                  <a:lnTo>
                    <a:pt x="80" y="481"/>
                  </a:lnTo>
                  <a:lnTo>
                    <a:pt x="82" y="472"/>
                  </a:lnTo>
                  <a:lnTo>
                    <a:pt x="82" y="464"/>
                  </a:lnTo>
                  <a:lnTo>
                    <a:pt x="82" y="458"/>
                  </a:lnTo>
                  <a:lnTo>
                    <a:pt x="81" y="455"/>
                  </a:lnTo>
                  <a:lnTo>
                    <a:pt x="78" y="453"/>
                  </a:lnTo>
                  <a:lnTo>
                    <a:pt x="75" y="449"/>
                  </a:lnTo>
                  <a:lnTo>
                    <a:pt x="71" y="447"/>
                  </a:lnTo>
                  <a:lnTo>
                    <a:pt x="65" y="445"/>
                  </a:lnTo>
                  <a:lnTo>
                    <a:pt x="66" y="439"/>
                  </a:lnTo>
                  <a:lnTo>
                    <a:pt x="146" y="454"/>
                  </a:lnTo>
                  <a:lnTo>
                    <a:pt x="141" y="477"/>
                  </a:lnTo>
                  <a:lnTo>
                    <a:pt x="147" y="471"/>
                  </a:lnTo>
                  <a:lnTo>
                    <a:pt x="153" y="466"/>
                  </a:lnTo>
                  <a:lnTo>
                    <a:pt x="158" y="463"/>
                  </a:lnTo>
                  <a:lnTo>
                    <a:pt x="165" y="461"/>
                  </a:lnTo>
                  <a:lnTo>
                    <a:pt x="173" y="459"/>
                  </a:lnTo>
                  <a:lnTo>
                    <a:pt x="181" y="458"/>
                  </a:lnTo>
                  <a:lnTo>
                    <a:pt x="188" y="459"/>
                  </a:lnTo>
                  <a:lnTo>
                    <a:pt x="197" y="461"/>
                  </a:lnTo>
                  <a:lnTo>
                    <a:pt x="206" y="463"/>
                  </a:lnTo>
                  <a:lnTo>
                    <a:pt x="216" y="466"/>
                  </a:lnTo>
                  <a:lnTo>
                    <a:pt x="223" y="472"/>
                  </a:lnTo>
                  <a:lnTo>
                    <a:pt x="231" y="479"/>
                  </a:lnTo>
                  <a:lnTo>
                    <a:pt x="235" y="482"/>
                  </a:lnTo>
                  <a:lnTo>
                    <a:pt x="237" y="486"/>
                  </a:lnTo>
                  <a:lnTo>
                    <a:pt x="240" y="490"/>
                  </a:lnTo>
                  <a:lnTo>
                    <a:pt x="242" y="495"/>
                  </a:lnTo>
                  <a:lnTo>
                    <a:pt x="245" y="499"/>
                  </a:lnTo>
                  <a:lnTo>
                    <a:pt x="247" y="504"/>
                  </a:lnTo>
                  <a:lnTo>
                    <a:pt x="248" y="510"/>
                  </a:lnTo>
                  <a:lnTo>
                    <a:pt x="250" y="515"/>
                  </a:lnTo>
                  <a:lnTo>
                    <a:pt x="251" y="521"/>
                  </a:lnTo>
                  <a:lnTo>
                    <a:pt x="251" y="527"/>
                  </a:lnTo>
                  <a:lnTo>
                    <a:pt x="251" y="532"/>
                  </a:lnTo>
                  <a:lnTo>
                    <a:pt x="251" y="538"/>
                  </a:lnTo>
                  <a:lnTo>
                    <a:pt x="251" y="544"/>
                  </a:lnTo>
                  <a:lnTo>
                    <a:pt x="251" y="549"/>
                  </a:lnTo>
                  <a:lnTo>
                    <a:pt x="250" y="555"/>
                  </a:lnTo>
                  <a:lnTo>
                    <a:pt x="248" y="561"/>
                  </a:lnTo>
                  <a:lnTo>
                    <a:pt x="247" y="568"/>
                  </a:lnTo>
                  <a:lnTo>
                    <a:pt x="245" y="573"/>
                  </a:lnTo>
                  <a:lnTo>
                    <a:pt x="243" y="579"/>
                  </a:lnTo>
                  <a:lnTo>
                    <a:pt x="241" y="585"/>
                  </a:lnTo>
                  <a:lnTo>
                    <a:pt x="238" y="590"/>
                  </a:lnTo>
                  <a:lnTo>
                    <a:pt x="235" y="595"/>
                  </a:lnTo>
                  <a:lnTo>
                    <a:pt x="232" y="601"/>
                  </a:lnTo>
                  <a:lnTo>
                    <a:pt x="228" y="605"/>
                  </a:lnTo>
                  <a:lnTo>
                    <a:pt x="222" y="614"/>
                  </a:lnTo>
                  <a:lnTo>
                    <a:pt x="215" y="622"/>
                  </a:lnTo>
                  <a:lnTo>
                    <a:pt x="205" y="628"/>
                  </a:lnTo>
                  <a:lnTo>
                    <a:pt x="196" y="633"/>
                  </a:lnTo>
                  <a:lnTo>
                    <a:pt x="191" y="635"/>
                  </a:lnTo>
                  <a:lnTo>
                    <a:pt x="186" y="636"/>
                  </a:lnTo>
                  <a:lnTo>
                    <a:pt x="182" y="637"/>
                  </a:lnTo>
                  <a:lnTo>
                    <a:pt x="177" y="638"/>
                  </a:lnTo>
                  <a:lnTo>
                    <a:pt x="172" y="638"/>
                  </a:lnTo>
                  <a:lnTo>
                    <a:pt x="167" y="638"/>
                  </a:lnTo>
                  <a:lnTo>
                    <a:pt x="162" y="638"/>
                  </a:lnTo>
                  <a:lnTo>
                    <a:pt x="157" y="637"/>
                  </a:lnTo>
                  <a:lnTo>
                    <a:pt x="150" y="635"/>
                  </a:lnTo>
                  <a:lnTo>
                    <a:pt x="142" y="633"/>
                  </a:lnTo>
                  <a:lnTo>
                    <a:pt x="136" y="629"/>
                  </a:lnTo>
                  <a:lnTo>
                    <a:pt x="130" y="626"/>
                  </a:lnTo>
                  <a:lnTo>
                    <a:pt x="125" y="622"/>
                  </a:lnTo>
                  <a:lnTo>
                    <a:pt x="121" y="617"/>
                  </a:lnTo>
                  <a:lnTo>
                    <a:pt x="117" y="612"/>
                  </a:lnTo>
                  <a:lnTo>
                    <a:pt x="113" y="605"/>
                  </a:lnTo>
                  <a:close/>
                  <a:moveTo>
                    <a:pt x="116" y="594"/>
                  </a:moveTo>
                  <a:lnTo>
                    <a:pt x="122" y="605"/>
                  </a:lnTo>
                  <a:lnTo>
                    <a:pt x="130" y="614"/>
                  </a:lnTo>
                  <a:lnTo>
                    <a:pt x="137" y="620"/>
                  </a:lnTo>
                  <a:lnTo>
                    <a:pt x="146" y="624"/>
                  </a:lnTo>
                  <a:lnTo>
                    <a:pt x="151" y="624"/>
                  </a:lnTo>
                  <a:lnTo>
                    <a:pt x="156" y="622"/>
                  </a:lnTo>
                  <a:lnTo>
                    <a:pt x="161" y="620"/>
                  </a:lnTo>
                  <a:lnTo>
                    <a:pt x="166" y="616"/>
                  </a:lnTo>
                  <a:lnTo>
                    <a:pt x="170" y="612"/>
                  </a:lnTo>
                  <a:lnTo>
                    <a:pt x="172" y="606"/>
                  </a:lnTo>
                  <a:lnTo>
                    <a:pt x="176" y="601"/>
                  </a:lnTo>
                  <a:lnTo>
                    <a:pt x="178" y="594"/>
                  </a:lnTo>
                  <a:lnTo>
                    <a:pt x="182" y="586"/>
                  </a:lnTo>
                  <a:lnTo>
                    <a:pt x="185" y="578"/>
                  </a:lnTo>
                  <a:lnTo>
                    <a:pt x="187" y="568"/>
                  </a:lnTo>
                  <a:lnTo>
                    <a:pt x="190" y="557"/>
                  </a:lnTo>
                  <a:lnTo>
                    <a:pt x="192" y="546"/>
                  </a:lnTo>
                  <a:lnTo>
                    <a:pt x="193" y="536"/>
                  </a:lnTo>
                  <a:lnTo>
                    <a:pt x="195" y="527"/>
                  </a:lnTo>
                  <a:lnTo>
                    <a:pt x="195" y="518"/>
                  </a:lnTo>
                  <a:lnTo>
                    <a:pt x="195" y="511"/>
                  </a:lnTo>
                  <a:lnTo>
                    <a:pt x="195" y="504"/>
                  </a:lnTo>
                  <a:lnTo>
                    <a:pt x="193" y="497"/>
                  </a:lnTo>
                  <a:lnTo>
                    <a:pt x="192" y="492"/>
                  </a:lnTo>
                  <a:lnTo>
                    <a:pt x="190" y="487"/>
                  </a:lnTo>
                  <a:lnTo>
                    <a:pt x="185" y="482"/>
                  </a:lnTo>
                  <a:lnTo>
                    <a:pt x="180" y="479"/>
                  </a:lnTo>
                  <a:lnTo>
                    <a:pt x="173" y="478"/>
                  </a:lnTo>
                  <a:lnTo>
                    <a:pt x="170" y="478"/>
                  </a:lnTo>
                  <a:lnTo>
                    <a:pt x="165" y="478"/>
                  </a:lnTo>
                  <a:lnTo>
                    <a:pt x="160" y="479"/>
                  </a:lnTo>
                  <a:lnTo>
                    <a:pt x="155" y="481"/>
                  </a:lnTo>
                  <a:lnTo>
                    <a:pt x="151" y="484"/>
                  </a:lnTo>
                  <a:lnTo>
                    <a:pt x="146" y="488"/>
                  </a:lnTo>
                  <a:lnTo>
                    <a:pt x="141" y="494"/>
                  </a:lnTo>
                  <a:lnTo>
                    <a:pt x="136" y="499"/>
                  </a:lnTo>
                  <a:lnTo>
                    <a:pt x="116" y="5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4" name="Freeform 956"/>
            <p:cNvSpPr>
              <a:spLocks/>
            </p:cNvSpPr>
            <p:nvPr/>
          </p:nvSpPr>
          <p:spPr bwMode="auto">
            <a:xfrm>
              <a:off x="3581" y="2650"/>
              <a:ext cx="39" cy="47"/>
            </a:xfrm>
            <a:custGeom>
              <a:avLst/>
              <a:gdLst>
                <a:gd name="T0" fmla="*/ 0 w 195"/>
                <a:gd name="T1" fmla="*/ 0 h 188"/>
                <a:gd name="T2" fmla="*/ 0 w 195"/>
                <a:gd name="T3" fmla="*/ 0 h 188"/>
                <a:gd name="T4" fmla="*/ 0 w 195"/>
                <a:gd name="T5" fmla="*/ 0 h 188"/>
                <a:gd name="T6" fmla="*/ 0 w 195"/>
                <a:gd name="T7" fmla="*/ 0 h 188"/>
                <a:gd name="T8" fmla="*/ 0 w 195"/>
                <a:gd name="T9" fmla="*/ 0 h 188"/>
                <a:gd name="T10" fmla="*/ 0 w 195"/>
                <a:gd name="T11" fmla="*/ 0 h 188"/>
                <a:gd name="T12" fmla="*/ 0 w 195"/>
                <a:gd name="T13" fmla="*/ 0 h 188"/>
                <a:gd name="T14" fmla="*/ 0 w 195"/>
                <a:gd name="T15" fmla="*/ 0 h 188"/>
                <a:gd name="T16" fmla="*/ 0 w 195"/>
                <a:gd name="T17" fmla="*/ 0 h 188"/>
                <a:gd name="T18" fmla="*/ 0 w 195"/>
                <a:gd name="T19" fmla="*/ 0 h 188"/>
                <a:gd name="T20" fmla="*/ 0 w 195"/>
                <a:gd name="T21" fmla="*/ 0 h 188"/>
                <a:gd name="T22" fmla="*/ 0 w 195"/>
                <a:gd name="T23" fmla="*/ 0 h 188"/>
                <a:gd name="T24" fmla="*/ 0 w 195"/>
                <a:gd name="T25" fmla="*/ 0 h 188"/>
                <a:gd name="T26" fmla="*/ 0 w 195"/>
                <a:gd name="T27" fmla="*/ 0 h 188"/>
                <a:gd name="T28" fmla="*/ 0 w 195"/>
                <a:gd name="T29" fmla="*/ 0 h 188"/>
                <a:gd name="T30" fmla="*/ 0 w 195"/>
                <a:gd name="T31" fmla="*/ 0 h 188"/>
                <a:gd name="T32" fmla="*/ 0 w 195"/>
                <a:gd name="T33" fmla="*/ 0 h 188"/>
                <a:gd name="T34" fmla="*/ 0 w 195"/>
                <a:gd name="T35" fmla="*/ 0 h 188"/>
                <a:gd name="T36" fmla="*/ 0 w 195"/>
                <a:gd name="T37" fmla="*/ 0 h 188"/>
                <a:gd name="T38" fmla="*/ 0 w 195"/>
                <a:gd name="T39" fmla="*/ 0 h 188"/>
                <a:gd name="T40" fmla="*/ 0 w 195"/>
                <a:gd name="T41" fmla="*/ 0 h 188"/>
                <a:gd name="T42" fmla="*/ 0 w 195"/>
                <a:gd name="T43" fmla="*/ 0 h 188"/>
                <a:gd name="T44" fmla="*/ 0 w 195"/>
                <a:gd name="T45" fmla="*/ 0 h 188"/>
                <a:gd name="T46" fmla="*/ 0 w 195"/>
                <a:gd name="T47" fmla="*/ 0 h 188"/>
                <a:gd name="T48" fmla="*/ 0 w 195"/>
                <a:gd name="T49" fmla="*/ 0 h 188"/>
                <a:gd name="T50" fmla="*/ 0 w 195"/>
                <a:gd name="T51" fmla="*/ 0 h 188"/>
                <a:gd name="T52" fmla="*/ 0 w 195"/>
                <a:gd name="T53" fmla="*/ 0 h 188"/>
                <a:gd name="T54" fmla="*/ 0 w 195"/>
                <a:gd name="T55" fmla="*/ 0 h 188"/>
                <a:gd name="T56" fmla="*/ 0 w 195"/>
                <a:gd name="T57" fmla="*/ 0 h 188"/>
                <a:gd name="T58" fmla="*/ 0 w 195"/>
                <a:gd name="T59" fmla="*/ 0 h 188"/>
                <a:gd name="T60" fmla="*/ 0 w 195"/>
                <a:gd name="T61" fmla="*/ 0 h 188"/>
                <a:gd name="T62" fmla="*/ 0 w 195"/>
                <a:gd name="T63" fmla="*/ 0 h 188"/>
                <a:gd name="T64" fmla="*/ 0 w 195"/>
                <a:gd name="T65" fmla="*/ 0 h 188"/>
                <a:gd name="T66" fmla="*/ 0 w 195"/>
                <a:gd name="T67" fmla="*/ 0 h 188"/>
                <a:gd name="T68" fmla="*/ 0 w 195"/>
                <a:gd name="T69" fmla="*/ 0 h 188"/>
                <a:gd name="T70" fmla="*/ 0 w 195"/>
                <a:gd name="T71" fmla="*/ 0 h 188"/>
                <a:gd name="T72" fmla="*/ 0 w 195"/>
                <a:gd name="T73" fmla="*/ 0 h 188"/>
                <a:gd name="T74" fmla="*/ 0 w 195"/>
                <a:gd name="T75" fmla="*/ 0 h 188"/>
                <a:gd name="T76" fmla="*/ 0 w 195"/>
                <a:gd name="T77" fmla="*/ 0 h 188"/>
                <a:gd name="T78" fmla="*/ 0 w 195"/>
                <a:gd name="T79" fmla="*/ 0 h 188"/>
                <a:gd name="T80" fmla="*/ 0 w 195"/>
                <a:gd name="T81" fmla="*/ 0 h 188"/>
                <a:gd name="T82" fmla="*/ 0 w 195"/>
                <a:gd name="T83" fmla="*/ 0 h 188"/>
                <a:gd name="T84" fmla="*/ 0 w 195"/>
                <a:gd name="T85" fmla="*/ 0 h 188"/>
                <a:gd name="T86" fmla="*/ 0 w 195"/>
                <a:gd name="T87" fmla="*/ 0 h 188"/>
                <a:gd name="T88" fmla="*/ 0 w 195"/>
                <a:gd name="T89" fmla="*/ 0 h 188"/>
                <a:gd name="T90" fmla="*/ 0 w 195"/>
                <a:gd name="T91" fmla="*/ 0 h 188"/>
                <a:gd name="T92" fmla="*/ 0 w 195"/>
                <a:gd name="T93" fmla="*/ 0 h 188"/>
                <a:gd name="T94" fmla="*/ 0 w 195"/>
                <a:gd name="T95" fmla="*/ 0 h 188"/>
                <a:gd name="T96" fmla="*/ 0 w 195"/>
                <a:gd name="T97" fmla="*/ 0 h 18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5"/>
                <a:gd name="T148" fmla="*/ 0 h 188"/>
                <a:gd name="T149" fmla="*/ 195 w 195"/>
                <a:gd name="T150" fmla="*/ 188 h 18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5" h="188">
                  <a:moveTo>
                    <a:pt x="117" y="15"/>
                  </a:moveTo>
                  <a:lnTo>
                    <a:pt x="108" y="54"/>
                  </a:lnTo>
                  <a:lnTo>
                    <a:pt x="114" y="48"/>
                  </a:lnTo>
                  <a:lnTo>
                    <a:pt x="119" y="43"/>
                  </a:lnTo>
                  <a:lnTo>
                    <a:pt x="124" y="39"/>
                  </a:lnTo>
                  <a:lnTo>
                    <a:pt x="130" y="35"/>
                  </a:lnTo>
                  <a:lnTo>
                    <a:pt x="134" y="32"/>
                  </a:lnTo>
                  <a:lnTo>
                    <a:pt x="139" y="29"/>
                  </a:lnTo>
                  <a:lnTo>
                    <a:pt x="144" y="26"/>
                  </a:lnTo>
                  <a:lnTo>
                    <a:pt x="148" y="25"/>
                  </a:lnTo>
                  <a:lnTo>
                    <a:pt x="154" y="23"/>
                  </a:lnTo>
                  <a:lnTo>
                    <a:pt x="162" y="22"/>
                  </a:lnTo>
                  <a:lnTo>
                    <a:pt x="168" y="22"/>
                  </a:lnTo>
                  <a:lnTo>
                    <a:pt x="174" y="23"/>
                  </a:lnTo>
                  <a:lnTo>
                    <a:pt x="179" y="24"/>
                  </a:lnTo>
                  <a:lnTo>
                    <a:pt x="184" y="25"/>
                  </a:lnTo>
                  <a:lnTo>
                    <a:pt x="188" y="29"/>
                  </a:lnTo>
                  <a:lnTo>
                    <a:pt x="192" y="32"/>
                  </a:lnTo>
                  <a:lnTo>
                    <a:pt x="194" y="37"/>
                  </a:lnTo>
                  <a:lnTo>
                    <a:pt x="195" y="41"/>
                  </a:lnTo>
                  <a:lnTo>
                    <a:pt x="195" y="47"/>
                  </a:lnTo>
                  <a:lnTo>
                    <a:pt x="195" y="52"/>
                  </a:lnTo>
                  <a:lnTo>
                    <a:pt x="193" y="58"/>
                  </a:lnTo>
                  <a:lnTo>
                    <a:pt x="190" y="64"/>
                  </a:lnTo>
                  <a:lnTo>
                    <a:pt x="187" y="67"/>
                  </a:lnTo>
                  <a:lnTo>
                    <a:pt x="183" y="71"/>
                  </a:lnTo>
                  <a:lnTo>
                    <a:pt x="179" y="73"/>
                  </a:lnTo>
                  <a:lnTo>
                    <a:pt x="174" y="74"/>
                  </a:lnTo>
                  <a:lnTo>
                    <a:pt x="168" y="74"/>
                  </a:lnTo>
                  <a:lnTo>
                    <a:pt x="163" y="74"/>
                  </a:lnTo>
                  <a:lnTo>
                    <a:pt x="159" y="73"/>
                  </a:lnTo>
                  <a:lnTo>
                    <a:pt x="155" y="71"/>
                  </a:lnTo>
                  <a:lnTo>
                    <a:pt x="153" y="68"/>
                  </a:lnTo>
                  <a:lnTo>
                    <a:pt x="150" y="65"/>
                  </a:lnTo>
                  <a:lnTo>
                    <a:pt x="148" y="62"/>
                  </a:lnTo>
                  <a:lnTo>
                    <a:pt x="147" y="58"/>
                  </a:lnTo>
                  <a:lnTo>
                    <a:pt x="145" y="56"/>
                  </a:lnTo>
                  <a:lnTo>
                    <a:pt x="144" y="55"/>
                  </a:lnTo>
                  <a:lnTo>
                    <a:pt x="144" y="54"/>
                  </a:lnTo>
                  <a:lnTo>
                    <a:pt x="143" y="54"/>
                  </a:lnTo>
                  <a:lnTo>
                    <a:pt x="142" y="54"/>
                  </a:lnTo>
                  <a:lnTo>
                    <a:pt x="139" y="52"/>
                  </a:lnTo>
                  <a:lnTo>
                    <a:pt x="135" y="52"/>
                  </a:lnTo>
                  <a:lnTo>
                    <a:pt x="132" y="54"/>
                  </a:lnTo>
                  <a:lnTo>
                    <a:pt x="128" y="55"/>
                  </a:lnTo>
                  <a:lnTo>
                    <a:pt x="124" y="57"/>
                  </a:lnTo>
                  <a:lnTo>
                    <a:pt x="120" y="60"/>
                  </a:lnTo>
                  <a:lnTo>
                    <a:pt x="115" y="65"/>
                  </a:lnTo>
                  <a:lnTo>
                    <a:pt x="112" y="70"/>
                  </a:lnTo>
                  <a:lnTo>
                    <a:pt x="109" y="74"/>
                  </a:lnTo>
                  <a:lnTo>
                    <a:pt x="107" y="78"/>
                  </a:lnTo>
                  <a:lnTo>
                    <a:pt x="105" y="82"/>
                  </a:lnTo>
                  <a:lnTo>
                    <a:pt x="103" y="87"/>
                  </a:lnTo>
                  <a:lnTo>
                    <a:pt x="100" y="91"/>
                  </a:lnTo>
                  <a:lnTo>
                    <a:pt x="99" y="97"/>
                  </a:lnTo>
                  <a:lnTo>
                    <a:pt x="98" y="101"/>
                  </a:lnTo>
                  <a:lnTo>
                    <a:pt x="97" y="106"/>
                  </a:lnTo>
                  <a:lnTo>
                    <a:pt x="88" y="145"/>
                  </a:lnTo>
                  <a:lnTo>
                    <a:pt x="87" y="155"/>
                  </a:lnTo>
                  <a:lnTo>
                    <a:pt x="85" y="160"/>
                  </a:lnTo>
                  <a:lnTo>
                    <a:pt x="84" y="163"/>
                  </a:lnTo>
                  <a:lnTo>
                    <a:pt x="84" y="166"/>
                  </a:lnTo>
                  <a:lnTo>
                    <a:pt x="84" y="169"/>
                  </a:lnTo>
                  <a:lnTo>
                    <a:pt x="85" y="171"/>
                  </a:lnTo>
                  <a:lnTo>
                    <a:pt x="87" y="173"/>
                  </a:lnTo>
                  <a:lnTo>
                    <a:pt x="88" y="174"/>
                  </a:lnTo>
                  <a:lnTo>
                    <a:pt x="89" y="176"/>
                  </a:lnTo>
                  <a:lnTo>
                    <a:pt x="92" y="177"/>
                  </a:lnTo>
                  <a:lnTo>
                    <a:pt x="95" y="179"/>
                  </a:lnTo>
                  <a:lnTo>
                    <a:pt x="99" y="180"/>
                  </a:lnTo>
                  <a:lnTo>
                    <a:pt x="103" y="182"/>
                  </a:lnTo>
                  <a:lnTo>
                    <a:pt x="102" y="188"/>
                  </a:lnTo>
                  <a:lnTo>
                    <a:pt x="0" y="170"/>
                  </a:lnTo>
                  <a:lnTo>
                    <a:pt x="2" y="164"/>
                  </a:lnTo>
                  <a:lnTo>
                    <a:pt x="8" y="164"/>
                  </a:lnTo>
                  <a:lnTo>
                    <a:pt x="13" y="164"/>
                  </a:lnTo>
                  <a:lnTo>
                    <a:pt x="17" y="163"/>
                  </a:lnTo>
                  <a:lnTo>
                    <a:pt x="19" y="161"/>
                  </a:lnTo>
                  <a:lnTo>
                    <a:pt x="23" y="157"/>
                  </a:lnTo>
                  <a:lnTo>
                    <a:pt x="25" y="153"/>
                  </a:lnTo>
                  <a:lnTo>
                    <a:pt x="28" y="145"/>
                  </a:lnTo>
                  <a:lnTo>
                    <a:pt x="30" y="136"/>
                  </a:lnTo>
                  <a:lnTo>
                    <a:pt x="50" y="42"/>
                  </a:lnTo>
                  <a:lnTo>
                    <a:pt x="52" y="34"/>
                  </a:lnTo>
                  <a:lnTo>
                    <a:pt x="53" y="29"/>
                  </a:lnTo>
                  <a:lnTo>
                    <a:pt x="54" y="25"/>
                  </a:lnTo>
                  <a:lnTo>
                    <a:pt x="54" y="22"/>
                  </a:lnTo>
                  <a:lnTo>
                    <a:pt x="53" y="19"/>
                  </a:lnTo>
                  <a:lnTo>
                    <a:pt x="52" y="17"/>
                  </a:lnTo>
                  <a:lnTo>
                    <a:pt x="50" y="15"/>
                  </a:lnTo>
                  <a:lnTo>
                    <a:pt x="49" y="14"/>
                  </a:lnTo>
                  <a:lnTo>
                    <a:pt x="47" y="11"/>
                  </a:lnTo>
                  <a:lnTo>
                    <a:pt x="44" y="9"/>
                  </a:lnTo>
                  <a:lnTo>
                    <a:pt x="40" y="8"/>
                  </a:lnTo>
                  <a:lnTo>
                    <a:pt x="35" y="6"/>
                  </a:lnTo>
                  <a:lnTo>
                    <a:pt x="37" y="0"/>
                  </a:lnTo>
                  <a:lnTo>
                    <a:pt x="11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5" name="Freeform 957"/>
            <p:cNvSpPr>
              <a:spLocks noEditPoints="1"/>
            </p:cNvSpPr>
            <p:nvPr/>
          </p:nvSpPr>
          <p:spPr bwMode="auto">
            <a:xfrm>
              <a:off x="3619" y="2651"/>
              <a:ext cx="78" cy="64"/>
            </a:xfrm>
            <a:custGeom>
              <a:avLst/>
              <a:gdLst>
                <a:gd name="T0" fmla="*/ 0 w 393"/>
                <a:gd name="T1" fmla="*/ 0 h 256"/>
                <a:gd name="T2" fmla="*/ 0 w 393"/>
                <a:gd name="T3" fmla="*/ 0 h 256"/>
                <a:gd name="T4" fmla="*/ 0 w 393"/>
                <a:gd name="T5" fmla="*/ 0 h 256"/>
                <a:gd name="T6" fmla="*/ 0 w 393"/>
                <a:gd name="T7" fmla="*/ 0 h 256"/>
                <a:gd name="T8" fmla="*/ 0 w 393"/>
                <a:gd name="T9" fmla="*/ 0 h 256"/>
                <a:gd name="T10" fmla="*/ 0 w 393"/>
                <a:gd name="T11" fmla="*/ 0 h 256"/>
                <a:gd name="T12" fmla="*/ 0 w 393"/>
                <a:gd name="T13" fmla="*/ 0 h 256"/>
                <a:gd name="T14" fmla="*/ 0 w 393"/>
                <a:gd name="T15" fmla="*/ 0 h 256"/>
                <a:gd name="T16" fmla="*/ 0 w 393"/>
                <a:gd name="T17" fmla="*/ 0 h 256"/>
                <a:gd name="T18" fmla="*/ 0 w 393"/>
                <a:gd name="T19" fmla="*/ 0 h 256"/>
                <a:gd name="T20" fmla="*/ 0 w 393"/>
                <a:gd name="T21" fmla="*/ 0 h 256"/>
                <a:gd name="T22" fmla="*/ 0 w 393"/>
                <a:gd name="T23" fmla="*/ 0 h 256"/>
                <a:gd name="T24" fmla="*/ 0 w 393"/>
                <a:gd name="T25" fmla="*/ 0 h 256"/>
                <a:gd name="T26" fmla="*/ 0 w 393"/>
                <a:gd name="T27" fmla="*/ 0 h 256"/>
                <a:gd name="T28" fmla="*/ 0 w 393"/>
                <a:gd name="T29" fmla="*/ 0 h 256"/>
                <a:gd name="T30" fmla="*/ 0 w 393"/>
                <a:gd name="T31" fmla="*/ 0 h 256"/>
                <a:gd name="T32" fmla="*/ 0 w 393"/>
                <a:gd name="T33" fmla="*/ 0 h 256"/>
                <a:gd name="T34" fmla="*/ 0 w 393"/>
                <a:gd name="T35" fmla="*/ 0 h 256"/>
                <a:gd name="T36" fmla="*/ 0 w 393"/>
                <a:gd name="T37" fmla="*/ 0 h 256"/>
                <a:gd name="T38" fmla="*/ 0 w 393"/>
                <a:gd name="T39" fmla="*/ 0 h 256"/>
                <a:gd name="T40" fmla="*/ 0 w 393"/>
                <a:gd name="T41" fmla="*/ 0 h 256"/>
                <a:gd name="T42" fmla="*/ 0 w 393"/>
                <a:gd name="T43" fmla="*/ 0 h 256"/>
                <a:gd name="T44" fmla="*/ 0 w 393"/>
                <a:gd name="T45" fmla="*/ 0 h 256"/>
                <a:gd name="T46" fmla="*/ 0 w 393"/>
                <a:gd name="T47" fmla="*/ 0 h 256"/>
                <a:gd name="T48" fmla="*/ 0 w 393"/>
                <a:gd name="T49" fmla="*/ 0 h 256"/>
                <a:gd name="T50" fmla="*/ 0 w 393"/>
                <a:gd name="T51" fmla="*/ 0 h 256"/>
                <a:gd name="T52" fmla="*/ 0 w 393"/>
                <a:gd name="T53" fmla="*/ 0 h 256"/>
                <a:gd name="T54" fmla="*/ 0 w 393"/>
                <a:gd name="T55" fmla="*/ 0 h 256"/>
                <a:gd name="T56" fmla="*/ 0 w 393"/>
                <a:gd name="T57" fmla="*/ 0 h 256"/>
                <a:gd name="T58" fmla="*/ 0 w 393"/>
                <a:gd name="T59" fmla="*/ 0 h 256"/>
                <a:gd name="T60" fmla="*/ 0 w 393"/>
                <a:gd name="T61" fmla="*/ 0 h 256"/>
                <a:gd name="T62" fmla="*/ 0 w 393"/>
                <a:gd name="T63" fmla="*/ 0 h 256"/>
                <a:gd name="T64" fmla="*/ 0 w 393"/>
                <a:gd name="T65" fmla="*/ 0 h 256"/>
                <a:gd name="T66" fmla="*/ 0 w 393"/>
                <a:gd name="T67" fmla="*/ 0 h 256"/>
                <a:gd name="T68" fmla="*/ 0 w 393"/>
                <a:gd name="T69" fmla="*/ 0 h 256"/>
                <a:gd name="T70" fmla="*/ 0 w 393"/>
                <a:gd name="T71" fmla="*/ 0 h 256"/>
                <a:gd name="T72" fmla="*/ 0 w 393"/>
                <a:gd name="T73" fmla="*/ 0 h 256"/>
                <a:gd name="T74" fmla="*/ 0 w 393"/>
                <a:gd name="T75" fmla="*/ 0 h 256"/>
                <a:gd name="T76" fmla="*/ 0 w 393"/>
                <a:gd name="T77" fmla="*/ 0 h 256"/>
                <a:gd name="T78" fmla="*/ 0 w 393"/>
                <a:gd name="T79" fmla="*/ 0 h 256"/>
                <a:gd name="T80" fmla="*/ 0 w 393"/>
                <a:gd name="T81" fmla="*/ 0 h 256"/>
                <a:gd name="T82" fmla="*/ 0 w 393"/>
                <a:gd name="T83" fmla="*/ 0 h 256"/>
                <a:gd name="T84" fmla="*/ 0 w 393"/>
                <a:gd name="T85" fmla="*/ 0 h 256"/>
                <a:gd name="T86" fmla="*/ 0 w 393"/>
                <a:gd name="T87" fmla="*/ 0 h 256"/>
                <a:gd name="T88" fmla="*/ 0 w 393"/>
                <a:gd name="T89" fmla="*/ 0 h 256"/>
                <a:gd name="T90" fmla="*/ 0 w 393"/>
                <a:gd name="T91" fmla="*/ 0 h 256"/>
                <a:gd name="T92" fmla="*/ 0 w 393"/>
                <a:gd name="T93" fmla="*/ 0 h 256"/>
                <a:gd name="T94" fmla="*/ 0 w 393"/>
                <a:gd name="T95" fmla="*/ 0 h 256"/>
                <a:gd name="T96" fmla="*/ 0 w 393"/>
                <a:gd name="T97" fmla="*/ 0 h 256"/>
                <a:gd name="T98" fmla="*/ 0 w 393"/>
                <a:gd name="T99" fmla="*/ 0 h 256"/>
                <a:gd name="T100" fmla="*/ 0 w 393"/>
                <a:gd name="T101" fmla="*/ 0 h 256"/>
                <a:gd name="T102" fmla="*/ 0 w 393"/>
                <a:gd name="T103" fmla="*/ 0 h 256"/>
                <a:gd name="T104" fmla="*/ 0 w 393"/>
                <a:gd name="T105" fmla="*/ 0 h 256"/>
                <a:gd name="T106" fmla="*/ 0 w 393"/>
                <a:gd name="T107" fmla="*/ 0 h 256"/>
                <a:gd name="T108" fmla="*/ 0 w 393"/>
                <a:gd name="T109" fmla="*/ 0 h 256"/>
                <a:gd name="T110" fmla="*/ 0 w 393"/>
                <a:gd name="T111" fmla="*/ 0 h 256"/>
                <a:gd name="T112" fmla="*/ 0 w 393"/>
                <a:gd name="T113" fmla="*/ 0 h 256"/>
                <a:gd name="T114" fmla="*/ 0 w 393"/>
                <a:gd name="T115" fmla="*/ 0 h 256"/>
                <a:gd name="T116" fmla="*/ 0 w 393"/>
                <a:gd name="T117" fmla="*/ 0 h 2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3"/>
                <a:gd name="T178" fmla="*/ 0 h 256"/>
                <a:gd name="T179" fmla="*/ 393 w 393"/>
                <a:gd name="T180" fmla="*/ 256 h 2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3" h="256">
                  <a:moveTo>
                    <a:pt x="108" y="44"/>
                  </a:moveTo>
                  <a:lnTo>
                    <a:pt x="114" y="45"/>
                  </a:lnTo>
                  <a:lnTo>
                    <a:pt x="119" y="47"/>
                  </a:lnTo>
                  <a:lnTo>
                    <a:pt x="125" y="48"/>
                  </a:lnTo>
                  <a:lnTo>
                    <a:pt x="130" y="50"/>
                  </a:lnTo>
                  <a:lnTo>
                    <a:pt x="135" y="53"/>
                  </a:lnTo>
                  <a:lnTo>
                    <a:pt x="140" y="56"/>
                  </a:lnTo>
                  <a:lnTo>
                    <a:pt x="145" y="60"/>
                  </a:lnTo>
                  <a:lnTo>
                    <a:pt x="150" y="63"/>
                  </a:lnTo>
                  <a:lnTo>
                    <a:pt x="154" y="66"/>
                  </a:lnTo>
                  <a:lnTo>
                    <a:pt x="158" y="71"/>
                  </a:lnTo>
                  <a:lnTo>
                    <a:pt x="161" y="74"/>
                  </a:lnTo>
                  <a:lnTo>
                    <a:pt x="165" y="79"/>
                  </a:lnTo>
                  <a:lnTo>
                    <a:pt x="168" y="84"/>
                  </a:lnTo>
                  <a:lnTo>
                    <a:pt x="170" y="89"/>
                  </a:lnTo>
                  <a:lnTo>
                    <a:pt x="173" y="94"/>
                  </a:lnTo>
                  <a:lnTo>
                    <a:pt x="175" y="99"/>
                  </a:lnTo>
                  <a:lnTo>
                    <a:pt x="176" y="105"/>
                  </a:lnTo>
                  <a:lnTo>
                    <a:pt x="178" y="111"/>
                  </a:lnTo>
                  <a:lnTo>
                    <a:pt x="178" y="117"/>
                  </a:lnTo>
                  <a:lnTo>
                    <a:pt x="178" y="123"/>
                  </a:lnTo>
                  <a:lnTo>
                    <a:pt x="176" y="129"/>
                  </a:lnTo>
                  <a:lnTo>
                    <a:pt x="176" y="135"/>
                  </a:lnTo>
                  <a:lnTo>
                    <a:pt x="175" y="141"/>
                  </a:lnTo>
                  <a:lnTo>
                    <a:pt x="174" y="147"/>
                  </a:lnTo>
                  <a:lnTo>
                    <a:pt x="171" y="156"/>
                  </a:lnTo>
                  <a:lnTo>
                    <a:pt x="169" y="164"/>
                  </a:lnTo>
                  <a:lnTo>
                    <a:pt x="166" y="172"/>
                  </a:lnTo>
                  <a:lnTo>
                    <a:pt x="163" y="179"/>
                  </a:lnTo>
                  <a:lnTo>
                    <a:pt x="158" y="186"/>
                  </a:lnTo>
                  <a:lnTo>
                    <a:pt x="153" y="192"/>
                  </a:lnTo>
                  <a:lnTo>
                    <a:pt x="148" y="197"/>
                  </a:lnTo>
                  <a:lnTo>
                    <a:pt x="141" y="203"/>
                  </a:lnTo>
                  <a:lnTo>
                    <a:pt x="134" y="209"/>
                  </a:lnTo>
                  <a:lnTo>
                    <a:pt x="125" y="213"/>
                  </a:lnTo>
                  <a:lnTo>
                    <a:pt x="118" y="217"/>
                  </a:lnTo>
                  <a:lnTo>
                    <a:pt x="109" y="220"/>
                  </a:lnTo>
                  <a:lnTo>
                    <a:pt x="99" y="221"/>
                  </a:lnTo>
                  <a:lnTo>
                    <a:pt x="90" y="221"/>
                  </a:lnTo>
                  <a:lnTo>
                    <a:pt x="79" y="221"/>
                  </a:lnTo>
                  <a:lnTo>
                    <a:pt x="69" y="220"/>
                  </a:lnTo>
                  <a:lnTo>
                    <a:pt x="59" y="218"/>
                  </a:lnTo>
                  <a:lnTo>
                    <a:pt x="50" y="216"/>
                  </a:lnTo>
                  <a:lnTo>
                    <a:pt x="43" y="211"/>
                  </a:lnTo>
                  <a:lnTo>
                    <a:pt x="35" y="207"/>
                  </a:lnTo>
                  <a:lnTo>
                    <a:pt x="28" y="202"/>
                  </a:lnTo>
                  <a:lnTo>
                    <a:pt x="21" y="196"/>
                  </a:lnTo>
                  <a:lnTo>
                    <a:pt x="16" y="190"/>
                  </a:lnTo>
                  <a:lnTo>
                    <a:pt x="11" y="183"/>
                  </a:lnTo>
                  <a:lnTo>
                    <a:pt x="8" y="175"/>
                  </a:lnTo>
                  <a:lnTo>
                    <a:pt x="5" y="167"/>
                  </a:lnTo>
                  <a:lnTo>
                    <a:pt x="3" y="159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5"/>
                  </a:lnTo>
                  <a:lnTo>
                    <a:pt x="1" y="126"/>
                  </a:lnTo>
                  <a:lnTo>
                    <a:pt x="3" y="118"/>
                  </a:lnTo>
                  <a:lnTo>
                    <a:pt x="5" y="109"/>
                  </a:lnTo>
                  <a:lnTo>
                    <a:pt x="8" y="101"/>
                  </a:lnTo>
                  <a:lnTo>
                    <a:pt x="11" y="93"/>
                  </a:lnTo>
                  <a:lnTo>
                    <a:pt x="15" y="85"/>
                  </a:lnTo>
                  <a:lnTo>
                    <a:pt x="20" y="78"/>
                  </a:lnTo>
                  <a:lnTo>
                    <a:pt x="26" y="71"/>
                  </a:lnTo>
                  <a:lnTo>
                    <a:pt x="33" y="65"/>
                  </a:lnTo>
                  <a:lnTo>
                    <a:pt x="39" y="60"/>
                  </a:lnTo>
                  <a:lnTo>
                    <a:pt x="46" y="54"/>
                  </a:lnTo>
                  <a:lnTo>
                    <a:pt x="54" y="49"/>
                  </a:lnTo>
                  <a:lnTo>
                    <a:pt x="61" y="46"/>
                  </a:lnTo>
                  <a:lnTo>
                    <a:pt x="70" y="44"/>
                  </a:lnTo>
                  <a:lnTo>
                    <a:pt x="79" y="43"/>
                  </a:lnTo>
                  <a:lnTo>
                    <a:pt x="89" y="43"/>
                  </a:lnTo>
                  <a:lnTo>
                    <a:pt x="98" y="43"/>
                  </a:lnTo>
                  <a:lnTo>
                    <a:pt x="108" y="44"/>
                  </a:lnTo>
                  <a:close/>
                  <a:moveTo>
                    <a:pt x="106" y="55"/>
                  </a:moveTo>
                  <a:lnTo>
                    <a:pt x="101" y="55"/>
                  </a:lnTo>
                  <a:lnTo>
                    <a:pt x="96" y="55"/>
                  </a:lnTo>
                  <a:lnTo>
                    <a:pt x="91" y="56"/>
                  </a:lnTo>
                  <a:lnTo>
                    <a:pt x="86" y="58"/>
                  </a:lnTo>
                  <a:lnTo>
                    <a:pt x="83" y="62"/>
                  </a:lnTo>
                  <a:lnTo>
                    <a:pt x="80" y="68"/>
                  </a:lnTo>
                  <a:lnTo>
                    <a:pt x="76" y="76"/>
                  </a:lnTo>
                  <a:lnTo>
                    <a:pt x="73" y="85"/>
                  </a:lnTo>
                  <a:lnTo>
                    <a:pt x="70" y="90"/>
                  </a:lnTo>
                  <a:lnTo>
                    <a:pt x="69" y="96"/>
                  </a:lnTo>
                  <a:lnTo>
                    <a:pt x="66" y="102"/>
                  </a:lnTo>
                  <a:lnTo>
                    <a:pt x="65" y="109"/>
                  </a:lnTo>
                  <a:lnTo>
                    <a:pt x="63" y="117"/>
                  </a:lnTo>
                  <a:lnTo>
                    <a:pt x="61" y="125"/>
                  </a:lnTo>
                  <a:lnTo>
                    <a:pt x="59" y="133"/>
                  </a:lnTo>
                  <a:lnTo>
                    <a:pt x="58" y="142"/>
                  </a:lnTo>
                  <a:lnTo>
                    <a:pt x="56" y="146"/>
                  </a:lnTo>
                  <a:lnTo>
                    <a:pt x="56" y="151"/>
                  </a:lnTo>
                  <a:lnTo>
                    <a:pt x="55" y="155"/>
                  </a:lnTo>
                  <a:lnTo>
                    <a:pt x="54" y="160"/>
                  </a:lnTo>
                  <a:lnTo>
                    <a:pt x="53" y="164"/>
                  </a:lnTo>
                  <a:lnTo>
                    <a:pt x="53" y="169"/>
                  </a:lnTo>
                  <a:lnTo>
                    <a:pt x="51" y="174"/>
                  </a:lnTo>
                  <a:lnTo>
                    <a:pt x="51" y="178"/>
                  </a:lnTo>
                  <a:lnTo>
                    <a:pt x="51" y="185"/>
                  </a:lnTo>
                  <a:lnTo>
                    <a:pt x="53" y="191"/>
                  </a:lnTo>
                  <a:lnTo>
                    <a:pt x="55" y="195"/>
                  </a:lnTo>
                  <a:lnTo>
                    <a:pt x="58" y="200"/>
                  </a:lnTo>
                  <a:lnTo>
                    <a:pt x="60" y="203"/>
                  </a:lnTo>
                  <a:lnTo>
                    <a:pt x="63" y="205"/>
                  </a:lnTo>
                  <a:lnTo>
                    <a:pt x="66" y="208"/>
                  </a:lnTo>
                  <a:lnTo>
                    <a:pt x="71" y="209"/>
                  </a:lnTo>
                  <a:lnTo>
                    <a:pt x="76" y="209"/>
                  </a:lnTo>
                  <a:lnTo>
                    <a:pt x="80" y="209"/>
                  </a:lnTo>
                  <a:lnTo>
                    <a:pt x="84" y="209"/>
                  </a:lnTo>
                  <a:lnTo>
                    <a:pt x="88" y="208"/>
                  </a:lnTo>
                  <a:lnTo>
                    <a:pt x="93" y="204"/>
                  </a:lnTo>
                  <a:lnTo>
                    <a:pt x="96" y="201"/>
                  </a:lnTo>
                  <a:lnTo>
                    <a:pt x="99" y="196"/>
                  </a:lnTo>
                  <a:lnTo>
                    <a:pt x="101" y="191"/>
                  </a:lnTo>
                  <a:lnTo>
                    <a:pt x="104" y="186"/>
                  </a:lnTo>
                  <a:lnTo>
                    <a:pt x="106" y="180"/>
                  </a:lnTo>
                  <a:lnTo>
                    <a:pt x="109" y="174"/>
                  </a:lnTo>
                  <a:lnTo>
                    <a:pt x="111" y="166"/>
                  </a:lnTo>
                  <a:lnTo>
                    <a:pt x="114" y="156"/>
                  </a:lnTo>
                  <a:lnTo>
                    <a:pt x="116" y="146"/>
                  </a:lnTo>
                  <a:lnTo>
                    <a:pt x="119" y="135"/>
                  </a:lnTo>
                  <a:lnTo>
                    <a:pt x="121" y="122"/>
                  </a:lnTo>
                  <a:lnTo>
                    <a:pt x="123" y="115"/>
                  </a:lnTo>
                  <a:lnTo>
                    <a:pt x="124" y="109"/>
                  </a:lnTo>
                  <a:lnTo>
                    <a:pt x="125" y="103"/>
                  </a:lnTo>
                  <a:lnTo>
                    <a:pt x="126" y="97"/>
                  </a:lnTo>
                  <a:lnTo>
                    <a:pt x="126" y="92"/>
                  </a:lnTo>
                  <a:lnTo>
                    <a:pt x="126" y="87"/>
                  </a:lnTo>
                  <a:lnTo>
                    <a:pt x="126" y="84"/>
                  </a:lnTo>
                  <a:lnTo>
                    <a:pt x="126" y="80"/>
                  </a:lnTo>
                  <a:lnTo>
                    <a:pt x="125" y="74"/>
                  </a:lnTo>
                  <a:lnTo>
                    <a:pt x="124" y="69"/>
                  </a:lnTo>
                  <a:lnTo>
                    <a:pt x="121" y="64"/>
                  </a:lnTo>
                  <a:lnTo>
                    <a:pt x="118" y="61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0" y="56"/>
                  </a:lnTo>
                  <a:lnTo>
                    <a:pt x="106" y="55"/>
                  </a:lnTo>
                  <a:close/>
                  <a:moveTo>
                    <a:pt x="305" y="99"/>
                  </a:moveTo>
                  <a:lnTo>
                    <a:pt x="280" y="212"/>
                  </a:lnTo>
                  <a:lnTo>
                    <a:pt x="279" y="221"/>
                  </a:lnTo>
                  <a:lnTo>
                    <a:pt x="279" y="229"/>
                  </a:lnTo>
                  <a:lnTo>
                    <a:pt x="279" y="235"/>
                  </a:lnTo>
                  <a:lnTo>
                    <a:pt x="280" y="239"/>
                  </a:lnTo>
                  <a:lnTo>
                    <a:pt x="283" y="242"/>
                  </a:lnTo>
                  <a:lnTo>
                    <a:pt x="288" y="245"/>
                  </a:lnTo>
                  <a:lnTo>
                    <a:pt x="294" y="248"/>
                  </a:lnTo>
                  <a:lnTo>
                    <a:pt x="303" y="250"/>
                  </a:lnTo>
                  <a:lnTo>
                    <a:pt x="301" y="256"/>
                  </a:lnTo>
                  <a:lnTo>
                    <a:pt x="186" y="235"/>
                  </a:lnTo>
                  <a:lnTo>
                    <a:pt x="188" y="229"/>
                  </a:lnTo>
                  <a:lnTo>
                    <a:pt x="194" y="231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8" y="229"/>
                  </a:lnTo>
                  <a:lnTo>
                    <a:pt x="210" y="228"/>
                  </a:lnTo>
                  <a:lnTo>
                    <a:pt x="213" y="227"/>
                  </a:lnTo>
                  <a:lnTo>
                    <a:pt x="215" y="226"/>
                  </a:lnTo>
                  <a:lnTo>
                    <a:pt x="216" y="224"/>
                  </a:lnTo>
                  <a:lnTo>
                    <a:pt x="219" y="220"/>
                  </a:lnTo>
                  <a:lnTo>
                    <a:pt x="220" y="216"/>
                  </a:lnTo>
                  <a:lnTo>
                    <a:pt x="223" y="210"/>
                  </a:lnTo>
                  <a:lnTo>
                    <a:pt x="224" y="202"/>
                  </a:lnTo>
                  <a:lnTo>
                    <a:pt x="249" y="89"/>
                  </a:lnTo>
                  <a:lnTo>
                    <a:pt x="223" y="85"/>
                  </a:lnTo>
                  <a:lnTo>
                    <a:pt x="226" y="66"/>
                  </a:lnTo>
                  <a:lnTo>
                    <a:pt x="253" y="71"/>
                  </a:lnTo>
                  <a:lnTo>
                    <a:pt x="255" y="60"/>
                  </a:lnTo>
                  <a:lnTo>
                    <a:pt x="256" y="50"/>
                  </a:lnTo>
                  <a:lnTo>
                    <a:pt x="258" y="44"/>
                  </a:lnTo>
                  <a:lnTo>
                    <a:pt x="260" y="38"/>
                  </a:lnTo>
                  <a:lnTo>
                    <a:pt x="264" y="32"/>
                  </a:lnTo>
                  <a:lnTo>
                    <a:pt x="268" y="27"/>
                  </a:lnTo>
                  <a:lnTo>
                    <a:pt x="271" y="22"/>
                  </a:lnTo>
                  <a:lnTo>
                    <a:pt x="276" y="17"/>
                  </a:lnTo>
                  <a:lnTo>
                    <a:pt x="281" y="13"/>
                  </a:lnTo>
                  <a:lnTo>
                    <a:pt x="288" y="9"/>
                  </a:lnTo>
                  <a:lnTo>
                    <a:pt x="294" y="6"/>
                  </a:lnTo>
                  <a:lnTo>
                    <a:pt x="301" y="4"/>
                  </a:lnTo>
                  <a:lnTo>
                    <a:pt x="309" y="1"/>
                  </a:lnTo>
                  <a:lnTo>
                    <a:pt x="316" y="0"/>
                  </a:lnTo>
                  <a:lnTo>
                    <a:pt x="324" y="0"/>
                  </a:lnTo>
                  <a:lnTo>
                    <a:pt x="333" y="0"/>
                  </a:lnTo>
                  <a:lnTo>
                    <a:pt x="341" y="1"/>
                  </a:lnTo>
                  <a:lnTo>
                    <a:pt x="350" y="3"/>
                  </a:lnTo>
                  <a:lnTo>
                    <a:pt x="361" y="5"/>
                  </a:lnTo>
                  <a:lnTo>
                    <a:pt x="371" y="8"/>
                  </a:lnTo>
                  <a:lnTo>
                    <a:pt x="379" y="12"/>
                  </a:lnTo>
                  <a:lnTo>
                    <a:pt x="385" y="17"/>
                  </a:lnTo>
                  <a:lnTo>
                    <a:pt x="390" y="23"/>
                  </a:lnTo>
                  <a:lnTo>
                    <a:pt x="393" y="29"/>
                  </a:lnTo>
                  <a:lnTo>
                    <a:pt x="393" y="35"/>
                  </a:lnTo>
                  <a:lnTo>
                    <a:pt x="393" y="40"/>
                  </a:lnTo>
                  <a:lnTo>
                    <a:pt x="391" y="45"/>
                  </a:lnTo>
                  <a:lnTo>
                    <a:pt x="389" y="48"/>
                  </a:lnTo>
                  <a:lnTo>
                    <a:pt x="386" y="52"/>
                  </a:lnTo>
                  <a:lnTo>
                    <a:pt x="383" y="54"/>
                  </a:lnTo>
                  <a:lnTo>
                    <a:pt x="378" y="56"/>
                  </a:lnTo>
                  <a:lnTo>
                    <a:pt x="373" y="58"/>
                  </a:lnTo>
                  <a:lnTo>
                    <a:pt x="368" y="58"/>
                  </a:lnTo>
                  <a:lnTo>
                    <a:pt x="361" y="57"/>
                  </a:lnTo>
                  <a:lnTo>
                    <a:pt x="356" y="56"/>
                  </a:lnTo>
                  <a:lnTo>
                    <a:pt x="353" y="55"/>
                  </a:lnTo>
                  <a:lnTo>
                    <a:pt x="349" y="53"/>
                  </a:lnTo>
                  <a:lnTo>
                    <a:pt x="346" y="50"/>
                  </a:lnTo>
                  <a:lnTo>
                    <a:pt x="344" y="47"/>
                  </a:lnTo>
                  <a:lnTo>
                    <a:pt x="343" y="44"/>
                  </a:lnTo>
                  <a:lnTo>
                    <a:pt x="343" y="40"/>
                  </a:lnTo>
                  <a:lnTo>
                    <a:pt x="343" y="37"/>
                  </a:lnTo>
                  <a:lnTo>
                    <a:pt x="343" y="36"/>
                  </a:lnTo>
                  <a:lnTo>
                    <a:pt x="344" y="33"/>
                  </a:lnTo>
                  <a:lnTo>
                    <a:pt x="344" y="31"/>
                  </a:lnTo>
                  <a:lnTo>
                    <a:pt x="344" y="29"/>
                  </a:lnTo>
                  <a:lnTo>
                    <a:pt x="345" y="27"/>
                  </a:lnTo>
                  <a:lnTo>
                    <a:pt x="345" y="25"/>
                  </a:lnTo>
                  <a:lnTo>
                    <a:pt x="345" y="23"/>
                  </a:lnTo>
                  <a:lnTo>
                    <a:pt x="346" y="22"/>
                  </a:lnTo>
                  <a:lnTo>
                    <a:pt x="346" y="21"/>
                  </a:lnTo>
                  <a:lnTo>
                    <a:pt x="346" y="19"/>
                  </a:lnTo>
                  <a:lnTo>
                    <a:pt x="345" y="17"/>
                  </a:lnTo>
                  <a:lnTo>
                    <a:pt x="345" y="16"/>
                  </a:lnTo>
                  <a:lnTo>
                    <a:pt x="344" y="15"/>
                  </a:lnTo>
                  <a:lnTo>
                    <a:pt x="341" y="13"/>
                  </a:lnTo>
                  <a:lnTo>
                    <a:pt x="340" y="12"/>
                  </a:lnTo>
                  <a:lnTo>
                    <a:pt x="338" y="12"/>
                  </a:lnTo>
                  <a:lnTo>
                    <a:pt x="335" y="12"/>
                  </a:lnTo>
                  <a:lnTo>
                    <a:pt x="333" y="12"/>
                  </a:lnTo>
                  <a:lnTo>
                    <a:pt x="330" y="13"/>
                  </a:lnTo>
                  <a:lnTo>
                    <a:pt x="328" y="14"/>
                  </a:lnTo>
                  <a:lnTo>
                    <a:pt x="325" y="16"/>
                  </a:lnTo>
                  <a:lnTo>
                    <a:pt x="323" y="20"/>
                  </a:lnTo>
                  <a:lnTo>
                    <a:pt x="321" y="23"/>
                  </a:lnTo>
                  <a:lnTo>
                    <a:pt x="320" y="28"/>
                  </a:lnTo>
                  <a:lnTo>
                    <a:pt x="313" y="61"/>
                  </a:lnTo>
                  <a:lnTo>
                    <a:pt x="309" y="81"/>
                  </a:lnTo>
                  <a:lnTo>
                    <a:pt x="334" y="86"/>
                  </a:lnTo>
                  <a:lnTo>
                    <a:pt x="330" y="104"/>
                  </a:lnTo>
                  <a:lnTo>
                    <a:pt x="305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6" name="Freeform 958"/>
            <p:cNvSpPr>
              <a:spLocks noEditPoints="1"/>
            </p:cNvSpPr>
            <p:nvPr/>
          </p:nvSpPr>
          <p:spPr bwMode="auto">
            <a:xfrm>
              <a:off x="3683" y="2655"/>
              <a:ext cx="26" cy="65"/>
            </a:xfrm>
            <a:custGeom>
              <a:avLst/>
              <a:gdLst>
                <a:gd name="T0" fmla="*/ 0 w 129"/>
                <a:gd name="T1" fmla="*/ 0 h 263"/>
                <a:gd name="T2" fmla="*/ 0 w 129"/>
                <a:gd name="T3" fmla="*/ 0 h 263"/>
                <a:gd name="T4" fmla="*/ 0 w 129"/>
                <a:gd name="T5" fmla="*/ 0 h 263"/>
                <a:gd name="T6" fmla="*/ 0 w 129"/>
                <a:gd name="T7" fmla="*/ 0 h 263"/>
                <a:gd name="T8" fmla="*/ 0 w 129"/>
                <a:gd name="T9" fmla="*/ 0 h 263"/>
                <a:gd name="T10" fmla="*/ 0 w 129"/>
                <a:gd name="T11" fmla="*/ 0 h 263"/>
                <a:gd name="T12" fmla="*/ 0 w 129"/>
                <a:gd name="T13" fmla="*/ 0 h 263"/>
                <a:gd name="T14" fmla="*/ 0 w 129"/>
                <a:gd name="T15" fmla="*/ 0 h 263"/>
                <a:gd name="T16" fmla="*/ 0 w 129"/>
                <a:gd name="T17" fmla="*/ 0 h 263"/>
                <a:gd name="T18" fmla="*/ 0 w 129"/>
                <a:gd name="T19" fmla="*/ 0 h 263"/>
                <a:gd name="T20" fmla="*/ 0 w 129"/>
                <a:gd name="T21" fmla="*/ 0 h 263"/>
                <a:gd name="T22" fmla="*/ 0 w 129"/>
                <a:gd name="T23" fmla="*/ 0 h 263"/>
                <a:gd name="T24" fmla="*/ 0 w 129"/>
                <a:gd name="T25" fmla="*/ 0 h 263"/>
                <a:gd name="T26" fmla="*/ 0 w 129"/>
                <a:gd name="T27" fmla="*/ 0 h 263"/>
                <a:gd name="T28" fmla="*/ 0 w 129"/>
                <a:gd name="T29" fmla="*/ 0 h 263"/>
                <a:gd name="T30" fmla="*/ 0 w 129"/>
                <a:gd name="T31" fmla="*/ 0 h 263"/>
                <a:gd name="T32" fmla="*/ 0 w 129"/>
                <a:gd name="T33" fmla="*/ 0 h 263"/>
                <a:gd name="T34" fmla="*/ 0 w 129"/>
                <a:gd name="T35" fmla="*/ 0 h 263"/>
                <a:gd name="T36" fmla="*/ 0 w 129"/>
                <a:gd name="T37" fmla="*/ 0 h 263"/>
                <a:gd name="T38" fmla="*/ 0 w 129"/>
                <a:gd name="T39" fmla="*/ 0 h 263"/>
                <a:gd name="T40" fmla="*/ 0 w 129"/>
                <a:gd name="T41" fmla="*/ 0 h 263"/>
                <a:gd name="T42" fmla="*/ 0 w 129"/>
                <a:gd name="T43" fmla="*/ 0 h 263"/>
                <a:gd name="T44" fmla="*/ 0 w 129"/>
                <a:gd name="T45" fmla="*/ 0 h 263"/>
                <a:gd name="T46" fmla="*/ 0 w 129"/>
                <a:gd name="T47" fmla="*/ 0 h 263"/>
                <a:gd name="T48" fmla="*/ 0 w 129"/>
                <a:gd name="T49" fmla="*/ 0 h 263"/>
                <a:gd name="T50" fmla="*/ 0 w 129"/>
                <a:gd name="T51" fmla="*/ 0 h 263"/>
                <a:gd name="T52" fmla="*/ 0 w 129"/>
                <a:gd name="T53" fmla="*/ 0 h 263"/>
                <a:gd name="T54" fmla="*/ 0 w 129"/>
                <a:gd name="T55" fmla="*/ 0 h 263"/>
                <a:gd name="T56" fmla="*/ 0 w 129"/>
                <a:gd name="T57" fmla="*/ 0 h 263"/>
                <a:gd name="T58" fmla="*/ 0 w 129"/>
                <a:gd name="T59" fmla="*/ 0 h 263"/>
                <a:gd name="T60" fmla="*/ 0 w 129"/>
                <a:gd name="T61" fmla="*/ 0 h 263"/>
                <a:gd name="T62" fmla="*/ 0 w 129"/>
                <a:gd name="T63" fmla="*/ 0 h 2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9"/>
                <a:gd name="T97" fmla="*/ 0 h 263"/>
                <a:gd name="T98" fmla="*/ 129 w 129"/>
                <a:gd name="T99" fmla="*/ 263 h 26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9" h="263">
                  <a:moveTo>
                    <a:pt x="105" y="1"/>
                  </a:moveTo>
                  <a:lnTo>
                    <a:pt x="111" y="2"/>
                  </a:lnTo>
                  <a:lnTo>
                    <a:pt x="116" y="5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6" y="16"/>
                  </a:lnTo>
                  <a:lnTo>
                    <a:pt x="129" y="22"/>
                  </a:lnTo>
                  <a:lnTo>
                    <a:pt x="129" y="26"/>
                  </a:lnTo>
                  <a:lnTo>
                    <a:pt x="129" y="32"/>
                  </a:lnTo>
                  <a:lnTo>
                    <a:pt x="128" y="38"/>
                  </a:lnTo>
                  <a:lnTo>
                    <a:pt x="125" y="42"/>
                  </a:lnTo>
                  <a:lnTo>
                    <a:pt x="121" y="46"/>
                  </a:lnTo>
                  <a:lnTo>
                    <a:pt x="116" y="49"/>
                  </a:lnTo>
                  <a:lnTo>
                    <a:pt x="111" y="51"/>
                  </a:lnTo>
                  <a:lnTo>
                    <a:pt x="105" y="53"/>
                  </a:lnTo>
                  <a:lnTo>
                    <a:pt x="100" y="53"/>
                  </a:lnTo>
                  <a:lnTo>
                    <a:pt x="94" y="53"/>
                  </a:lnTo>
                  <a:lnTo>
                    <a:pt x="89" y="51"/>
                  </a:lnTo>
                  <a:lnTo>
                    <a:pt x="84" y="49"/>
                  </a:lnTo>
                  <a:lnTo>
                    <a:pt x="79" y="46"/>
                  </a:lnTo>
                  <a:lnTo>
                    <a:pt x="75" y="42"/>
                  </a:lnTo>
                  <a:lnTo>
                    <a:pt x="73" y="38"/>
                  </a:lnTo>
                  <a:lnTo>
                    <a:pt x="71" y="32"/>
                  </a:lnTo>
                  <a:lnTo>
                    <a:pt x="71" y="28"/>
                  </a:lnTo>
                  <a:lnTo>
                    <a:pt x="71" y="22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9" y="9"/>
                  </a:lnTo>
                  <a:lnTo>
                    <a:pt x="84" y="6"/>
                  </a:lnTo>
                  <a:lnTo>
                    <a:pt x="89" y="2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05" y="1"/>
                  </a:lnTo>
                  <a:close/>
                  <a:moveTo>
                    <a:pt x="116" y="90"/>
                  </a:moveTo>
                  <a:lnTo>
                    <a:pt x="88" y="221"/>
                  </a:lnTo>
                  <a:lnTo>
                    <a:pt x="86" y="230"/>
                  </a:lnTo>
                  <a:lnTo>
                    <a:pt x="85" y="238"/>
                  </a:lnTo>
                  <a:lnTo>
                    <a:pt x="85" y="244"/>
                  </a:lnTo>
                  <a:lnTo>
                    <a:pt x="86" y="247"/>
                  </a:lnTo>
                  <a:lnTo>
                    <a:pt x="89" y="250"/>
                  </a:lnTo>
                  <a:lnTo>
                    <a:pt x="93" y="252"/>
                  </a:lnTo>
                  <a:lnTo>
                    <a:pt x="98" y="255"/>
                  </a:lnTo>
                  <a:lnTo>
                    <a:pt x="103" y="258"/>
                  </a:lnTo>
                  <a:lnTo>
                    <a:pt x="101" y="263"/>
                  </a:lnTo>
                  <a:lnTo>
                    <a:pt x="0" y="245"/>
                  </a:lnTo>
                  <a:lnTo>
                    <a:pt x="1" y="239"/>
                  </a:lnTo>
                  <a:lnTo>
                    <a:pt x="6" y="239"/>
                  </a:lnTo>
                  <a:lnTo>
                    <a:pt x="13" y="238"/>
                  </a:lnTo>
                  <a:lnTo>
                    <a:pt x="18" y="237"/>
                  </a:lnTo>
                  <a:lnTo>
                    <a:pt x="21" y="235"/>
                  </a:lnTo>
                  <a:lnTo>
                    <a:pt x="24" y="231"/>
                  </a:lnTo>
                  <a:lnTo>
                    <a:pt x="26" y="227"/>
                  </a:lnTo>
                  <a:lnTo>
                    <a:pt x="28" y="220"/>
                  </a:lnTo>
                  <a:lnTo>
                    <a:pt x="30" y="211"/>
                  </a:lnTo>
                  <a:lnTo>
                    <a:pt x="50" y="118"/>
                  </a:lnTo>
                  <a:lnTo>
                    <a:pt x="53" y="108"/>
                  </a:lnTo>
                  <a:lnTo>
                    <a:pt x="53" y="100"/>
                  </a:lnTo>
                  <a:lnTo>
                    <a:pt x="53" y="95"/>
                  </a:lnTo>
                  <a:lnTo>
                    <a:pt x="51" y="91"/>
                  </a:lnTo>
                  <a:lnTo>
                    <a:pt x="49" y="89"/>
                  </a:lnTo>
                  <a:lnTo>
                    <a:pt x="45" y="86"/>
                  </a:lnTo>
                  <a:lnTo>
                    <a:pt x="41" y="83"/>
                  </a:lnTo>
                  <a:lnTo>
                    <a:pt x="35" y="81"/>
                  </a:lnTo>
                  <a:lnTo>
                    <a:pt x="36" y="75"/>
                  </a:lnTo>
                  <a:lnTo>
                    <a:pt x="116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7" name="Freeform 959"/>
            <p:cNvSpPr>
              <a:spLocks/>
            </p:cNvSpPr>
            <p:nvPr/>
          </p:nvSpPr>
          <p:spPr bwMode="auto">
            <a:xfrm>
              <a:off x="3706" y="2659"/>
              <a:ext cx="26" cy="66"/>
            </a:xfrm>
            <a:custGeom>
              <a:avLst/>
              <a:gdLst>
                <a:gd name="T0" fmla="*/ 0 w 134"/>
                <a:gd name="T1" fmla="*/ 0 h 266"/>
                <a:gd name="T2" fmla="*/ 0 w 134"/>
                <a:gd name="T3" fmla="*/ 0 h 266"/>
                <a:gd name="T4" fmla="*/ 0 w 134"/>
                <a:gd name="T5" fmla="*/ 0 h 266"/>
                <a:gd name="T6" fmla="*/ 0 w 134"/>
                <a:gd name="T7" fmla="*/ 0 h 266"/>
                <a:gd name="T8" fmla="*/ 0 w 134"/>
                <a:gd name="T9" fmla="*/ 0 h 266"/>
                <a:gd name="T10" fmla="*/ 0 w 134"/>
                <a:gd name="T11" fmla="*/ 0 h 266"/>
                <a:gd name="T12" fmla="*/ 0 w 134"/>
                <a:gd name="T13" fmla="*/ 0 h 266"/>
                <a:gd name="T14" fmla="*/ 0 w 134"/>
                <a:gd name="T15" fmla="*/ 0 h 266"/>
                <a:gd name="T16" fmla="*/ 0 w 134"/>
                <a:gd name="T17" fmla="*/ 0 h 266"/>
                <a:gd name="T18" fmla="*/ 0 w 134"/>
                <a:gd name="T19" fmla="*/ 0 h 266"/>
                <a:gd name="T20" fmla="*/ 0 w 134"/>
                <a:gd name="T21" fmla="*/ 0 h 266"/>
                <a:gd name="T22" fmla="*/ 0 w 134"/>
                <a:gd name="T23" fmla="*/ 0 h 266"/>
                <a:gd name="T24" fmla="*/ 0 w 134"/>
                <a:gd name="T25" fmla="*/ 0 h 266"/>
                <a:gd name="T26" fmla="*/ 0 w 134"/>
                <a:gd name="T27" fmla="*/ 0 h 266"/>
                <a:gd name="T28" fmla="*/ 0 w 134"/>
                <a:gd name="T29" fmla="*/ 0 h 266"/>
                <a:gd name="T30" fmla="*/ 0 w 134"/>
                <a:gd name="T31" fmla="*/ 0 h 266"/>
                <a:gd name="T32" fmla="*/ 0 w 134"/>
                <a:gd name="T33" fmla="*/ 0 h 266"/>
                <a:gd name="T34" fmla="*/ 0 w 134"/>
                <a:gd name="T35" fmla="*/ 0 h 266"/>
                <a:gd name="T36" fmla="*/ 0 w 134"/>
                <a:gd name="T37" fmla="*/ 0 h 266"/>
                <a:gd name="T38" fmla="*/ 0 w 134"/>
                <a:gd name="T39" fmla="*/ 0 h 266"/>
                <a:gd name="T40" fmla="*/ 0 w 134"/>
                <a:gd name="T41" fmla="*/ 0 h 266"/>
                <a:gd name="T42" fmla="*/ 0 w 134"/>
                <a:gd name="T43" fmla="*/ 0 h 266"/>
                <a:gd name="T44" fmla="*/ 0 w 134"/>
                <a:gd name="T45" fmla="*/ 0 h 266"/>
                <a:gd name="T46" fmla="*/ 0 w 134"/>
                <a:gd name="T47" fmla="*/ 0 h 266"/>
                <a:gd name="T48" fmla="*/ 0 w 134"/>
                <a:gd name="T49" fmla="*/ 0 h 266"/>
                <a:gd name="T50" fmla="*/ 0 w 134"/>
                <a:gd name="T51" fmla="*/ 0 h 266"/>
                <a:gd name="T52" fmla="*/ 0 w 134"/>
                <a:gd name="T53" fmla="*/ 0 h 266"/>
                <a:gd name="T54" fmla="*/ 0 w 134"/>
                <a:gd name="T55" fmla="*/ 0 h 266"/>
                <a:gd name="T56" fmla="*/ 0 w 134"/>
                <a:gd name="T57" fmla="*/ 0 h 266"/>
                <a:gd name="T58" fmla="*/ 0 w 134"/>
                <a:gd name="T59" fmla="*/ 0 h 266"/>
                <a:gd name="T60" fmla="*/ 0 w 134"/>
                <a:gd name="T61" fmla="*/ 0 h 266"/>
                <a:gd name="T62" fmla="*/ 0 w 134"/>
                <a:gd name="T63" fmla="*/ 0 h 26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4"/>
                <a:gd name="T97" fmla="*/ 0 h 266"/>
                <a:gd name="T98" fmla="*/ 134 w 134"/>
                <a:gd name="T99" fmla="*/ 266 h 26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4" h="266">
                  <a:moveTo>
                    <a:pt x="134" y="14"/>
                  </a:moveTo>
                  <a:lnTo>
                    <a:pt x="87" y="224"/>
                  </a:lnTo>
                  <a:lnTo>
                    <a:pt x="86" y="233"/>
                  </a:lnTo>
                  <a:lnTo>
                    <a:pt x="85" y="241"/>
                  </a:lnTo>
                  <a:lnTo>
                    <a:pt x="85" y="247"/>
                  </a:lnTo>
                  <a:lnTo>
                    <a:pt x="86" y="250"/>
                  </a:lnTo>
                  <a:lnTo>
                    <a:pt x="89" y="252"/>
                  </a:lnTo>
                  <a:lnTo>
                    <a:pt x="92" y="255"/>
                  </a:lnTo>
                  <a:lnTo>
                    <a:pt x="97" y="258"/>
                  </a:lnTo>
                  <a:lnTo>
                    <a:pt x="102" y="260"/>
                  </a:lnTo>
                  <a:lnTo>
                    <a:pt x="101" y="266"/>
                  </a:lnTo>
                  <a:lnTo>
                    <a:pt x="0" y="248"/>
                  </a:lnTo>
                  <a:lnTo>
                    <a:pt x="1" y="242"/>
                  </a:lnTo>
                  <a:lnTo>
                    <a:pt x="6" y="242"/>
                  </a:lnTo>
                  <a:lnTo>
                    <a:pt x="12" y="241"/>
                  </a:lnTo>
                  <a:lnTo>
                    <a:pt x="17" y="240"/>
                  </a:lnTo>
                  <a:lnTo>
                    <a:pt x="21" y="237"/>
                  </a:lnTo>
                  <a:lnTo>
                    <a:pt x="24" y="234"/>
                  </a:lnTo>
                  <a:lnTo>
                    <a:pt x="26" y="229"/>
                  </a:lnTo>
                  <a:lnTo>
                    <a:pt x="27" y="223"/>
                  </a:lnTo>
                  <a:lnTo>
                    <a:pt x="30" y="213"/>
                  </a:lnTo>
                  <a:lnTo>
                    <a:pt x="67" y="43"/>
                  </a:lnTo>
                  <a:lnTo>
                    <a:pt x="69" y="33"/>
                  </a:lnTo>
                  <a:lnTo>
                    <a:pt x="70" y="25"/>
                  </a:lnTo>
                  <a:lnTo>
                    <a:pt x="70" y="20"/>
                  </a:lnTo>
                  <a:lnTo>
                    <a:pt x="67" y="15"/>
                  </a:lnTo>
                  <a:lnTo>
                    <a:pt x="66" y="13"/>
                  </a:lnTo>
                  <a:lnTo>
                    <a:pt x="62" y="11"/>
                  </a:lnTo>
                  <a:lnTo>
                    <a:pt x="57" y="8"/>
                  </a:lnTo>
                  <a:lnTo>
                    <a:pt x="52" y="6"/>
                  </a:lnTo>
                  <a:lnTo>
                    <a:pt x="54" y="0"/>
                  </a:lnTo>
                  <a:lnTo>
                    <a:pt x="134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8" name="Freeform 960"/>
            <p:cNvSpPr>
              <a:spLocks noEditPoints="1"/>
            </p:cNvSpPr>
            <p:nvPr/>
          </p:nvSpPr>
          <p:spPr bwMode="auto">
            <a:xfrm>
              <a:off x="3733" y="2687"/>
              <a:ext cx="32" cy="45"/>
            </a:xfrm>
            <a:custGeom>
              <a:avLst/>
              <a:gdLst>
                <a:gd name="T0" fmla="*/ 0 w 162"/>
                <a:gd name="T1" fmla="*/ 0 h 180"/>
                <a:gd name="T2" fmla="*/ 0 w 162"/>
                <a:gd name="T3" fmla="*/ 0 h 180"/>
                <a:gd name="T4" fmla="*/ 0 w 162"/>
                <a:gd name="T5" fmla="*/ 0 h 180"/>
                <a:gd name="T6" fmla="*/ 0 w 162"/>
                <a:gd name="T7" fmla="*/ 0 h 180"/>
                <a:gd name="T8" fmla="*/ 0 w 162"/>
                <a:gd name="T9" fmla="*/ 0 h 180"/>
                <a:gd name="T10" fmla="*/ 0 w 162"/>
                <a:gd name="T11" fmla="*/ 0 h 180"/>
                <a:gd name="T12" fmla="*/ 0 w 162"/>
                <a:gd name="T13" fmla="*/ 0 h 180"/>
                <a:gd name="T14" fmla="*/ 0 w 162"/>
                <a:gd name="T15" fmla="*/ 0 h 180"/>
                <a:gd name="T16" fmla="*/ 0 w 162"/>
                <a:gd name="T17" fmla="*/ 0 h 180"/>
                <a:gd name="T18" fmla="*/ 0 w 162"/>
                <a:gd name="T19" fmla="*/ 0 h 180"/>
                <a:gd name="T20" fmla="*/ 0 w 162"/>
                <a:gd name="T21" fmla="*/ 0 h 180"/>
                <a:gd name="T22" fmla="*/ 0 w 162"/>
                <a:gd name="T23" fmla="*/ 0 h 180"/>
                <a:gd name="T24" fmla="*/ 0 w 162"/>
                <a:gd name="T25" fmla="*/ 0 h 180"/>
                <a:gd name="T26" fmla="*/ 0 w 162"/>
                <a:gd name="T27" fmla="*/ 0 h 180"/>
                <a:gd name="T28" fmla="*/ 0 w 162"/>
                <a:gd name="T29" fmla="*/ 0 h 180"/>
                <a:gd name="T30" fmla="*/ 0 w 162"/>
                <a:gd name="T31" fmla="*/ 0 h 180"/>
                <a:gd name="T32" fmla="*/ 0 w 162"/>
                <a:gd name="T33" fmla="*/ 0 h 180"/>
                <a:gd name="T34" fmla="*/ 0 w 162"/>
                <a:gd name="T35" fmla="*/ 0 h 180"/>
                <a:gd name="T36" fmla="*/ 0 w 162"/>
                <a:gd name="T37" fmla="*/ 0 h 180"/>
                <a:gd name="T38" fmla="*/ 0 w 162"/>
                <a:gd name="T39" fmla="*/ 0 h 180"/>
                <a:gd name="T40" fmla="*/ 0 w 162"/>
                <a:gd name="T41" fmla="*/ 0 h 180"/>
                <a:gd name="T42" fmla="*/ 0 w 162"/>
                <a:gd name="T43" fmla="*/ 0 h 180"/>
                <a:gd name="T44" fmla="*/ 0 w 162"/>
                <a:gd name="T45" fmla="*/ 0 h 180"/>
                <a:gd name="T46" fmla="*/ 0 w 162"/>
                <a:gd name="T47" fmla="*/ 0 h 180"/>
                <a:gd name="T48" fmla="*/ 0 w 162"/>
                <a:gd name="T49" fmla="*/ 0 h 180"/>
                <a:gd name="T50" fmla="*/ 0 w 162"/>
                <a:gd name="T51" fmla="*/ 0 h 180"/>
                <a:gd name="T52" fmla="*/ 0 w 162"/>
                <a:gd name="T53" fmla="*/ 0 h 180"/>
                <a:gd name="T54" fmla="*/ 0 w 162"/>
                <a:gd name="T55" fmla="*/ 0 h 180"/>
                <a:gd name="T56" fmla="*/ 0 w 162"/>
                <a:gd name="T57" fmla="*/ 0 h 180"/>
                <a:gd name="T58" fmla="*/ 0 w 162"/>
                <a:gd name="T59" fmla="*/ 0 h 180"/>
                <a:gd name="T60" fmla="*/ 0 w 162"/>
                <a:gd name="T61" fmla="*/ 0 h 180"/>
                <a:gd name="T62" fmla="*/ 0 w 162"/>
                <a:gd name="T63" fmla="*/ 0 h 180"/>
                <a:gd name="T64" fmla="*/ 0 w 162"/>
                <a:gd name="T65" fmla="*/ 0 h 180"/>
                <a:gd name="T66" fmla="*/ 0 w 162"/>
                <a:gd name="T67" fmla="*/ 0 h 180"/>
                <a:gd name="T68" fmla="*/ 0 w 162"/>
                <a:gd name="T69" fmla="*/ 0 h 180"/>
                <a:gd name="T70" fmla="*/ 0 w 162"/>
                <a:gd name="T71" fmla="*/ 0 h 180"/>
                <a:gd name="T72" fmla="*/ 0 w 162"/>
                <a:gd name="T73" fmla="*/ 0 h 180"/>
                <a:gd name="T74" fmla="*/ 0 w 162"/>
                <a:gd name="T75" fmla="*/ 0 h 180"/>
                <a:gd name="T76" fmla="*/ 0 w 162"/>
                <a:gd name="T77" fmla="*/ 0 h 180"/>
                <a:gd name="T78" fmla="*/ 0 w 162"/>
                <a:gd name="T79" fmla="*/ 0 h 180"/>
                <a:gd name="T80" fmla="*/ 0 w 162"/>
                <a:gd name="T81" fmla="*/ 0 h 180"/>
                <a:gd name="T82" fmla="*/ 0 w 162"/>
                <a:gd name="T83" fmla="*/ 0 h 180"/>
                <a:gd name="T84" fmla="*/ 0 w 162"/>
                <a:gd name="T85" fmla="*/ 0 h 180"/>
                <a:gd name="T86" fmla="*/ 0 w 162"/>
                <a:gd name="T87" fmla="*/ 0 h 180"/>
                <a:gd name="T88" fmla="*/ 0 w 162"/>
                <a:gd name="T89" fmla="*/ 0 h 180"/>
                <a:gd name="T90" fmla="*/ 0 w 162"/>
                <a:gd name="T91" fmla="*/ 0 h 180"/>
                <a:gd name="T92" fmla="*/ 0 w 162"/>
                <a:gd name="T93" fmla="*/ 0 h 180"/>
                <a:gd name="T94" fmla="*/ 0 w 162"/>
                <a:gd name="T95" fmla="*/ 0 h 180"/>
                <a:gd name="T96" fmla="*/ 0 w 162"/>
                <a:gd name="T97" fmla="*/ 0 h 180"/>
                <a:gd name="T98" fmla="*/ 0 w 162"/>
                <a:gd name="T99" fmla="*/ 0 h 180"/>
                <a:gd name="T100" fmla="*/ 0 w 162"/>
                <a:gd name="T101" fmla="*/ 0 h 180"/>
                <a:gd name="T102" fmla="*/ 0 w 162"/>
                <a:gd name="T103" fmla="*/ 0 h 180"/>
                <a:gd name="T104" fmla="*/ 0 w 162"/>
                <a:gd name="T105" fmla="*/ 0 h 180"/>
                <a:gd name="T106" fmla="*/ 0 w 162"/>
                <a:gd name="T107" fmla="*/ 0 h 180"/>
                <a:gd name="T108" fmla="*/ 0 w 162"/>
                <a:gd name="T109" fmla="*/ 0 h 180"/>
                <a:gd name="T110" fmla="*/ 0 w 162"/>
                <a:gd name="T111" fmla="*/ 0 h 180"/>
                <a:gd name="T112" fmla="*/ 0 w 162"/>
                <a:gd name="T113" fmla="*/ 0 h 180"/>
                <a:gd name="T114" fmla="*/ 0 w 162"/>
                <a:gd name="T115" fmla="*/ 0 h 180"/>
                <a:gd name="T116" fmla="*/ 0 w 162"/>
                <a:gd name="T117" fmla="*/ 0 h 1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62"/>
                <a:gd name="T178" fmla="*/ 0 h 180"/>
                <a:gd name="T179" fmla="*/ 162 w 162"/>
                <a:gd name="T180" fmla="*/ 180 h 1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62" h="180">
                  <a:moveTo>
                    <a:pt x="160" y="96"/>
                  </a:moveTo>
                  <a:lnTo>
                    <a:pt x="62" y="77"/>
                  </a:lnTo>
                  <a:lnTo>
                    <a:pt x="61" y="85"/>
                  </a:lnTo>
                  <a:lnTo>
                    <a:pt x="61" y="93"/>
                  </a:lnTo>
                  <a:lnTo>
                    <a:pt x="60" y="101"/>
                  </a:lnTo>
                  <a:lnTo>
                    <a:pt x="61" y="108"/>
                  </a:lnTo>
                  <a:lnTo>
                    <a:pt x="62" y="115"/>
                  </a:lnTo>
                  <a:lnTo>
                    <a:pt x="64" y="122"/>
                  </a:lnTo>
                  <a:lnTo>
                    <a:pt x="66" y="128"/>
                  </a:lnTo>
                  <a:lnTo>
                    <a:pt x="69" y="133"/>
                  </a:lnTo>
                  <a:lnTo>
                    <a:pt x="74" y="141"/>
                  </a:lnTo>
                  <a:lnTo>
                    <a:pt x="81" y="147"/>
                  </a:lnTo>
                  <a:lnTo>
                    <a:pt x="89" y="151"/>
                  </a:lnTo>
                  <a:lnTo>
                    <a:pt x="97" y="154"/>
                  </a:lnTo>
                  <a:lnTo>
                    <a:pt x="104" y="154"/>
                  </a:lnTo>
                  <a:lnTo>
                    <a:pt x="109" y="154"/>
                  </a:lnTo>
                  <a:lnTo>
                    <a:pt x="115" y="153"/>
                  </a:lnTo>
                  <a:lnTo>
                    <a:pt x="120" y="151"/>
                  </a:lnTo>
                  <a:lnTo>
                    <a:pt x="126" y="149"/>
                  </a:lnTo>
                  <a:lnTo>
                    <a:pt x="132" y="145"/>
                  </a:lnTo>
                  <a:lnTo>
                    <a:pt x="139" y="139"/>
                  </a:lnTo>
                  <a:lnTo>
                    <a:pt x="146" y="132"/>
                  </a:lnTo>
                  <a:lnTo>
                    <a:pt x="150" y="139"/>
                  </a:lnTo>
                  <a:lnTo>
                    <a:pt x="145" y="145"/>
                  </a:lnTo>
                  <a:lnTo>
                    <a:pt x="140" y="150"/>
                  </a:lnTo>
                  <a:lnTo>
                    <a:pt x="135" y="156"/>
                  </a:lnTo>
                  <a:lnTo>
                    <a:pt x="130" y="161"/>
                  </a:lnTo>
                  <a:lnTo>
                    <a:pt x="124" y="165"/>
                  </a:lnTo>
                  <a:lnTo>
                    <a:pt x="119" y="169"/>
                  </a:lnTo>
                  <a:lnTo>
                    <a:pt x="114" y="172"/>
                  </a:lnTo>
                  <a:lnTo>
                    <a:pt x="109" y="174"/>
                  </a:lnTo>
                  <a:lnTo>
                    <a:pt x="104" y="177"/>
                  </a:lnTo>
                  <a:lnTo>
                    <a:pt x="97" y="178"/>
                  </a:lnTo>
                  <a:lnTo>
                    <a:pt x="92" y="179"/>
                  </a:lnTo>
                  <a:lnTo>
                    <a:pt x="86" y="179"/>
                  </a:lnTo>
                  <a:lnTo>
                    <a:pt x="81" y="180"/>
                  </a:lnTo>
                  <a:lnTo>
                    <a:pt x="75" y="179"/>
                  </a:lnTo>
                  <a:lnTo>
                    <a:pt x="70" y="179"/>
                  </a:lnTo>
                  <a:lnTo>
                    <a:pt x="64" y="178"/>
                  </a:lnTo>
                  <a:lnTo>
                    <a:pt x="54" y="175"/>
                  </a:lnTo>
                  <a:lnTo>
                    <a:pt x="45" y="173"/>
                  </a:lnTo>
                  <a:lnTo>
                    <a:pt x="36" y="169"/>
                  </a:lnTo>
                  <a:lnTo>
                    <a:pt x="29" y="165"/>
                  </a:lnTo>
                  <a:lnTo>
                    <a:pt x="22" y="159"/>
                  </a:lnTo>
                  <a:lnTo>
                    <a:pt x="16" y="154"/>
                  </a:lnTo>
                  <a:lnTo>
                    <a:pt x="11" y="147"/>
                  </a:lnTo>
                  <a:lnTo>
                    <a:pt x="6" y="139"/>
                  </a:lnTo>
                  <a:lnTo>
                    <a:pt x="4" y="132"/>
                  </a:lnTo>
                  <a:lnTo>
                    <a:pt x="1" y="125"/>
                  </a:lnTo>
                  <a:lnTo>
                    <a:pt x="0" y="117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1" y="85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9" y="58"/>
                  </a:lnTo>
                  <a:lnTo>
                    <a:pt x="12" y="49"/>
                  </a:lnTo>
                  <a:lnTo>
                    <a:pt x="16" y="41"/>
                  </a:lnTo>
                  <a:lnTo>
                    <a:pt x="21" y="33"/>
                  </a:lnTo>
                  <a:lnTo>
                    <a:pt x="27" y="27"/>
                  </a:lnTo>
                  <a:lnTo>
                    <a:pt x="34" y="20"/>
                  </a:lnTo>
                  <a:lnTo>
                    <a:pt x="41" y="16"/>
                  </a:lnTo>
                  <a:lnTo>
                    <a:pt x="49" y="11"/>
                  </a:lnTo>
                  <a:lnTo>
                    <a:pt x="56" y="7"/>
                  </a:lnTo>
                  <a:lnTo>
                    <a:pt x="65" y="4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90" y="0"/>
                  </a:lnTo>
                  <a:lnTo>
                    <a:pt x="97" y="1"/>
                  </a:lnTo>
                  <a:lnTo>
                    <a:pt x="106" y="2"/>
                  </a:lnTo>
                  <a:lnTo>
                    <a:pt x="112" y="3"/>
                  </a:lnTo>
                  <a:lnTo>
                    <a:pt x="120" y="6"/>
                  </a:lnTo>
                  <a:lnTo>
                    <a:pt x="126" y="9"/>
                  </a:lnTo>
                  <a:lnTo>
                    <a:pt x="131" y="11"/>
                  </a:lnTo>
                  <a:lnTo>
                    <a:pt x="137" y="16"/>
                  </a:lnTo>
                  <a:lnTo>
                    <a:pt x="142" y="20"/>
                  </a:lnTo>
                  <a:lnTo>
                    <a:pt x="146" y="25"/>
                  </a:lnTo>
                  <a:lnTo>
                    <a:pt x="151" y="31"/>
                  </a:lnTo>
                  <a:lnTo>
                    <a:pt x="155" y="36"/>
                  </a:lnTo>
                  <a:lnTo>
                    <a:pt x="157" y="43"/>
                  </a:lnTo>
                  <a:lnTo>
                    <a:pt x="160" y="51"/>
                  </a:lnTo>
                  <a:lnTo>
                    <a:pt x="161" y="59"/>
                  </a:lnTo>
                  <a:lnTo>
                    <a:pt x="162" y="67"/>
                  </a:lnTo>
                  <a:lnTo>
                    <a:pt x="162" y="76"/>
                  </a:lnTo>
                  <a:lnTo>
                    <a:pt x="161" y="85"/>
                  </a:lnTo>
                  <a:lnTo>
                    <a:pt x="160" y="96"/>
                  </a:lnTo>
                  <a:close/>
                  <a:moveTo>
                    <a:pt x="112" y="75"/>
                  </a:moveTo>
                  <a:lnTo>
                    <a:pt x="114" y="68"/>
                  </a:lnTo>
                  <a:lnTo>
                    <a:pt x="115" y="61"/>
                  </a:lnTo>
                  <a:lnTo>
                    <a:pt x="116" y="56"/>
                  </a:lnTo>
                  <a:lnTo>
                    <a:pt x="116" y="50"/>
                  </a:lnTo>
                  <a:lnTo>
                    <a:pt x="117" y="46"/>
                  </a:lnTo>
                  <a:lnTo>
                    <a:pt x="117" y="42"/>
                  </a:lnTo>
                  <a:lnTo>
                    <a:pt x="117" y="39"/>
                  </a:lnTo>
                  <a:lnTo>
                    <a:pt x="117" y="35"/>
                  </a:lnTo>
                  <a:lnTo>
                    <a:pt x="117" y="31"/>
                  </a:lnTo>
                  <a:lnTo>
                    <a:pt x="116" y="25"/>
                  </a:lnTo>
                  <a:lnTo>
                    <a:pt x="114" y="22"/>
                  </a:lnTo>
                  <a:lnTo>
                    <a:pt x="111" y="18"/>
                  </a:lnTo>
                  <a:lnTo>
                    <a:pt x="110" y="17"/>
                  </a:lnTo>
                  <a:lnTo>
                    <a:pt x="107" y="15"/>
                  </a:lnTo>
                  <a:lnTo>
                    <a:pt x="105" y="14"/>
                  </a:lnTo>
                  <a:lnTo>
                    <a:pt x="101" y="12"/>
                  </a:lnTo>
                  <a:lnTo>
                    <a:pt x="97" y="12"/>
                  </a:lnTo>
                  <a:lnTo>
                    <a:pt x="94" y="14"/>
                  </a:lnTo>
                  <a:lnTo>
                    <a:pt x="89" y="16"/>
                  </a:lnTo>
                  <a:lnTo>
                    <a:pt x="85" y="19"/>
                  </a:lnTo>
                  <a:lnTo>
                    <a:pt x="81" y="23"/>
                  </a:lnTo>
                  <a:lnTo>
                    <a:pt x="79" y="27"/>
                  </a:lnTo>
                  <a:lnTo>
                    <a:pt x="76" y="32"/>
                  </a:lnTo>
                  <a:lnTo>
                    <a:pt x="74" y="36"/>
                  </a:lnTo>
                  <a:lnTo>
                    <a:pt x="71" y="42"/>
                  </a:lnTo>
                  <a:lnTo>
                    <a:pt x="70" y="48"/>
                  </a:lnTo>
                  <a:lnTo>
                    <a:pt x="67" y="53"/>
                  </a:lnTo>
                  <a:lnTo>
                    <a:pt x="66" y="60"/>
                  </a:lnTo>
                  <a:lnTo>
                    <a:pt x="65" y="66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79" name="Freeform 961"/>
            <p:cNvSpPr>
              <a:spLocks/>
            </p:cNvSpPr>
            <p:nvPr/>
          </p:nvSpPr>
          <p:spPr bwMode="auto">
            <a:xfrm>
              <a:off x="2253" y="1828"/>
              <a:ext cx="51" cy="72"/>
            </a:xfrm>
            <a:custGeom>
              <a:avLst/>
              <a:gdLst>
                <a:gd name="T0" fmla="*/ 0 w 257"/>
                <a:gd name="T1" fmla="*/ 0 h 284"/>
                <a:gd name="T2" fmla="*/ 0 w 257"/>
                <a:gd name="T3" fmla="*/ 0 h 284"/>
                <a:gd name="T4" fmla="*/ 0 w 257"/>
                <a:gd name="T5" fmla="*/ 0 h 284"/>
                <a:gd name="T6" fmla="*/ 0 w 257"/>
                <a:gd name="T7" fmla="*/ 0 h 284"/>
                <a:gd name="T8" fmla="*/ 0 w 257"/>
                <a:gd name="T9" fmla="*/ 0 h 284"/>
                <a:gd name="T10" fmla="*/ 0 w 257"/>
                <a:gd name="T11" fmla="*/ 0 h 2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7"/>
                <a:gd name="T19" fmla="*/ 0 h 284"/>
                <a:gd name="T20" fmla="*/ 257 w 257"/>
                <a:gd name="T21" fmla="*/ 284 h 2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7" h="284">
                  <a:moveTo>
                    <a:pt x="257" y="142"/>
                  </a:moveTo>
                  <a:lnTo>
                    <a:pt x="257" y="0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57" y="284"/>
                  </a:lnTo>
                  <a:lnTo>
                    <a:pt x="25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80" name="Freeform 962"/>
            <p:cNvSpPr>
              <a:spLocks/>
            </p:cNvSpPr>
            <p:nvPr/>
          </p:nvSpPr>
          <p:spPr bwMode="auto">
            <a:xfrm>
              <a:off x="2306" y="1826"/>
              <a:ext cx="235" cy="339"/>
            </a:xfrm>
            <a:custGeom>
              <a:avLst/>
              <a:gdLst>
                <a:gd name="T0" fmla="*/ 0 w 1171"/>
                <a:gd name="T1" fmla="*/ 0 h 1353"/>
                <a:gd name="T2" fmla="*/ 0 w 1171"/>
                <a:gd name="T3" fmla="*/ 0 h 1353"/>
                <a:gd name="T4" fmla="*/ 0 w 1171"/>
                <a:gd name="T5" fmla="*/ 0 h 1353"/>
                <a:gd name="T6" fmla="*/ 0 w 1171"/>
                <a:gd name="T7" fmla="*/ 0 h 1353"/>
                <a:gd name="T8" fmla="*/ 0 w 1171"/>
                <a:gd name="T9" fmla="*/ 0 h 1353"/>
                <a:gd name="T10" fmla="*/ 0 w 1171"/>
                <a:gd name="T11" fmla="*/ 0 h 1353"/>
                <a:gd name="T12" fmla="*/ 0 w 1171"/>
                <a:gd name="T13" fmla="*/ 0 h 1353"/>
                <a:gd name="T14" fmla="*/ 0 w 1171"/>
                <a:gd name="T15" fmla="*/ 0 h 1353"/>
                <a:gd name="T16" fmla="*/ 0 w 1171"/>
                <a:gd name="T17" fmla="*/ 0 h 1353"/>
                <a:gd name="T18" fmla="*/ 0 w 1171"/>
                <a:gd name="T19" fmla="*/ 0 h 1353"/>
                <a:gd name="T20" fmla="*/ 0 w 1171"/>
                <a:gd name="T21" fmla="*/ 0 h 1353"/>
                <a:gd name="T22" fmla="*/ 0 w 1171"/>
                <a:gd name="T23" fmla="*/ 0 h 1353"/>
                <a:gd name="T24" fmla="*/ 0 w 1171"/>
                <a:gd name="T25" fmla="*/ 0 h 1353"/>
                <a:gd name="T26" fmla="*/ 0 w 1171"/>
                <a:gd name="T27" fmla="*/ 0 h 1353"/>
                <a:gd name="T28" fmla="*/ 0 w 1171"/>
                <a:gd name="T29" fmla="*/ 0 h 1353"/>
                <a:gd name="T30" fmla="*/ 0 w 1171"/>
                <a:gd name="T31" fmla="*/ 0 h 1353"/>
                <a:gd name="T32" fmla="*/ 0 w 1171"/>
                <a:gd name="T33" fmla="*/ 0 h 1353"/>
                <a:gd name="T34" fmla="*/ 0 w 1171"/>
                <a:gd name="T35" fmla="*/ 0 h 1353"/>
                <a:gd name="T36" fmla="*/ 0 w 1171"/>
                <a:gd name="T37" fmla="*/ 0 h 1353"/>
                <a:gd name="T38" fmla="*/ 0 w 1171"/>
                <a:gd name="T39" fmla="*/ 0 h 1353"/>
                <a:gd name="T40" fmla="*/ 0 w 1171"/>
                <a:gd name="T41" fmla="*/ 0 h 1353"/>
                <a:gd name="T42" fmla="*/ 0 w 1171"/>
                <a:gd name="T43" fmla="*/ 0 h 1353"/>
                <a:gd name="T44" fmla="*/ 0 w 1171"/>
                <a:gd name="T45" fmla="*/ 0 h 1353"/>
                <a:gd name="T46" fmla="*/ 0 w 1171"/>
                <a:gd name="T47" fmla="*/ 0 h 1353"/>
                <a:gd name="T48" fmla="*/ 0 w 1171"/>
                <a:gd name="T49" fmla="*/ 0 h 1353"/>
                <a:gd name="T50" fmla="*/ 0 w 1171"/>
                <a:gd name="T51" fmla="*/ 0 h 1353"/>
                <a:gd name="T52" fmla="*/ 0 w 1171"/>
                <a:gd name="T53" fmla="*/ 0 h 1353"/>
                <a:gd name="T54" fmla="*/ 0 w 1171"/>
                <a:gd name="T55" fmla="*/ 0 h 1353"/>
                <a:gd name="T56" fmla="*/ 0 w 1171"/>
                <a:gd name="T57" fmla="*/ 0 h 1353"/>
                <a:gd name="T58" fmla="*/ 0 w 1171"/>
                <a:gd name="T59" fmla="*/ 0 h 1353"/>
                <a:gd name="T60" fmla="*/ 0 w 1171"/>
                <a:gd name="T61" fmla="*/ 0 h 1353"/>
                <a:gd name="T62" fmla="*/ 0 w 1171"/>
                <a:gd name="T63" fmla="*/ 0 h 1353"/>
                <a:gd name="T64" fmla="*/ 0 w 1171"/>
                <a:gd name="T65" fmla="*/ 0 h 1353"/>
                <a:gd name="T66" fmla="*/ 0 w 1171"/>
                <a:gd name="T67" fmla="*/ 0 h 1353"/>
                <a:gd name="T68" fmla="*/ 0 w 1171"/>
                <a:gd name="T69" fmla="*/ 0 h 1353"/>
                <a:gd name="T70" fmla="*/ 0 w 1171"/>
                <a:gd name="T71" fmla="*/ 0 h 13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1"/>
                <a:gd name="T109" fmla="*/ 0 h 1353"/>
                <a:gd name="T110" fmla="*/ 1171 w 1171"/>
                <a:gd name="T111" fmla="*/ 1353 h 13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1" h="1353">
                  <a:moveTo>
                    <a:pt x="0" y="284"/>
                  </a:moveTo>
                  <a:lnTo>
                    <a:pt x="0" y="284"/>
                  </a:lnTo>
                  <a:lnTo>
                    <a:pt x="42" y="286"/>
                  </a:lnTo>
                  <a:lnTo>
                    <a:pt x="82" y="290"/>
                  </a:lnTo>
                  <a:lnTo>
                    <a:pt x="121" y="296"/>
                  </a:lnTo>
                  <a:lnTo>
                    <a:pt x="157" y="304"/>
                  </a:lnTo>
                  <a:lnTo>
                    <a:pt x="192" y="314"/>
                  </a:lnTo>
                  <a:lnTo>
                    <a:pt x="223" y="325"/>
                  </a:lnTo>
                  <a:lnTo>
                    <a:pt x="255" y="339"/>
                  </a:lnTo>
                  <a:lnTo>
                    <a:pt x="282" y="355"/>
                  </a:lnTo>
                  <a:lnTo>
                    <a:pt x="310" y="371"/>
                  </a:lnTo>
                  <a:lnTo>
                    <a:pt x="335" y="389"/>
                  </a:lnTo>
                  <a:lnTo>
                    <a:pt x="357" y="409"/>
                  </a:lnTo>
                  <a:lnTo>
                    <a:pt x="378" y="429"/>
                  </a:lnTo>
                  <a:lnTo>
                    <a:pt x="398" y="451"/>
                  </a:lnTo>
                  <a:lnTo>
                    <a:pt x="417" y="472"/>
                  </a:lnTo>
                  <a:lnTo>
                    <a:pt x="433" y="495"/>
                  </a:lnTo>
                  <a:lnTo>
                    <a:pt x="450" y="519"/>
                  </a:lnTo>
                  <a:lnTo>
                    <a:pt x="463" y="543"/>
                  </a:lnTo>
                  <a:lnTo>
                    <a:pt x="476" y="567"/>
                  </a:lnTo>
                  <a:lnTo>
                    <a:pt x="487" y="591"/>
                  </a:lnTo>
                  <a:lnTo>
                    <a:pt x="497" y="615"/>
                  </a:lnTo>
                  <a:lnTo>
                    <a:pt x="506" y="639"/>
                  </a:lnTo>
                  <a:lnTo>
                    <a:pt x="515" y="663"/>
                  </a:lnTo>
                  <a:lnTo>
                    <a:pt x="521" y="686"/>
                  </a:lnTo>
                  <a:lnTo>
                    <a:pt x="527" y="708"/>
                  </a:lnTo>
                  <a:lnTo>
                    <a:pt x="532" y="730"/>
                  </a:lnTo>
                  <a:lnTo>
                    <a:pt x="536" y="752"/>
                  </a:lnTo>
                  <a:lnTo>
                    <a:pt x="540" y="772"/>
                  </a:lnTo>
                  <a:lnTo>
                    <a:pt x="542" y="792"/>
                  </a:lnTo>
                  <a:lnTo>
                    <a:pt x="545" y="810"/>
                  </a:lnTo>
                  <a:lnTo>
                    <a:pt x="546" y="826"/>
                  </a:lnTo>
                  <a:lnTo>
                    <a:pt x="546" y="841"/>
                  </a:lnTo>
                  <a:lnTo>
                    <a:pt x="546" y="854"/>
                  </a:lnTo>
                  <a:lnTo>
                    <a:pt x="233" y="784"/>
                  </a:lnTo>
                  <a:lnTo>
                    <a:pt x="702" y="1353"/>
                  </a:lnTo>
                  <a:lnTo>
                    <a:pt x="1171" y="784"/>
                  </a:lnTo>
                  <a:lnTo>
                    <a:pt x="858" y="854"/>
                  </a:lnTo>
                  <a:lnTo>
                    <a:pt x="858" y="821"/>
                  </a:lnTo>
                  <a:lnTo>
                    <a:pt x="856" y="786"/>
                  </a:lnTo>
                  <a:lnTo>
                    <a:pt x="852" y="752"/>
                  </a:lnTo>
                  <a:lnTo>
                    <a:pt x="847" y="715"/>
                  </a:lnTo>
                  <a:lnTo>
                    <a:pt x="841" y="680"/>
                  </a:lnTo>
                  <a:lnTo>
                    <a:pt x="833" y="643"/>
                  </a:lnTo>
                  <a:lnTo>
                    <a:pt x="823" y="607"/>
                  </a:lnTo>
                  <a:lnTo>
                    <a:pt x="812" y="570"/>
                  </a:lnTo>
                  <a:lnTo>
                    <a:pt x="800" y="534"/>
                  </a:lnTo>
                  <a:lnTo>
                    <a:pt x="786" y="499"/>
                  </a:lnTo>
                  <a:lnTo>
                    <a:pt x="770" y="463"/>
                  </a:lnTo>
                  <a:lnTo>
                    <a:pt x="752" y="428"/>
                  </a:lnTo>
                  <a:lnTo>
                    <a:pt x="732" y="393"/>
                  </a:lnTo>
                  <a:lnTo>
                    <a:pt x="711" y="359"/>
                  </a:lnTo>
                  <a:lnTo>
                    <a:pt x="688" y="325"/>
                  </a:lnTo>
                  <a:lnTo>
                    <a:pt x="663" y="294"/>
                  </a:lnTo>
                  <a:lnTo>
                    <a:pt x="637" y="263"/>
                  </a:lnTo>
                  <a:lnTo>
                    <a:pt x="608" y="232"/>
                  </a:lnTo>
                  <a:lnTo>
                    <a:pt x="578" y="204"/>
                  </a:lnTo>
                  <a:lnTo>
                    <a:pt x="546" y="176"/>
                  </a:lnTo>
                  <a:lnTo>
                    <a:pt x="512" y="150"/>
                  </a:lnTo>
                  <a:lnTo>
                    <a:pt x="476" y="126"/>
                  </a:lnTo>
                  <a:lnTo>
                    <a:pt x="437" y="104"/>
                  </a:lnTo>
                  <a:lnTo>
                    <a:pt x="397" y="83"/>
                  </a:lnTo>
                  <a:lnTo>
                    <a:pt x="355" y="65"/>
                  </a:lnTo>
                  <a:lnTo>
                    <a:pt x="311" y="49"/>
                  </a:lnTo>
                  <a:lnTo>
                    <a:pt x="265" y="34"/>
                  </a:lnTo>
                  <a:lnTo>
                    <a:pt x="216" y="22"/>
                  </a:lnTo>
                  <a:lnTo>
                    <a:pt x="165" y="12"/>
                  </a:lnTo>
                  <a:lnTo>
                    <a:pt x="112" y="5"/>
                  </a:lnTo>
                  <a:lnTo>
                    <a:pt x="57" y="2"/>
                  </a:lnTo>
                  <a:lnTo>
                    <a:pt x="0" y="0"/>
                  </a:lnTo>
                  <a:lnTo>
                    <a:pt x="0" y="2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81" name="Freeform 963"/>
            <p:cNvSpPr>
              <a:spLocks/>
            </p:cNvSpPr>
            <p:nvPr/>
          </p:nvSpPr>
          <p:spPr bwMode="auto">
            <a:xfrm>
              <a:off x="1897" y="2207"/>
              <a:ext cx="232" cy="112"/>
            </a:xfrm>
            <a:custGeom>
              <a:avLst/>
              <a:gdLst>
                <a:gd name="T0" fmla="*/ 0 w 1164"/>
                <a:gd name="T1" fmla="*/ 0 h 450"/>
                <a:gd name="T2" fmla="*/ 0 w 1164"/>
                <a:gd name="T3" fmla="*/ 0 h 450"/>
                <a:gd name="T4" fmla="*/ 0 w 1164"/>
                <a:gd name="T5" fmla="*/ 0 h 450"/>
                <a:gd name="T6" fmla="*/ 0 w 1164"/>
                <a:gd name="T7" fmla="*/ 0 h 450"/>
                <a:gd name="T8" fmla="*/ 0 w 1164"/>
                <a:gd name="T9" fmla="*/ 0 h 450"/>
                <a:gd name="T10" fmla="*/ 0 w 1164"/>
                <a:gd name="T11" fmla="*/ 0 h 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64"/>
                <a:gd name="T19" fmla="*/ 0 h 450"/>
                <a:gd name="T20" fmla="*/ 1164 w 1164"/>
                <a:gd name="T21" fmla="*/ 450 h 4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64" h="450">
                  <a:moveTo>
                    <a:pt x="1151" y="418"/>
                  </a:moveTo>
                  <a:lnTo>
                    <a:pt x="1164" y="386"/>
                  </a:lnTo>
                  <a:lnTo>
                    <a:pt x="25" y="0"/>
                  </a:lnTo>
                  <a:lnTo>
                    <a:pt x="0" y="64"/>
                  </a:lnTo>
                  <a:lnTo>
                    <a:pt x="1139" y="450"/>
                  </a:lnTo>
                  <a:lnTo>
                    <a:pt x="1151" y="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82" name="Freeform 964"/>
            <p:cNvSpPr>
              <a:spLocks/>
            </p:cNvSpPr>
            <p:nvPr/>
          </p:nvSpPr>
          <p:spPr bwMode="auto">
            <a:xfrm>
              <a:off x="2063" y="2243"/>
              <a:ext cx="112" cy="95"/>
            </a:xfrm>
            <a:custGeom>
              <a:avLst/>
              <a:gdLst>
                <a:gd name="T0" fmla="*/ 0 w 561"/>
                <a:gd name="T1" fmla="*/ 0 h 378"/>
                <a:gd name="T2" fmla="*/ 0 w 561"/>
                <a:gd name="T3" fmla="*/ 0 h 378"/>
                <a:gd name="T4" fmla="*/ 0 w 561"/>
                <a:gd name="T5" fmla="*/ 0 h 378"/>
                <a:gd name="T6" fmla="*/ 0 w 561"/>
                <a:gd name="T7" fmla="*/ 0 h 378"/>
                <a:gd name="T8" fmla="*/ 0 w 561"/>
                <a:gd name="T9" fmla="*/ 0 h 378"/>
                <a:gd name="T10" fmla="*/ 0 w 561"/>
                <a:gd name="T11" fmla="*/ 0 h 378"/>
                <a:gd name="T12" fmla="*/ 0 w 561"/>
                <a:gd name="T13" fmla="*/ 0 h 378"/>
                <a:gd name="T14" fmla="*/ 0 w 561"/>
                <a:gd name="T15" fmla="*/ 0 h 378"/>
                <a:gd name="T16" fmla="*/ 0 w 561"/>
                <a:gd name="T17" fmla="*/ 0 h 378"/>
                <a:gd name="T18" fmla="*/ 0 w 561"/>
                <a:gd name="T19" fmla="*/ 0 h 378"/>
                <a:gd name="T20" fmla="*/ 0 w 561"/>
                <a:gd name="T21" fmla="*/ 0 h 378"/>
                <a:gd name="T22" fmla="*/ 0 w 561"/>
                <a:gd name="T23" fmla="*/ 0 h 378"/>
                <a:gd name="T24" fmla="*/ 0 w 561"/>
                <a:gd name="T25" fmla="*/ 0 h 378"/>
                <a:gd name="T26" fmla="*/ 0 w 561"/>
                <a:gd name="T27" fmla="*/ 0 h 378"/>
                <a:gd name="T28" fmla="*/ 0 w 561"/>
                <a:gd name="T29" fmla="*/ 0 h 378"/>
                <a:gd name="T30" fmla="*/ 0 w 561"/>
                <a:gd name="T31" fmla="*/ 0 h 378"/>
                <a:gd name="T32" fmla="*/ 0 w 561"/>
                <a:gd name="T33" fmla="*/ 0 h 378"/>
                <a:gd name="T34" fmla="*/ 0 w 561"/>
                <a:gd name="T35" fmla="*/ 0 h 378"/>
                <a:gd name="T36" fmla="*/ 0 w 561"/>
                <a:gd name="T37" fmla="*/ 0 h 378"/>
                <a:gd name="T38" fmla="*/ 0 w 561"/>
                <a:gd name="T39" fmla="*/ 0 h 378"/>
                <a:gd name="T40" fmla="*/ 0 w 561"/>
                <a:gd name="T41" fmla="*/ 0 h 378"/>
                <a:gd name="T42" fmla="*/ 0 w 561"/>
                <a:gd name="T43" fmla="*/ 0 h 378"/>
                <a:gd name="T44" fmla="*/ 0 w 561"/>
                <a:gd name="T45" fmla="*/ 0 h 378"/>
                <a:gd name="T46" fmla="*/ 0 w 561"/>
                <a:gd name="T47" fmla="*/ 0 h 378"/>
                <a:gd name="T48" fmla="*/ 0 w 561"/>
                <a:gd name="T49" fmla="*/ 0 h 378"/>
                <a:gd name="T50" fmla="*/ 0 w 561"/>
                <a:gd name="T51" fmla="*/ 0 h 378"/>
                <a:gd name="T52" fmla="*/ 0 w 561"/>
                <a:gd name="T53" fmla="*/ 0 h 378"/>
                <a:gd name="T54" fmla="*/ 0 w 561"/>
                <a:gd name="T55" fmla="*/ 0 h 378"/>
                <a:gd name="T56" fmla="*/ 0 w 561"/>
                <a:gd name="T57" fmla="*/ 0 h 378"/>
                <a:gd name="T58" fmla="*/ 0 w 561"/>
                <a:gd name="T59" fmla="*/ 0 h 378"/>
                <a:gd name="T60" fmla="*/ 0 w 561"/>
                <a:gd name="T61" fmla="*/ 0 h 378"/>
                <a:gd name="T62" fmla="*/ 0 w 561"/>
                <a:gd name="T63" fmla="*/ 0 h 378"/>
                <a:gd name="T64" fmla="*/ 0 w 561"/>
                <a:gd name="T65" fmla="*/ 0 h 378"/>
                <a:gd name="T66" fmla="*/ 0 w 561"/>
                <a:gd name="T67" fmla="*/ 0 h 378"/>
                <a:gd name="T68" fmla="*/ 0 w 561"/>
                <a:gd name="T69" fmla="*/ 0 h 378"/>
                <a:gd name="T70" fmla="*/ 0 w 56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61"/>
                <a:gd name="T109" fmla="*/ 0 h 378"/>
                <a:gd name="T110" fmla="*/ 561 w 56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61" h="378">
                  <a:moveTo>
                    <a:pt x="561" y="353"/>
                  </a:moveTo>
                  <a:lnTo>
                    <a:pt x="155" y="0"/>
                  </a:lnTo>
                  <a:lnTo>
                    <a:pt x="156" y="14"/>
                  </a:lnTo>
                  <a:lnTo>
                    <a:pt x="157" y="27"/>
                  </a:lnTo>
                  <a:lnTo>
                    <a:pt x="157" y="41"/>
                  </a:lnTo>
                  <a:lnTo>
                    <a:pt x="157" y="55"/>
                  </a:lnTo>
                  <a:lnTo>
                    <a:pt x="157" y="68"/>
                  </a:lnTo>
                  <a:lnTo>
                    <a:pt x="157" y="82"/>
                  </a:lnTo>
                  <a:lnTo>
                    <a:pt x="156" y="94"/>
                  </a:lnTo>
                  <a:lnTo>
                    <a:pt x="155" y="108"/>
                  </a:lnTo>
                  <a:lnTo>
                    <a:pt x="152" y="121"/>
                  </a:lnTo>
                  <a:lnTo>
                    <a:pt x="151" y="133"/>
                  </a:lnTo>
                  <a:lnTo>
                    <a:pt x="148" y="146"/>
                  </a:lnTo>
                  <a:lnTo>
                    <a:pt x="145" y="158"/>
                  </a:lnTo>
                  <a:lnTo>
                    <a:pt x="142" y="171"/>
                  </a:lnTo>
                  <a:lnTo>
                    <a:pt x="138" y="182"/>
                  </a:lnTo>
                  <a:lnTo>
                    <a:pt x="133" y="195"/>
                  </a:lnTo>
                  <a:lnTo>
                    <a:pt x="128" y="206"/>
                  </a:lnTo>
                  <a:lnTo>
                    <a:pt x="123" y="219"/>
                  </a:lnTo>
                  <a:lnTo>
                    <a:pt x="118" y="230"/>
                  </a:lnTo>
                  <a:lnTo>
                    <a:pt x="112" y="241"/>
                  </a:lnTo>
                  <a:lnTo>
                    <a:pt x="106" y="253"/>
                  </a:lnTo>
                  <a:lnTo>
                    <a:pt x="100" y="264"/>
                  </a:lnTo>
                  <a:lnTo>
                    <a:pt x="92" y="274"/>
                  </a:lnTo>
                  <a:lnTo>
                    <a:pt x="85" y="286"/>
                  </a:lnTo>
                  <a:lnTo>
                    <a:pt x="77" y="297"/>
                  </a:lnTo>
                  <a:lnTo>
                    <a:pt x="70" y="308"/>
                  </a:lnTo>
                  <a:lnTo>
                    <a:pt x="61" y="318"/>
                  </a:lnTo>
                  <a:lnTo>
                    <a:pt x="51" y="328"/>
                  </a:lnTo>
                  <a:lnTo>
                    <a:pt x="42" y="338"/>
                  </a:lnTo>
                  <a:lnTo>
                    <a:pt x="32" y="349"/>
                  </a:lnTo>
                  <a:lnTo>
                    <a:pt x="22" y="359"/>
                  </a:lnTo>
                  <a:lnTo>
                    <a:pt x="11" y="368"/>
                  </a:lnTo>
                  <a:lnTo>
                    <a:pt x="0" y="378"/>
                  </a:lnTo>
                  <a:lnTo>
                    <a:pt x="561" y="3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83" name="Freeform 965"/>
            <p:cNvSpPr>
              <a:spLocks/>
            </p:cNvSpPr>
            <p:nvPr/>
          </p:nvSpPr>
          <p:spPr bwMode="auto">
            <a:xfrm>
              <a:off x="1840" y="2410"/>
              <a:ext cx="273" cy="121"/>
            </a:xfrm>
            <a:custGeom>
              <a:avLst/>
              <a:gdLst>
                <a:gd name="T0" fmla="*/ 0 w 1365"/>
                <a:gd name="T1" fmla="*/ 0 h 487"/>
                <a:gd name="T2" fmla="*/ 0 w 1365"/>
                <a:gd name="T3" fmla="*/ 0 h 487"/>
                <a:gd name="T4" fmla="*/ 0 w 1365"/>
                <a:gd name="T5" fmla="*/ 0 h 487"/>
                <a:gd name="T6" fmla="*/ 0 w 1365"/>
                <a:gd name="T7" fmla="*/ 0 h 487"/>
                <a:gd name="T8" fmla="*/ 0 w 1365"/>
                <a:gd name="T9" fmla="*/ 0 h 487"/>
                <a:gd name="T10" fmla="*/ 0 w 1365"/>
                <a:gd name="T11" fmla="*/ 0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65"/>
                <a:gd name="T19" fmla="*/ 0 h 487"/>
                <a:gd name="T20" fmla="*/ 1365 w 1365"/>
                <a:gd name="T21" fmla="*/ 487 h 4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65" h="487">
                  <a:moveTo>
                    <a:pt x="1352" y="455"/>
                  </a:moveTo>
                  <a:lnTo>
                    <a:pt x="1365" y="423"/>
                  </a:lnTo>
                  <a:lnTo>
                    <a:pt x="25" y="0"/>
                  </a:lnTo>
                  <a:lnTo>
                    <a:pt x="0" y="64"/>
                  </a:lnTo>
                  <a:lnTo>
                    <a:pt x="1340" y="487"/>
                  </a:lnTo>
                  <a:lnTo>
                    <a:pt x="1352" y="4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984" name="Freeform 966"/>
            <p:cNvSpPr>
              <a:spLocks/>
            </p:cNvSpPr>
            <p:nvPr/>
          </p:nvSpPr>
          <p:spPr bwMode="auto">
            <a:xfrm>
              <a:off x="2048" y="2456"/>
              <a:ext cx="112" cy="95"/>
            </a:xfrm>
            <a:custGeom>
              <a:avLst/>
              <a:gdLst>
                <a:gd name="T0" fmla="*/ 0 w 560"/>
                <a:gd name="T1" fmla="*/ 0 h 381"/>
                <a:gd name="T2" fmla="*/ 0 w 560"/>
                <a:gd name="T3" fmla="*/ 0 h 381"/>
                <a:gd name="T4" fmla="*/ 0 w 560"/>
                <a:gd name="T5" fmla="*/ 0 h 381"/>
                <a:gd name="T6" fmla="*/ 0 w 560"/>
                <a:gd name="T7" fmla="*/ 0 h 381"/>
                <a:gd name="T8" fmla="*/ 0 w 560"/>
                <a:gd name="T9" fmla="*/ 0 h 381"/>
                <a:gd name="T10" fmla="*/ 0 w 560"/>
                <a:gd name="T11" fmla="*/ 0 h 381"/>
                <a:gd name="T12" fmla="*/ 0 w 560"/>
                <a:gd name="T13" fmla="*/ 0 h 381"/>
                <a:gd name="T14" fmla="*/ 0 w 560"/>
                <a:gd name="T15" fmla="*/ 0 h 381"/>
                <a:gd name="T16" fmla="*/ 0 w 560"/>
                <a:gd name="T17" fmla="*/ 0 h 381"/>
                <a:gd name="T18" fmla="*/ 0 w 560"/>
                <a:gd name="T19" fmla="*/ 0 h 381"/>
                <a:gd name="T20" fmla="*/ 0 w 560"/>
                <a:gd name="T21" fmla="*/ 0 h 381"/>
                <a:gd name="T22" fmla="*/ 0 w 560"/>
                <a:gd name="T23" fmla="*/ 0 h 381"/>
                <a:gd name="T24" fmla="*/ 0 w 560"/>
                <a:gd name="T25" fmla="*/ 0 h 381"/>
                <a:gd name="T26" fmla="*/ 0 w 560"/>
                <a:gd name="T27" fmla="*/ 0 h 381"/>
                <a:gd name="T28" fmla="*/ 0 w 560"/>
                <a:gd name="T29" fmla="*/ 0 h 381"/>
                <a:gd name="T30" fmla="*/ 0 w 560"/>
                <a:gd name="T31" fmla="*/ 0 h 381"/>
                <a:gd name="T32" fmla="*/ 0 w 560"/>
                <a:gd name="T33" fmla="*/ 0 h 381"/>
                <a:gd name="T34" fmla="*/ 0 w 560"/>
                <a:gd name="T35" fmla="*/ 0 h 381"/>
                <a:gd name="T36" fmla="*/ 0 w 560"/>
                <a:gd name="T37" fmla="*/ 0 h 381"/>
                <a:gd name="T38" fmla="*/ 0 w 560"/>
                <a:gd name="T39" fmla="*/ 0 h 381"/>
                <a:gd name="T40" fmla="*/ 0 w 560"/>
                <a:gd name="T41" fmla="*/ 0 h 381"/>
                <a:gd name="T42" fmla="*/ 0 w 560"/>
                <a:gd name="T43" fmla="*/ 0 h 381"/>
                <a:gd name="T44" fmla="*/ 0 w 560"/>
                <a:gd name="T45" fmla="*/ 0 h 381"/>
                <a:gd name="T46" fmla="*/ 0 w 560"/>
                <a:gd name="T47" fmla="*/ 0 h 381"/>
                <a:gd name="T48" fmla="*/ 0 w 560"/>
                <a:gd name="T49" fmla="*/ 0 h 381"/>
                <a:gd name="T50" fmla="*/ 0 w 560"/>
                <a:gd name="T51" fmla="*/ 0 h 381"/>
                <a:gd name="T52" fmla="*/ 0 w 560"/>
                <a:gd name="T53" fmla="*/ 0 h 381"/>
                <a:gd name="T54" fmla="*/ 0 w 560"/>
                <a:gd name="T55" fmla="*/ 0 h 381"/>
                <a:gd name="T56" fmla="*/ 0 w 560"/>
                <a:gd name="T57" fmla="*/ 0 h 381"/>
                <a:gd name="T58" fmla="*/ 0 w 560"/>
                <a:gd name="T59" fmla="*/ 0 h 381"/>
                <a:gd name="T60" fmla="*/ 0 w 560"/>
                <a:gd name="T61" fmla="*/ 0 h 381"/>
                <a:gd name="T62" fmla="*/ 0 w 560"/>
                <a:gd name="T63" fmla="*/ 0 h 381"/>
                <a:gd name="T64" fmla="*/ 0 w 560"/>
                <a:gd name="T65" fmla="*/ 0 h 381"/>
                <a:gd name="T66" fmla="*/ 0 w 560"/>
                <a:gd name="T67" fmla="*/ 0 h 381"/>
                <a:gd name="T68" fmla="*/ 0 w 560"/>
                <a:gd name="T69" fmla="*/ 0 h 381"/>
                <a:gd name="T70" fmla="*/ 0 w 560"/>
                <a:gd name="T71" fmla="*/ 0 h 3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60"/>
                <a:gd name="T109" fmla="*/ 0 h 381"/>
                <a:gd name="T110" fmla="*/ 560 w 560"/>
                <a:gd name="T111" fmla="*/ 381 h 3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60" h="381">
                  <a:moveTo>
                    <a:pt x="560" y="344"/>
                  </a:moveTo>
                  <a:lnTo>
                    <a:pt x="145" y="0"/>
                  </a:lnTo>
                  <a:lnTo>
                    <a:pt x="147" y="14"/>
                  </a:lnTo>
                  <a:lnTo>
                    <a:pt x="148" y="27"/>
                  </a:lnTo>
                  <a:lnTo>
                    <a:pt x="149" y="41"/>
                  </a:lnTo>
                  <a:lnTo>
                    <a:pt x="149" y="55"/>
                  </a:lnTo>
                  <a:lnTo>
                    <a:pt x="150" y="68"/>
                  </a:lnTo>
                  <a:lnTo>
                    <a:pt x="150" y="81"/>
                  </a:lnTo>
                  <a:lnTo>
                    <a:pt x="149" y="95"/>
                  </a:lnTo>
                  <a:lnTo>
                    <a:pt x="148" y="107"/>
                  </a:lnTo>
                  <a:lnTo>
                    <a:pt x="147" y="120"/>
                  </a:lnTo>
                  <a:lnTo>
                    <a:pt x="144" y="133"/>
                  </a:lnTo>
                  <a:lnTo>
                    <a:pt x="143" y="146"/>
                  </a:lnTo>
                  <a:lnTo>
                    <a:pt x="139" y="158"/>
                  </a:lnTo>
                  <a:lnTo>
                    <a:pt x="137" y="171"/>
                  </a:lnTo>
                  <a:lnTo>
                    <a:pt x="133" y="182"/>
                  </a:lnTo>
                  <a:lnTo>
                    <a:pt x="129" y="195"/>
                  </a:lnTo>
                  <a:lnTo>
                    <a:pt x="125" y="206"/>
                  </a:lnTo>
                  <a:lnTo>
                    <a:pt x="120" y="219"/>
                  </a:lnTo>
                  <a:lnTo>
                    <a:pt x="115" y="230"/>
                  </a:lnTo>
                  <a:lnTo>
                    <a:pt x="109" y="242"/>
                  </a:lnTo>
                  <a:lnTo>
                    <a:pt x="104" y="253"/>
                  </a:lnTo>
                  <a:lnTo>
                    <a:pt x="97" y="264"/>
                  </a:lnTo>
                  <a:lnTo>
                    <a:pt x="90" y="276"/>
                  </a:lnTo>
                  <a:lnTo>
                    <a:pt x="83" y="287"/>
                  </a:lnTo>
                  <a:lnTo>
                    <a:pt x="75" y="297"/>
                  </a:lnTo>
                  <a:lnTo>
                    <a:pt x="68" y="309"/>
                  </a:lnTo>
                  <a:lnTo>
                    <a:pt x="59" y="319"/>
                  </a:lnTo>
                  <a:lnTo>
                    <a:pt x="50" y="329"/>
                  </a:lnTo>
                  <a:lnTo>
                    <a:pt x="42" y="341"/>
                  </a:lnTo>
                  <a:lnTo>
                    <a:pt x="32" y="351"/>
                  </a:lnTo>
                  <a:lnTo>
                    <a:pt x="22" y="361"/>
                  </a:lnTo>
                  <a:lnTo>
                    <a:pt x="12" y="370"/>
                  </a:lnTo>
                  <a:lnTo>
                    <a:pt x="0" y="381"/>
                  </a:lnTo>
                  <a:lnTo>
                    <a:pt x="560" y="3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4823" name="Text Box 967"/>
          <p:cNvSpPr txBox="1">
            <a:spLocks noChangeArrowheads="1"/>
          </p:cNvSpPr>
          <p:nvPr/>
        </p:nvSpPr>
        <p:spPr bwMode="auto">
          <a:xfrm>
            <a:off x="762000" y="5905500"/>
            <a:ext cx="7524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buFontTx/>
              <a:buBlip>
                <a:blip r:embed="rId2"/>
              </a:buBlip>
            </a:pPr>
            <a:r>
              <a:rPr lang="en-US"/>
              <a:t> </a:t>
            </a:r>
            <a:r>
              <a:rPr lang="en-US" b="1"/>
              <a:t>Übliches</a:t>
            </a:r>
            <a:r>
              <a:rPr lang="en-US"/>
              <a:t> </a:t>
            </a:r>
            <a:r>
              <a:rPr lang="en-US" b="1"/>
              <a:t>Verfahren</a:t>
            </a:r>
            <a:r>
              <a:rPr lang="en-US"/>
              <a:t>: “</a:t>
            </a:r>
            <a:r>
              <a:rPr lang="en-US" i="1"/>
              <a:t>Trial and error</a:t>
            </a:r>
            <a:r>
              <a:rPr lang="en-US"/>
              <a:t>”, da “schwarze Kunst”.</a:t>
            </a:r>
          </a:p>
        </p:txBody>
      </p:sp>
      <p:sp>
        <p:nvSpPr>
          <p:cNvPr id="34824" name="Text Box 968"/>
          <p:cNvSpPr txBox="1">
            <a:spLocks noChangeArrowheads="1"/>
          </p:cNvSpPr>
          <p:nvPr/>
        </p:nvSpPr>
        <p:spPr bwMode="auto">
          <a:xfrm>
            <a:off x="5000625" y="3524250"/>
            <a:ext cx="32670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en-US" i="1"/>
              <a:t>Gummiprofil-Extruder</a:t>
            </a:r>
          </a:p>
        </p:txBody>
      </p:sp>
      <p:sp>
        <p:nvSpPr>
          <p:cNvPr id="34825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BA208505-6088-4657-BB4B-AC3A591E45A9}" type="slidenum">
              <a:rPr lang="de-DE" sz="1000" smtClean="0"/>
              <a:pPr/>
              <a:t>30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584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br>
              <a:rPr lang="de-DE" sz="2400" smtClean="0"/>
            </a:br>
            <a:endParaRPr lang="en-US" sz="2400" smtClean="0"/>
          </a:p>
        </p:txBody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33388" y="1268413"/>
            <a:ext cx="8710612" cy="5235575"/>
          </a:xfrm>
        </p:spPr>
        <p:txBody>
          <a:bodyPr/>
          <a:lstStyle/>
          <a:p>
            <a:pPr>
              <a:lnSpc>
                <a:spcPct val="70000"/>
              </a:lnSpc>
            </a:pPr>
            <a:r>
              <a:rPr lang="de-DE" smtClean="0"/>
              <a:t>Probleme:    </a:t>
            </a:r>
            <a:r>
              <a:rPr lang="de-DE" sz="2000" smtClean="0"/>
              <a:t>Betriebswirtschaftliche Nachteile</a:t>
            </a:r>
            <a:r>
              <a:rPr lang="de-DE" sz="2000" b="0" smtClean="0"/>
              <a:t> </a:t>
            </a:r>
          </a:p>
          <a:p>
            <a:pPr>
              <a:lnSpc>
                <a:spcPct val="30000"/>
              </a:lnSpc>
              <a:buFontTx/>
              <a:buNone/>
            </a:pPr>
            <a:r>
              <a:rPr lang="de-DE" sz="2000" b="0" smtClean="0"/>
              <a:t>				durch "trial-and-error"</a:t>
            </a:r>
          </a:p>
          <a:p>
            <a:pPr lvl="1">
              <a:lnSpc>
                <a:spcPct val="100000"/>
              </a:lnSpc>
              <a:buClr>
                <a:schemeClr val="accent2"/>
              </a:buClr>
            </a:pPr>
            <a:r>
              <a:rPr lang="de-DE" sz="2400" smtClean="0"/>
              <a:t>Verzögerter Fertigungsbeginn</a:t>
            </a:r>
          </a:p>
          <a:p>
            <a:pPr lvl="1">
              <a:lnSpc>
                <a:spcPct val="110000"/>
              </a:lnSpc>
              <a:buClr>
                <a:schemeClr val="accent2"/>
              </a:buClr>
            </a:pPr>
            <a:r>
              <a:rPr lang="de-DE" sz="2400" smtClean="0"/>
              <a:t>Geringere Produktqualität: nur grobe Schätzung möglich</a:t>
            </a:r>
            <a:endParaRPr lang="de-DE" smtClean="0"/>
          </a:p>
          <a:p>
            <a:pPr lvl="1">
              <a:lnSpc>
                <a:spcPct val="110000"/>
              </a:lnSpc>
              <a:buClr>
                <a:schemeClr val="accent2"/>
              </a:buClr>
            </a:pPr>
            <a:r>
              <a:rPr lang="de-DE" sz="2400" smtClean="0"/>
              <a:t>Höhere Einrichtungskosten der Fertigung:</a:t>
            </a:r>
          </a:p>
          <a:p>
            <a:pPr lvl="2">
              <a:buClr>
                <a:schemeClr val="accent2"/>
              </a:buClr>
              <a:buFontTx/>
              <a:buChar char="o"/>
            </a:pPr>
            <a:r>
              <a:rPr lang="de-DE" sz="2000" smtClean="0"/>
              <a:t>umständliche, ressourcenintensive Suche nach dem gewünschten Prozeßkenndaten (Masken-profil). </a:t>
            </a:r>
          </a:p>
          <a:p>
            <a:pPr lvl="2">
              <a:buClr>
                <a:schemeClr val="accent2"/>
              </a:buClr>
              <a:buFontTx/>
              <a:buChar char="o"/>
            </a:pPr>
            <a:r>
              <a:rPr lang="de-DE" sz="2000" smtClean="0"/>
              <a:t>zusätzliche Belastung der Fertigungsplaner</a:t>
            </a:r>
          </a:p>
          <a:p>
            <a:pPr lvl="2">
              <a:buClr>
                <a:schemeClr val="accent2"/>
              </a:buClr>
              <a:buFontTx/>
              <a:buChar char="o"/>
            </a:pPr>
            <a:r>
              <a:rPr lang="de-DE" sz="2000" smtClean="0"/>
              <a:t>Unterbrechung der Produktion (Umrüstung und Probebetrieb)</a:t>
            </a:r>
          </a:p>
          <a:p>
            <a:pPr lvl="2">
              <a:buClr>
                <a:schemeClr val="accent2"/>
              </a:buClr>
              <a:buFontTx/>
              <a:buChar char="o"/>
            </a:pPr>
            <a:r>
              <a:rPr lang="de-DE" sz="2000" smtClean="0"/>
              <a:t>finanzieller und personeller Aufwand, jeweils die Metallmaske neu zu erstellen oder nachzuarbeiten.</a:t>
            </a:r>
          </a:p>
        </p:txBody>
      </p:sp>
      <p:sp>
        <p:nvSpPr>
          <p:cNvPr id="35845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056E75B5-7B33-459F-87C5-0A3071E59D49}" type="slidenum">
              <a:rPr lang="de-DE" sz="1000" smtClean="0"/>
              <a:pPr/>
              <a:t>31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68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br>
              <a:rPr lang="de-DE" sz="2400" smtClean="0"/>
            </a:br>
            <a:endParaRPr lang="en-US" sz="2400" smtClean="0"/>
          </a:p>
        </p:txBody>
      </p:sp>
      <p:sp>
        <p:nvSpPr>
          <p:cNvPr id="368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33388" y="1268413"/>
            <a:ext cx="8710612" cy="5235575"/>
          </a:xfrm>
        </p:spPr>
        <p:txBody>
          <a:bodyPr/>
          <a:lstStyle/>
          <a:p>
            <a:r>
              <a:rPr lang="de-DE" smtClean="0"/>
              <a:t>Probleme bei Mitarbeitern</a:t>
            </a:r>
          </a:p>
          <a:p>
            <a:pPr>
              <a:buFontTx/>
              <a:buNone/>
            </a:pPr>
            <a:endParaRPr lang="de-DE" smtClean="0"/>
          </a:p>
          <a:p>
            <a:pPr>
              <a:buFontTx/>
              <a:buNone/>
            </a:pPr>
            <a:r>
              <a:rPr lang="de-DE" smtClean="0"/>
              <a:t>	</a:t>
            </a:r>
          </a:p>
        </p:txBody>
      </p:sp>
      <p:sp>
        <p:nvSpPr>
          <p:cNvPr id="84996" name="Rectangle 4"/>
          <p:cNvSpPr>
            <a:spLocks noChangeArrowheads="1"/>
          </p:cNvSpPr>
          <p:nvPr/>
        </p:nvSpPr>
        <p:spPr bwMode="auto">
          <a:xfrm>
            <a:off x="866775" y="1909763"/>
            <a:ext cx="7918450" cy="1903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266700" indent="-263525" defTabSz="1790700">
              <a:lnSpc>
                <a:spcPct val="85000"/>
              </a:lnSpc>
              <a:spcBef>
                <a:spcPct val="10000"/>
              </a:spcBef>
              <a:buClr>
                <a:schemeClr val="accent2"/>
              </a:buClr>
              <a:buSzPct val="130000"/>
              <a:buFont typeface="Wingdings" pitchFamily="2" charset="2"/>
              <a:buChar char="§"/>
            </a:pPr>
            <a:r>
              <a:rPr lang="de-DE"/>
              <a:t>Unzufriedene Mitarbeiter: </a:t>
            </a:r>
          </a:p>
          <a:p>
            <a:pPr marL="266700" indent="-263525" defTabSz="1790700">
              <a:lnSpc>
                <a:spcPct val="85000"/>
              </a:lnSpc>
              <a:spcBef>
                <a:spcPct val="10000"/>
              </a:spcBef>
              <a:buClr>
                <a:schemeClr val="accent2"/>
              </a:buClr>
              <a:buSzPct val="130000"/>
              <a:buFont typeface="Wingdings" pitchFamily="2" charset="2"/>
              <a:buNone/>
            </a:pPr>
            <a:r>
              <a:rPr lang="de-DE"/>
              <a:t>	langweilige, nicht-kreative Arbeit; Wechsel problematisch</a:t>
            </a:r>
          </a:p>
          <a:p>
            <a:pPr marL="266700" indent="-263525" defTabSz="1790700">
              <a:lnSpc>
                <a:spcPct val="165000"/>
              </a:lnSpc>
              <a:spcBef>
                <a:spcPct val="10000"/>
              </a:spcBef>
              <a:buClr>
                <a:schemeClr val="accent2"/>
              </a:buClr>
              <a:buSzPct val="130000"/>
              <a:buFont typeface="Wingdings" pitchFamily="2" charset="2"/>
              <a:buChar char="§"/>
            </a:pPr>
            <a:r>
              <a:rPr lang="de-DE"/>
              <a:t>Nicht verfügbare Wissensdokumentation</a:t>
            </a:r>
          </a:p>
          <a:p>
            <a:pPr marL="266700" indent="-263525" defTabSz="1790700">
              <a:lnSpc>
                <a:spcPct val="95000"/>
              </a:lnSpc>
              <a:buClr>
                <a:schemeClr val="accent2"/>
              </a:buClr>
              <a:buSzPct val="130000"/>
              <a:buFont typeface="Wingdings" pitchFamily="2" charset="2"/>
              <a:buChar char="§"/>
            </a:pPr>
            <a:r>
              <a:rPr lang="de-DE"/>
              <a:t>Wissen bei Mitarbeiterkrankheit oder Wechsel 	 nicht übertragbar und nicht akkumulierbar</a:t>
            </a:r>
          </a:p>
        </p:txBody>
      </p:sp>
      <p:sp>
        <p:nvSpPr>
          <p:cNvPr id="36870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3E1FCEA0-3A32-427F-A7EE-A7832D827404}" type="slidenum">
              <a:rPr lang="de-DE" sz="1000" smtClean="0"/>
              <a:pPr/>
              <a:t>32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9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9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49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9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49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49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9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49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532812" cy="5375275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1800" smtClean="0"/>
              <a:t>Lösung: </a:t>
            </a:r>
            <a:r>
              <a:rPr lang="de-DE" sz="1800" smtClean="0"/>
              <a:t>Adaptive Parameterschätzung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smtClean="0"/>
              <a:t>	</a:t>
            </a:r>
            <a:r>
              <a:rPr lang="de-DE" sz="1800" b="0" smtClean="0"/>
              <a:t>Parameter = Quellfaktoren entlang des Maskenprofils </a:t>
            </a:r>
          </a:p>
          <a:p>
            <a:pPr>
              <a:lnSpc>
                <a:spcPct val="80000"/>
              </a:lnSpc>
              <a:buFontTx/>
              <a:buNone/>
            </a:pPr>
            <a:endParaRPr lang="de-DE" sz="1800" b="0" smtClean="0"/>
          </a:p>
          <a:p>
            <a:pPr>
              <a:lnSpc>
                <a:spcPct val="80000"/>
              </a:lnSpc>
              <a:buFontTx/>
              <a:buNone/>
            </a:pPr>
            <a:endParaRPr lang="de-DE" sz="1800" b="0" smtClean="0"/>
          </a:p>
          <a:p>
            <a:pPr>
              <a:lnSpc>
                <a:spcPct val="80000"/>
              </a:lnSpc>
              <a:buFontTx/>
              <a:buNone/>
            </a:pPr>
            <a:endParaRPr lang="de-DE" sz="1800" b="0" smtClean="0"/>
          </a:p>
          <a:p>
            <a:pPr>
              <a:lnSpc>
                <a:spcPct val="80000"/>
              </a:lnSpc>
              <a:buFontTx/>
              <a:buNone/>
            </a:pPr>
            <a:endParaRPr lang="de-DE" sz="1800" b="0" smtClean="0"/>
          </a:p>
          <a:p>
            <a:pPr>
              <a:lnSpc>
                <a:spcPct val="80000"/>
              </a:lnSpc>
              <a:buFontTx/>
              <a:buNone/>
            </a:pPr>
            <a:endParaRPr lang="de-DE" sz="1800" b="0" smtClean="0"/>
          </a:p>
          <a:p>
            <a:pPr>
              <a:lnSpc>
                <a:spcPct val="80000"/>
              </a:lnSpc>
              <a:buFontTx/>
              <a:buNone/>
            </a:pPr>
            <a:endParaRPr lang="de-DE" sz="1800" b="0" smtClean="0"/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b="0" smtClean="0"/>
              <a:t>Maske = unbekannte Funktion r(x)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b="0" smtClean="0"/>
              <a:t>r(x</a:t>
            </a:r>
            <a:r>
              <a:rPr lang="de-DE" sz="1800" b="0" baseline="-25000" smtClean="0"/>
              <a:t>i</a:t>
            </a:r>
            <a:r>
              <a:rPr lang="de-DE" sz="1800" b="0" smtClean="0"/>
              <a:t>) = r(y</a:t>
            </a:r>
            <a:r>
              <a:rPr lang="de-DE" sz="1400" b="0" baseline="-25000" smtClean="0"/>
              <a:t>i</a:t>
            </a:r>
            <a:r>
              <a:rPr lang="de-DE" sz="1800" b="0" smtClean="0"/>
              <a:t>-s,..,y</a:t>
            </a:r>
            <a:r>
              <a:rPr lang="de-DE" sz="1800" b="0" baseline="-25000" smtClean="0"/>
              <a:t>i</a:t>
            </a:r>
            <a:r>
              <a:rPr lang="de-DE" sz="1800" b="0" smtClean="0"/>
              <a:t>,..,y</a:t>
            </a:r>
            <a:r>
              <a:rPr lang="de-DE" sz="1600" b="0" baseline="-25000" smtClean="0"/>
              <a:t>i</a:t>
            </a:r>
            <a:r>
              <a:rPr lang="de-DE" sz="1800" b="0" smtClean="0"/>
              <a:t>+s,i,E,G)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b="0" smtClean="0"/>
              <a:t>		    </a:t>
            </a:r>
            <a:r>
              <a:rPr lang="de-DE" sz="1800" b="0" smtClean="0">
                <a:sym typeface="MT Extra" pitchFamily="18" charset="2"/>
              </a:rPr>
              <a:t></a:t>
            </a:r>
            <a:r>
              <a:rPr lang="de-DE" sz="1800" b="0" smtClean="0"/>
              <a:t>		Gummimischung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b="0" smtClean="0"/>
              <a:t>					Extrudertyp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b="0" smtClean="0"/>
              <a:t>			Sollwerte des Gummiprofils i.d. Nachbarschaft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de-DE" sz="1800" b="0" smtClean="0"/>
              <a:t>Quellverhalten </a:t>
            </a:r>
            <a:r>
              <a:rPr lang="de-DE" sz="1800" b="0" smtClean="0">
                <a:sym typeface="Symbol" pitchFamily="18" charset="2"/>
              </a:rPr>
              <a:t></a:t>
            </a:r>
            <a:r>
              <a:rPr lang="de-DE" sz="1800" b="0" smtClean="0"/>
              <a:t> lokale Abhängigkeit von der Nachbarschaft</a:t>
            </a:r>
            <a:r>
              <a:rPr lang="de-DE" sz="1800" smtClean="0"/>
              <a:t> </a:t>
            </a:r>
            <a:endParaRPr lang="en-US" sz="1800" smtClean="0"/>
          </a:p>
        </p:txBody>
      </p:sp>
      <p:sp>
        <p:nvSpPr>
          <p:cNvPr id="378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endParaRPr lang="en-US" sz="2400" smtClean="0"/>
          </a:p>
        </p:txBody>
      </p:sp>
      <p:graphicFrame>
        <p:nvGraphicFramePr>
          <p:cNvPr id="37893" name="Object 4"/>
          <p:cNvGraphicFramePr>
            <a:graphicFrameLocks noChangeAspect="1"/>
          </p:cNvGraphicFramePr>
          <p:nvPr/>
        </p:nvGraphicFramePr>
        <p:xfrm>
          <a:off x="990600" y="1881188"/>
          <a:ext cx="7405688" cy="240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7" name="Bild" r:id="rId3" imgW="4968240" imgH="1453896" progId="Word.Picture.8">
                  <p:embed/>
                </p:oleObj>
              </mc:Choice>
              <mc:Fallback>
                <p:oleObj name="Bild" r:id="rId3" imgW="4968240" imgH="1453896" progId="Word.Picture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0600" y="1881188"/>
                        <a:ext cx="7405688" cy="240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894" name="Freeform 6"/>
          <p:cNvSpPr>
            <a:spLocks/>
          </p:cNvSpPr>
          <p:nvPr/>
        </p:nvSpPr>
        <p:spPr bwMode="auto">
          <a:xfrm>
            <a:off x="3416300" y="5003800"/>
            <a:ext cx="596900" cy="304800"/>
          </a:xfrm>
          <a:custGeom>
            <a:avLst/>
            <a:gdLst>
              <a:gd name="T0" fmla="*/ 0 w 376"/>
              <a:gd name="T1" fmla="*/ 0 h 192"/>
              <a:gd name="T2" fmla="*/ 2147483647 w 376"/>
              <a:gd name="T3" fmla="*/ 2147483647 h 192"/>
              <a:gd name="T4" fmla="*/ 2147483647 w 376"/>
              <a:gd name="T5" fmla="*/ 2147483647 h 192"/>
              <a:gd name="T6" fmla="*/ 0 60000 65536"/>
              <a:gd name="T7" fmla="*/ 0 60000 65536"/>
              <a:gd name="T8" fmla="*/ 0 60000 65536"/>
              <a:gd name="T9" fmla="*/ 0 w 376"/>
              <a:gd name="T10" fmla="*/ 0 h 192"/>
              <a:gd name="T11" fmla="*/ 376 w 376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6" h="192">
                <a:moveTo>
                  <a:pt x="0" y="0"/>
                </a:moveTo>
                <a:cubicBezTo>
                  <a:pt x="16" y="72"/>
                  <a:pt x="33" y="144"/>
                  <a:pt x="96" y="168"/>
                </a:cubicBezTo>
                <a:cubicBezTo>
                  <a:pt x="159" y="192"/>
                  <a:pt x="267" y="168"/>
                  <a:pt x="376" y="144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37895" name="Freeform 7"/>
          <p:cNvSpPr>
            <a:spLocks/>
          </p:cNvSpPr>
          <p:nvPr/>
        </p:nvSpPr>
        <p:spPr bwMode="auto">
          <a:xfrm>
            <a:off x="3111500" y="5105400"/>
            <a:ext cx="1206500" cy="673100"/>
          </a:xfrm>
          <a:custGeom>
            <a:avLst/>
            <a:gdLst>
              <a:gd name="T0" fmla="*/ 0 w 376"/>
              <a:gd name="T1" fmla="*/ 0 h 192"/>
              <a:gd name="T2" fmla="*/ 2147483647 w 376"/>
              <a:gd name="T3" fmla="*/ 2147483647 h 192"/>
              <a:gd name="T4" fmla="*/ 2147483647 w 376"/>
              <a:gd name="T5" fmla="*/ 2147483647 h 192"/>
              <a:gd name="T6" fmla="*/ 0 60000 65536"/>
              <a:gd name="T7" fmla="*/ 0 60000 65536"/>
              <a:gd name="T8" fmla="*/ 0 60000 65536"/>
              <a:gd name="T9" fmla="*/ 0 w 376"/>
              <a:gd name="T10" fmla="*/ 0 h 192"/>
              <a:gd name="T11" fmla="*/ 376 w 376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6" h="192">
                <a:moveTo>
                  <a:pt x="0" y="0"/>
                </a:moveTo>
                <a:cubicBezTo>
                  <a:pt x="16" y="72"/>
                  <a:pt x="33" y="144"/>
                  <a:pt x="96" y="168"/>
                </a:cubicBezTo>
                <a:cubicBezTo>
                  <a:pt x="159" y="192"/>
                  <a:pt x="267" y="168"/>
                  <a:pt x="376" y="144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37896" name="Line 8"/>
          <p:cNvSpPr>
            <a:spLocks noChangeShapeType="1"/>
          </p:cNvSpPr>
          <p:nvPr/>
        </p:nvSpPr>
        <p:spPr bwMode="auto">
          <a:xfrm>
            <a:off x="2463800" y="5499100"/>
            <a:ext cx="76200" cy="4191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37897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22D44A7F-5255-42BC-8F0B-71CB4CEF9327}" type="slidenum">
              <a:rPr lang="de-DE" sz="1000" smtClean="0"/>
              <a:pPr/>
              <a:t>33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89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endParaRPr lang="en-US" sz="2400" smtClean="0"/>
          </a:p>
        </p:txBody>
      </p:sp>
      <p:sp>
        <p:nvSpPr>
          <p:cNvPr id="3891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smtClean="0"/>
              <a:t>Lösung</a:t>
            </a:r>
            <a:r>
              <a:rPr lang="de-DE" b="0" smtClean="0"/>
              <a:t>: Adaptive Formale Neuronale Netze</a:t>
            </a:r>
          </a:p>
          <a:p>
            <a:pPr>
              <a:buFontTx/>
              <a:buNone/>
            </a:pPr>
            <a:r>
              <a:rPr lang="de-DE" b="0" smtClean="0"/>
              <a:t>	hier: RBF-Netz				</a:t>
            </a:r>
            <a:r>
              <a:rPr lang="de-DE" smtClean="0"/>
              <a:t>x</a:t>
            </a:r>
            <a:r>
              <a:rPr lang="de-DE" b="0" smtClean="0"/>
              <a:t> = (x</a:t>
            </a:r>
            <a:r>
              <a:rPr lang="de-DE" b="0" baseline="-25000" smtClean="0"/>
              <a:t>1</a:t>
            </a:r>
            <a:r>
              <a:rPr lang="de-DE" b="0" smtClean="0"/>
              <a:t>, ..,x</a:t>
            </a:r>
            <a:r>
              <a:rPr lang="de-DE" b="0" baseline="-25000" smtClean="0"/>
              <a:t>n</a:t>
            </a:r>
            <a:r>
              <a:rPr lang="de-DE" b="0" smtClean="0"/>
              <a:t>)</a:t>
            </a:r>
            <a:endParaRPr lang="en-US" b="0" smtClean="0"/>
          </a:p>
        </p:txBody>
      </p:sp>
      <p:graphicFrame>
        <p:nvGraphicFramePr>
          <p:cNvPr id="38917" name="Object 4"/>
          <p:cNvGraphicFramePr>
            <a:graphicFrameLocks noChangeAspect="1"/>
          </p:cNvGraphicFramePr>
          <p:nvPr/>
        </p:nvGraphicFramePr>
        <p:xfrm>
          <a:off x="1917700" y="2289175"/>
          <a:ext cx="3427413" cy="1530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41" name="Bild" r:id="rId3" imgW="2218944" imgH="990600" progId="Word.Picture.8">
                  <p:embed/>
                </p:oleObj>
              </mc:Choice>
              <mc:Fallback>
                <p:oleObj name="Bild" r:id="rId3" imgW="2218944" imgH="990600" progId="Word.Picture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17700" y="2289175"/>
                        <a:ext cx="3427413" cy="1530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18" name="Rectangle 6"/>
          <p:cNvSpPr>
            <a:spLocks noChangeArrowheads="1"/>
          </p:cNvSpPr>
          <p:nvPr/>
        </p:nvSpPr>
        <p:spPr bwMode="auto">
          <a:xfrm>
            <a:off x="5451475" y="2790825"/>
            <a:ext cx="649288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r>
              <a:rPr lang="de-DE">
                <a:latin typeface="Times New Roman" pitchFamily="18" charset="0"/>
              </a:rPr>
              <a:t>F(</a:t>
            </a:r>
            <a:r>
              <a:rPr lang="de-DE" b="1">
                <a:latin typeface="Times New Roman" pitchFamily="18" charset="0"/>
              </a:rPr>
              <a:t>x</a:t>
            </a:r>
            <a:r>
              <a:rPr lang="de-DE">
                <a:latin typeface="Times New Roman" pitchFamily="18" charset="0"/>
              </a:rPr>
              <a:t>)</a:t>
            </a:r>
            <a:endParaRPr lang="en-US"/>
          </a:p>
        </p:txBody>
      </p:sp>
      <p:sp>
        <p:nvSpPr>
          <p:cNvPr id="38919" name="Text Box 10"/>
          <p:cNvSpPr txBox="1">
            <a:spLocks noChangeArrowheads="1"/>
          </p:cNvSpPr>
          <p:nvPr/>
        </p:nvSpPr>
        <p:spPr bwMode="auto">
          <a:xfrm>
            <a:off x="812800" y="3911600"/>
            <a:ext cx="8089900" cy="268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Funktionsapproximation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(</a:t>
            </a:r>
            <a:r>
              <a:rPr lang="de-DE" i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Aktivit</a:t>
            </a:r>
            <a:r>
              <a:rPr lang="de-DE" i="1">
                <a:solidFill>
                  <a:srgbClr val="000000"/>
                </a:solidFill>
                <a:cs typeface="Times New Roman" pitchFamily="18" charset="0"/>
              </a:rPr>
              <a:t>ä</a:t>
            </a:r>
            <a:r>
              <a:rPr lang="de-DE" i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t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</a:t>
            </a:r>
            <a:endParaRPr lang="de-DE" b="1">
              <a:solidFill>
                <a:srgbClr val="000000"/>
              </a:solidFill>
              <a:latin typeface="TIMES" charset="0"/>
              <a:cs typeface="Times New Roman" pitchFamily="18" charset="0"/>
            </a:endParaRPr>
          </a:p>
          <a:p>
            <a:pPr algn="just"/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y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= S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,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= exp(-d</a:t>
            </a:r>
            <a:r>
              <a:rPr lang="de-DE" baseline="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      i=1..m  </a:t>
            </a:r>
            <a:r>
              <a:rPr lang="de-DE" sz="1800" i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Radiale Basisfunktionen</a:t>
            </a:r>
            <a:endParaRPr lang="de-DE" sz="1800">
              <a:solidFill>
                <a:srgbClr val="000000"/>
              </a:solidFill>
              <a:latin typeface="TIMES" charset="0"/>
              <a:cs typeface="Times New Roman" pitchFamily="18" charset="0"/>
            </a:endParaRPr>
          </a:p>
          <a:p>
            <a:pPr algn="just"/>
            <a:r>
              <a:rPr lang="de-DE" sz="18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mit d</a:t>
            </a:r>
            <a:r>
              <a:rPr lang="de-DE" baseline="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=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</a:t>
            </a:r>
            <a:r>
              <a:rPr lang="en-US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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M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-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</a:t>
            </a:r>
            <a:r>
              <a:rPr lang="en-US">
                <a:solidFill>
                  <a:srgbClr val="000000"/>
                </a:solidFill>
                <a:latin typeface="TIMES" charset="0"/>
                <a:cs typeface="Times New Roman" pitchFamily="18" charset="0"/>
                <a:sym typeface="Symbol" pitchFamily="18" charset="2"/>
              </a:rPr>
              <a:t></a:t>
            </a:r>
            <a:r>
              <a:rPr lang="de-DE" baseline="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2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= 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-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</a:t>
            </a:r>
            <a:r>
              <a:rPr lang="de-DE" baseline="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T 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M</a:t>
            </a:r>
            <a:r>
              <a:rPr lang="de-DE" baseline="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T 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M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-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und 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M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, 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c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  </a:t>
            </a:r>
            <a:r>
              <a:rPr lang="de-DE" sz="1800" i="1">
                <a:solidFill>
                  <a:srgbClr val="000000"/>
                </a:solidFill>
                <a:cs typeface="Times New Roman" pitchFamily="18" charset="0"/>
              </a:rPr>
              <a:t>Parameter</a:t>
            </a:r>
            <a:endParaRPr lang="de-DE" sz="1800">
              <a:solidFill>
                <a:srgbClr val="000000"/>
              </a:solidFill>
              <a:cs typeface="Times New Roman" pitchFamily="18" charset="0"/>
            </a:endParaRPr>
          </a:p>
          <a:p>
            <a:pPr algn="just"/>
            <a:endParaRPr lang="de-DE">
              <a:solidFill>
                <a:srgbClr val="000000"/>
              </a:solidFill>
              <a:cs typeface="Times New Roman" pitchFamily="18" charset="0"/>
            </a:endParaRPr>
          </a:p>
          <a:p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	</a:t>
            </a:r>
            <a:r>
              <a:rPr lang="de-DE" sz="1800">
                <a:solidFill>
                  <a:srgbClr val="000000"/>
                </a:solidFill>
                <a:cs typeface="Times New Roman" pitchFamily="18" charset="0"/>
              </a:rPr>
              <a:t>F(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) = F(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y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(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)) = 		= 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w</a:t>
            </a:r>
            <a:r>
              <a:rPr lang="de-DE" baseline="30000">
                <a:solidFill>
                  <a:srgbClr val="000000"/>
                </a:solidFill>
                <a:cs typeface="Times New Roman" pitchFamily="18" charset="0"/>
              </a:rPr>
              <a:t>T</a:t>
            </a:r>
            <a:r>
              <a:rPr lang="de-DE" b="1">
                <a:solidFill>
                  <a:srgbClr val="000000"/>
                </a:solidFill>
                <a:cs typeface="Times New Roman" pitchFamily="18" charset="0"/>
              </a:rPr>
              <a:t>y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 </a:t>
            </a:r>
          </a:p>
          <a:p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				y</a:t>
            </a:r>
            <a:r>
              <a:rPr lang="de-DE" baseline="-30000">
                <a:solidFill>
                  <a:srgbClr val="000000"/>
                </a:solidFill>
                <a:cs typeface="Times New Roman" pitchFamily="18" charset="0"/>
              </a:rPr>
              <a:t>0</a:t>
            </a:r>
            <a:r>
              <a:rPr lang="de-DE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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1, w</a:t>
            </a:r>
            <a:r>
              <a:rPr lang="de-DE" baseline="-30000">
                <a:solidFill>
                  <a:srgbClr val="000000"/>
                </a:solidFill>
                <a:cs typeface="Times New Roman" pitchFamily="18" charset="0"/>
              </a:rPr>
              <a:t>0 </a:t>
            </a:r>
            <a:r>
              <a:rPr lang="de-DE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</a:t>
            </a:r>
            <a:r>
              <a:rPr lang="de-DE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de-DE" sz="1800">
                <a:solidFill>
                  <a:srgbClr val="000000"/>
                </a:solidFill>
                <a:cs typeface="Times New Roman" pitchFamily="18" charset="0"/>
              </a:rPr>
              <a:t>Mittelwert</a:t>
            </a:r>
            <a:endParaRPr lang="en-US" sz="18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8920" name="Rectangle 12"/>
          <p:cNvSpPr>
            <a:spLocks noChangeArrowheads="1"/>
          </p:cNvSpPr>
          <p:nvPr/>
        </p:nvSpPr>
        <p:spPr bwMode="auto">
          <a:xfrm>
            <a:off x="0" y="3128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38921" name="Object 11"/>
          <p:cNvGraphicFramePr>
            <a:graphicFrameLocks noChangeAspect="1"/>
          </p:cNvGraphicFramePr>
          <p:nvPr/>
        </p:nvGraphicFramePr>
        <p:xfrm>
          <a:off x="3632200" y="5630863"/>
          <a:ext cx="723900" cy="600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42" name="Formel" r:id="rId5" imgW="723586" imgH="596641" progId="Equation.3">
                  <p:embed/>
                </p:oleObj>
              </mc:Choice>
              <mc:Fallback>
                <p:oleObj name="Formel" r:id="rId5" imgW="723586" imgH="596641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2200" y="5630863"/>
                        <a:ext cx="723900" cy="600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22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3B7BC62F-1C5D-4177-9115-D79FCC49CDAC}" type="slidenum">
              <a:rPr lang="de-DE" sz="1000" smtClean="0"/>
              <a:pPr/>
              <a:t>34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39939" name="Freeform 6"/>
          <p:cNvSpPr>
            <a:spLocks/>
          </p:cNvSpPr>
          <p:nvPr/>
        </p:nvSpPr>
        <p:spPr bwMode="auto">
          <a:xfrm>
            <a:off x="1035050" y="2813050"/>
            <a:ext cx="5727700" cy="139700"/>
          </a:xfrm>
          <a:custGeom>
            <a:avLst/>
            <a:gdLst>
              <a:gd name="T0" fmla="*/ 0 w 3608"/>
              <a:gd name="T1" fmla="*/ 2147483647 h 88"/>
              <a:gd name="T2" fmla="*/ 2147483647 w 3608"/>
              <a:gd name="T3" fmla="*/ 0 h 88"/>
              <a:gd name="T4" fmla="*/ 2147483647 w 3608"/>
              <a:gd name="T5" fmla="*/ 0 h 88"/>
              <a:gd name="T6" fmla="*/ 2147483647 w 3608"/>
              <a:gd name="T7" fmla="*/ 2147483647 h 88"/>
              <a:gd name="T8" fmla="*/ 2147483647 w 3608"/>
              <a:gd name="T9" fmla="*/ 2147483647 h 88"/>
              <a:gd name="T10" fmla="*/ 2147483647 w 3608"/>
              <a:gd name="T11" fmla="*/ 2147483647 h 88"/>
              <a:gd name="T12" fmla="*/ 2147483647 w 3608"/>
              <a:gd name="T13" fmla="*/ 2147483647 h 88"/>
              <a:gd name="T14" fmla="*/ 2147483647 w 3608"/>
              <a:gd name="T15" fmla="*/ 2147483647 h 88"/>
              <a:gd name="T16" fmla="*/ 2147483647 w 3608"/>
              <a:gd name="T17" fmla="*/ 2147483647 h 88"/>
              <a:gd name="T18" fmla="*/ 2147483647 w 3608"/>
              <a:gd name="T19" fmla="*/ 2147483647 h 88"/>
              <a:gd name="T20" fmla="*/ 2147483647 w 3608"/>
              <a:gd name="T21" fmla="*/ 0 h 88"/>
              <a:gd name="T22" fmla="*/ 2147483647 w 3608"/>
              <a:gd name="T23" fmla="*/ 2147483647 h 88"/>
              <a:gd name="T24" fmla="*/ 2147483647 w 3608"/>
              <a:gd name="T25" fmla="*/ 2147483647 h 88"/>
              <a:gd name="T26" fmla="*/ 2147483647 w 3608"/>
              <a:gd name="T27" fmla="*/ 2147483647 h 88"/>
              <a:gd name="T28" fmla="*/ 2147483647 w 3608"/>
              <a:gd name="T29" fmla="*/ 2147483647 h 88"/>
              <a:gd name="T30" fmla="*/ 2147483647 w 3608"/>
              <a:gd name="T31" fmla="*/ 2147483647 h 88"/>
              <a:gd name="T32" fmla="*/ 2147483647 w 3608"/>
              <a:gd name="T33" fmla="*/ 2147483647 h 88"/>
              <a:gd name="T34" fmla="*/ 2147483647 w 3608"/>
              <a:gd name="T35" fmla="*/ 2147483647 h 88"/>
              <a:gd name="T36" fmla="*/ 2147483647 w 3608"/>
              <a:gd name="T37" fmla="*/ 2147483647 h 88"/>
              <a:gd name="T38" fmla="*/ 2147483647 w 3608"/>
              <a:gd name="T39" fmla="*/ 0 h 88"/>
              <a:gd name="T40" fmla="*/ 2147483647 w 3608"/>
              <a:gd name="T41" fmla="*/ 2147483647 h 88"/>
              <a:gd name="T42" fmla="*/ 2147483647 w 3608"/>
              <a:gd name="T43" fmla="*/ 2147483647 h 88"/>
              <a:gd name="T44" fmla="*/ 2147483647 w 3608"/>
              <a:gd name="T45" fmla="*/ 2147483647 h 88"/>
              <a:gd name="T46" fmla="*/ 0 w 3608"/>
              <a:gd name="T47" fmla="*/ 2147483647 h 8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608"/>
              <a:gd name="T73" fmla="*/ 0 h 88"/>
              <a:gd name="T74" fmla="*/ 3608 w 3608"/>
              <a:gd name="T75" fmla="*/ 88 h 8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608" h="88">
                <a:moveTo>
                  <a:pt x="0" y="76"/>
                </a:moveTo>
                <a:lnTo>
                  <a:pt x="148" y="0"/>
                </a:lnTo>
                <a:lnTo>
                  <a:pt x="212" y="0"/>
                </a:lnTo>
                <a:lnTo>
                  <a:pt x="692" y="4"/>
                </a:lnTo>
                <a:lnTo>
                  <a:pt x="784" y="36"/>
                </a:lnTo>
                <a:lnTo>
                  <a:pt x="824" y="32"/>
                </a:lnTo>
                <a:lnTo>
                  <a:pt x="936" y="4"/>
                </a:lnTo>
                <a:lnTo>
                  <a:pt x="1172" y="4"/>
                </a:lnTo>
                <a:lnTo>
                  <a:pt x="1212" y="40"/>
                </a:lnTo>
                <a:lnTo>
                  <a:pt x="1308" y="36"/>
                </a:lnTo>
                <a:lnTo>
                  <a:pt x="1368" y="0"/>
                </a:lnTo>
                <a:lnTo>
                  <a:pt x="1816" y="4"/>
                </a:lnTo>
                <a:lnTo>
                  <a:pt x="2248" y="8"/>
                </a:lnTo>
                <a:lnTo>
                  <a:pt x="2276" y="28"/>
                </a:lnTo>
                <a:lnTo>
                  <a:pt x="2380" y="40"/>
                </a:lnTo>
                <a:lnTo>
                  <a:pt x="2424" y="4"/>
                </a:lnTo>
                <a:lnTo>
                  <a:pt x="2656" y="4"/>
                </a:lnTo>
                <a:lnTo>
                  <a:pt x="2784" y="40"/>
                </a:lnTo>
                <a:lnTo>
                  <a:pt x="2916" y="16"/>
                </a:lnTo>
                <a:lnTo>
                  <a:pt x="3124" y="0"/>
                </a:lnTo>
                <a:lnTo>
                  <a:pt x="3404" y="12"/>
                </a:lnTo>
                <a:lnTo>
                  <a:pt x="3452" y="16"/>
                </a:lnTo>
                <a:lnTo>
                  <a:pt x="3608" y="88"/>
                </a:lnTo>
                <a:lnTo>
                  <a:pt x="0" y="7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39940" name="Rectangle 9"/>
          <p:cNvSpPr>
            <a:spLocks noChangeArrowheads="1"/>
          </p:cNvSpPr>
          <p:nvPr/>
        </p:nvSpPr>
        <p:spPr bwMode="auto">
          <a:xfrm>
            <a:off x="800100" y="3416300"/>
            <a:ext cx="6813550" cy="1327150"/>
          </a:xfrm>
          <a:prstGeom prst="rect">
            <a:avLst/>
          </a:prstGeom>
          <a:solidFill>
            <a:srgbClr val="DDDDDD"/>
          </a:solidFill>
          <a:ln w="28575" algn="ctr">
            <a:solidFill>
              <a:schemeClr val="tx1"/>
            </a:solidFill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endParaRPr lang="de-DE"/>
          </a:p>
        </p:txBody>
      </p:sp>
      <p:pic>
        <p:nvPicPr>
          <p:cNvPr id="39941" name="Picture 8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87575"/>
            <a:ext cx="8027988" cy="266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endParaRPr lang="en-US" sz="2400" smtClean="0"/>
          </a:p>
        </p:txBody>
      </p:sp>
      <p:sp>
        <p:nvSpPr>
          <p:cNvPr id="399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532812" cy="752475"/>
          </a:xfrm>
        </p:spPr>
        <p:txBody>
          <a:bodyPr/>
          <a:lstStyle/>
          <a:p>
            <a:r>
              <a:rPr lang="de-DE" smtClean="0"/>
              <a:t>Training: </a:t>
            </a:r>
            <a:r>
              <a:rPr lang="de-DE" sz="2000" b="0" smtClean="0"/>
              <a:t>Nur 5 Profile gleicher Gummimischung und Extrudertyps</a:t>
            </a:r>
            <a:r>
              <a:rPr lang="de-DE" smtClean="0"/>
              <a:t> </a:t>
            </a:r>
            <a:endParaRPr lang="en-US" smtClean="0"/>
          </a:p>
        </p:txBody>
      </p:sp>
      <p:sp>
        <p:nvSpPr>
          <p:cNvPr id="39944" name="Rectangle 5"/>
          <p:cNvSpPr>
            <a:spLocks noChangeArrowheads="1"/>
          </p:cNvSpPr>
          <p:nvPr/>
        </p:nvSpPr>
        <p:spPr bwMode="auto">
          <a:xfrm>
            <a:off x="0" y="23622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39945" name="Freeform 7"/>
          <p:cNvSpPr>
            <a:spLocks/>
          </p:cNvSpPr>
          <p:nvPr/>
        </p:nvSpPr>
        <p:spPr bwMode="auto">
          <a:xfrm>
            <a:off x="933450" y="4159250"/>
            <a:ext cx="5899150" cy="133350"/>
          </a:xfrm>
          <a:custGeom>
            <a:avLst/>
            <a:gdLst>
              <a:gd name="T0" fmla="*/ 0 w 3716"/>
              <a:gd name="T1" fmla="*/ 2147483647 h 84"/>
              <a:gd name="T2" fmla="*/ 2147483647 w 3716"/>
              <a:gd name="T3" fmla="*/ 2147483647 h 84"/>
              <a:gd name="T4" fmla="*/ 2147483647 w 3716"/>
              <a:gd name="T5" fmla="*/ 2147483647 h 84"/>
              <a:gd name="T6" fmla="*/ 2147483647 w 3716"/>
              <a:gd name="T7" fmla="*/ 2147483647 h 84"/>
              <a:gd name="T8" fmla="*/ 2147483647 w 3716"/>
              <a:gd name="T9" fmla="*/ 2147483647 h 84"/>
              <a:gd name="T10" fmla="*/ 2147483647 w 3716"/>
              <a:gd name="T11" fmla="*/ 2147483647 h 84"/>
              <a:gd name="T12" fmla="*/ 2147483647 w 3716"/>
              <a:gd name="T13" fmla="*/ 2147483647 h 84"/>
              <a:gd name="T14" fmla="*/ 2147483647 w 3716"/>
              <a:gd name="T15" fmla="*/ 0 h 84"/>
              <a:gd name="T16" fmla="*/ 2147483647 w 3716"/>
              <a:gd name="T17" fmla="*/ 2147483647 h 84"/>
              <a:gd name="T18" fmla="*/ 2147483647 w 3716"/>
              <a:gd name="T19" fmla="*/ 2147483647 h 84"/>
              <a:gd name="T20" fmla="*/ 2147483647 w 3716"/>
              <a:gd name="T21" fmla="*/ 2147483647 h 84"/>
              <a:gd name="T22" fmla="*/ 2147483647 w 3716"/>
              <a:gd name="T23" fmla="*/ 2147483647 h 84"/>
              <a:gd name="T24" fmla="*/ 2147483647 w 3716"/>
              <a:gd name="T25" fmla="*/ 2147483647 h 84"/>
              <a:gd name="T26" fmla="*/ 2147483647 w 3716"/>
              <a:gd name="T27" fmla="*/ 2147483647 h 84"/>
              <a:gd name="T28" fmla="*/ 2147483647 w 3716"/>
              <a:gd name="T29" fmla="*/ 0 h 84"/>
              <a:gd name="T30" fmla="*/ 2147483647 w 3716"/>
              <a:gd name="T31" fmla="*/ 2147483647 h 84"/>
              <a:gd name="T32" fmla="*/ 2147483647 w 3716"/>
              <a:gd name="T33" fmla="*/ 2147483647 h 84"/>
              <a:gd name="T34" fmla="*/ 2147483647 w 3716"/>
              <a:gd name="T35" fmla="*/ 2147483647 h 84"/>
              <a:gd name="T36" fmla="*/ 2147483647 w 3716"/>
              <a:gd name="T37" fmla="*/ 2147483647 h 84"/>
              <a:gd name="T38" fmla="*/ 2147483647 w 3716"/>
              <a:gd name="T39" fmla="*/ 2147483647 h 84"/>
              <a:gd name="T40" fmla="*/ 2147483647 w 3716"/>
              <a:gd name="T41" fmla="*/ 2147483647 h 84"/>
              <a:gd name="T42" fmla="*/ 0 w 3716"/>
              <a:gd name="T43" fmla="*/ 2147483647 h 8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716"/>
              <a:gd name="T67" fmla="*/ 0 h 84"/>
              <a:gd name="T68" fmla="*/ 3716 w 3716"/>
              <a:gd name="T69" fmla="*/ 84 h 8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716" h="84">
                <a:moveTo>
                  <a:pt x="0" y="72"/>
                </a:moveTo>
                <a:lnTo>
                  <a:pt x="180" y="4"/>
                </a:lnTo>
                <a:lnTo>
                  <a:pt x="224" y="8"/>
                </a:lnTo>
                <a:lnTo>
                  <a:pt x="700" y="4"/>
                </a:lnTo>
                <a:lnTo>
                  <a:pt x="852" y="40"/>
                </a:lnTo>
                <a:lnTo>
                  <a:pt x="844" y="36"/>
                </a:lnTo>
                <a:lnTo>
                  <a:pt x="984" y="4"/>
                </a:lnTo>
                <a:lnTo>
                  <a:pt x="1207" y="0"/>
                </a:lnTo>
                <a:lnTo>
                  <a:pt x="1248" y="36"/>
                </a:lnTo>
                <a:lnTo>
                  <a:pt x="1356" y="40"/>
                </a:lnTo>
                <a:lnTo>
                  <a:pt x="1412" y="4"/>
                </a:lnTo>
                <a:lnTo>
                  <a:pt x="2320" y="16"/>
                </a:lnTo>
                <a:lnTo>
                  <a:pt x="2380" y="40"/>
                </a:lnTo>
                <a:lnTo>
                  <a:pt x="2468" y="36"/>
                </a:lnTo>
                <a:lnTo>
                  <a:pt x="2512" y="0"/>
                </a:lnTo>
                <a:lnTo>
                  <a:pt x="2768" y="12"/>
                </a:lnTo>
                <a:lnTo>
                  <a:pt x="2896" y="44"/>
                </a:lnTo>
                <a:lnTo>
                  <a:pt x="3024" y="20"/>
                </a:lnTo>
                <a:lnTo>
                  <a:pt x="3484" y="12"/>
                </a:lnTo>
                <a:lnTo>
                  <a:pt x="3555" y="12"/>
                </a:lnTo>
                <a:lnTo>
                  <a:pt x="3716" y="84"/>
                </a:lnTo>
                <a:lnTo>
                  <a:pt x="0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39946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FDFED85A-B30D-4308-A918-49D0286B47A2}" type="slidenum">
              <a:rPr lang="de-DE" sz="1000" smtClean="0"/>
              <a:pPr/>
              <a:t>35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endParaRPr lang="en-US" sz="2400" smtClean="0"/>
          </a:p>
        </p:txBody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266700" indent="-266700"/>
            <a:r>
              <a:rPr lang="de-DE" sz="280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Lernalgorithmus</a:t>
            </a:r>
            <a:endParaRPr lang="de-DE" sz="2800" b="0" i="1" smtClean="0">
              <a:solidFill>
                <a:srgbClr val="000000"/>
              </a:solidFill>
              <a:cs typeface="Times New Roman" pitchFamily="18" charset="0"/>
            </a:endParaRPr>
          </a:p>
          <a:p>
            <a:pPr marL="266700" indent="-266700" algn="just">
              <a:lnSpc>
                <a:spcPct val="80000"/>
              </a:lnSpc>
              <a:spcBef>
                <a:spcPct val="50000"/>
              </a:spcBef>
              <a:buClr>
                <a:schemeClr val="accent2"/>
              </a:buClr>
              <a:buSzPct val="130000"/>
              <a:buFont typeface="Wingdings" pitchFamily="2" charset="2"/>
              <a:buChar char="§"/>
            </a:pPr>
            <a:r>
              <a:rPr lang="de-DE" b="0" i="1" smtClean="0">
                <a:solidFill>
                  <a:srgbClr val="000000"/>
                </a:solidFill>
                <a:cs typeface="Times New Roman" pitchFamily="18" charset="0"/>
              </a:rPr>
              <a:t>Wachsendes Netz</a:t>
            </a:r>
            <a:endParaRPr lang="de-DE" b="0" smtClean="0">
              <a:solidFill>
                <a:srgbClr val="000000"/>
              </a:solidFill>
              <a:latin typeface="TIMES" charset="0"/>
              <a:cs typeface="Times New Roman" pitchFamily="18" charset="0"/>
            </a:endParaRPr>
          </a:p>
          <a:p>
            <a:pPr marL="266700" indent="-266700" algn="just">
              <a:lnSpc>
                <a:spcPct val="30000"/>
              </a:lnSpc>
              <a:spcBef>
                <a:spcPct val="50000"/>
              </a:spcBef>
              <a:buClr>
                <a:schemeClr val="accent2"/>
              </a:buClr>
              <a:buSzPct val="130000"/>
              <a:buFont typeface="Wingdings" pitchFamily="2" charset="2"/>
              <a:buNone/>
            </a:pP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	Einf</a:t>
            </a:r>
            <a:r>
              <a:rPr lang="de-DE" b="0" smtClean="0">
                <a:solidFill>
                  <a:srgbClr val="000000"/>
                </a:solidFill>
                <a:cs typeface="Times New Roman" pitchFamily="18" charset="0"/>
              </a:rPr>
              <a:t>ü</a:t>
            </a: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gen am Ort des gr</a:t>
            </a:r>
            <a:r>
              <a:rPr lang="de-DE" b="0" smtClean="0">
                <a:solidFill>
                  <a:srgbClr val="000000"/>
                </a:solidFill>
                <a:cs typeface="Times New Roman" pitchFamily="18" charset="0"/>
              </a:rPr>
              <a:t>öß</a:t>
            </a: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ten Fehlers </a:t>
            </a:r>
            <a:endParaRPr lang="de-DE" b="0" i="1" smtClean="0">
              <a:solidFill>
                <a:srgbClr val="000000"/>
              </a:solidFill>
              <a:cs typeface="Times New Roman" pitchFamily="18" charset="0"/>
            </a:endParaRPr>
          </a:p>
          <a:p>
            <a:pPr marL="266700" indent="-266700" algn="just">
              <a:lnSpc>
                <a:spcPct val="140000"/>
              </a:lnSpc>
              <a:spcBef>
                <a:spcPct val="50000"/>
              </a:spcBef>
              <a:buClr>
                <a:schemeClr val="accent2"/>
              </a:buClr>
              <a:buSzPct val="130000"/>
              <a:buFont typeface="Wingdings" pitchFamily="2" charset="2"/>
              <a:buChar char="§"/>
            </a:pPr>
            <a:r>
              <a:rPr lang="de-DE" b="0" i="1" smtClean="0">
                <a:solidFill>
                  <a:srgbClr val="000000"/>
                </a:solidFill>
                <a:cs typeface="Times New Roman" pitchFamily="18" charset="0"/>
              </a:rPr>
              <a:t>Einmalige Anpassung</a:t>
            </a:r>
            <a:r>
              <a:rPr lang="de-DE" b="0" smtClean="0">
                <a:solidFill>
                  <a:srgbClr val="000000"/>
                </a:solidFill>
                <a:cs typeface="Times New Roman" pitchFamily="18" charset="0"/>
              </a:rPr>
              <a:t> eines Neurons</a:t>
            </a:r>
            <a:endParaRPr lang="de-DE" b="0" smtClean="0">
              <a:solidFill>
                <a:srgbClr val="000000"/>
              </a:solidFill>
              <a:latin typeface="TIMES" charset="0"/>
              <a:cs typeface="Times New Roman" pitchFamily="18" charset="0"/>
            </a:endParaRPr>
          </a:p>
          <a:p>
            <a:pPr marL="266700" indent="-266700" algn="just">
              <a:lnSpc>
                <a:spcPct val="40000"/>
              </a:lnSpc>
              <a:spcBef>
                <a:spcPct val="50000"/>
              </a:spcBef>
              <a:buClr>
                <a:schemeClr val="accent2"/>
              </a:buClr>
              <a:buSzPct val="130000"/>
              <a:buFont typeface="Wingdings" pitchFamily="2" charset="2"/>
              <a:buNone/>
            </a:pP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	zur maximalen Fehlerkompensation</a:t>
            </a:r>
            <a:endParaRPr lang="de-DE" b="0" i="1" smtClean="0">
              <a:solidFill>
                <a:srgbClr val="000000"/>
              </a:solidFill>
              <a:cs typeface="Times New Roman" pitchFamily="18" charset="0"/>
            </a:endParaRPr>
          </a:p>
          <a:p>
            <a:pPr marL="266700" indent="-266700" algn="just">
              <a:lnSpc>
                <a:spcPct val="150000"/>
              </a:lnSpc>
              <a:spcBef>
                <a:spcPct val="50000"/>
              </a:spcBef>
              <a:buClr>
                <a:schemeClr val="accent2"/>
              </a:buClr>
              <a:buSzPct val="130000"/>
              <a:buFont typeface="Wingdings" pitchFamily="2" charset="2"/>
              <a:buChar char="§"/>
            </a:pPr>
            <a:r>
              <a:rPr lang="de-DE" b="0" i="1" smtClean="0">
                <a:solidFill>
                  <a:srgbClr val="000000"/>
                </a:solidFill>
                <a:cs typeface="Times New Roman" pitchFamily="18" charset="0"/>
              </a:rPr>
              <a:t>Abbruch </a:t>
            </a:r>
            <a:r>
              <a:rPr lang="de-DE" b="0" smtClean="0">
                <a:solidFill>
                  <a:srgbClr val="000000"/>
                </a:solidFill>
                <a:cs typeface="Times New Roman" pitchFamily="18" charset="0"/>
              </a:rPr>
              <a:t>bei Fehlerunterschreitung</a:t>
            </a:r>
            <a:endParaRPr lang="de-DE" b="0" smtClean="0">
              <a:solidFill>
                <a:srgbClr val="000000"/>
              </a:solidFill>
              <a:latin typeface="TIMES" charset="0"/>
              <a:cs typeface="Times New Roman" pitchFamily="18" charset="0"/>
            </a:endParaRPr>
          </a:p>
          <a:p>
            <a:pPr marL="266700" indent="-266700" algn="just">
              <a:lnSpc>
                <a:spcPct val="30000"/>
              </a:lnSpc>
              <a:spcBef>
                <a:spcPct val="50000"/>
              </a:spcBef>
              <a:buFontTx/>
              <a:buNone/>
            </a:pP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	Minimales Netz f</a:t>
            </a:r>
            <a:r>
              <a:rPr lang="de-DE" b="0" smtClean="0">
                <a:solidFill>
                  <a:srgbClr val="000000"/>
                </a:solidFill>
                <a:cs typeface="Times New Roman" pitchFamily="18" charset="0"/>
              </a:rPr>
              <a:t>ü</a:t>
            </a: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r gew</a:t>
            </a:r>
            <a:r>
              <a:rPr lang="de-DE" b="0" smtClean="0">
                <a:solidFill>
                  <a:srgbClr val="000000"/>
                </a:solidFill>
                <a:cs typeface="Times New Roman" pitchFamily="18" charset="0"/>
              </a:rPr>
              <a:t>ü</a:t>
            </a:r>
            <a:r>
              <a:rPr lang="de-DE" b="0" smtClean="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nschte Leistung</a:t>
            </a:r>
            <a:endParaRPr lang="en-US" b="0" smtClean="0">
              <a:solidFill>
                <a:srgbClr val="000000"/>
              </a:solidFill>
              <a:latin typeface="TIMES" charset="0"/>
              <a:cs typeface="Times New Roman" pitchFamily="18" charset="0"/>
            </a:endParaRPr>
          </a:p>
        </p:txBody>
      </p:sp>
      <p:sp>
        <p:nvSpPr>
          <p:cNvPr id="40965" name="Rectangle 7"/>
          <p:cNvSpPr>
            <a:spLocks noChangeArrowheads="1"/>
          </p:cNvSpPr>
          <p:nvPr/>
        </p:nvSpPr>
        <p:spPr bwMode="auto">
          <a:xfrm>
            <a:off x="0" y="3128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40966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1F831721-859F-43B6-97F5-12DC07B23A89}" type="slidenum">
              <a:rPr lang="de-DE" sz="1000" smtClean="0"/>
              <a:pPr/>
              <a:t>36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532812" cy="1425575"/>
          </a:xfrm>
        </p:spPr>
        <p:txBody>
          <a:bodyPr/>
          <a:lstStyle/>
          <a:p>
            <a:r>
              <a:rPr lang="de-DE" smtClean="0"/>
              <a:t>Test:  </a:t>
            </a:r>
            <a:r>
              <a:rPr lang="de-DE" sz="2000" smtClean="0"/>
              <a:t>1 Profil,  Parameterabhängigkeit der Approximation</a:t>
            </a:r>
            <a:endParaRPr lang="de-DE" smtClean="0"/>
          </a:p>
          <a:p>
            <a:pPr>
              <a:lnSpc>
                <a:spcPct val="40000"/>
              </a:lnSpc>
              <a:buFontTx/>
              <a:buNone/>
            </a:pPr>
            <a:r>
              <a:rPr lang="de-DE" sz="2000" b="0" smtClean="0"/>
              <a:t>		</a:t>
            </a:r>
            <a:r>
              <a:rPr lang="de-DE" sz="1800" b="0" smtClean="0"/>
              <a:t>n = Zahl der Nachbarpunkte</a:t>
            </a:r>
          </a:p>
          <a:p>
            <a:pPr>
              <a:lnSpc>
                <a:spcPct val="40000"/>
              </a:lnSpc>
              <a:buFontTx/>
              <a:buNone/>
            </a:pPr>
            <a:r>
              <a:rPr lang="de-DE" sz="1800" b="0" smtClean="0"/>
              <a:t>		d = Abstand der Punkte</a:t>
            </a:r>
          </a:p>
          <a:p>
            <a:pPr>
              <a:lnSpc>
                <a:spcPct val="40000"/>
              </a:lnSpc>
              <a:buFontTx/>
              <a:buNone/>
            </a:pPr>
            <a:r>
              <a:rPr lang="de-DE" sz="2000" b="0" smtClean="0"/>
              <a:t>Erwart. abs. Fehler  (in mm)</a:t>
            </a:r>
          </a:p>
          <a:p>
            <a:pPr>
              <a:lnSpc>
                <a:spcPct val="40000"/>
              </a:lnSpc>
              <a:buFontTx/>
              <a:buNone/>
            </a:pPr>
            <a:endParaRPr lang="de-DE" sz="2000" b="0" smtClean="0"/>
          </a:p>
          <a:p>
            <a:pPr>
              <a:lnSpc>
                <a:spcPct val="40000"/>
              </a:lnSpc>
              <a:buFontTx/>
              <a:buNone/>
            </a:pPr>
            <a:endParaRPr lang="de-DE" sz="2000" b="0" smtClean="0"/>
          </a:p>
          <a:p>
            <a:pPr>
              <a:lnSpc>
                <a:spcPct val="40000"/>
              </a:lnSpc>
              <a:buFontTx/>
              <a:buNone/>
            </a:pPr>
            <a:endParaRPr lang="de-DE" sz="2000" b="0" smtClean="0"/>
          </a:p>
          <a:p>
            <a:pPr>
              <a:lnSpc>
                <a:spcPct val="40000"/>
              </a:lnSpc>
              <a:buFontTx/>
              <a:buNone/>
            </a:pPr>
            <a:endParaRPr lang="de-DE" sz="2000" b="0" smtClean="0"/>
          </a:p>
          <a:p>
            <a:pPr>
              <a:lnSpc>
                <a:spcPct val="40000"/>
              </a:lnSpc>
              <a:buFontTx/>
              <a:buNone/>
            </a:pPr>
            <a:endParaRPr lang="de-DE" sz="2000" b="0" smtClean="0"/>
          </a:p>
          <a:p>
            <a:pPr>
              <a:lnSpc>
                <a:spcPct val="40000"/>
              </a:lnSpc>
              <a:buFontTx/>
              <a:buNone/>
            </a:pPr>
            <a:r>
              <a:rPr lang="de-DE" sz="2000" b="0" smtClean="0"/>
              <a:t>Gewünschtes und geschätztes Profil für n=9, d=4</a:t>
            </a:r>
            <a:r>
              <a:rPr lang="de-DE" sz="2000" b="0" i="1" smtClean="0"/>
              <a:t> (10x vergrößert)</a:t>
            </a:r>
            <a:endParaRPr lang="en-US" sz="2000" b="0" i="1" smtClean="0"/>
          </a:p>
        </p:txBody>
      </p:sp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endParaRPr lang="en-US" sz="2400" smtClean="0"/>
          </a:p>
        </p:txBody>
      </p:sp>
      <p:sp>
        <p:nvSpPr>
          <p:cNvPr id="41989" name="Rectangle 4"/>
          <p:cNvSpPr>
            <a:spLocks noChangeArrowheads="1"/>
          </p:cNvSpPr>
          <p:nvPr/>
        </p:nvSpPr>
        <p:spPr bwMode="auto">
          <a:xfrm>
            <a:off x="0" y="23622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41990" name="Rectangle 7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41991" name="Object 6"/>
          <p:cNvGraphicFramePr>
            <a:graphicFrameLocks noChangeAspect="1"/>
          </p:cNvGraphicFramePr>
          <p:nvPr/>
        </p:nvGraphicFramePr>
        <p:xfrm>
          <a:off x="2311400" y="2552700"/>
          <a:ext cx="3598863" cy="1285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13" name="Bild" r:id="rId3" imgW="3599784" imgH="1282594" progId="Word.Picture.8">
                  <p:embed/>
                </p:oleObj>
              </mc:Choice>
              <mc:Fallback>
                <p:oleObj name="Bild" r:id="rId3" imgW="3599784" imgH="1282594" progId="Word.Picture.8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11400" y="2552700"/>
                        <a:ext cx="3598863" cy="1285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92" name="Rectangle 9"/>
          <p:cNvSpPr>
            <a:spLocks noChangeArrowheads="1"/>
          </p:cNvSpPr>
          <p:nvPr/>
        </p:nvSpPr>
        <p:spPr bwMode="auto">
          <a:xfrm>
            <a:off x="0" y="24765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41993" name="Object 8"/>
          <p:cNvGraphicFramePr>
            <a:graphicFrameLocks noChangeAspect="1"/>
          </p:cNvGraphicFramePr>
          <p:nvPr/>
        </p:nvGraphicFramePr>
        <p:xfrm>
          <a:off x="1498600" y="4495800"/>
          <a:ext cx="5476875" cy="190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14" name="Bild" r:id="rId5" imgW="7559040" imgH="4895088" progId="Word.Picture.8">
                  <p:embed/>
                </p:oleObj>
              </mc:Choice>
              <mc:Fallback>
                <p:oleObj name="Bild" r:id="rId5" imgW="7559040" imgH="4895088" progId="Word.Picture.8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98600" y="4495800"/>
                        <a:ext cx="5476875" cy="190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994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34CB7A08-9559-4950-B6C9-DC3D8E31456F}" type="slidenum">
              <a:rPr lang="de-DE" sz="1000" smtClean="0"/>
              <a:pPr/>
              <a:t>37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Konvergenzgeschwindigkeit</a:t>
            </a:r>
          </a:p>
        </p:txBody>
      </p:sp>
      <p:sp>
        <p:nvSpPr>
          <p:cNvPr id="16388" name="Inhaltsplatzhalter 2"/>
          <p:cNvSpPr>
            <a:spLocks noGrp="1"/>
          </p:cNvSpPr>
          <p:nvPr>
            <p:ph idx="1"/>
          </p:nvPr>
        </p:nvSpPr>
        <p:spPr>
          <a:xfrm>
            <a:off x="611188" y="1268413"/>
            <a:ext cx="8532812" cy="646112"/>
          </a:xfrm>
        </p:spPr>
        <p:txBody>
          <a:bodyPr/>
          <a:lstStyle/>
          <a:p>
            <a:pPr>
              <a:defRPr/>
            </a:pPr>
            <a:r>
              <a:rPr lang="de-DE" dirty="0" smtClean="0"/>
              <a:t>Vergleich  2-Schichten-Training (</a:t>
            </a:r>
            <a:r>
              <a:rPr lang="de-DE" dirty="0" err="1" smtClean="0"/>
              <a:t>Gradientenabstieg</a:t>
            </a:r>
            <a:r>
              <a:rPr lang="de-DE" dirty="0" smtClean="0"/>
              <a:t>) vs. Wachsende Netze</a:t>
            </a:r>
          </a:p>
          <a:p>
            <a:pPr>
              <a:buFontTx/>
              <a:buNone/>
              <a:defRPr/>
            </a:pPr>
            <a:r>
              <a:rPr lang="de-DE" sz="1800" dirty="0" smtClean="0">
                <a:solidFill>
                  <a:schemeClr val="bg2">
                    <a:lumMod val="75000"/>
                  </a:schemeClr>
                </a:solidFill>
              </a:rPr>
              <a:t>10 Neuronen, 50 Trainingsbeispiele, gleiche Genauigkeit</a:t>
            </a:r>
          </a:p>
        </p:txBody>
      </p:sp>
      <p:sp>
        <p:nvSpPr>
          <p:cNvPr id="43012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4301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4675FE1B-27ED-499F-9005-9C294FDE0CD2}" type="slidenum">
              <a:rPr lang="de-DE" sz="1000" smtClean="0"/>
              <a:pPr/>
              <a:t>38</a:t>
            </a:fld>
            <a:r>
              <a:rPr lang="de-DE" sz="1000" smtClean="0"/>
              <a:t> -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43015" name="Object 1"/>
          <p:cNvGraphicFramePr>
            <a:graphicFrameLocks noChangeAspect="1"/>
          </p:cNvGraphicFramePr>
          <p:nvPr/>
        </p:nvGraphicFramePr>
        <p:xfrm>
          <a:off x="600075" y="2428875"/>
          <a:ext cx="8189913" cy="340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26" name="Diagramm" r:id="rId3" imgW="4885944" imgH="2029968" progId="MSGraph.Chart.8">
                  <p:embed/>
                </p:oleObj>
              </mc:Choice>
              <mc:Fallback>
                <p:oleObj name="Diagramm" r:id="rId3" imgW="4885944" imgH="2029968" progId="MSGraph.Chart.8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075" y="2428875"/>
                        <a:ext cx="8189913" cy="3400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6" name="Textfeld 7"/>
          <p:cNvSpPr txBox="1">
            <a:spLocks noChangeArrowheads="1"/>
          </p:cNvSpPr>
          <p:nvPr/>
        </p:nvSpPr>
        <p:spPr bwMode="auto">
          <a:xfrm>
            <a:off x="752475" y="5867400"/>
            <a:ext cx="7429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Beste Laufzeit mit uniformen, wachsenden RBF-Netzen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Fußzeilenplatzhalter 3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440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smtClean="0"/>
              <a:t>Profilextrusion</a:t>
            </a:r>
            <a:endParaRPr lang="en-US" sz="2400" smtClean="0"/>
          </a:p>
        </p:txBody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11188" y="1268413"/>
            <a:ext cx="8532812" cy="600075"/>
          </a:xfrm>
        </p:spPr>
        <p:txBody>
          <a:bodyPr/>
          <a:lstStyle/>
          <a:p>
            <a:r>
              <a:rPr lang="en-US" smtClean="0"/>
              <a:t>Produktionsplanung</a:t>
            </a:r>
          </a:p>
        </p:txBody>
      </p:sp>
      <p:sp>
        <p:nvSpPr>
          <p:cNvPr id="44037" name="Rectangle 119"/>
          <p:cNvSpPr>
            <a:spLocks noChangeArrowheads="1"/>
          </p:cNvSpPr>
          <p:nvPr/>
        </p:nvSpPr>
        <p:spPr bwMode="auto">
          <a:xfrm>
            <a:off x="3498850" y="2762250"/>
            <a:ext cx="966788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de-DE"/>
          </a:p>
        </p:txBody>
      </p:sp>
      <p:sp>
        <p:nvSpPr>
          <p:cNvPr id="44038" name="Line 120"/>
          <p:cNvSpPr>
            <a:spLocks noChangeShapeType="1"/>
          </p:cNvSpPr>
          <p:nvPr/>
        </p:nvSpPr>
        <p:spPr bwMode="auto">
          <a:xfrm>
            <a:off x="2159000" y="3589338"/>
            <a:ext cx="1555750" cy="793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none" w="sm" len="sm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39" name="Line 121"/>
          <p:cNvSpPr>
            <a:spLocks noChangeShapeType="1"/>
          </p:cNvSpPr>
          <p:nvPr/>
        </p:nvSpPr>
        <p:spPr bwMode="auto">
          <a:xfrm>
            <a:off x="4362450" y="3884613"/>
            <a:ext cx="661988" cy="3571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4040" name="Group 122"/>
          <p:cNvGrpSpPr>
            <a:grpSpLocks/>
          </p:cNvGrpSpPr>
          <p:nvPr/>
        </p:nvGrpSpPr>
        <p:grpSpPr bwMode="auto">
          <a:xfrm>
            <a:off x="3235325" y="4748213"/>
            <a:ext cx="1320800" cy="650875"/>
            <a:chOff x="-1" y="-2"/>
            <a:chExt cx="20011" cy="20010"/>
          </a:xfrm>
        </p:grpSpPr>
        <p:sp>
          <p:nvSpPr>
            <p:cNvPr id="44068" name="Oval 123"/>
            <p:cNvSpPr>
              <a:spLocks noChangeArrowheads="1"/>
            </p:cNvSpPr>
            <p:nvPr/>
          </p:nvSpPr>
          <p:spPr bwMode="auto">
            <a:xfrm>
              <a:off x="1403" y="2907"/>
              <a:ext cx="683" cy="130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9" name="Oval 124"/>
            <p:cNvSpPr>
              <a:spLocks noChangeArrowheads="1"/>
            </p:cNvSpPr>
            <p:nvPr/>
          </p:nvSpPr>
          <p:spPr bwMode="auto">
            <a:xfrm>
              <a:off x="1470" y="16553"/>
              <a:ext cx="683" cy="130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0" name="Oval 125"/>
            <p:cNvSpPr>
              <a:spLocks noChangeArrowheads="1"/>
            </p:cNvSpPr>
            <p:nvPr/>
          </p:nvSpPr>
          <p:spPr bwMode="auto">
            <a:xfrm>
              <a:off x="1470" y="5679"/>
              <a:ext cx="683" cy="1308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1" name="Oval 126"/>
            <p:cNvSpPr>
              <a:spLocks noChangeArrowheads="1"/>
            </p:cNvSpPr>
            <p:nvPr/>
          </p:nvSpPr>
          <p:spPr bwMode="auto">
            <a:xfrm>
              <a:off x="6499" y="3141"/>
              <a:ext cx="1712" cy="3417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2" name="Oval 127"/>
            <p:cNvSpPr>
              <a:spLocks noChangeArrowheads="1"/>
            </p:cNvSpPr>
            <p:nvPr/>
          </p:nvSpPr>
          <p:spPr bwMode="auto">
            <a:xfrm>
              <a:off x="6624" y="13059"/>
              <a:ext cx="1712" cy="3416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3" name="Oval 128"/>
            <p:cNvSpPr>
              <a:spLocks noChangeArrowheads="1"/>
            </p:cNvSpPr>
            <p:nvPr/>
          </p:nvSpPr>
          <p:spPr bwMode="auto">
            <a:xfrm>
              <a:off x="12865" y="7417"/>
              <a:ext cx="1712" cy="3416"/>
            </a:xfrm>
            <a:prstGeom prst="ellips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4" name="Rectangle 129"/>
            <p:cNvSpPr>
              <a:spLocks noChangeArrowheads="1"/>
            </p:cNvSpPr>
            <p:nvPr/>
          </p:nvSpPr>
          <p:spPr bwMode="auto">
            <a:xfrm>
              <a:off x="5759" y="6733"/>
              <a:ext cx="2000" cy="60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700" tIns="12700" rIns="12700" bIns="12700"/>
            <a:lstStyle/>
            <a:p>
              <a:pPr algn="r">
                <a:lnSpc>
                  <a:spcPct val="64000"/>
                </a:lnSpc>
              </a:pPr>
              <a:r>
                <a:rPr lang="de-DE" sz="800">
                  <a:latin typeface="TIMES" charset="0"/>
                  <a:sym typeface="Symbol" pitchFamily="18" charset="2"/>
                </a:rPr>
                <a:t></a:t>
              </a:r>
              <a:endParaRPr lang="de-DE" sz="800" b="1">
                <a:latin typeface="TIMES" charset="0"/>
              </a:endParaRPr>
            </a:p>
            <a:p>
              <a:pPr algn="r">
                <a:lnSpc>
                  <a:spcPct val="64000"/>
                </a:lnSpc>
              </a:pPr>
              <a:r>
                <a:rPr lang="de-DE" sz="800">
                  <a:latin typeface="TIMES" charset="0"/>
                  <a:sym typeface="Symbol" pitchFamily="18" charset="2"/>
                </a:rPr>
                <a:t></a:t>
              </a:r>
              <a:endParaRPr lang="de-DE" sz="800">
                <a:latin typeface="TIMES" charset="0"/>
              </a:endParaRPr>
            </a:p>
            <a:p>
              <a:pPr algn="r">
                <a:lnSpc>
                  <a:spcPct val="64000"/>
                </a:lnSpc>
              </a:pPr>
              <a:r>
                <a:rPr lang="de-DE" sz="800">
                  <a:latin typeface="TIMES" charset="0"/>
                  <a:sym typeface="Symbol" pitchFamily="18" charset="2"/>
                </a:rPr>
                <a:t></a:t>
              </a:r>
              <a:endParaRPr lang="en-US"/>
            </a:p>
          </p:txBody>
        </p:sp>
        <p:sp>
          <p:nvSpPr>
            <p:cNvPr id="44075" name="Line 130"/>
            <p:cNvSpPr>
              <a:spLocks noChangeShapeType="1"/>
            </p:cNvSpPr>
            <p:nvPr/>
          </p:nvSpPr>
          <p:spPr bwMode="auto">
            <a:xfrm>
              <a:off x="2134" y="3610"/>
              <a:ext cx="4019" cy="72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6" name="Line 131"/>
            <p:cNvSpPr>
              <a:spLocks noChangeShapeType="1"/>
            </p:cNvSpPr>
            <p:nvPr/>
          </p:nvSpPr>
          <p:spPr bwMode="auto">
            <a:xfrm flipV="1">
              <a:off x="2134" y="5113"/>
              <a:ext cx="3962" cy="1093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7" name="Line 132"/>
            <p:cNvSpPr>
              <a:spLocks noChangeShapeType="1"/>
            </p:cNvSpPr>
            <p:nvPr/>
          </p:nvSpPr>
          <p:spPr bwMode="auto">
            <a:xfrm>
              <a:off x="2086" y="3512"/>
              <a:ext cx="4365" cy="999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8" name="Line 133"/>
            <p:cNvSpPr>
              <a:spLocks noChangeShapeType="1"/>
            </p:cNvSpPr>
            <p:nvPr/>
          </p:nvSpPr>
          <p:spPr bwMode="auto">
            <a:xfrm flipV="1">
              <a:off x="2134" y="15050"/>
              <a:ext cx="4269" cy="2011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9" name="Line 134"/>
            <p:cNvSpPr>
              <a:spLocks noChangeShapeType="1"/>
            </p:cNvSpPr>
            <p:nvPr/>
          </p:nvSpPr>
          <p:spPr bwMode="auto">
            <a:xfrm flipV="1">
              <a:off x="2086" y="6031"/>
              <a:ext cx="4269" cy="10952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0" name="Line 135"/>
            <p:cNvSpPr>
              <a:spLocks noChangeShapeType="1"/>
            </p:cNvSpPr>
            <p:nvPr/>
          </p:nvSpPr>
          <p:spPr bwMode="auto">
            <a:xfrm>
              <a:off x="2268" y="6245"/>
              <a:ext cx="4020" cy="780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1" name="Line 136"/>
            <p:cNvSpPr>
              <a:spLocks noChangeShapeType="1"/>
            </p:cNvSpPr>
            <p:nvPr/>
          </p:nvSpPr>
          <p:spPr bwMode="auto">
            <a:xfrm>
              <a:off x="8327" y="5308"/>
              <a:ext cx="4365" cy="30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2" name="Line 137"/>
            <p:cNvSpPr>
              <a:spLocks noChangeShapeType="1"/>
            </p:cNvSpPr>
            <p:nvPr/>
          </p:nvSpPr>
          <p:spPr bwMode="auto">
            <a:xfrm flipV="1">
              <a:off x="8500" y="10247"/>
              <a:ext cx="4211" cy="419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3" name="Line 138"/>
            <p:cNvSpPr>
              <a:spLocks noChangeShapeType="1"/>
            </p:cNvSpPr>
            <p:nvPr/>
          </p:nvSpPr>
          <p:spPr bwMode="auto">
            <a:xfrm>
              <a:off x="14817" y="9252"/>
              <a:ext cx="4876" cy="1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 type="non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4" name="Rectangle 139"/>
            <p:cNvSpPr>
              <a:spLocks noChangeArrowheads="1"/>
            </p:cNvSpPr>
            <p:nvPr/>
          </p:nvSpPr>
          <p:spPr bwMode="auto">
            <a:xfrm>
              <a:off x="-1" y="-2"/>
              <a:ext cx="20011" cy="20010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4041" name="Line 141"/>
          <p:cNvSpPr>
            <a:spLocks noChangeShapeType="1"/>
          </p:cNvSpPr>
          <p:nvPr/>
        </p:nvSpPr>
        <p:spPr bwMode="auto">
          <a:xfrm>
            <a:off x="2252663" y="3595688"/>
            <a:ext cx="3175" cy="16494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none" w="sm" len="sm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42" name="Line 142"/>
          <p:cNvSpPr>
            <a:spLocks noChangeShapeType="1"/>
          </p:cNvSpPr>
          <p:nvPr/>
        </p:nvSpPr>
        <p:spPr bwMode="auto">
          <a:xfrm>
            <a:off x="2255838" y="5248275"/>
            <a:ext cx="922337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none" w="sm" len="sm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43" name="Rectangle 143"/>
          <p:cNvSpPr>
            <a:spLocks noChangeArrowheads="1"/>
          </p:cNvSpPr>
          <p:nvPr/>
        </p:nvSpPr>
        <p:spPr bwMode="auto">
          <a:xfrm>
            <a:off x="4987925" y="2290763"/>
            <a:ext cx="2027238" cy="8731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de-DE"/>
          </a:p>
        </p:txBody>
      </p:sp>
      <p:sp>
        <p:nvSpPr>
          <p:cNvPr id="44044" name="Rectangle 144"/>
          <p:cNvSpPr>
            <a:spLocks noChangeArrowheads="1"/>
          </p:cNvSpPr>
          <p:nvPr/>
        </p:nvSpPr>
        <p:spPr bwMode="auto">
          <a:xfrm>
            <a:off x="3357563" y="2643188"/>
            <a:ext cx="1397000" cy="36671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de-DE"/>
          </a:p>
        </p:txBody>
      </p:sp>
      <p:sp>
        <p:nvSpPr>
          <p:cNvPr id="44045" name="Line 145"/>
          <p:cNvSpPr>
            <a:spLocks noChangeShapeType="1"/>
          </p:cNvSpPr>
          <p:nvPr/>
        </p:nvSpPr>
        <p:spPr bwMode="auto">
          <a:xfrm flipH="1" flipV="1">
            <a:off x="4756150" y="2800350"/>
            <a:ext cx="219075" cy="63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 type="none" w="sm" len="sm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46" name="Line 146"/>
          <p:cNvSpPr>
            <a:spLocks noChangeShapeType="1"/>
          </p:cNvSpPr>
          <p:nvPr/>
        </p:nvSpPr>
        <p:spPr bwMode="auto">
          <a:xfrm flipH="1">
            <a:off x="2911475" y="2833688"/>
            <a:ext cx="7366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4047" name="Group 147"/>
          <p:cNvGrpSpPr>
            <a:grpSpLocks/>
          </p:cNvGrpSpPr>
          <p:nvPr/>
        </p:nvGrpSpPr>
        <p:grpSpPr bwMode="auto">
          <a:xfrm>
            <a:off x="2911475" y="2830513"/>
            <a:ext cx="287338" cy="2027237"/>
            <a:chOff x="0" y="0"/>
            <a:chExt cx="19997" cy="20000"/>
          </a:xfrm>
        </p:grpSpPr>
        <p:sp>
          <p:nvSpPr>
            <p:cNvPr id="44066" name="Line 148"/>
            <p:cNvSpPr>
              <a:spLocks noChangeShapeType="1"/>
            </p:cNvSpPr>
            <p:nvPr/>
          </p:nvSpPr>
          <p:spPr bwMode="auto">
            <a:xfrm>
              <a:off x="0" y="0"/>
              <a:ext cx="309" cy="2000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 type="none" w="sm" len="sm"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7" name="Line 149"/>
            <p:cNvSpPr>
              <a:spLocks noChangeShapeType="1"/>
            </p:cNvSpPr>
            <p:nvPr/>
          </p:nvSpPr>
          <p:spPr bwMode="auto">
            <a:xfrm>
              <a:off x="706" y="19806"/>
              <a:ext cx="19291" cy="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 type="none" w="sm" len="sm"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4048" name="Line 150"/>
          <p:cNvSpPr>
            <a:spLocks noChangeShapeType="1"/>
          </p:cNvSpPr>
          <p:nvPr/>
        </p:nvSpPr>
        <p:spPr bwMode="auto">
          <a:xfrm>
            <a:off x="2911475" y="3441700"/>
            <a:ext cx="796925" cy="317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none" w="sm" len="sm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49" name="Line 151"/>
          <p:cNvSpPr>
            <a:spLocks noChangeShapeType="1"/>
          </p:cNvSpPr>
          <p:nvPr/>
        </p:nvSpPr>
        <p:spPr bwMode="auto">
          <a:xfrm flipV="1">
            <a:off x="4616450" y="4406900"/>
            <a:ext cx="376238" cy="5762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50" name="Line 152"/>
          <p:cNvSpPr>
            <a:spLocks noChangeShapeType="1"/>
          </p:cNvSpPr>
          <p:nvPr/>
        </p:nvSpPr>
        <p:spPr bwMode="auto">
          <a:xfrm flipH="1" flipV="1">
            <a:off x="4011613" y="4021138"/>
            <a:ext cx="6350" cy="655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51" name="Line 153"/>
          <p:cNvSpPr>
            <a:spLocks noChangeShapeType="1"/>
          </p:cNvSpPr>
          <p:nvPr/>
        </p:nvSpPr>
        <p:spPr bwMode="auto">
          <a:xfrm flipH="1">
            <a:off x="4119563" y="2363788"/>
            <a:ext cx="11112" cy="322262"/>
          </a:xfrm>
          <a:prstGeom prst="line">
            <a:avLst/>
          </a:prstGeom>
          <a:noFill/>
          <a:ln w="50800">
            <a:solidFill>
              <a:srgbClr val="FF9900"/>
            </a:solidFill>
            <a:round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52" name="Rectangle 154"/>
          <p:cNvSpPr>
            <a:spLocks noChangeArrowheads="1"/>
          </p:cNvSpPr>
          <p:nvPr/>
        </p:nvSpPr>
        <p:spPr bwMode="auto">
          <a:xfrm>
            <a:off x="5540375" y="3163888"/>
            <a:ext cx="13525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r>
              <a:rPr lang="de-DE" sz="1800">
                <a:latin typeface="Tahoma" pitchFamily="34" charset="0"/>
              </a:rPr>
              <a:t>Produktion</a:t>
            </a:r>
            <a:endParaRPr lang="en-US" sz="3200">
              <a:latin typeface="Tahoma" pitchFamily="34" charset="0"/>
            </a:endParaRPr>
          </a:p>
        </p:txBody>
      </p:sp>
      <p:sp>
        <p:nvSpPr>
          <p:cNvPr id="44053" name="Rectangle 155"/>
          <p:cNvSpPr>
            <a:spLocks noChangeArrowheads="1"/>
          </p:cNvSpPr>
          <p:nvPr/>
        </p:nvSpPr>
        <p:spPr bwMode="auto">
          <a:xfrm>
            <a:off x="4473575" y="5048250"/>
            <a:ext cx="142557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r>
              <a:rPr lang="de-DE" sz="1800">
                <a:latin typeface="Times New Roman" pitchFamily="18" charset="0"/>
              </a:rPr>
              <a:t>NC-Fräsdaten</a:t>
            </a:r>
            <a:endParaRPr lang="en-US" sz="2800"/>
          </a:p>
        </p:txBody>
      </p:sp>
      <p:sp>
        <p:nvSpPr>
          <p:cNvPr id="44054" name="Rectangle 156"/>
          <p:cNvSpPr>
            <a:spLocks noChangeArrowheads="1"/>
          </p:cNvSpPr>
          <p:nvPr/>
        </p:nvSpPr>
        <p:spPr bwMode="auto">
          <a:xfrm>
            <a:off x="5070475" y="4035425"/>
            <a:ext cx="1989138" cy="560388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00" tIns="12700" rIns="12700" bIns="12700"/>
          <a:lstStyle/>
          <a:p>
            <a:endParaRPr lang="de-DE"/>
          </a:p>
        </p:txBody>
      </p:sp>
      <p:sp>
        <p:nvSpPr>
          <p:cNvPr id="44055" name="Line 157"/>
          <p:cNvSpPr>
            <a:spLocks noChangeShapeType="1"/>
          </p:cNvSpPr>
          <p:nvPr/>
        </p:nvSpPr>
        <p:spPr bwMode="auto">
          <a:xfrm flipV="1">
            <a:off x="6035675" y="3414713"/>
            <a:ext cx="1588" cy="60325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none" w="sm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056" name="Rectangle 158"/>
          <p:cNvSpPr>
            <a:spLocks noChangeArrowheads="1"/>
          </p:cNvSpPr>
          <p:nvPr/>
        </p:nvSpPr>
        <p:spPr bwMode="auto">
          <a:xfrm>
            <a:off x="5278438" y="4622800"/>
            <a:ext cx="145415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pPr algn="ctr"/>
            <a:r>
              <a:rPr lang="de-DE">
                <a:latin typeface="Tahoma" pitchFamily="34" charset="0"/>
              </a:rPr>
              <a:t>Metallmaske</a:t>
            </a:r>
            <a:endParaRPr lang="en-US" sz="3200">
              <a:latin typeface="Tahoma" pitchFamily="34" charset="0"/>
            </a:endParaRPr>
          </a:p>
        </p:txBody>
      </p:sp>
      <p:sp>
        <p:nvSpPr>
          <p:cNvPr id="44057" name="Rectangle 159"/>
          <p:cNvSpPr>
            <a:spLocks noChangeArrowheads="1"/>
          </p:cNvSpPr>
          <p:nvPr/>
        </p:nvSpPr>
        <p:spPr bwMode="auto">
          <a:xfrm>
            <a:off x="1482725" y="3254375"/>
            <a:ext cx="1701800" cy="29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r>
              <a:rPr lang="de-DE" sz="1800">
                <a:latin typeface="Tahoma" pitchFamily="34" charset="0"/>
              </a:rPr>
              <a:t>Anforderung</a:t>
            </a:r>
            <a:endParaRPr lang="en-US" sz="3200">
              <a:latin typeface="Tahoma" pitchFamily="34" charset="0"/>
            </a:endParaRPr>
          </a:p>
        </p:txBody>
      </p:sp>
      <p:sp>
        <p:nvSpPr>
          <p:cNvPr id="44058" name="Rectangle 160"/>
          <p:cNvSpPr>
            <a:spLocks noChangeArrowheads="1"/>
          </p:cNvSpPr>
          <p:nvPr/>
        </p:nvSpPr>
        <p:spPr bwMode="auto">
          <a:xfrm>
            <a:off x="4187825" y="3697288"/>
            <a:ext cx="1604963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r>
              <a:rPr lang="de-DE" sz="1800" i="1">
                <a:latin typeface="Times New Roman" pitchFamily="18" charset="0"/>
              </a:rPr>
              <a:t>Spezifikation</a:t>
            </a:r>
            <a:endParaRPr lang="en-US" sz="3200"/>
          </a:p>
        </p:txBody>
      </p:sp>
      <p:sp>
        <p:nvSpPr>
          <p:cNvPr id="44059" name="Rectangle 161"/>
          <p:cNvSpPr>
            <a:spLocks noChangeArrowheads="1"/>
          </p:cNvSpPr>
          <p:nvPr/>
        </p:nvSpPr>
        <p:spPr bwMode="auto">
          <a:xfrm>
            <a:off x="3175000" y="5476875"/>
            <a:ext cx="1393825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00" tIns="12700" rIns="12700" bIns="12700"/>
          <a:lstStyle/>
          <a:p>
            <a:r>
              <a:rPr lang="de-DE" sz="1800">
                <a:latin typeface="Tahoma" pitchFamily="34" charset="0"/>
              </a:rPr>
              <a:t>Neuro-Netz</a:t>
            </a:r>
            <a:endParaRPr lang="en-US" sz="3200">
              <a:latin typeface="Tahoma" pitchFamily="34" charset="0"/>
            </a:endParaRPr>
          </a:p>
        </p:txBody>
      </p:sp>
      <p:graphicFrame>
        <p:nvGraphicFramePr>
          <p:cNvPr id="44060" name="Object 162"/>
          <p:cNvGraphicFramePr>
            <a:graphicFrameLocks noChangeAspect="1"/>
          </p:cNvGraphicFramePr>
          <p:nvPr/>
        </p:nvGraphicFramePr>
        <p:xfrm>
          <a:off x="4965700" y="2301875"/>
          <a:ext cx="1981200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21" name="CorelDRAW" r:id="rId3" imgW="9372600" imgH="4082796" progId="CorelDraw.Graphic.7">
                  <p:embed/>
                </p:oleObj>
              </mc:Choice>
              <mc:Fallback>
                <p:oleObj name="CorelDRAW" r:id="rId3" imgW="9372600" imgH="4082796" progId="CorelDraw.Graphic.7">
                  <p:embed/>
                  <p:pic>
                    <p:nvPicPr>
                      <p:cNvPr id="0" name="Object 1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65700" y="2301875"/>
                        <a:ext cx="1981200" cy="857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61" name="Object 164"/>
          <p:cNvGraphicFramePr>
            <a:graphicFrameLocks noChangeAspect="1"/>
          </p:cNvGraphicFramePr>
          <p:nvPr/>
        </p:nvGraphicFramePr>
        <p:xfrm>
          <a:off x="3378200" y="2654300"/>
          <a:ext cx="1419225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22" name="CorelDRAW" r:id="rId5" imgW="3633826" imgH="1002182" progId="CorelDraw.Graphic.7">
                  <p:embed/>
                </p:oleObj>
              </mc:Choice>
              <mc:Fallback>
                <p:oleObj name="CorelDRAW" r:id="rId5" imgW="3633826" imgH="1002182" progId="CorelDraw.Graphic.7">
                  <p:embed/>
                  <p:pic>
                    <p:nvPicPr>
                      <p:cNvPr id="0" name="Object 16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78200" y="2654300"/>
                        <a:ext cx="1419225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62" name="Object 166"/>
          <p:cNvGraphicFramePr>
            <a:graphicFrameLocks noChangeAspect="1"/>
          </p:cNvGraphicFramePr>
          <p:nvPr/>
        </p:nvGraphicFramePr>
        <p:xfrm>
          <a:off x="3441700" y="2836863"/>
          <a:ext cx="971550" cy="151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23" r:id="rId7" imgW="728663" imgH="1122998" progId="SnapGrafx">
                  <p:embed/>
                </p:oleObj>
              </mc:Choice>
              <mc:Fallback>
                <p:oleObj r:id="rId7" imgW="728663" imgH="1122998" progId="SnapGrafx">
                  <p:embed/>
                  <p:pic>
                    <p:nvPicPr>
                      <p:cNvPr id="0" name="Object 16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41700" y="2836863"/>
                        <a:ext cx="971550" cy="151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63" name="Object 168"/>
          <p:cNvGraphicFramePr>
            <a:graphicFrameLocks noChangeAspect="1"/>
          </p:cNvGraphicFramePr>
          <p:nvPr/>
        </p:nvGraphicFramePr>
        <p:xfrm>
          <a:off x="5067300" y="4006850"/>
          <a:ext cx="200025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24" name="Bild" r:id="rId9" imgW="1240536" imgH="356616" progId="Word.Picture.8">
                  <p:embed/>
                </p:oleObj>
              </mc:Choice>
              <mc:Fallback>
                <p:oleObj name="Bild" r:id="rId9" imgW="1240536" imgH="356616" progId="Word.Picture.8">
                  <p:embed/>
                  <p:pic>
                    <p:nvPicPr>
                      <p:cNvPr id="0" name="Object 1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67300" y="4006850"/>
                        <a:ext cx="200025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064" name="Text Box 170"/>
          <p:cNvSpPr txBox="1">
            <a:spLocks noChangeArrowheads="1"/>
          </p:cNvSpPr>
          <p:nvPr/>
        </p:nvSpPr>
        <p:spPr bwMode="auto">
          <a:xfrm>
            <a:off x="3441700" y="1955800"/>
            <a:ext cx="14859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en-US"/>
              <a:t>Laser scan</a:t>
            </a:r>
          </a:p>
        </p:txBody>
      </p:sp>
      <p:sp>
        <p:nvSpPr>
          <p:cNvPr id="44065" name="Foliennummernplatzhalter 1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26980E8D-7FAB-4AC8-9A6B-E763400858A3}" type="slidenum">
              <a:rPr lang="de-DE" sz="1000" smtClean="0"/>
              <a:pPr/>
              <a:t>39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 dirty="0">
              <a:latin typeface="Tahoma" pitchFamily="34" charset="0"/>
            </a:endParaRPr>
          </a:p>
        </p:txBody>
      </p:sp>
      <p:sp>
        <p:nvSpPr>
          <p:cNvPr id="6147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B1E66DB7-111F-4D94-A8DA-1D478E5FB9EB}" type="slidenum">
              <a:rPr lang="de-DE" sz="1000" smtClean="0"/>
              <a:pPr/>
              <a:t>4</a:t>
            </a:fld>
            <a:r>
              <a:rPr lang="de-DE" sz="1000" smtClean="0"/>
              <a:t> -</a:t>
            </a:r>
          </a:p>
        </p:txBody>
      </p:sp>
      <p:sp>
        <p:nvSpPr>
          <p:cNvPr id="614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Biologische rezeptive Felder</a:t>
            </a:r>
          </a:p>
        </p:txBody>
      </p:sp>
      <p:sp>
        <p:nvSpPr>
          <p:cNvPr id="614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647700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Modellierung:    </a:t>
            </a:r>
            <a:r>
              <a:rPr lang="de-DE" b="0" smtClean="0"/>
              <a:t>Überlagerung radialer Basisfunktionen</a:t>
            </a:r>
          </a:p>
        </p:txBody>
      </p:sp>
      <p:pic>
        <p:nvPicPr>
          <p:cNvPr id="6150" name="Picture 4" descr="B8A3112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lum bright="-24000" contras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133600"/>
            <a:ext cx="4175125" cy="237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1" name="Text Box 5"/>
          <p:cNvSpPr txBox="1">
            <a:spLocks noChangeArrowheads="1"/>
          </p:cNvSpPr>
          <p:nvPr/>
        </p:nvSpPr>
        <p:spPr bwMode="auto">
          <a:xfrm>
            <a:off x="1835150" y="4868863"/>
            <a:ext cx="1944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„mexikan. Hut“</a:t>
            </a:r>
          </a:p>
        </p:txBody>
      </p:sp>
      <p:sp>
        <p:nvSpPr>
          <p:cNvPr id="98310" name="Freeform 6"/>
          <p:cNvSpPr>
            <a:spLocks/>
          </p:cNvSpPr>
          <p:nvPr/>
        </p:nvSpPr>
        <p:spPr bwMode="auto">
          <a:xfrm>
            <a:off x="539750" y="3592513"/>
            <a:ext cx="4324350" cy="1131887"/>
          </a:xfrm>
          <a:custGeom>
            <a:avLst/>
            <a:gdLst>
              <a:gd name="T0" fmla="*/ 0 w 2724"/>
              <a:gd name="T1" fmla="*/ 0 h 713"/>
              <a:gd name="T2" fmla="*/ 2147483647 w 2724"/>
              <a:gd name="T3" fmla="*/ 2147483647 h 713"/>
              <a:gd name="T4" fmla="*/ 2147483647 w 2724"/>
              <a:gd name="T5" fmla="*/ 2147483647 h 713"/>
              <a:gd name="T6" fmla="*/ 2147483647 w 2724"/>
              <a:gd name="T7" fmla="*/ 2147483647 h 713"/>
              <a:gd name="T8" fmla="*/ 2147483647 w 2724"/>
              <a:gd name="T9" fmla="*/ 2147483647 h 7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24"/>
              <a:gd name="T16" fmla="*/ 0 h 713"/>
              <a:gd name="T17" fmla="*/ 2724 w 2724"/>
              <a:gd name="T18" fmla="*/ 713 h 7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24" h="713">
                <a:moveTo>
                  <a:pt x="0" y="0"/>
                </a:moveTo>
                <a:cubicBezTo>
                  <a:pt x="131" y="23"/>
                  <a:pt x="553" y="18"/>
                  <a:pt x="788" y="137"/>
                </a:cubicBezTo>
                <a:cubicBezTo>
                  <a:pt x="1023" y="256"/>
                  <a:pt x="1189" y="712"/>
                  <a:pt x="1412" y="713"/>
                </a:cubicBezTo>
                <a:cubicBezTo>
                  <a:pt x="1730" y="703"/>
                  <a:pt x="1905" y="253"/>
                  <a:pt x="2124" y="145"/>
                </a:cubicBezTo>
                <a:cubicBezTo>
                  <a:pt x="2343" y="37"/>
                  <a:pt x="2599" y="82"/>
                  <a:pt x="2724" y="65"/>
                </a:cubicBezTo>
              </a:path>
            </a:pathLst>
          </a:custGeom>
          <a:noFill/>
          <a:ln w="57150">
            <a:solidFill>
              <a:srgbClr val="0066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98311" name="Freeform 7"/>
          <p:cNvSpPr>
            <a:spLocks/>
          </p:cNvSpPr>
          <p:nvPr/>
        </p:nvSpPr>
        <p:spPr bwMode="auto">
          <a:xfrm>
            <a:off x="971550" y="2205038"/>
            <a:ext cx="3384550" cy="1843087"/>
          </a:xfrm>
          <a:custGeom>
            <a:avLst/>
            <a:gdLst>
              <a:gd name="T0" fmla="*/ 0 w 1840"/>
              <a:gd name="T1" fmla="*/ 2147483647 h 1252"/>
              <a:gd name="T2" fmla="*/ 2147483647 w 1840"/>
              <a:gd name="T3" fmla="*/ 2147483647 h 1252"/>
              <a:gd name="T4" fmla="*/ 2147483647 w 1840"/>
              <a:gd name="T5" fmla="*/ 2147483647 h 1252"/>
              <a:gd name="T6" fmla="*/ 2147483647 w 1840"/>
              <a:gd name="T7" fmla="*/ 2147483647 h 1252"/>
              <a:gd name="T8" fmla="*/ 2147483647 w 1840"/>
              <a:gd name="T9" fmla="*/ 2147483647 h 12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40"/>
              <a:gd name="T16" fmla="*/ 0 h 1252"/>
              <a:gd name="T17" fmla="*/ 1840 w 1840"/>
              <a:gd name="T18" fmla="*/ 1252 h 125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40" h="1252">
                <a:moveTo>
                  <a:pt x="0" y="1252"/>
                </a:moveTo>
                <a:cubicBezTo>
                  <a:pt x="121" y="1213"/>
                  <a:pt x="563" y="1228"/>
                  <a:pt x="728" y="1020"/>
                </a:cubicBezTo>
                <a:cubicBezTo>
                  <a:pt x="893" y="812"/>
                  <a:pt x="856" y="12"/>
                  <a:pt x="991" y="6"/>
                </a:cubicBezTo>
                <a:cubicBezTo>
                  <a:pt x="1126" y="0"/>
                  <a:pt x="1083" y="831"/>
                  <a:pt x="1224" y="1036"/>
                </a:cubicBezTo>
                <a:cubicBezTo>
                  <a:pt x="1365" y="1241"/>
                  <a:pt x="1712" y="1194"/>
                  <a:pt x="1840" y="1236"/>
                </a:cubicBezTo>
              </a:path>
            </a:pathLst>
          </a:custGeom>
          <a:noFill/>
          <a:ln w="57150">
            <a:solidFill>
              <a:srgbClr val="CC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6154" name="Rectangle 9"/>
          <p:cNvSpPr>
            <a:spLocks noChangeArrowheads="1"/>
          </p:cNvSpPr>
          <p:nvPr/>
        </p:nvSpPr>
        <p:spPr bwMode="auto">
          <a:xfrm>
            <a:off x="3563938" y="2276475"/>
            <a:ext cx="4446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>
                <a:latin typeface="TIMES" charset="0"/>
                <a:cs typeface="Times New Roman" pitchFamily="18" charset="0"/>
              </a:rPr>
              <a:t>Gaußfunktion S</a:t>
            </a:r>
            <a:r>
              <a:rPr lang="de-DE" baseline="-30000">
                <a:latin typeface="TIMES" charset="0"/>
                <a:cs typeface="Times New Roman" pitchFamily="18" charset="0"/>
              </a:rPr>
              <a:t>G</a:t>
            </a:r>
            <a:r>
              <a:rPr lang="de-DE">
                <a:latin typeface="TIMES" charset="0"/>
                <a:cs typeface="Times New Roman" pitchFamily="18" charset="0"/>
              </a:rPr>
              <a:t>(</a:t>
            </a:r>
            <a:r>
              <a:rPr lang="de-DE" b="1">
                <a:latin typeface="TIMES" charset="0"/>
                <a:cs typeface="Times New Roman" pitchFamily="18" charset="0"/>
              </a:rPr>
              <a:t>a</a:t>
            </a:r>
            <a:r>
              <a:rPr lang="de-DE" sz="2400" baseline="-30000">
                <a:latin typeface="TIMES" charset="0"/>
                <a:cs typeface="Times New Roman" pitchFamily="18" charset="0"/>
              </a:rPr>
              <a:t>i</a:t>
            </a:r>
            <a:r>
              <a:rPr lang="de-DE">
                <a:latin typeface="TIMES" charset="0"/>
                <a:cs typeface="Times New Roman" pitchFamily="18" charset="0"/>
              </a:rPr>
              <a:t>,</a:t>
            </a:r>
            <a:r>
              <a:rPr lang="de-DE" b="1">
                <a:latin typeface="TIMES" charset="0"/>
                <a:cs typeface="Times New Roman" pitchFamily="18" charset="0"/>
              </a:rPr>
              <a:t>x</a:t>
            </a:r>
            <a:r>
              <a:rPr lang="de-DE">
                <a:latin typeface="TIMES" charset="0"/>
                <a:cs typeface="Times New Roman" pitchFamily="18" charset="0"/>
              </a:rPr>
              <a:t>) = exp(–(</a:t>
            </a:r>
            <a:r>
              <a:rPr lang="de-DE" b="1">
                <a:latin typeface="TIMES" charset="0"/>
                <a:cs typeface="Times New Roman" pitchFamily="18" charset="0"/>
              </a:rPr>
              <a:t>a</a:t>
            </a:r>
            <a:r>
              <a:rPr lang="de-DE" sz="2400" baseline="-30000">
                <a:latin typeface="TIMES" charset="0"/>
                <a:cs typeface="Times New Roman" pitchFamily="18" charset="0"/>
              </a:rPr>
              <a:t>i</a:t>
            </a:r>
            <a:r>
              <a:rPr lang="de-DE">
                <a:latin typeface="TIMES" charset="0"/>
                <a:cs typeface="Times New Roman" pitchFamily="18" charset="0"/>
              </a:rPr>
              <a:t>–</a:t>
            </a:r>
            <a:r>
              <a:rPr lang="de-DE" b="1">
                <a:latin typeface="TIMES" charset="0"/>
                <a:cs typeface="Times New Roman" pitchFamily="18" charset="0"/>
              </a:rPr>
              <a:t>x</a:t>
            </a:r>
            <a:r>
              <a:rPr lang="de-DE">
                <a:latin typeface="TIMES" charset="0"/>
                <a:cs typeface="Times New Roman" pitchFamily="18" charset="0"/>
              </a:rPr>
              <a:t>)</a:t>
            </a:r>
            <a:r>
              <a:rPr lang="de-DE" baseline="30000">
                <a:latin typeface="TIMES" charset="0"/>
                <a:cs typeface="Times New Roman" pitchFamily="18" charset="0"/>
              </a:rPr>
              <a:t>2</a:t>
            </a:r>
            <a:r>
              <a:rPr lang="de-DE">
                <a:latin typeface="TIMES" charset="0"/>
                <a:cs typeface="Times New Roman" pitchFamily="18" charset="0"/>
              </a:rPr>
              <a:t>)</a:t>
            </a:r>
            <a:r>
              <a:rPr lang="de-DE"/>
              <a:t> </a:t>
            </a:r>
          </a:p>
        </p:txBody>
      </p:sp>
      <p:sp>
        <p:nvSpPr>
          <p:cNvPr id="6155" name="Text Box 10"/>
          <p:cNvSpPr txBox="1">
            <a:spLocks noChangeArrowheads="1"/>
          </p:cNvSpPr>
          <p:nvPr/>
        </p:nvSpPr>
        <p:spPr bwMode="auto">
          <a:xfrm>
            <a:off x="5724525" y="3141663"/>
            <a:ext cx="31686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„</a:t>
            </a:r>
            <a:r>
              <a:rPr lang="de-DE" b="1"/>
              <a:t>radiale Basisfunktion</a:t>
            </a:r>
            <a:r>
              <a:rPr lang="de-DE"/>
              <a:t>“ : S(r) monoton in </a:t>
            </a:r>
            <a:r>
              <a:rPr lang="de-DE" i="1"/>
              <a:t>r</a:t>
            </a:r>
            <a:r>
              <a:rPr lang="de-DE"/>
              <a:t> fallend</a:t>
            </a:r>
          </a:p>
        </p:txBody>
      </p:sp>
      <p:sp>
        <p:nvSpPr>
          <p:cNvPr id="6156" name="Rectangle 11"/>
          <p:cNvSpPr>
            <a:spLocks noChangeArrowheads="1"/>
          </p:cNvSpPr>
          <p:nvPr/>
        </p:nvSpPr>
        <p:spPr bwMode="auto">
          <a:xfrm>
            <a:off x="5724525" y="3789363"/>
            <a:ext cx="1635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>
                <a:latin typeface="TIMES" charset="0"/>
                <a:cs typeface="Times New Roman" pitchFamily="18" charset="0"/>
              </a:rPr>
              <a:t>mit r = |</a:t>
            </a:r>
            <a:r>
              <a:rPr lang="de-DE" b="1">
                <a:latin typeface="TIMES" charset="0"/>
                <a:cs typeface="Times New Roman" pitchFamily="18" charset="0"/>
              </a:rPr>
              <a:t>x</a:t>
            </a:r>
            <a:r>
              <a:rPr lang="de-DE">
                <a:latin typeface="TIMES" charset="0"/>
                <a:cs typeface="Times New Roman" pitchFamily="18" charset="0"/>
              </a:rPr>
              <a:t>–</a:t>
            </a:r>
            <a:r>
              <a:rPr lang="de-DE" b="1">
                <a:latin typeface="TIMES" charset="0"/>
                <a:cs typeface="Times New Roman" pitchFamily="18" charset="0"/>
              </a:rPr>
              <a:t>a</a:t>
            </a:r>
            <a:r>
              <a:rPr lang="de-DE" sz="2400" baseline="-30000">
                <a:latin typeface="TIMES" charset="0"/>
                <a:cs typeface="Times New Roman" pitchFamily="18" charset="0"/>
              </a:rPr>
              <a:t>i</a:t>
            </a:r>
            <a:r>
              <a:rPr lang="de-DE">
                <a:latin typeface="TIMES" charset="0"/>
                <a:cs typeface="Times New Roman" pitchFamily="18" charset="0"/>
              </a:rPr>
              <a:t>|</a:t>
            </a:r>
            <a:r>
              <a:rPr lang="de-DE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10" grpId="0" animBg="1"/>
      <p:bldP spid="9831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 dirty="0">
              <a:latin typeface="Tahoma" pitchFamily="34" charset="0"/>
            </a:endParaRPr>
          </a:p>
        </p:txBody>
      </p:sp>
      <p:sp>
        <p:nvSpPr>
          <p:cNvPr id="7171" name="Foliennummernplatzhalter 4"/>
          <p:cNvSpPr txBox="1">
            <a:spLocks noGrp="1"/>
          </p:cNvSpPr>
          <p:nvPr/>
        </p:nvSpPr>
        <p:spPr bwMode="auto">
          <a:xfrm>
            <a:off x="8001000" y="6623050"/>
            <a:ext cx="68580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sz="1000"/>
              <a:t>- </a:t>
            </a:r>
            <a:fld id="{BBA90E1D-E692-45EC-A4D8-2C4EC61D4291}" type="slidenum">
              <a:rPr lang="de-DE" sz="1000"/>
              <a:pPr>
                <a:spcBef>
                  <a:spcPct val="0"/>
                </a:spcBef>
              </a:pPr>
              <a:t>5</a:t>
            </a:fld>
            <a:r>
              <a:rPr lang="de-DE" sz="1000"/>
              <a:t> -</a:t>
            </a:r>
          </a:p>
        </p:txBody>
      </p:sp>
      <p:sp>
        <p:nvSpPr>
          <p:cNvPr id="717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Multilayer-Klassifikation</a:t>
            </a:r>
          </a:p>
        </p:txBody>
      </p:sp>
      <p:sp>
        <p:nvSpPr>
          <p:cNvPr id="7173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5222875" cy="481012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Separierung von Klassen</a:t>
            </a:r>
          </a:p>
        </p:txBody>
      </p:sp>
      <p:sp>
        <p:nvSpPr>
          <p:cNvPr id="7174" name="Rectangle 7"/>
          <p:cNvSpPr>
            <a:spLocks noChangeArrowheads="1"/>
          </p:cNvSpPr>
          <p:nvPr/>
        </p:nvSpPr>
        <p:spPr bwMode="auto">
          <a:xfrm>
            <a:off x="0" y="24384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207882" name="Rectangle 10"/>
          <p:cNvSpPr>
            <a:spLocks noChangeArrowheads="1"/>
          </p:cNvSpPr>
          <p:nvPr/>
        </p:nvSpPr>
        <p:spPr bwMode="auto">
          <a:xfrm rot="-5400000">
            <a:off x="5777707" y="5871369"/>
            <a:ext cx="508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800">
                <a:solidFill>
                  <a:srgbClr val="000000"/>
                </a:solidFill>
                <a:latin typeface="Times New Roman" pitchFamily="18" charset="0"/>
              </a:rPr>
              <a:t>  </a:t>
            </a:r>
            <a:endParaRPr lang="de-DE"/>
          </a:p>
        </p:txBody>
      </p:sp>
      <p:sp>
        <p:nvSpPr>
          <p:cNvPr id="207883" name="Rectangle 11"/>
          <p:cNvSpPr>
            <a:spLocks noChangeArrowheads="1"/>
          </p:cNvSpPr>
          <p:nvPr/>
        </p:nvSpPr>
        <p:spPr bwMode="auto">
          <a:xfrm rot="-5400000">
            <a:off x="5790407" y="5822156"/>
            <a:ext cx="254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8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207884" name="Rectangle 12"/>
          <p:cNvSpPr>
            <a:spLocks noChangeArrowheads="1"/>
          </p:cNvSpPr>
          <p:nvPr/>
        </p:nvSpPr>
        <p:spPr bwMode="auto">
          <a:xfrm rot="-5400000">
            <a:off x="5803900" y="4789488"/>
            <a:ext cx="1143000" cy="1092200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85" name="Rectangle 13"/>
          <p:cNvSpPr>
            <a:spLocks noChangeArrowheads="1"/>
          </p:cNvSpPr>
          <p:nvPr/>
        </p:nvSpPr>
        <p:spPr bwMode="auto">
          <a:xfrm rot="-5400000">
            <a:off x="5803106" y="3277394"/>
            <a:ext cx="1144588" cy="1092200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86" name="Rectangle 14"/>
          <p:cNvSpPr>
            <a:spLocks noChangeArrowheads="1"/>
          </p:cNvSpPr>
          <p:nvPr/>
        </p:nvSpPr>
        <p:spPr bwMode="auto">
          <a:xfrm rot="-5400000">
            <a:off x="5803106" y="1747044"/>
            <a:ext cx="1144588" cy="1092200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0" name="Line 18"/>
          <p:cNvSpPr>
            <a:spLocks noChangeShapeType="1"/>
          </p:cNvSpPr>
          <p:nvPr/>
        </p:nvSpPr>
        <p:spPr bwMode="auto">
          <a:xfrm rot="16200000" flipV="1">
            <a:off x="5819775" y="5113338"/>
            <a:ext cx="809625" cy="7715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1" name="Line 19"/>
          <p:cNvSpPr>
            <a:spLocks noChangeShapeType="1"/>
          </p:cNvSpPr>
          <p:nvPr/>
        </p:nvSpPr>
        <p:spPr bwMode="auto">
          <a:xfrm rot="-5400000">
            <a:off x="6124575" y="1620838"/>
            <a:ext cx="509587" cy="10874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2" name="Line 20"/>
          <p:cNvSpPr>
            <a:spLocks noChangeShapeType="1"/>
          </p:cNvSpPr>
          <p:nvPr/>
        </p:nvSpPr>
        <p:spPr bwMode="auto">
          <a:xfrm rot="-5400000">
            <a:off x="5957094" y="3666331"/>
            <a:ext cx="1133475" cy="3159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3" name="Freeform 21"/>
          <p:cNvSpPr>
            <a:spLocks/>
          </p:cNvSpPr>
          <p:nvPr/>
        </p:nvSpPr>
        <p:spPr bwMode="auto">
          <a:xfrm rot="-5400000">
            <a:off x="5799138" y="4791075"/>
            <a:ext cx="1144588" cy="1087437"/>
          </a:xfrm>
          <a:custGeom>
            <a:avLst/>
            <a:gdLst>
              <a:gd name="T0" fmla="*/ 0 w 1226"/>
              <a:gd name="T1" fmla="*/ 2147483647 h 1162"/>
              <a:gd name="T2" fmla="*/ 0 w 1226"/>
              <a:gd name="T3" fmla="*/ 2147483647 h 1162"/>
              <a:gd name="T4" fmla="*/ 2147483647 w 1226"/>
              <a:gd name="T5" fmla="*/ 2147483647 h 1162"/>
              <a:gd name="T6" fmla="*/ 2147483647 w 1226"/>
              <a:gd name="T7" fmla="*/ 0 h 1162"/>
              <a:gd name="T8" fmla="*/ 2147483647 w 1226"/>
              <a:gd name="T9" fmla="*/ 2147483647 h 1162"/>
              <a:gd name="T10" fmla="*/ 0 w 1226"/>
              <a:gd name="T11" fmla="*/ 2147483647 h 11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26"/>
              <a:gd name="T19" fmla="*/ 0 h 1162"/>
              <a:gd name="T20" fmla="*/ 1226 w 1226"/>
              <a:gd name="T21" fmla="*/ 1162 h 116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26" h="1162">
                <a:moveTo>
                  <a:pt x="0" y="838"/>
                </a:moveTo>
                <a:lnTo>
                  <a:pt x="0" y="1158"/>
                </a:lnTo>
                <a:lnTo>
                  <a:pt x="1226" y="1162"/>
                </a:lnTo>
                <a:lnTo>
                  <a:pt x="1226" y="0"/>
                </a:lnTo>
                <a:lnTo>
                  <a:pt x="872" y="4"/>
                </a:lnTo>
                <a:lnTo>
                  <a:pt x="0" y="838"/>
                </a:ln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4" name="Freeform 22"/>
          <p:cNvSpPr>
            <a:spLocks/>
          </p:cNvSpPr>
          <p:nvPr/>
        </p:nvSpPr>
        <p:spPr bwMode="auto">
          <a:xfrm rot="-5400000">
            <a:off x="5799138" y="4791075"/>
            <a:ext cx="1144588" cy="1087437"/>
          </a:xfrm>
          <a:custGeom>
            <a:avLst/>
            <a:gdLst>
              <a:gd name="T0" fmla="*/ 0 w 1226"/>
              <a:gd name="T1" fmla="*/ 2147483647 h 1162"/>
              <a:gd name="T2" fmla="*/ 0 w 1226"/>
              <a:gd name="T3" fmla="*/ 2147483647 h 1162"/>
              <a:gd name="T4" fmla="*/ 2147483647 w 1226"/>
              <a:gd name="T5" fmla="*/ 2147483647 h 1162"/>
              <a:gd name="T6" fmla="*/ 2147483647 w 1226"/>
              <a:gd name="T7" fmla="*/ 0 h 1162"/>
              <a:gd name="T8" fmla="*/ 2147483647 w 1226"/>
              <a:gd name="T9" fmla="*/ 2147483647 h 1162"/>
              <a:gd name="T10" fmla="*/ 0 w 1226"/>
              <a:gd name="T11" fmla="*/ 2147483647 h 11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26"/>
              <a:gd name="T19" fmla="*/ 0 h 1162"/>
              <a:gd name="T20" fmla="*/ 1226 w 1226"/>
              <a:gd name="T21" fmla="*/ 1162 h 116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26" h="1162">
                <a:moveTo>
                  <a:pt x="0" y="838"/>
                </a:moveTo>
                <a:lnTo>
                  <a:pt x="0" y="1158"/>
                </a:lnTo>
                <a:lnTo>
                  <a:pt x="1226" y="1162"/>
                </a:lnTo>
                <a:lnTo>
                  <a:pt x="1226" y="0"/>
                </a:lnTo>
                <a:lnTo>
                  <a:pt x="872" y="4"/>
                </a:lnTo>
                <a:lnTo>
                  <a:pt x="0" y="838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5" name="Freeform 23"/>
          <p:cNvSpPr>
            <a:spLocks/>
          </p:cNvSpPr>
          <p:nvPr/>
        </p:nvSpPr>
        <p:spPr bwMode="auto">
          <a:xfrm rot="-5400000">
            <a:off x="5683250" y="3400426"/>
            <a:ext cx="1146175" cy="857250"/>
          </a:xfrm>
          <a:custGeom>
            <a:avLst/>
            <a:gdLst>
              <a:gd name="T0" fmla="*/ 0 w 1228"/>
              <a:gd name="T1" fmla="*/ 2147483647 h 916"/>
              <a:gd name="T2" fmla="*/ 2147483647 w 1228"/>
              <a:gd name="T3" fmla="*/ 2147483647 h 916"/>
              <a:gd name="T4" fmla="*/ 2147483647 w 1228"/>
              <a:gd name="T5" fmla="*/ 0 h 916"/>
              <a:gd name="T6" fmla="*/ 2147483647 w 1228"/>
              <a:gd name="T7" fmla="*/ 0 h 916"/>
              <a:gd name="T8" fmla="*/ 2147483647 w 1228"/>
              <a:gd name="T9" fmla="*/ 2147483647 h 916"/>
              <a:gd name="T10" fmla="*/ 0 w 1228"/>
              <a:gd name="T11" fmla="*/ 2147483647 h 9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28"/>
              <a:gd name="T19" fmla="*/ 0 h 916"/>
              <a:gd name="T20" fmla="*/ 1228 w 1228"/>
              <a:gd name="T21" fmla="*/ 916 h 91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28" h="916">
                <a:moveTo>
                  <a:pt x="0" y="573"/>
                </a:moveTo>
                <a:lnTo>
                  <a:pt x="1228" y="916"/>
                </a:lnTo>
                <a:lnTo>
                  <a:pt x="1223" y="0"/>
                </a:lnTo>
                <a:lnTo>
                  <a:pt x="4" y="0"/>
                </a:lnTo>
                <a:lnTo>
                  <a:pt x="4" y="573"/>
                </a:lnTo>
                <a:lnTo>
                  <a:pt x="0" y="573"/>
                </a:ln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6" name="Freeform 24"/>
          <p:cNvSpPr>
            <a:spLocks/>
          </p:cNvSpPr>
          <p:nvPr/>
        </p:nvSpPr>
        <p:spPr bwMode="auto">
          <a:xfrm rot="-5400000">
            <a:off x="5683250" y="3400426"/>
            <a:ext cx="1146175" cy="857250"/>
          </a:xfrm>
          <a:custGeom>
            <a:avLst/>
            <a:gdLst>
              <a:gd name="T0" fmla="*/ 0 w 1228"/>
              <a:gd name="T1" fmla="*/ 2147483647 h 916"/>
              <a:gd name="T2" fmla="*/ 2147483647 w 1228"/>
              <a:gd name="T3" fmla="*/ 2147483647 h 916"/>
              <a:gd name="T4" fmla="*/ 2147483647 w 1228"/>
              <a:gd name="T5" fmla="*/ 0 h 916"/>
              <a:gd name="T6" fmla="*/ 2147483647 w 1228"/>
              <a:gd name="T7" fmla="*/ 0 h 916"/>
              <a:gd name="T8" fmla="*/ 2147483647 w 1228"/>
              <a:gd name="T9" fmla="*/ 2147483647 h 916"/>
              <a:gd name="T10" fmla="*/ 0 w 1228"/>
              <a:gd name="T11" fmla="*/ 2147483647 h 9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28"/>
              <a:gd name="T19" fmla="*/ 0 h 916"/>
              <a:gd name="T20" fmla="*/ 1228 w 1228"/>
              <a:gd name="T21" fmla="*/ 916 h 91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28" h="916">
                <a:moveTo>
                  <a:pt x="0" y="573"/>
                </a:moveTo>
                <a:lnTo>
                  <a:pt x="1228" y="916"/>
                </a:lnTo>
                <a:lnTo>
                  <a:pt x="1223" y="0"/>
                </a:lnTo>
                <a:lnTo>
                  <a:pt x="4" y="0"/>
                </a:lnTo>
                <a:lnTo>
                  <a:pt x="4" y="573"/>
                </a:lnTo>
                <a:lnTo>
                  <a:pt x="0" y="573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7" name="Freeform 25"/>
          <p:cNvSpPr>
            <a:spLocks/>
          </p:cNvSpPr>
          <p:nvPr/>
        </p:nvSpPr>
        <p:spPr bwMode="auto">
          <a:xfrm rot="-5400000">
            <a:off x="5895182" y="1848644"/>
            <a:ext cx="952500" cy="1087437"/>
          </a:xfrm>
          <a:custGeom>
            <a:avLst/>
            <a:gdLst>
              <a:gd name="T0" fmla="*/ 0 w 1021"/>
              <a:gd name="T1" fmla="*/ 0 h 1162"/>
              <a:gd name="T2" fmla="*/ 2147483647 w 1021"/>
              <a:gd name="T3" fmla="*/ 0 h 1162"/>
              <a:gd name="T4" fmla="*/ 2147483647 w 1021"/>
              <a:gd name="T5" fmla="*/ 2147483647 h 1162"/>
              <a:gd name="T6" fmla="*/ 0 w 1021"/>
              <a:gd name="T7" fmla="*/ 2147483647 h 1162"/>
              <a:gd name="T8" fmla="*/ 0 w 1021"/>
              <a:gd name="T9" fmla="*/ 0 h 11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21"/>
              <a:gd name="T16" fmla="*/ 0 h 1162"/>
              <a:gd name="T17" fmla="*/ 1021 w 1021"/>
              <a:gd name="T18" fmla="*/ 1162 h 11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21" h="1162">
                <a:moveTo>
                  <a:pt x="0" y="0"/>
                </a:moveTo>
                <a:lnTo>
                  <a:pt x="481" y="0"/>
                </a:lnTo>
                <a:lnTo>
                  <a:pt x="1021" y="1162"/>
                </a:lnTo>
                <a:lnTo>
                  <a:pt x="0" y="1162"/>
                </a:lnTo>
                <a:lnTo>
                  <a:pt x="0" y="0"/>
                </a:ln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898" name="Freeform 26"/>
          <p:cNvSpPr>
            <a:spLocks/>
          </p:cNvSpPr>
          <p:nvPr/>
        </p:nvSpPr>
        <p:spPr bwMode="auto">
          <a:xfrm rot="-5400000">
            <a:off x="5895182" y="1848644"/>
            <a:ext cx="952500" cy="1087437"/>
          </a:xfrm>
          <a:custGeom>
            <a:avLst/>
            <a:gdLst>
              <a:gd name="T0" fmla="*/ 0 w 1021"/>
              <a:gd name="T1" fmla="*/ 0 h 1162"/>
              <a:gd name="T2" fmla="*/ 2147483647 w 1021"/>
              <a:gd name="T3" fmla="*/ 0 h 1162"/>
              <a:gd name="T4" fmla="*/ 2147483647 w 1021"/>
              <a:gd name="T5" fmla="*/ 2147483647 h 1162"/>
              <a:gd name="T6" fmla="*/ 0 w 1021"/>
              <a:gd name="T7" fmla="*/ 2147483647 h 1162"/>
              <a:gd name="T8" fmla="*/ 0 w 1021"/>
              <a:gd name="T9" fmla="*/ 0 h 11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21"/>
              <a:gd name="T16" fmla="*/ 0 h 1162"/>
              <a:gd name="T17" fmla="*/ 1021 w 1021"/>
              <a:gd name="T18" fmla="*/ 1162 h 11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21" h="1162">
                <a:moveTo>
                  <a:pt x="0" y="0"/>
                </a:moveTo>
                <a:lnTo>
                  <a:pt x="481" y="0"/>
                </a:lnTo>
                <a:lnTo>
                  <a:pt x="1021" y="1162"/>
                </a:lnTo>
                <a:lnTo>
                  <a:pt x="0" y="1162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89" name="Rectangle 15"/>
          <p:cNvSpPr>
            <a:spLocks noChangeArrowheads="1"/>
          </p:cNvSpPr>
          <p:nvPr/>
        </p:nvSpPr>
        <p:spPr bwMode="auto">
          <a:xfrm rot="-5400000">
            <a:off x="7623969" y="3247231"/>
            <a:ext cx="1144588" cy="1089025"/>
          </a:xfrm>
          <a:prstGeom prst="rect">
            <a:avLst/>
          </a:prstGeom>
          <a:noFill/>
          <a:ln w="158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0" name="Freeform 16"/>
          <p:cNvSpPr>
            <a:spLocks/>
          </p:cNvSpPr>
          <p:nvPr/>
        </p:nvSpPr>
        <p:spPr bwMode="auto">
          <a:xfrm rot="-5400000">
            <a:off x="7847806" y="3607594"/>
            <a:ext cx="623888" cy="539750"/>
          </a:xfrm>
          <a:custGeom>
            <a:avLst/>
            <a:gdLst>
              <a:gd name="T0" fmla="*/ 0 w 667"/>
              <a:gd name="T1" fmla="*/ 2147483647 h 577"/>
              <a:gd name="T2" fmla="*/ 2147483647 w 667"/>
              <a:gd name="T3" fmla="*/ 0 h 577"/>
              <a:gd name="T4" fmla="*/ 2147483647 w 667"/>
              <a:gd name="T5" fmla="*/ 2147483647 h 577"/>
              <a:gd name="T6" fmla="*/ 0 w 667"/>
              <a:gd name="T7" fmla="*/ 2147483647 h 577"/>
              <a:gd name="T8" fmla="*/ 0 60000 65536"/>
              <a:gd name="T9" fmla="*/ 0 60000 65536"/>
              <a:gd name="T10" fmla="*/ 0 60000 65536"/>
              <a:gd name="T11" fmla="*/ 0 60000 65536"/>
              <a:gd name="T12" fmla="*/ 0 w 667"/>
              <a:gd name="T13" fmla="*/ 0 h 577"/>
              <a:gd name="T14" fmla="*/ 667 w 667"/>
              <a:gd name="T15" fmla="*/ 577 h 57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67" h="577">
                <a:moveTo>
                  <a:pt x="0" y="392"/>
                </a:moveTo>
                <a:lnTo>
                  <a:pt x="402" y="0"/>
                </a:lnTo>
                <a:lnTo>
                  <a:pt x="667" y="577"/>
                </a:lnTo>
                <a:lnTo>
                  <a:pt x="0" y="392"/>
                </a:ln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1" name="Freeform 17"/>
          <p:cNvSpPr>
            <a:spLocks/>
          </p:cNvSpPr>
          <p:nvPr/>
        </p:nvSpPr>
        <p:spPr bwMode="auto">
          <a:xfrm rot="-5400000">
            <a:off x="7847806" y="3607594"/>
            <a:ext cx="623888" cy="539750"/>
          </a:xfrm>
          <a:custGeom>
            <a:avLst/>
            <a:gdLst>
              <a:gd name="T0" fmla="*/ 0 w 667"/>
              <a:gd name="T1" fmla="*/ 2147483647 h 577"/>
              <a:gd name="T2" fmla="*/ 2147483647 w 667"/>
              <a:gd name="T3" fmla="*/ 0 h 577"/>
              <a:gd name="T4" fmla="*/ 2147483647 w 667"/>
              <a:gd name="T5" fmla="*/ 2147483647 h 577"/>
              <a:gd name="T6" fmla="*/ 0 w 667"/>
              <a:gd name="T7" fmla="*/ 2147483647 h 577"/>
              <a:gd name="T8" fmla="*/ 0 60000 65536"/>
              <a:gd name="T9" fmla="*/ 0 60000 65536"/>
              <a:gd name="T10" fmla="*/ 0 60000 65536"/>
              <a:gd name="T11" fmla="*/ 0 60000 65536"/>
              <a:gd name="T12" fmla="*/ 0 w 667"/>
              <a:gd name="T13" fmla="*/ 0 h 577"/>
              <a:gd name="T14" fmla="*/ 667 w 667"/>
              <a:gd name="T15" fmla="*/ 577 h 57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67" h="577">
                <a:moveTo>
                  <a:pt x="0" y="392"/>
                </a:moveTo>
                <a:lnTo>
                  <a:pt x="402" y="0"/>
                </a:lnTo>
                <a:lnTo>
                  <a:pt x="667" y="577"/>
                </a:lnTo>
                <a:lnTo>
                  <a:pt x="0" y="392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2" name="Line 27"/>
          <p:cNvSpPr>
            <a:spLocks noChangeShapeType="1"/>
          </p:cNvSpPr>
          <p:nvPr/>
        </p:nvSpPr>
        <p:spPr bwMode="auto">
          <a:xfrm rot="-5400000">
            <a:off x="7941469" y="3129756"/>
            <a:ext cx="508000" cy="10874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3" name="Line 28"/>
          <p:cNvSpPr>
            <a:spLocks noChangeShapeType="1"/>
          </p:cNvSpPr>
          <p:nvPr/>
        </p:nvSpPr>
        <p:spPr bwMode="auto">
          <a:xfrm rot="16200000" flipV="1">
            <a:off x="7627144" y="3572669"/>
            <a:ext cx="804862" cy="7683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4" name="Line 29"/>
          <p:cNvSpPr>
            <a:spLocks noChangeShapeType="1"/>
          </p:cNvSpPr>
          <p:nvPr/>
        </p:nvSpPr>
        <p:spPr bwMode="auto">
          <a:xfrm rot="-5400000">
            <a:off x="7790656" y="3632994"/>
            <a:ext cx="1147763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7902" name="Freeform 30"/>
          <p:cNvSpPr>
            <a:spLocks noEditPoints="1"/>
          </p:cNvSpPr>
          <p:nvPr/>
        </p:nvSpPr>
        <p:spPr bwMode="auto">
          <a:xfrm rot="-5400000">
            <a:off x="6776244" y="4491832"/>
            <a:ext cx="1012825" cy="573087"/>
          </a:xfrm>
          <a:custGeom>
            <a:avLst/>
            <a:gdLst>
              <a:gd name="T0" fmla="*/ 2147483647 w 1082"/>
              <a:gd name="T1" fmla="*/ 2147483647 h 613"/>
              <a:gd name="T2" fmla="*/ 2147483647 w 1082"/>
              <a:gd name="T3" fmla="*/ 2147483647 h 613"/>
              <a:gd name="T4" fmla="*/ 2147483647 w 1082"/>
              <a:gd name="T5" fmla="*/ 2147483647 h 613"/>
              <a:gd name="T6" fmla="*/ 2147483647 w 1082"/>
              <a:gd name="T7" fmla="*/ 2147483647 h 613"/>
              <a:gd name="T8" fmla="*/ 2147483647 w 1082"/>
              <a:gd name="T9" fmla="*/ 2147483647 h 613"/>
              <a:gd name="T10" fmla="*/ 2147483647 w 1082"/>
              <a:gd name="T11" fmla="*/ 2147483647 h 613"/>
              <a:gd name="T12" fmla="*/ 2147483647 w 1082"/>
              <a:gd name="T13" fmla="*/ 2147483647 h 613"/>
              <a:gd name="T14" fmla="*/ 2147483647 w 1082"/>
              <a:gd name="T15" fmla="*/ 2147483647 h 613"/>
              <a:gd name="T16" fmla="*/ 2147483647 w 1082"/>
              <a:gd name="T17" fmla="*/ 2147483647 h 613"/>
              <a:gd name="T18" fmla="*/ 2147483647 w 1082"/>
              <a:gd name="T19" fmla="*/ 2147483647 h 613"/>
              <a:gd name="T20" fmla="*/ 2147483647 w 1082"/>
              <a:gd name="T21" fmla="*/ 2147483647 h 613"/>
              <a:gd name="T22" fmla="*/ 2147483647 w 1082"/>
              <a:gd name="T23" fmla="*/ 2147483647 h 613"/>
              <a:gd name="T24" fmla="*/ 0 w 1082"/>
              <a:gd name="T25" fmla="*/ 2147483647 h 613"/>
              <a:gd name="T26" fmla="*/ 0 w 1082"/>
              <a:gd name="T27" fmla="*/ 2147483647 h 613"/>
              <a:gd name="T28" fmla="*/ 2147483647 w 1082"/>
              <a:gd name="T29" fmla="*/ 2147483647 h 613"/>
              <a:gd name="T30" fmla="*/ 2147483647 w 1082"/>
              <a:gd name="T31" fmla="*/ 2147483647 h 613"/>
              <a:gd name="T32" fmla="*/ 2147483647 w 1082"/>
              <a:gd name="T33" fmla="*/ 2147483647 h 613"/>
              <a:gd name="T34" fmla="*/ 2147483647 w 1082"/>
              <a:gd name="T35" fmla="*/ 0 h 613"/>
              <a:gd name="T36" fmla="*/ 2147483647 w 1082"/>
              <a:gd name="T37" fmla="*/ 2147483647 h 613"/>
              <a:gd name="T38" fmla="*/ 2147483647 w 1082"/>
              <a:gd name="T39" fmla="*/ 2147483647 h 613"/>
              <a:gd name="T40" fmla="*/ 2147483647 w 1082"/>
              <a:gd name="T41" fmla="*/ 2147483647 h 613"/>
              <a:gd name="T42" fmla="*/ 2147483647 w 1082"/>
              <a:gd name="T43" fmla="*/ 2147483647 h 613"/>
              <a:gd name="T44" fmla="*/ 2147483647 w 1082"/>
              <a:gd name="T45" fmla="*/ 2147483647 h 613"/>
              <a:gd name="T46" fmla="*/ 2147483647 w 1082"/>
              <a:gd name="T47" fmla="*/ 2147483647 h 61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082"/>
              <a:gd name="T73" fmla="*/ 0 h 613"/>
              <a:gd name="T74" fmla="*/ 1082 w 1082"/>
              <a:gd name="T75" fmla="*/ 613 h 61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082" h="613">
                <a:moveTo>
                  <a:pt x="9" y="1"/>
                </a:moveTo>
                <a:lnTo>
                  <a:pt x="1036" y="580"/>
                </a:lnTo>
                <a:lnTo>
                  <a:pt x="1038" y="582"/>
                </a:lnTo>
                <a:lnTo>
                  <a:pt x="1039" y="583"/>
                </a:lnTo>
                <a:lnTo>
                  <a:pt x="1039" y="586"/>
                </a:lnTo>
                <a:lnTo>
                  <a:pt x="1039" y="587"/>
                </a:lnTo>
                <a:lnTo>
                  <a:pt x="1038" y="589"/>
                </a:lnTo>
                <a:lnTo>
                  <a:pt x="1035" y="590"/>
                </a:lnTo>
                <a:lnTo>
                  <a:pt x="1034" y="590"/>
                </a:lnTo>
                <a:lnTo>
                  <a:pt x="1031" y="590"/>
                </a:lnTo>
                <a:lnTo>
                  <a:pt x="3" y="11"/>
                </a:lnTo>
                <a:lnTo>
                  <a:pt x="1" y="9"/>
                </a:lnTo>
                <a:lnTo>
                  <a:pt x="0" y="8"/>
                </a:lnTo>
                <a:lnTo>
                  <a:pt x="0" y="5"/>
                </a:lnTo>
                <a:lnTo>
                  <a:pt x="1" y="4"/>
                </a:lnTo>
                <a:lnTo>
                  <a:pt x="3" y="1"/>
                </a:lnTo>
                <a:lnTo>
                  <a:pt x="4" y="1"/>
                </a:lnTo>
                <a:lnTo>
                  <a:pt x="7" y="0"/>
                </a:lnTo>
                <a:lnTo>
                  <a:pt x="9" y="1"/>
                </a:lnTo>
                <a:close/>
                <a:moveTo>
                  <a:pt x="1041" y="549"/>
                </a:moveTo>
                <a:lnTo>
                  <a:pt x="1082" y="613"/>
                </a:lnTo>
                <a:lnTo>
                  <a:pt x="1008" y="609"/>
                </a:lnTo>
                <a:lnTo>
                  <a:pt x="1041" y="549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207903" name="Freeform 31"/>
          <p:cNvSpPr>
            <a:spLocks noEditPoints="1"/>
          </p:cNvSpPr>
          <p:nvPr/>
        </p:nvSpPr>
        <p:spPr bwMode="auto">
          <a:xfrm rot="-5400000">
            <a:off x="7236620" y="3567906"/>
            <a:ext cx="61912" cy="587375"/>
          </a:xfrm>
          <a:custGeom>
            <a:avLst/>
            <a:gdLst>
              <a:gd name="T0" fmla="*/ 2147483647 w 67"/>
              <a:gd name="T1" fmla="*/ 2147483647 h 627"/>
              <a:gd name="T2" fmla="*/ 2147483647 w 67"/>
              <a:gd name="T3" fmla="*/ 2147483647 h 627"/>
              <a:gd name="T4" fmla="*/ 2147483647 w 67"/>
              <a:gd name="T5" fmla="*/ 2147483647 h 627"/>
              <a:gd name="T6" fmla="*/ 2147483647 w 67"/>
              <a:gd name="T7" fmla="*/ 2147483647 h 627"/>
              <a:gd name="T8" fmla="*/ 2147483647 w 67"/>
              <a:gd name="T9" fmla="*/ 2147483647 h 627"/>
              <a:gd name="T10" fmla="*/ 2147483647 w 67"/>
              <a:gd name="T11" fmla="*/ 2147483647 h 627"/>
              <a:gd name="T12" fmla="*/ 2147483647 w 67"/>
              <a:gd name="T13" fmla="*/ 2147483647 h 627"/>
              <a:gd name="T14" fmla="*/ 2147483647 w 67"/>
              <a:gd name="T15" fmla="*/ 2147483647 h 627"/>
              <a:gd name="T16" fmla="*/ 2147483647 w 67"/>
              <a:gd name="T17" fmla="*/ 2147483647 h 627"/>
              <a:gd name="T18" fmla="*/ 2147483647 w 67"/>
              <a:gd name="T19" fmla="*/ 2147483647 h 627"/>
              <a:gd name="T20" fmla="*/ 2147483647 w 67"/>
              <a:gd name="T21" fmla="*/ 2147483647 h 627"/>
              <a:gd name="T22" fmla="*/ 2147483647 w 67"/>
              <a:gd name="T23" fmla="*/ 2147483647 h 627"/>
              <a:gd name="T24" fmla="*/ 2147483647 w 67"/>
              <a:gd name="T25" fmla="*/ 2147483647 h 627"/>
              <a:gd name="T26" fmla="*/ 2147483647 w 67"/>
              <a:gd name="T27" fmla="*/ 0 h 627"/>
              <a:gd name="T28" fmla="*/ 2147483647 w 67"/>
              <a:gd name="T29" fmla="*/ 0 h 627"/>
              <a:gd name="T30" fmla="*/ 2147483647 w 67"/>
              <a:gd name="T31" fmla="*/ 0 h 627"/>
              <a:gd name="T32" fmla="*/ 2147483647 w 67"/>
              <a:gd name="T33" fmla="*/ 2147483647 h 627"/>
              <a:gd name="T34" fmla="*/ 2147483647 w 67"/>
              <a:gd name="T35" fmla="*/ 2147483647 h 627"/>
              <a:gd name="T36" fmla="*/ 2147483647 w 67"/>
              <a:gd name="T37" fmla="*/ 2147483647 h 627"/>
              <a:gd name="T38" fmla="*/ 2147483647 w 67"/>
              <a:gd name="T39" fmla="*/ 2147483647 h 627"/>
              <a:gd name="T40" fmla="*/ 2147483647 w 67"/>
              <a:gd name="T41" fmla="*/ 2147483647 h 627"/>
              <a:gd name="T42" fmla="*/ 2147483647 w 67"/>
              <a:gd name="T43" fmla="*/ 2147483647 h 627"/>
              <a:gd name="T44" fmla="*/ 0 w 67"/>
              <a:gd name="T45" fmla="*/ 2147483647 h 627"/>
              <a:gd name="T46" fmla="*/ 2147483647 w 67"/>
              <a:gd name="T47" fmla="*/ 2147483647 h 62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7"/>
              <a:gd name="T73" fmla="*/ 0 h 627"/>
              <a:gd name="T74" fmla="*/ 67 w 67"/>
              <a:gd name="T75" fmla="*/ 627 h 62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7" h="627">
                <a:moveTo>
                  <a:pt x="40" y="5"/>
                </a:moveTo>
                <a:lnTo>
                  <a:pt x="40" y="572"/>
                </a:lnTo>
                <a:lnTo>
                  <a:pt x="39" y="573"/>
                </a:lnTo>
                <a:lnTo>
                  <a:pt x="38" y="576"/>
                </a:lnTo>
                <a:lnTo>
                  <a:pt x="36" y="576"/>
                </a:lnTo>
                <a:lnTo>
                  <a:pt x="34" y="578"/>
                </a:lnTo>
                <a:lnTo>
                  <a:pt x="32" y="576"/>
                </a:lnTo>
                <a:lnTo>
                  <a:pt x="31" y="576"/>
                </a:lnTo>
                <a:lnTo>
                  <a:pt x="30" y="573"/>
                </a:lnTo>
                <a:lnTo>
                  <a:pt x="28" y="572"/>
                </a:lnTo>
                <a:lnTo>
                  <a:pt x="28" y="5"/>
                </a:lnTo>
                <a:lnTo>
                  <a:pt x="30" y="2"/>
                </a:lnTo>
                <a:lnTo>
                  <a:pt x="31" y="1"/>
                </a:lnTo>
                <a:lnTo>
                  <a:pt x="32" y="0"/>
                </a:lnTo>
                <a:lnTo>
                  <a:pt x="34" y="0"/>
                </a:lnTo>
                <a:lnTo>
                  <a:pt x="36" y="0"/>
                </a:lnTo>
                <a:lnTo>
                  <a:pt x="38" y="1"/>
                </a:lnTo>
                <a:lnTo>
                  <a:pt x="39" y="2"/>
                </a:lnTo>
                <a:lnTo>
                  <a:pt x="40" y="5"/>
                </a:lnTo>
                <a:close/>
                <a:moveTo>
                  <a:pt x="67" y="560"/>
                </a:moveTo>
                <a:lnTo>
                  <a:pt x="34" y="627"/>
                </a:lnTo>
                <a:lnTo>
                  <a:pt x="0" y="560"/>
                </a:lnTo>
                <a:lnTo>
                  <a:pt x="67" y="560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7197" name="Freeform 32"/>
          <p:cNvSpPr>
            <a:spLocks noEditPoints="1"/>
          </p:cNvSpPr>
          <p:nvPr/>
        </p:nvSpPr>
        <p:spPr bwMode="auto">
          <a:xfrm rot="-5400000">
            <a:off x="6734175" y="2578100"/>
            <a:ext cx="1028700" cy="596900"/>
          </a:xfrm>
          <a:custGeom>
            <a:avLst/>
            <a:gdLst>
              <a:gd name="T0" fmla="*/ 2147483647 w 1098"/>
              <a:gd name="T1" fmla="*/ 2147483647 h 637"/>
              <a:gd name="T2" fmla="*/ 2147483647 w 1098"/>
              <a:gd name="T3" fmla="*/ 2147483647 h 637"/>
              <a:gd name="T4" fmla="*/ 2147483647 w 1098"/>
              <a:gd name="T5" fmla="*/ 2147483647 h 637"/>
              <a:gd name="T6" fmla="*/ 2147483647 w 1098"/>
              <a:gd name="T7" fmla="*/ 2147483647 h 637"/>
              <a:gd name="T8" fmla="*/ 2147483647 w 1098"/>
              <a:gd name="T9" fmla="*/ 2147483647 h 637"/>
              <a:gd name="T10" fmla="*/ 2147483647 w 1098"/>
              <a:gd name="T11" fmla="*/ 2147483647 h 637"/>
              <a:gd name="T12" fmla="*/ 2147483647 w 1098"/>
              <a:gd name="T13" fmla="*/ 2147483647 h 637"/>
              <a:gd name="T14" fmla="*/ 2147483647 w 1098"/>
              <a:gd name="T15" fmla="*/ 2147483647 h 637"/>
              <a:gd name="T16" fmla="*/ 2147483647 w 1098"/>
              <a:gd name="T17" fmla="*/ 2147483647 h 637"/>
              <a:gd name="T18" fmla="*/ 2147483647 w 1098"/>
              <a:gd name="T19" fmla="*/ 2147483647 h 637"/>
              <a:gd name="T20" fmla="*/ 2147483647 w 1098"/>
              <a:gd name="T21" fmla="*/ 2147483647 h 637"/>
              <a:gd name="T22" fmla="*/ 2147483647 w 1098"/>
              <a:gd name="T23" fmla="*/ 0 h 637"/>
              <a:gd name="T24" fmla="*/ 2147483647 w 1098"/>
              <a:gd name="T25" fmla="*/ 0 h 637"/>
              <a:gd name="T26" fmla="*/ 2147483647 w 1098"/>
              <a:gd name="T27" fmla="*/ 2147483647 h 637"/>
              <a:gd name="T28" fmla="*/ 2147483647 w 1098"/>
              <a:gd name="T29" fmla="*/ 2147483647 h 637"/>
              <a:gd name="T30" fmla="*/ 2147483647 w 1098"/>
              <a:gd name="T31" fmla="*/ 2147483647 h 637"/>
              <a:gd name="T32" fmla="*/ 2147483647 w 1098"/>
              <a:gd name="T33" fmla="*/ 2147483647 h 637"/>
              <a:gd name="T34" fmla="*/ 2147483647 w 1098"/>
              <a:gd name="T35" fmla="*/ 2147483647 h 637"/>
              <a:gd name="T36" fmla="*/ 2147483647 w 1098"/>
              <a:gd name="T37" fmla="*/ 2147483647 h 637"/>
              <a:gd name="T38" fmla="*/ 2147483647 w 1098"/>
              <a:gd name="T39" fmla="*/ 2147483647 h 637"/>
              <a:gd name="T40" fmla="*/ 2147483647 w 1098"/>
              <a:gd name="T41" fmla="*/ 2147483647 h 637"/>
              <a:gd name="T42" fmla="*/ 0 w 1098"/>
              <a:gd name="T43" fmla="*/ 2147483647 h 637"/>
              <a:gd name="T44" fmla="*/ 2147483647 w 1098"/>
              <a:gd name="T45" fmla="*/ 2147483647 h 637"/>
              <a:gd name="T46" fmla="*/ 2147483647 w 1098"/>
              <a:gd name="T47" fmla="*/ 2147483647 h 63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098"/>
              <a:gd name="T73" fmla="*/ 0 h 637"/>
              <a:gd name="T74" fmla="*/ 1098 w 1098"/>
              <a:gd name="T75" fmla="*/ 637 h 63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098" h="637">
                <a:moveTo>
                  <a:pt x="1096" y="11"/>
                </a:moveTo>
                <a:lnTo>
                  <a:pt x="51" y="614"/>
                </a:lnTo>
                <a:lnTo>
                  <a:pt x="48" y="614"/>
                </a:lnTo>
                <a:lnTo>
                  <a:pt x="47" y="614"/>
                </a:lnTo>
                <a:lnTo>
                  <a:pt x="44" y="613"/>
                </a:lnTo>
                <a:lnTo>
                  <a:pt x="43" y="612"/>
                </a:lnTo>
                <a:lnTo>
                  <a:pt x="42" y="610"/>
                </a:lnTo>
                <a:lnTo>
                  <a:pt x="43" y="608"/>
                </a:lnTo>
                <a:lnTo>
                  <a:pt x="43" y="605"/>
                </a:lnTo>
                <a:lnTo>
                  <a:pt x="46" y="604"/>
                </a:lnTo>
                <a:lnTo>
                  <a:pt x="1090" y="2"/>
                </a:lnTo>
                <a:lnTo>
                  <a:pt x="1092" y="0"/>
                </a:lnTo>
                <a:lnTo>
                  <a:pt x="1094" y="0"/>
                </a:lnTo>
                <a:lnTo>
                  <a:pt x="1097" y="2"/>
                </a:lnTo>
                <a:lnTo>
                  <a:pt x="1098" y="3"/>
                </a:lnTo>
                <a:lnTo>
                  <a:pt x="1098" y="6"/>
                </a:lnTo>
                <a:lnTo>
                  <a:pt x="1098" y="7"/>
                </a:lnTo>
                <a:lnTo>
                  <a:pt x="1097" y="10"/>
                </a:lnTo>
                <a:lnTo>
                  <a:pt x="1096" y="11"/>
                </a:lnTo>
                <a:close/>
                <a:moveTo>
                  <a:pt x="74" y="633"/>
                </a:moveTo>
                <a:lnTo>
                  <a:pt x="0" y="637"/>
                </a:lnTo>
                <a:lnTo>
                  <a:pt x="40" y="574"/>
                </a:lnTo>
                <a:lnTo>
                  <a:pt x="74" y="633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7198" name="Rectangle 36"/>
          <p:cNvSpPr>
            <a:spLocks noChangeArrowheads="1"/>
          </p:cNvSpPr>
          <p:nvPr/>
        </p:nvSpPr>
        <p:spPr bwMode="auto">
          <a:xfrm>
            <a:off x="1093788" y="3359150"/>
            <a:ext cx="171450" cy="8366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199" name="Freeform 37"/>
          <p:cNvSpPr>
            <a:spLocks/>
          </p:cNvSpPr>
          <p:nvPr/>
        </p:nvSpPr>
        <p:spPr bwMode="auto">
          <a:xfrm>
            <a:off x="1106488" y="3524250"/>
            <a:ext cx="65087" cy="65088"/>
          </a:xfrm>
          <a:custGeom>
            <a:avLst/>
            <a:gdLst>
              <a:gd name="T0" fmla="*/ 2147483647 w 41"/>
              <a:gd name="T1" fmla="*/ 0 h 41"/>
              <a:gd name="T2" fmla="*/ 2147483647 w 41"/>
              <a:gd name="T3" fmla="*/ 0 h 41"/>
              <a:gd name="T4" fmla="*/ 2147483647 w 41"/>
              <a:gd name="T5" fmla="*/ 2147483647 h 41"/>
              <a:gd name="T6" fmla="*/ 0 w 41"/>
              <a:gd name="T7" fmla="*/ 2147483647 h 41"/>
              <a:gd name="T8" fmla="*/ 0 w 41"/>
              <a:gd name="T9" fmla="*/ 2147483647 h 41"/>
              <a:gd name="T10" fmla="*/ 0 w 41"/>
              <a:gd name="T11" fmla="*/ 2147483647 h 41"/>
              <a:gd name="T12" fmla="*/ 2147483647 w 41"/>
              <a:gd name="T13" fmla="*/ 2147483647 h 41"/>
              <a:gd name="T14" fmla="*/ 2147483647 w 41"/>
              <a:gd name="T15" fmla="*/ 2147483647 h 41"/>
              <a:gd name="T16" fmla="*/ 2147483647 w 41"/>
              <a:gd name="T17" fmla="*/ 2147483647 h 41"/>
              <a:gd name="T18" fmla="*/ 2147483647 w 41"/>
              <a:gd name="T19" fmla="*/ 2147483647 h 41"/>
              <a:gd name="T20" fmla="*/ 2147483647 w 41"/>
              <a:gd name="T21" fmla="*/ 2147483647 h 41"/>
              <a:gd name="T22" fmla="*/ 2147483647 w 41"/>
              <a:gd name="T23" fmla="*/ 2147483647 h 41"/>
              <a:gd name="T24" fmla="*/ 2147483647 w 41"/>
              <a:gd name="T25" fmla="*/ 2147483647 h 41"/>
              <a:gd name="T26" fmla="*/ 2147483647 w 41"/>
              <a:gd name="T27" fmla="*/ 2147483647 h 41"/>
              <a:gd name="T28" fmla="*/ 2147483647 w 41"/>
              <a:gd name="T29" fmla="*/ 2147483647 h 41"/>
              <a:gd name="T30" fmla="*/ 2147483647 w 41"/>
              <a:gd name="T31" fmla="*/ 0 h 41"/>
              <a:gd name="T32" fmla="*/ 2147483647 w 41"/>
              <a:gd name="T33" fmla="*/ 0 h 41"/>
              <a:gd name="T34" fmla="*/ 2147483647 w 41"/>
              <a:gd name="T35" fmla="*/ 0 h 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1"/>
              <a:gd name="T55" fmla="*/ 0 h 41"/>
              <a:gd name="T56" fmla="*/ 41 w 41"/>
              <a:gd name="T57" fmla="*/ 41 h 4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1" h="41">
                <a:moveTo>
                  <a:pt x="18" y="0"/>
                </a:moveTo>
                <a:lnTo>
                  <a:pt x="11" y="0"/>
                </a:lnTo>
                <a:lnTo>
                  <a:pt x="3" y="3"/>
                </a:lnTo>
                <a:lnTo>
                  <a:pt x="0" y="11"/>
                </a:lnTo>
                <a:lnTo>
                  <a:pt x="0" y="18"/>
                </a:lnTo>
                <a:lnTo>
                  <a:pt x="0" y="26"/>
                </a:lnTo>
                <a:lnTo>
                  <a:pt x="3" y="33"/>
                </a:lnTo>
                <a:lnTo>
                  <a:pt x="11" y="37"/>
                </a:lnTo>
                <a:lnTo>
                  <a:pt x="22" y="41"/>
                </a:lnTo>
                <a:lnTo>
                  <a:pt x="29" y="37"/>
                </a:lnTo>
                <a:lnTo>
                  <a:pt x="33" y="33"/>
                </a:lnTo>
                <a:lnTo>
                  <a:pt x="41" y="26"/>
                </a:lnTo>
                <a:lnTo>
                  <a:pt x="41" y="18"/>
                </a:lnTo>
                <a:lnTo>
                  <a:pt x="41" y="11"/>
                </a:lnTo>
                <a:lnTo>
                  <a:pt x="33" y="3"/>
                </a:lnTo>
                <a:lnTo>
                  <a:pt x="29" y="0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0" name="Freeform 38"/>
          <p:cNvSpPr>
            <a:spLocks/>
          </p:cNvSpPr>
          <p:nvPr/>
        </p:nvSpPr>
        <p:spPr bwMode="auto">
          <a:xfrm>
            <a:off x="1106488" y="3717925"/>
            <a:ext cx="65087" cy="65088"/>
          </a:xfrm>
          <a:custGeom>
            <a:avLst/>
            <a:gdLst>
              <a:gd name="T0" fmla="*/ 2147483647 w 41"/>
              <a:gd name="T1" fmla="*/ 0 h 41"/>
              <a:gd name="T2" fmla="*/ 2147483647 w 41"/>
              <a:gd name="T3" fmla="*/ 0 h 41"/>
              <a:gd name="T4" fmla="*/ 2147483647 w 41"/>
              <a:gd name="T5" fmla="*/ 2147483647 h 41"/>
              <a:gd name="T6" fmla="*/ 0 w 41"/>
              <a:gd name="T7" fmla="*/ 2147483647 h 41"/>
              <a:gd name="T8" fmla="*/ 0 w 41"/>
              <a:gd name="T9" fmla="*/ 2147483647 h 41"/>
              <a:gd name="T10" fmla="*/ 0 w 41"/>
              <a:gd name="T11" fmla="*/ 2147483647 h 41"/>
              <a:gd name="T12" fmla="*/ 2147483647 w 41"/>
              <a:gd name="T13" fmla="*/ 2147483647 h 41"/>
              <a:gd name="T14" fmla="*/ 2147483647 w 41"/>
              <a:gd name="T15" fmla="*/ 2147483647 h 41"/>
              <a:gd name="T16" fmla="*/ 2147483647 w 41"/>
              <a:gd name="T17" fmla="*/ 2147483647 h 41"/>
              <a:gd name="T18" fmla="*/ 2147483647 w 41"/>
              <a:gd name="T19" fmla="*/ 2147483647 h 41"/>
              <a:gd name="T20" fmla="*/ 2147483647 w 41"/>
              <a:gd name="T21" fmla="*/ 2147483647 h 41"/>
              <a:gd name="T22" fmla="*/ 2147483647 w 41"/>
              <a:gd name="T23" fmla="*/ 2147483647 h 41"/>
              <a:gd name="T24" fmla="*/ 2147483647 w 41"/>
              <a:gd name="T25" fmla="*/ 2147483647 h 41"/>
              <a:gd name="T26" fmla="*/ 2147483647 w 41"/>
              <a:gd name="T27" fmla="*/ 2147483647 h 41"/>
              <a:gd name="T28" fmla="*/ 2147483647 w 41"/>
              <a:gd name="T29" fmla="*/ 2147483647 h 41"/>
              <a:gd name="T30" fmla="*/ 2147483647 w 41"/>
              <a:gd name="T31" fmla="*/ 0 h 41"/>
              <a:gd name="T32" fmla="*/ 2147483647 w 41"/>
              <a:gd name="T33" fmla="*/ 0 h 41"/>
              <a:gd name="T34" fmla="*/ 2147483647 w 41"/>
              <a:gd name="T35" fmla="*/ 0 h 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1"/>
              <a:gd name="T55" fmla="*/ 0 h 41"/>
              <a:gd name="T56" fmla="*/ 41 w 41"/>
              <a:gd name="T57" fmla="*/ 41 h 4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1" h="41">
                <a:moveTo>
                  <a:pt x="18" y="0"/>
                </a:moveTo>
                <a:lnTo>
                  <a:pt x="11" y="0"/>
                </a:lnTo>
                <a:lnTo>
                  <a:pt x="3" y="4"/>
                </a:lnTo>
                <a:lnTo>
                  <a:pt x="0" y="11"/>
                </a:lnTo>
                <a:lnTo>
                  <a:pt x="0" y="19"/>
                </a:lnTo>
                <a:lnTo>
                  <a:pt x="0" y="26"/>
                </a:lnTo>
                <a:lnTo>
                  <a:pt x="3" y="34"/>
                </a:lnTo>
                <a:lnTo>
                  <a:pt x="11" y="37"/>
                </a:lnTo>
                <a:lnTo>
                  <a:pt x="22" y="41"/>
                </a:lnTo>
                <a:lnTo>
                  <a:pt x="29" y="37"/>
                </a:lnTo>
                <a:lnTo>
                  <a:pt x="33" y="34"/>
                </a:lnTo>
                <a:lnTo>
                  <a:pt x="41" y="26"/>
                </a:lnTo>
                <a:lnTo>
                  <a:pt x="41" y="19"/>
                </a:lnTo>
                <a:lnTo>
                  <a:pt x="41" y="11"/>
                </a:lnTo>
                <a:lnTo>
                  <a:pt x="33" y="4"/>
                </a:lnTo>
                <a:lnTo>
                  <a:pt x="29" y="0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1" name="Freeform 39"/>
          <p:cNvSpPr>
            <a:spLocks/>
          </p:cNvSpPr>
          <p:nvPr/>
        </p:nvSpPr>
        <p:spPr bwMode="auto">
          <a:xfrm>
            <a:off x="1106488" y="3913188"/>
            <a:ext cx="65087" cy="63500"/>
          </a:xfrm>
          <a:custGeom>
            <a:avLst/>
            <a:gdLst>
              <a:gd name="T0" fmla="*/ 2147483647 w 41"/>
              <a:gd name="T1" fmla="*/ 0 h 40"/>
              <a:gd name="T2" fmla="*/ 2147483647 w 41"/>
              <a:gd name="T3" fmla="*/ 0 h 40"/>
              <a:gd name="T4" fmla="*/ 2147483647 w 41"/>
              <a:gd name="T5" fmla="*/ 2147483647 h 40"/>
              <a:gd name="T6" fmla="*/ 0 w 41"/>
              <a:gd name="T7" fmla="*/ 2147483647 h 40"/>
              <a:gd name="T8" fmla="*/ 0 w 41"/>
              <a:gd name="T9" fmla="*/ 2147483647 h 40"/>
              <a:gd name="T10" fmla="*/ 0 w 41"/>
              <a:gd name="T11" fmla="*/ 2147483647 h 40"/>
              <a:gd name="T12" fmla="*/ 2147483647 w 41"/>
              <a:gd name="T13" fmla="*/ 2147483647 h 40"/>
              <a:gd name="T14" fmla="*/ 2147483647 w 41"/>
              <a:gd name="T15" fmla="*/ 2147483647 h 40"/>
              <a:gd name="T16" fmla="*/ 2147483647 w 41"/>
              <a:gd name="T17" fmla="*/ 2147483647 h 40"/>
              <a:gd name="T18" fmla="*/ 2147483647 w 41"/>
              <a:gd name="T19" fmla="*/ 2147483647 h 40"/>
              <a:gd name="T20" fmla="*/ 2147483647 w 41"/>
              <a:gd name="T21" fmla="*/ 2147483647 h 40"/>
              <a:gd name="T22" fmla="*/ 2147483647 w 41"/>
              <a:gd name="T23" fmla="*/ 2147483647 h 40"/>
              <a:gd name="T24" fmla="*/ 2147483647 w 41"/>
              <a:gd name="T25" fmla="*/ 2147483647 h 40"/>
              <a:gd name="T26" fmla="*/ 2147483647 w 41"/>
              <a:gd name="T27" fmla="*/ 2147483647 h 40"/>
              <a:gd name="T28" fmla="*/ 2147483647 w 41"/>
              <a:gd name="T29" fmla="*/ 2147483647 h 40"/>
              <a:gd name="T30" fmla="*/ 2147483647 w 41"/>
              <a:gd name="T31" fmla="*/ 0 h 40"/>
              <a:gd name="T32" fmla="*/ 2147483647 w 41"/>
              <a:gd name="T33" fmla="*/ 0 h 40"/>
              <a:gd name="T34" fmla="*/ 2147483647 w 41"/>
              <a:gd name="T35" fmla="*/ 0 h 4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1"/>
              <a:gd name="T55" fmla="*/ 0 h 40"/>
              <a:gd name="T56" fmla="*/ 41 w 41"/>
              <a:gd name="T57" fmla="*/ 40 h 4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1" h="40">
                <a:moveTo>
                  <a:pt x="18" y="0"/>
                </a:moveTo>
                <a:lnTo>
                  <a:pt x="11" y="0"/>
                </a:lnTo>
                <a:lnTo>
                  <a:pt x="3" y="3"/>
                </a:lnTo>
                <a:lnTo>
                  <a:pt x="0" y="11"/>
                </a:lnTo>
                <a:lnTo>
                  <a:pt x="0" y="18"/>
                </a:lnTo>
                <a:lnTo>
                  <a:pt x="0" y="26"/>
                </a:lnTo>
                <a:lnTo>
                  <a:pt x="3" y="33"/>
                </a:lnTo>
                <a:lnTo>
                  <a:pt x="11" y="37"/>
                </a:lnTo>
                <a:lnTo>
                  <a:pt x="22" y="40"/>
                </a:lnTo>
                <a:lnTo>
                  <a:pt x="29" y="37"/>
                </a:lnTo>
                <a:lnTo>
                  <a:pt x="33" y="33"/>
                </a:lnTo>
                <a:lnTo>
                  <a:pt x="41" y="26"/>
                </a:lnTo>
                <a:lnTo>
                  <a:pt x="41" y="18"/>
                </a:lnTo>
                <a:lnTo>
                  <a:pt x="41" y="11"/>
                </a:lnTo>
                <a:lnTo>
                  <a:pt x="33" y="3"/>
                </a:lnTo>
                <a:lnTo>
                  <a:pt x="29" y="0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2" name="Freeform 40"/>
          <p:cNvSpPr>
            <a:spLocks/>
          </p:cNvSpPr>
          <p:nvPr/>
        </p:nvSpPr>
        <p:spPr bwMode="auto">
          <a:xfrm>
            <a:off x="993775" y="3146425"/>
            <a:ext cx="254000" cy="254000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2147483647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0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0"/>
              <a:gd name="T100" fmla="*/ 0 h 160"/>
              <a:gd name="T101" fmla="*/ 160 w 160"/>
              <a:gd name="T102" fmla="*/ 160 h 16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0" h="160">
                <a:moveTo>
                  <a:pt x="160" y="82"/>
                </a:moveTo>
                <a:lnTo>
                  <a:pt x="160" y="63"/>
                </a:lnTo>
                <a:lnTo>
                  <a:pt x="152" y="49"/>
                </a:lnTo>
                <a:lnTo>
                  <a:pt x="149" y="37"/>
                </a:lnTo>
                <a:lnTo>
                  <a:pt x="138" y="23"/>
                </a:lnTo>
                <a:lnTo>
                  <a:pt x="126" y="15"/>
                </a:lnTo>
                <a:lnTo>
                  <a:pt x="112" y="8"/>
                </a:lnTo>
                <a:lnTo>
                  <a:pt x="97" y="4"/>
                </a:lnTo>
                <a:lnTo>
                  <a:pt x="82" y="0"/>
                </a:lnTo>
                <a:lnTo>
                  <a:pt x="63" y="4"/>
                </a:lnTo>
                <a:lnTo>
                  <a:pt x="48" y="8"/>
                </a:lnTo>
                <a:lnTo>
                  <a:pt x="37" y="15"/>
                </a:lnTo>
                <a:lnTo>
                  <a:pt x="26" y="23"/>
                </a:lnTo>
                <a:lnTo>
                  <a:pt x="15" y="37"/>
                </a:lnTo>
                <a:lnTo>
                  <a:pt x="7" y="49"/>
                </a:lnTo>
                <a:lnTo>
                  <a:pt x="4" y="63"/>
                </a:lnTo>
                <a:lnTo>
                  <a:pt x="0" y="82"/>
                </a:lnTo>
                <a:lnTo>
                  <a:pt x="4" y="97"/>
                </a:lnTo>
                <a:lnTo>
                  <a:pt x="7" y="112"/>
                </a:lnTo>
                <a:lnTo>
                  <a:pt x="15" y="126"/>
                </a:lnTo>
                <a:lnTo>
                  <a:pt x="26" y="138"/>
                </a:lnTo>
                <a:lnTo>
                  <a:pt x="37" y="145"/>
                </a:lnTo>
                <a:lnTo>
                  <a:pt x="48" y="152"/>
                </a:lnTo>
                <a:lnTo>
                  <a:pt x="63" y="160"/>
                </a:lnTo>
                <a:lnTo>
                  <a:pt x="82" y="160"/>
                </a:lnTo>
                <a:lnTo>
                  <a:pt x="97" y="160"/>
                </a:lnTo>
                <a:lnTo>
                  <a:pt x="112" y="152"/>
                </a:lnTo>
                <a:lnTo>
                  <a:pt x="126" y="145"/>
                </a:lnTo>
                <a:lnTo>
                  <a:pt x="138" y="138"/>
                </a:lnTo>
                <a:lnTo>
                  <a:pt x="149" y="126"/>
                </a:lnTo>
                <a:lnTo>
                  <a:pt x="152" y="112"/>
                </a:lnTo>
                <a:lnTo>
                  <a:pt x="160" y="97"/>
                </a:lnTo>
                <a:lnTo>
                  <a:pt x="160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3" name="Freeform 41"/>
          <p:cNvSpPr>
            <a:spLocks/>
          </p:cNvSpPr>
          <p:nvPr/>
        </p:nvSpPr>
        <p:spPr bwMode="auto">
          <a:xfrm>
            <a:off x="993775" y="3146425"/>
            <a:ext cx="254000" cy="254000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2147483647 w 160"/>
              <a:gd name="T13" fmla="*/ 2147483647 h 160"/>
              <a:gd name="T14" fmla="*/ 2147483647 w 160"/>
              <a:gd name="T15" fmla="*/ 0 h 160"/>
              <a:gd name="T16" fmla="*/ 2147483647 w 160"/>
              <a:gd name="T17" fmla="*/ 0 h 160"/>
              <a:gd name="T18" fmla="*/ 2147483647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0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0"/>
              <a:gd name="T100" fmla="*/ 0 h 160"/>
              <a:gd name="T101" fmla="*/ 160 w 160"/>
              <a:gd name="T102" fmla="*/ 160 h 16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0" h="160">
                <a:moveTo>
                  <a:pt x="160" y="82"/>
                </a:moveTo>
                <a:lnTo>
                  <a:pt x="160" y="63"/>
                </a:lnTo>
                <a:lnTo>
                  <a:pt x="152" y="49"/>
                </a:lnTo>
                <a:lnTo>
                  <a:pt x="145" y="34"/>
                </a:lnTo>
                <a:lnTo>
                  <a:pt x="138" y="23"/>
                </a:lnTo>
                <a:lnTo>
                  <a:pt x="126" y="15"/>
                </a:lnTo>
                <a:lnTo>
                  <a:pt x="112" y="8"/>
                </a:lnTo>
                <a:lnTo>
                  <a:pt x="97" y="0"/>
                </a:lnTo>
                <a:lnTo>
                  <a:pt x="82" y="0"/>
                </a:lnTo>
                <a:lnTo>
                  <a:pt x="63" y="0"/>
                </a:lnTo>
                <a:lnTo>
                  <a:pt x="48" y="8"/>
                </a:lnTo>
                <a:lnTo>
                  <a:pt x="37" y="15"/>
                </a:lnTo>
                <a:lnTo>
                  <a:pt x="22" y="23"/>
                </a:lnTo>
                <a:lnTo>
                  <a:pt x="15" y="34"/>
                </a:lnTo>
                <a:lnTo>
                  <a:pt x="7" y="49"/>
                </a:lnTo>
                <a:lnTo>
                  <a:pt x="4" y="63"/>
                </a:lnTo>
                <a:lnTo>
                  <a:pt x="0" y="82"/>
                </a:lnTo>
                <a:lnTo>
                  <a:pt x="4" y="97"/>
                </a:lnTo>
                <a:lnTo>
                  <a:pt x="7" y="112"/>
                </a:lnTo>
                <a:lnTo>
                  <a:pt x="15" y="126"/>
                </a:lnTo>
                <a:lnTo>
                  <a:pt x="22" y="138"/>
                </a:lnTo>
                <a:lnTo>
                  <a:pt x="37" y="145"/>
                </a:lnTo>
                <a:lnTo>
                  <a:pt x="48" y="152"/>
                </a:lnTo>
                <a:lnTo>
                  <a:pt x="63" y="160"/>
                </a:lnTo>
                <a:lnTo>
                  <a:pt x="82" y="160"/>
                </a:lnTo>
                <a:lnTo>
                  <a:pt x="97" y="160"/>
                </a:lnTo>
                <a:lnTo>
                  <a:pt x="112" y="152"/>
                </a:lnTo>
                <a:lnTo>
                  <a:pt x="126" y="145"/>
                </a:lnTo>
                <a:lnTo>
                  <a:pt x="138" y="138"/>
                </a:lnTo>
                <a:lnTo>
                  <a:pt x="145" y="126"/>
                </a:lnTo>
                <a:lnTo>
                  <a:pt x="152" y="112"/>
                </a:lnTo>
                <a:lnTo>
                  <a:pt x="160" y="97"/>
                </a:lnTo>
                <a:lnTo>
                  <a:pt x="160" y="8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4" name="Freeform 42"/>
          <p:cNvSpPr>
            <a:spLocks/>
          </p:cNvSpPr>
          <p:nvPr/>
        </p:nvSpPr>
        <p:spPr bwMode="auto">
          <a:xfrm>
            <a:off x="987425" y="4024313"/>
            <a:ext cx="260350" cy="254000"/>
          </a:xfrm>
          <a:custGeom>
            <a:avLst/>
            <a:gdLst>
              <a:gd name="T0" fmla="*/ 2147483647 w 164"/>
              <a:gd name="T1" fmla="*/ 2147483647 h 160"/>
              <a:gd name="T2" fmla="*/ 2147483647 w 164"/>
              <a:gd name="T3" fmla="*/ 2147483647 h 160"/>
              <a:gd name="T4" fmla="*/ 2147483647 w 164"/>
              <a:gd name="T5" fmla="*/ 2147483647 h 160"/>
              <a:gd name="T6" fmla="*/ 2147483647 w 164"/>
              <a:gd name="T7" fmla="*/ 2147483647 h 160"/>
              <a:gd name="T8" fmla="*/ 2147483647 w 164"/>
              <a:gd name="T9" fmla="*/ 2147483647 h 160"/>
              <a:gd name="T10" fmla="*/ 2147483647 w 164"/>
              <a:gd name="T11" fmla="*/ 2147483647 h 160"/>
              <a:gd name="T12" fmla="*/ 2147483647 w 164"/>
              <a:gd name="T13" fmla="*/ 2147483647 h 160"/>
              <a:gd name="T14" fmla="*/ 2147483647 w 164"/>
              <a:gd name="T15" fmla="*/ 0 h 160"/>
              <a:gd name="T16" fmla="*/ 2147483647 w 164"/>
              <a:gd name="T17" fmla="*/ 0 h 160"/>
              <a:gd name="T18" fmla="*/ 2147483647 w 164"/>
              <a:gd name="T19" fmla="*/ 0 h 160"/>
              <a:gd name="T20" fmla="*/ 2147483647 w 164"/>
              <a:gd name="T21" fmla="*/ 2147483647 h 160"/>
              <a:gd name="T22" fmla="*/ 2147483647 w 164"/>
              <a:gd name="T23" fmla="*/ 2147483647 h 160"/>
              <a:gd name="T24" fmla="*/ 2147483647 w 164"/>
              <a:gd name="T25" fmla="*/ 2147483647 h 160"/>
              <a:gd name="T26" fmla="*/ 2147483647 w 164"/>
              <a:gd name="T27" fmla="*/ 2147483647 h 160"/>
              <a:gd name="T28" fmla="*/ 2147483647 w 164"/>
              <a:gd name="T29" fmla="*/ 2147483647 h 160"/>
              <a:gd name="T30" fmla="*/ 2147483647 w 164"/>
              <a:gd name="T31" fmla="*/ 2147483647 h 160"/>
              <a:gd name="T32" fmla="*/ 0 w 164"/>
              <a:gd name="T33" fmla="*/ 2147483647 h 160"/>
              <a:gd name="T34" fmla="*/ 2147483647 w 164"/>
              <a:gd name="T35" fmla="*/ 2147483647 h 160"/>
              <a:gd name="T36" fmla="*/ 2147483647 w 164"/>
              <a:gd name="T37" fmla="*/ 2147483647 h 160"/>
              <a:gd name="T38" fmla="*/ 2147483647 w 164"/>
              <a:gd name="T39" fmla="*/ 2147483647 h 160"/>
              <a:gd name="T40" fmla="*/ 2147483647 w 164"/>
              <a:gd name="T41" fmla="*/ 2147483647 h 160"/>
              <a:gd name="T42" fmla="*/ 2147483647 w 164"/>
              <a:gd name="T43" fmla="*/ 2147483647 h 160"/>
              <a:gd name="T44" fmla="*/ 2147483647 w 164"/>
              <a:gd name="T45" fmla="*/ 2147483647 h 160"/>
              <a:gd name="T46" fmla="*/ 2147483647 w 164"/>
              <a:gd name="T47" fmla="*/ 2147483647 h 160"/>
              <a:gd name="T48" fmla="*/ 2147483647 w 164"/>
              <a:gd name="T49" fmla="*/ 2147483647 h 160"/>
              <a:gd name="T50" fmla="*/ 2147483647 w 164"/>
              <a:gd name="T51" fmla="*/ 2147483647 h 160"/>
              <a:gd name="T52" fmla="*/ 2147483647 w 164"/>
              <a:gd name="T53" fmla="*/ 2147483647 h 160"/>
              <a:gd name="T54" fmla="*/ 2147483647 w 164"/>
              <a:gd name="T55" fmla="*/ 2147483647 h 160"/>
              <a:gd name="T56" fmla="*/ 2147483647 w 164"/>
              <a:gd name="T57" fmla="*/ 2147483647 h 160"/>
              <a:gd name="T58" fmla="*/ 2147483647 w 164"/>
              <a:gd name="T59" fmla="*/ 2147483647 h 160"/>
              <a:gd name="T60" fmla="*/ 2147483647 w 164"/>
              <a:gd name="T61" fmla="*/ 2147483647 h 160"/>
              <a:gd name="T62" fmla="*/ 2147483647 w 164"/>
              <a:gd name="T63" fmla="*/ 2147483647 h 160"/>
              <a:gd name="T64" fmla="*/ 2147483647 w 164"/>
              <a:gd name="T65" fmla="*/ 214748364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4"/>
              <a:gd name="T100" fmla="*/ 0 h 160"/>
              <a:gd name="T101" fmla="*/ 164 w 164"/>
              <a:gd name="T102" fmla="*/ 160 h 16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4" h="160">
                <a:moveTo>
                  <a:pt x="164" y="78"/>
                </a:moveTo>
                <a:lnTo>
                  <a:pt x="160" y="63"/>
                </a:lnTo>
                <a:lnTo>
                  <a:pt x="156" y="48"/>
                </a:lnTo>
                <a:lnTo>
                  <a:pt x="149" y="33"/>
                </a:lnTo>
                <a:lnTo>
                  <a:pt x="138" y="22"/>
                </a:lnTo>
                <a:lnTo>
                  <a:pt x="127" y="11"/>
                </a:lnTo>
                <a:lnTo>
                  <a:pt x="112" y="4"/>
                </a:lnTo>
                <a:lnTo>
                  <a:pt x="97" y="0"/>
                </a:lnTo>
                <a:lnTo>
                  <a:pt x="82" y="0"/>
                </a:lnTo>
                <a:lnTo>
                  <a:pt x="63" y="0"/>
                </a:lnTo>
                <a:lnTo>
                  <a:pt x="52" y="4"/>
                </a:lnTo>
                <a:lnTo>
                  <a:pt x="37" y="11"/>
                </a:lnTo>
                <a:lnTo>
                  <a:pt x="26" y="22"/>
                </a:lnTo>
                <a:lnTo>
                  <a:pt x="15" y="33"/>
                </a:lnTo>
                <a:lnTo>
                  <a:pt x="8" y="48"/>
                </a:lnTo>
                <a:lnTo>
                  <a:pt x="4" y="63"/>
                </a:lnTo>
                <a:lnTo>
                  <a:pt x="0" y="78"/>
                </a:lnTo>
                <a:lnTo>
                  <a:pt x="4" y="93"/>
                </a:lnTo>
                <a:lnTo>
                  <a:pt x="8" y="108"/>
                </a:lnTo>
                <a:lnTo>
                  <a:pt x="15" y="123"/>
                </a:lnTo>
                <a:lnTo>
                  <a:pt x="26" y="134"/>
                </a:lnTo>
                <a:lnTo>
                  <a:pt x="37" y="145"/>
                </a:lnTo>
                <a:lnTo>
                  <a:pt x="52" y="152"/>
                </a:lnTo>
                <a:lnTo>
                  <a:pt x="63" y="156"/>
                </a:lnTo>
                <a:lnTo>
                  <a:pt x="82" y="160"/>
                </a:lnTo>
                <a:lnTo>
                  <a:pt x="97" y="156"/>
                </a:lnTo>
                <a:lnTo>
                  <a:pt x="112" y="152"/>
                </a:lnTo>
                <a:lnTo>
                  <a:pt x="127" y="145"/>
                </a:lnTo>
                <a:lnTo>
                  <a:pt x="138" y="134"/>
                </a:lnTo>
                <a:lnTo>
                  <a:pt x="149" y="123"/>
                </a:lnTo>
                <a:lnTo>
                  <a:pt x="156" y="108"/>
                </a:lnTo>
                <a:lnTo>
                  <a:pt x="160" y="93"/>
                </a:lnTo>
                <a:lnTo>
                  <a:pt x="164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5" name="Freeform 43"/>
          <p:cNvSpPr>
            <a:spLocks/>
          </p:cNvSpPr>
          <p:nvPr/>
        </p:nvSpPr>
        <p:spPr bwMode="auto">
          <a:xfrm>
            <a:off x="987425" y="4024313"/>
            <a:ext cx="260350" cy="254000"/>
          </a:xfrm>
          <a:custGeom>
            <a:avLst/>
            <a:gdLst>
              <a:gd name="T0" fmla="*/ 2147483647 w 164"/>
              <a:gd name="T1" fmla="*/ 2147483647 h 160"/>
              <a:gd name="T2" fmla="*/ 2147483647 w 164"/>
              <a:gd name="T3" fmla="*/ 2147483647 h 160"/>
              <a:gd name="T4" fmla="*/ 2147483647 w 164"/>
              <a:gd name="T5" fmla="*/ 2147483647 h 160"/>
              <a:gd name="T6" fmla="*/ 2147483647 w 164"/>
              <a:gd name="T7" fmla="*/ 2147483647 h 160"/>
              <a:gd name="T8" fmla="*/ 2147483647 w 164"/>
              <a:gd name="T9" fmla="*/ 2147483647 h 160"/>
              <a:gd name="T10" fmla="*/ 2147483647 w 164"/>
              <a:gd name="T11" fmla="*/ 2147483647 h 160"/>
              <a:gd name="T12" fmla="*/ 2147483647 w 164"/>
              <a:gd name="T13" fmla="*/ 2147483647 h 160"/>
              <a:gd name="T14" fmla="*/ 2147483647 w 164"/>
              <a:gd name="T15" fmla="*/ 0 h 160"/>
              <a:gd name="T16" fmla="*/ 2147483647 w 164"/>
              <a:gd name="T17" fmla="*/ 0 h 160"/>
              <a:gd name="T18" fmla="*/ 2147483647 w 164"/>
              <a:gd name="T19" fmla="*/ 0 h 160"/>
              <a:gd name="T20" fmla="*/ 2147483647 w 164"/>
              <a:gd name="T21" fmla="*/ 2147483647 h 160"/>
              <a:gd name="T22" fmla="*/ 2147483647 w 164"/>
              <a:gd name="T23" fmla="*/ 2147483647 h 160"/>
              <a:gd name="T24" fmla="*/ 2147483647 w 164"/>
              <a:gd name="T25" fmla="*/ 2147483647 h 160"/>
              <a:gd name="T26" fmla="*/ 2147483647 w 164"/>
              <a:gd name="T27" fmla="*/ 2147483647 h 160"/>
              <a:gd name="T28" fmla="*/ 2147483647 w 164"/>
              <a:gd name="T29" fmla="*/ 2147483647 h 160"/>
              <a:gd name="T30" fmla="*/ 2147483647 w 164"/>
              <a:gd name="T31" fmla="*/ 2147483647 h 160"/>
              <a:gd name="T32" fmla="*/ 0 w 164"/>
              <a:gd name="T33" fmla="*/ 2147483647 h 160"/>
              <a:gd name="T34" fmla="*/ 2147483647 w 164"/>
              <a:gd name="T35" fmla="*/ 2147483647 h 160"/>
              <a:gd name="T36" fmla="*/ 2147483647 w 164"/>
              <a:gd name="T37" fmla="*/ 2147483647 h 160"/>
              <a:gd name="T38" fmla="*/ 2147483647 w 164"/>
              <a:gd name="T39" fmla="*/ 2147483647 h 160"/>
              <a:gd name="T40" fmla="*/ 2147483647 w 164"/>
              <a:gd name="T41" fmla="*/ 2147483647 h 160"/>
              <a:gd name="T42" fmla="*/ 2147483647 w 164"/>
              <a:gd name="T43" fmla="*/ 2147483647 h 160"/>
              <a:gd name="T44" fmla="*/ 2147483647 w 164"/>
              <a:gd name="T45" fmla="*/ 2147483647 h 160"/>
              <a:gd name="T46" fmla="*/ 2147483647 w 164"/>
              <a:gd name="T47" fmla="*/ 2147483647 h 160"/>
              <a:gd name="T48" fmla="*/ 2147483647 w 164"/>
              <a:gd name="T49" fmla="*/ 2147483647 h 160"/>
              <a:gd name="T50" fmla="*/ 2147483647 w 164"/>
              <a:gd name="T51" fmla="*/ 2147483647 h 160"/>
              <a:gd name="T52" fmla="*/ 2147483647 w 164"/>
              <a:gd name="T53" fmla="*/ 2147483647 h 160"/>
              <a:gd name="T54" fmla="*/ 2147483647 w 164"/>
              <a:gd name="T55" fmla="*/ 2147483647 h 160"/>
              <a:gd name="T56" fmla="*/ 2147483647 w 164"/>
              <a:gd name="T57" fmla="*/ 2147483647 h 160"/>
              <a:gd name="T58" fmla="*/ 2147483647 w 164"/>
              <a:gd name="T59" fmla="*/ 2147483647 h 160"/>
              <a:gd name="T60" fmla="*/ 2147483647 w 164"/>
              <a:gd name="T61" fmla="*/ 2147483647 h 160"/>
              <a:gd name="T62" fmla="*/ 2147483647 w 164"/>
              <a:gd name="T63" fmla="*/ 2147483647 h 160"/>
              <a:gd name="T64" fmla="*/ 2147483647 w 164"/>
              <a:gd name="T65" fmla="*/ 2147483647 h 1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4"/>
              <a:gd name="T100" fmla="*/ 0 h 160"/>
              <a:gd name="T101" fmla="*/ 164 w 164"/>
              <a:gd name="T102" fmla="*/ 160 h 16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4" h="160">
                <a:moveTo>
                  <a:pt x="164" y="78"/>
                </a:moveTo>
                <a:lnTo>
                  <a:pt x="160" y="63"/>
                </a:lnTo>
                <a:lnTo>
                  <a:pt x="156" y="48"/>
                </a:lnTo>
                <a:lnTo>
                  <a:pt x="149" y="33"/>
                </a:lnTo>
                <a:lnTo>
                  <a:pt x="138" y="22"/>
                </a:lnTo>
                <a:lnTo>
                  <a:pt x="127" y="11"/>
                </a:lnTo>
                <a:lnTo>
                  <a:pt x="112" y="4"/>
                </a:lnTo>
                <a:lnTo>
                  <a:pt x="97" y="0"/>
                </a:lnTo>
                <a:lnTo>
                  <a:pt x="82" y="0"/>
                </a:lnTo>
                <a:lnTo>
                  <a:pt x="67" y="0"/>
                </a:lnTo>
                <a:lnTo>
                  <a:pt x="48" y="4"/>
                </a:lnTo>
                <a:lnTo>
                  <a:pt x="37" y="11"/>
                </a:lnTo>
                <a:lnTo>
                  <a:pt x="26" y="22"/>
                </a:lnTo>
                <a:lnTo>
                  <a:pt x="15" y="33"/>
                </a:lnTo>
                <a:lnTo>
                  <a:pt x="8" y="48"/>
                </a:lnTo>
                <a:lnTo>
                  <a:pt x="4" y="63"/>
                </a:lnTo>
                <a:lnTo>
                  <a:pt x="0" y="78"/>
                </a:lnTo>
                <a:lnTo>
                  <a:pt x="4" y="93"/>
                </a:lnTo>
                <a:lnTo>
                  <a:pt x="8" y="108"/>
                </a:lnTo>
                <a:lnTo>
                  <a:pt x="15" y="123"/>
                </a:lnTo>
                <a:lnTo>
                  <a:pt x="26" y="134"/>
                </a:lnTo>
                <a:lnTo>
                  <a:pt x="37" y="145"/>
                </a:lnTo>
                <a:lnTo>
                  <a:pt x="48" y="152"/>
                </a:lnTo>
                <a:lnTo>
                  <a:pt x="67" y="156"/>
                </a:lnTo>
                <a:lnTo>
                  <a:pt x="82" y="160"/>
                </a:lnTo>
                <a:lnTo>
                  <a:pt x="97" y="156"/>
                </a:lnTo>
                <a:lnTo>
                  <a:pt x="112" y="152"/>
                </a:lnTo>
                <a:lnTo>
                  <a:pt x="127" y="145"/>
                </a:lnTo>
                <a:lnTo>
                  <a:pt x="138" y="134"/>
                </a:lnTo>
                <a:lnTo>
                  <a:pt x="149" y="123"/>
                </a:lnTo>
                <a:lnTo>
                  <a:pt x="156" y="108"/>
                </a:lnTo>
                <a:lnTo>
                  <a:pt x="160" y="93"/>
                </a:lnTo>
                <a:lnTo>
                  <a:pt x="164" y="78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6" name="Freeform 44"/>
          <p:cNvSpPr>
            <a:spLocks/>
          </p:cNvSpPr>
          <p:nvPr/>
        </p:nvSpPr>
        <p:spPr bwMode="auto">
          <a:xfrm>
            <a:off x="2009775" y="2670175"/>
            <a:ext cx="390525" cy="382588"/>
          </a:xfrm>
          <a:custGeom>
            <a:avLst/>
            <a:gdLst>
              <a:gd name="T0" fmla="*/ 2147483647 w 246"/>
              <a:gd name="T1" fmla="*/ 2147483647 h 241"/>
              <a:gd name="T2" fmla="*/ 2147483647 w 246"/>
              <a:gd name="T3" fmla="*/ 2147483647 h 241"/>
              <a:gd name="T4" fmla="*/ 2147483647 w 246"/>
              <a:gd name="T5" fmla="*/ 2147483647 h 241"/>
              <a:gd name="T6" fmla="*/ 2147483647 w 246"/>
              <a:gd name="T7" fmla="*/ 2147483647 h 241"/>
              <a:gd name="T8" fmla="*/ 2147483647 w 246"/>
              <a:gd name="T9" fmla="*/ 2147483647 h 241"/>
              <a:gd name="T10" fmla="*/ 2147483647 w 246"/>
              <a:gd name="T11" fmla="*/ 2147483647 h 241"/>
              <a:gd name="T12" fmla="*/ 2147483647 w 246"/>
              <a:gd name="T13" fmla="*/ 2147483647 h 241"/>
              <a:gd name="T14" fmla="*/ 2147483647 w 246"/>
              <a:gd name="T15" fmla="*/ 0 h 241"/>
              <a:gd name="T16" fmla="*/ 2147483647 w 246"/>
              <a:gd name="T17" fmla="*/ 0 h 241"/>
              <a:gd name="T18" fmla="*/ 2147483647 w 246"/>
              <a:gd name="T19" fmla="*/ 0 h 241"/>
              <a:gd name="T20" fmla="*/ 2147483647 w 246"/>
              <a:gd name="T21" fmla="*/ 2147483647 h 241"/>
              <a:gd name="T22" fmla="*/ 2147483647 w 246"/>
              <a:gd name="T23" fmla="*/ 2147483647 h 241"/>
              <a:gd name="T24" fmla="*/ 2147483647 w 246"/>
              <a:gd name="T25" fmla="*/ 2147483647 h 241"/>
              <a:gd name="T26" fmla="*/ 2147483647 w 246"/>
              <a:gd name="T27" fmla="*/ 2147483647 h 241"/>
              <a:gd name="T28" fmla="*/ 2147483647 w 246"/>
              <a:gd name="T29" fmla="*/ 2147483647 h 241"/>
              <a:gd name="T30" fmla="*/ 2147483647 w 246"/>
              <a:gd name="T31" fmla="*/ 2147483647 h 241"/>
              <a:gd name="T32" fmla="*/ 0 w 246"/>
              <a:gd name="T33" fmla="*/ 2147483647 h 241"/>
              <a:gd name="T34" fmla="*/ 2147483647 w 246"/>
              <a:gd name="T35" fmla="*/ 2147483647 h 241"/>
              <a:gd name="T36" fmla="*/ 2147483647 w 246"/>
              <a:gd name="T37" fmla="*/ 2147483647 h 241"/>
              <a:gd name="T38" fmla="*/ 2147483647 w 246"/>
              <a:gd name="T39" fmla="*/ 2147483647 h 241"/>
              <a:gd name="T40" fmla="*/ 2147483647 w 246"/>
              <a:gd name="T41" fmla="*/ 2147483647 h 241"/>
              <a:gd name="T42" fmla="*/ 2147483647 w 246"/>
              <a:gd name="T43" fmla="*/ 2147483647 h 241"/>
              <a:gd name="T44" fmla="*/ 2147483647 w 246"/>
              <a:gd name="T45" fmla="*/ 2147483647 h 241"/>
              <a:gd name="T46" fmla="*/ 2147483647 w 246"/>
              <a:gd name="T47" fmla="*/ 2147483647 h 241"/>
              <a:gd name="T48" fmla="*/ 2147483647 w 246"/>
              <a:gd name="T49" fmla="*/ 2147483647 h 241"/>
              <a:gd name="T50" fmla="*/ 2147483647 w 246"/>
              <a:gd name="T51" fmla="*/ 2147483647 h 241"/>
              <a:gd name="T52" fmla="*/ 2147483647 w 246"/>
              <a:gd name="T53" fmla="*/ 2147483647 h 241"/>
              <a:gd name="T54" fmla="*/ 2147483647 w 246"/>
              <a:gd name="T55" fmla="*/ 2147483647 h 241"/>
              <a:gd name="T56" fmla="*/ 2147483647 w 246"/>
              <a:gd name="T57" fmla="*/ 2147483647 h 241"/>
              <a:gd name="T58" fmla="*/ 2147483647 w 246"/>
              <a:gd name="T59" fmla="*/ 2147483647 h 241"/>
              <a:gd name="T60" fmla="*/ 2147483647 w 246"/>
              <a:gd name="T61" fmla="*/ 2147483647 h 241"/>
              <a:gd name="T62" fmla="*/ 2147483647 w 246"/>
              <a:gd name="T63" fmla="*/ 2147483647 h 241"/>
              <a:gd name="T64" fmla="*/ 2147483647 w 246"/>
              <a:gd name="T65" fmla="*/ 2147483647 h 2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6"/>
              <a:gd name="T100" fmla="*/ 0 h 241"/>
              <a:gd name="T101" fmla="*/ 246 w 246"/>
              <a:gd name="T102" fmla="*/ 241 h 24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6" h="241">
                <a:moveTo>
                  <a:pt x="246" y="122"/>
                </a:moveTo>
                <a:lnTo>
                  <a:pt x="242" y="96"/>
                </a:lnTo>
                <a:lnTo>
                  <a:pt x="235" y="74"/>
                </a:lnTo>
                <a:lnTo>
                  <a:pt x="224" y="52"/>
                </a:lnTo>
                <a:lnTo>
                  <a:pt x="209" y="33"/>
                </a:lnTo>
                <a:lnTo>
                  <a:pt x="190" y="18"/>
                </a:lnTo>
                <a:lnTo>
                  <a:pt x="172" y="7"/>
                </a:lnTo>
                <a:lnTo>
                  <a:pt x="146" y="0"/>
                </a:lnTo>
                <a:lnTo>
                  <a:pt x="123" y="0"/>
                </a:lnTo>
                <a:lnTo>
                  <a:pt x="97" y="0"/>
                </a:lnTo>
                <a:lnTo>
                  <a:pt x="75" y="7"/>
                </a:lnTo>
                <a:lnTo>
                  <a:pt x="56" y="18"/>
                </a:lnTo>
                <a:lnTo>
                  <a:pt x="38" y="33"/>
                </a:lnTo>
                <a:lnTo>
                  <a:pt x="23" y="52"/>
                </a:lnTo>
                <a:lnTo>
                  <a:pt x="11" y="74"/>
                </a:lnTo>
                <a:lnTo>
                  <a:pt x="4" y="96"/>
                </a:lnTo>
                <a:lnTo>
                  <a:pt x="0" y="122"/>
                </a:lnTo>
                <a:lnTo>
                  <a:pt x="4" y="144"/>
                </a:lnTo>
                <a:lnTo>
                  <a:pt x="11" y="167"/>
                </a:lnTo>
                <a:lnTo>
                  <a:pt x="23" y="189"/>
                </a:lnTo>
                <a:lnTo>
                  <a:pt x="38" y="208"/>
                </a:lnTo>
                <a:lnTo>
                  <a:pt x="56" y="222"/>
                </a:lnTo>
                <a:lnTo>
                  <a:pt x="75" y="234"/>
                </a:lnTo>
                <a:lnTo>
                  <a:pt x="97" y="241"/>
                </a:lnTo>
                <a:lnTo>
                  <a:pt x="123" y="241"/>
                </a:lnTo>
                <a:lnTo>
                  <a:pt x="146" y="241"/>
                </a:lnTo>
                <a:lnTo>
                  <a:pt x="172" y="234"/>
                </a:lnTo>
                <a:lnTo>
                  <a:pt x="190" y="222"/>
                </a:lnTo>
                <a:lnTo>
                  <a:pt x="209" y="208"/>
                </a:lnTo>
                <a:lnTo>
                  <a:pt x="224" y="189"/>
                </a:lnTo>
                <a:lnTo>
                  <a:pt x="235" y="167"/>
                </a:lnTo>
                <a:lnTo>
                  <a:pt x="242" y="144"/>
                </a:lnTo>
                <a:lnTo>
                  <a:pt x="246" y="12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7" name="Freeform 45"/>
          <p:cNvSpPr>
            <a:spLocks/>
          </p:cNvSpPr>
          <p:nvPr/>
        </p:nvSpPr>
        <p:spPr bwMode="auto">
          <a:xfrm>
            <a:off x="1998663" y="4519613"/>
            <a:ext cx="390525" cy="388937"/>
          </a:xfrm>
          <a:custGeom>
            <a:avLst/>
            <a:gdLst>
              <a:gd name="T0" fmla="*/ 2147483647 w 246"/>
              <a:gd name="T1" fmla="*/ 2147483647 h 245"/>
              <a:gd name="T2" fmla="*/ 2147483647 w 246"/>
              <a:gd name="T3" fmla="*/ 2147483647 h 245"/>
              <a:gd name="T4" fmla="*/ 2147483647 w 246"/>
              <a:gd name="T5" fmla="*/ 2147483647 h 245"/>
              <a:gd name="T6" fmla="*/ 2147483647 w 246"/>
              <a:gd name="T7" fmla="*/ 2147483647 h 245"/>
              <a:gd name="T8" fmla="*/ 2147483647 w 246"/>
              <a:gd name="T9" fmla="*/ 2147483647 h 245"/>
              <a:gd name="T10" fmla="*/ 2147483647 w 246"/>
              <a:gd name="T11" fmla="*/ 2147483647 h 245"/>
              <a:gd name="T12" fmla="*/ 2147483647 w 246"/>
              <a:gd name="T13" fmla="*/ 2147483647 h 245"/>
              <a:gd name="T14" fmla="*/ 2147483647 w 246"/>
              <a:gd name="T15" fmla="*/ 2147483647 h 245"/>
              <a:gd name="T16" fmla="*/ 2147483647 w 246"/>
              <a:gd name="T17" fmla="*/ 0 h 245"/>
              <a:gd name="T18" fmla="*/ 2147483647 w 246"/>
              <a:gd name="T19" fmla="*/ 2147483647 h 245"/>
              <a:gd name="T20" fmla="*/ 2147483647 w 246"/>
              <a:gd name="T21" fmla="*/ 2147483647 h 245"/>
              <a:gd name="T22" fmla="*/ 2147483647 w 246"/>
              <a:gd name="T23" fmla="*/ 2147483647 h 245"/>
              <a:gd name="T24" fmla="*/ 2147483647 w 246"/>
              <a:gd name="T25" fmla="*/ 2147483647 h 245"/>
              <a:gd name="T26" fmla="*/ 2147483647 w 246"/>
              <a:gd name="T27" fmla="*/ 2147483647 h 245"/>
              <a:gd name="T28" fmla="*/ 2147483647 w 246"/>
              <a:gd name="T29" fmla="*/ 2147483647 h 245"/>
              <a:gd name="T30" fmla="*/ 2147483647 w 246"/>
              <a:gd name="T31" fmla="*/ 2147483647 h 245"/>
              <a:gd name="T32" fmla="*/ 0 w 246"/>
              <a:gd name="T33" fmla="*/ 2147483647 h 245"/>
              <a:gd name="T34" fmla="*/ 2147483647 w 246"/>
              <a:gd name="T35" fmla="*/ 2147483647 h 245"/>
              <a:gd name="T36" fmla="*/ 2147483647 w 246"/>
              <a:gd name="T37" fmla="*/ 2147483647 h 245"/>
              <a:gd name="T38" fmla="*/ 2147483647 w 246"/>
              <a:gd name="T39" fmla="*/ 2147483647 h 245"/>
              <a:gd name="T40" fmla="*/ 2147483647 w 246"/>
              <a:gd name="T41" fmla="*/ 2147483647 h 245"/>
              <a:gd name="T42" fmla="*/ 2147483647 w 246"/>
              <a:gd name="T43" fmla="*/ 2147483647 h 245"/>
              <a:gd name="T44" fmla="*/ 2147483647 w 246"/>
              <a:gd name="T45" fmla="*/ 2147483647 h 245"/>
              <a:gd name="T46" fmla="*/ 2147483647 w 246"/>
              <a:gd name="T47" fmla="*/ 2147483647 h 245"/>
              <a:gd name="T48" fmla="*/ 2147483647 w 246"/>
              <a:gd name="T49" fmla="*/ 2147483647 h 245"/>
              <a:gd name="T50" fmla="*/ 2147483647 w 246"/>
              <a:gd name="T51" fmla="*/ 2147483647 h 245"/>
              <a:gd name="T52" fmla="*/ 2147483647 w 246"/>
              <a:gd name="T53" fmla="*/ 2147483647 h 245"/>
              <a:gd name="T54" fmla="*/ 2147483647 w 246"/>
              <a:gd name="T55" fmla="*/ 2147483647 h 245"/>
              <a:gd name="T56" fmla="*/ 2147483647 w 246"/>
              <a:gd name="T57" fmla="*/ 2147483647 h 245"/>
              <a:gd name="T58" fmla="*/ 2147483647 w 246"/>
              <a:gd name="T59" fmla="*/ 2147483647 h 245"/>
              <a:gd name="T60" fmla="*/ 2147483647 w 246"/>
              <a:gd name="T61" fmla="*/ 2147483647 h 245"/>
              <a:gd name="T62" fmla="*/ 2147483647 w 246"/>
              <a:gd name="T63" fmla="*/ 2147483647 h 245"/>
              <a:gd name="T64" fmla="*/ 2147483647 w 246"/>
              <a:gd name="T65" fmla="*/ 2147483647 h 2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46"/>
              <a:gd name="T100" fmla="*/ 0 h 245"/>
              <a:gd name="T101" fmla="*/ 246 w 246"/>
              <a:gd name="T102" fmla="*/ 245 h 24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46" h="245">
                <a:moveTo>
                  <a:pt x="246" y="122"/>
                </a:moveTo>
                <a:lnTo>
                  <a:pt x="242" y="96"/>
                </a:lnTo>
                <a:lnTo>
                  <a:pt x="234" y="74"/>
                </a:lnTo>
                <a:lnTo>
                  <a:pt x="223" y="55"/>
                </a:lnTo>
                <a:lnTo>
                  <a:pt x="208" y="37"/>
                </a:lnTo>
                <a:lnTo>
                  <a:pt x="190" y="22"/>
                </a:lnTo>
                <a:lnTo>
                  <a:pt x="171" y="11"/>
                </a:lnTo>
                <a:lnTo>
                  <a:pt x="149" y="3"/>
                </a:lnTo>
                <a:lnTo>
                  <a:pt x="123" y="0"/>
                </a:lnTo>
                <a:lnTo>
                  <a:pt x="97" y="3"/>
                </a:lnTo>
                <a:lnTo>
                  <a:pt x="74" y="11"/>
                </a:lnTo>
                <a:lnTo>
                  <a:pt x="56" y="22"/>
                </a:lnTo>
                <a:lnTo>
                  <a:pt x="37" y="37"/>
                </a:lnTo>
                <a:lnTo>
                  <a:pt x="22" y="55"/>
                </a:lnTo>
                <a:lnTo>
                  <a:pt x="11" y="74"/>
                </a:lnTo>
                <a:lnTo>
                  <a:pt x="4" y="96"/>
                </a:lnTo>
                <a:lnTo>
                  <a:pt x="0" y="122"/>
                </a:lnTo>
                <a:lnTo>
                  <a:pt x="4" y="148"/>
                </a:lnTo>
                <a:lnTo>
                  <a:pt x="11" y="170"/>
                </a:lnTo>
                <a:lnTo>
                  <a:pt x="22" y="189"/>
                </a:lnTo>
                <a:lnTo>
                  <a:pt x="37" y="208"/>
                </a:lnTo>
                <a:lnTo>
                  <a:pt x="56" y="222"/>
                </a:lnTo>
                <a:lnTo>
                  <a:pt x="74" y="233"/>
                </a:lnTo>
                <a:lnTo>
                  <a:pt x="97" y="241"/>
                </a:lnTo>
                <a:lnTo>
                  <a:pt x="123" y="245"/>
                </a:lnTo>
                <a:lnTo>
                  <a:pt x="149" y="241"/>
                </a:lnTo>
                <a:lnTo>
                  <a:pt x="171" y="233"/>
                </a:lnTo>
                <a:lnTo>
                  <a:pt x="190" y="222"/>
                </a:lnTo>
                <a:lnTo>
                  <a:pt x="208" y="208"/>
                </a:lnTo>
                <a:lnTo>
                  <a:pt x="223" y="189"/>
                </a:lnTo>
                <a:lnTo>
                  <a:pt x="234" y="170"/>
                </a:lnTo>
                <a:lnTo>
                  <a:pt x="242" y="148"/>
                </a:lnTo>
                <a:lnTo>
                  <a:pt x="246" y="122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8" name="Freeform 56"/>
          <p:cNvSpPr>
            <a:spLocks/>
          </p:cNvSpPr>
          <p:nvPr/>
        </p:nvSpPr>
        <p:spPr bwMode="auto">
          <a:xfrm>
            <a:off x="1820863" y="2935288"/>
            <a:ext cx="160337" cy="111125"/>
          </a:xfrm>
          <a:custGeom>
            <a:avLst/>
            <a:gdLst>
              <a:gd name="T0" fmla="*/ 2147483647 w 101"/>
              <a:gd name="T1" fmla="*/ 2147483647 h 70"/>
              <a:gd name="T2" fmla="*/ 2147483647 w 101"/>
              <a:gd name="T3" fmla="*/ 2147483647 h 70"/>
              <a:gd name="T4" fmla="*/ 2147483647 w 101"/>
              <a:gd name="T5" fmla="*/ 2147483647 h 70"/>
              <a:gd name="T6" fmla="*/ 0 w 101"/>
              <a:gd name="T7" fmla="*/ 0 h 70"/>
              <a:gd name="T8" fmla="*/ 2147483647 w 101"/>
              <a:gd name="T9" fmla="*/ 2147483647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70"/>
              <a:gd name="T17" fmla="*/ 101 w 101"/>
              <a:gd name="T18" fmla="*/ 70 h 7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70">
                <a:moveTo>
                  <a:pt x="11" y="33"/>
                </a:moveTo>
                <a:lnTo>
                  <a:pt x="22" y="70"/>
                </a:lnTo>
                <a:lnTo>
                  <a:pt x="101" y="3"/>
                </a:lnTo>
                <a:lnTo>
                  <a:pt x="0" y="0"/>
                </a:lnTo>
                <a:lnTo>
                  <a:pt x="11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09" name="Line 57"/>
          <p:cNvSpPr>
            <a:spLocks noChangeShapeType="1"/>
          </p:cNvSpPr>
          <p:nvPr/>
        </p:nvSpPr>
        <p:spPr bwMode="auto">
          <a:xfrm flipH="1">
            <a:off x="1217613" y="2987675"/>
            <a:ext cx="620712" cy="2127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0" name="Freeform 58"/>
          <p:cNvSpPr>
            <a:spLocks/>
          </p:cNvSpPr>
          <p:nvPr/>
        </p:nvSpPr>
        <p:spPr bwMode="auto">
          <a:xfrm>
            <a:off x="1898650" y="4389438"/>
            <a:ext cx="123825" cy="153987"/>
          </a:xfrm>
          <a:custGeom>
            <a:avLst/>
            <a:gdLst>
              <a:gd name="T0" fmla="*/ 2147483647 w 78"/>
              <a:gd name="T1" fmla="*/ 2147483647 h 97"/>
              <a:gd name="T2" fmla="*/ 0 w 78"/>
              <a:gd name="T3" fmla="*/ 2147483647 h 97"/>
              <a:gd name="T4" fmla="*/ 2147483647 w 78"/>
              <a:gd name="T5" fmla="*/ 2147483647 h 97"/>
              <a:gd name="T6" fmla="*/ 2147483647 w 78"/>
              <a:gd name="T7" fmla="*/ 0 h 97"/>
              <a:gd name="T8" fmla="*/ 2147483647 w 78"/>
              <a:gd name="T9" fmla="*/ 2147483647 h 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97"/>
              <a:gd name="T17" fmla="*/ 78 w 78"/>
              <a:gd name="T18" fmla="*/ 97 h 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97">
                <a:moveTo>
                  <a:pt x="29" y="19"/>
                </a:moveTo>
                <a:lnTo>
                  <a:pt x="0" y="41"/>
                </a:lnTo>
                <a:lnTo>
                  <a:pt x="78" y="97"/>
                </a:lnTo>
                <a:lnTo>
                  <a:pt x="59" y="0"/>
                </a:lnTo>
                <a:lnTo>
                  <a:pt x="2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1" name="Line 59"/>
          <p:cNvSpPr>
            <a:spLocks noChangeShapeType="1"/>
          </p:cNvSpPr>
          <p:nvPr/>
        </p:nvSpPr>
        <p:spPr bwMode="auto">
          <a:xfrm flipH="1" flipV="1">
            <a:off x="1230313" y="3287713"/>
            <a:ext cx="714375" cy="11318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2" name="Freeform 60"/>
          <p:cNvSpPr>
            <a:spLocks/>
          </p:cNvSpPr>
          <p:nvPr/>
        </p:nvSpPr>
        <p:spPr bwMode="auto">
          <a:xfrm>
            <a:off x="1898650" y="3052763"/>
            <a:ext cx="134938" cy="152400"/>
          </a:xfrm>
          <a:custGeom>
            <a:avLst/>
            <a:gdLst>
              <a:gd name="T0" fmla="*/ 2147483647 w 85"/>
              <a:gd name="T1" fmla="*/ 2147483647 h 96"/>
              <a:gd name="T2" fmla="*/ 2147483647 w 85"/>
              <a:gd name="T3" fmla="*/ 2147483647 h 96"/>
              <a:gd name="T4" fmla="*/ 2147483647 w 85"/>
              <a:gd name="T5" fmla="*/ 0 h 96"/>
              <a:gd name="T6" fmla="*/ 0 w 85"/>
              <a:gd name="T7" fmla="*/ 2147483647 h 96"/>
              <a:gd name="T8" fmla="*/ 2147483647 w 85"/>
              <a:gd name="T9" fmla="*/ 2147483647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5"/>
              <a:gd name="T16" fmla="*/ 0 h 96"/>
              <a:gd name="T17" fmla="*/ 85 w 85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5" h="96">
                <a:moveTo>
                  <a:pt x="29" y="74"/>
                </a:moveTo>
                <a:lnTo>
                  <a:pt x="59" y="96"/>
                </a:lnTo>
                <a:lnTo>
                  <a:pt x="85" y="0"/>
                </a:lnTo>
                <a:lnTo>
                  <a:pt x="0" y="52"/>
                </a:lnTo>
                <a:lnTo>
                  <a:pt x="29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3" name="Line 61"/>
          <p:cNvSpPr>
            <a:spLocks noChangeShapeType="1"/>
          </p:cNvSpPr>
          <p:nvPr/>
        </p:nvSpPr>
        <p:spPr bwMode="auto">
          <a:xfrm flipH="1">
            <a:off x="1230313" y="3170238"/>
            <a:ext cx="714375" cy="91281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4" name="Freeform 62"/>
          <p:cNvSpPr>
            <a:spLocks/>
          </p:cNvSpPr>
          <p:nvPr/>
        </p:nvSpPr>
        <p:spPr bwMode="auto">
          <a:xfrm>
            <a:off x="1797050" y="4483100"/>
            <a:ext cx="160338" cy="130175"/>
          </a:xfrm>
          <a:custGeom>
            <a:avLst/>
            <a:gdLst>
              <a:gd name="T0" fmla="*/ 2147483647 w 101"/>
              <a:gd name="T1" fmla="*/ 2147483647 h 82"/>
              <a:gd name="T2" fmla="*/ 0 w 101"/>
              <a:gd name="T3" fmla="*/ 2147483647 h 82"/>
              <a:gd name="T4" fmla="*/ 2147483647 w 101"/>
              <a:gd name="T5" fmla="*/ 2147483647 h 82"/>
              <a:gd name="T6" fmla="*/ 2147483647 w 101"/>
              <a:gd name="T7" fmla="*/ 0 h 82"/>
              <a:gd name="T8" fmla="*/ 2147483647 w 101"/>
              <a:gd name="T9" fmla="*/ 2147483647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1"/>
              <a:gd name="T16" fmla="*/ 0 h 82"/>
              <a:gd name="T17" fmla="*/ 101 w 101"/>
              <a:gd name="T18" fmla="*/ 82 h 8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1" h="82">
                <a:moveTo>
                  <a:pt x="23" y="34"/>
                </a:moveTo>
                <a:lnTo>
                  <a:pt x="0" y="64"/>
                </a:lnTo>
                <a:lnTo>
                  <a:pt x="101" y="82"/>
                </a:lnTo>
                <a:lnTo>
                  <a:pt x="41" y="0"/>
                </a:lnTo>
                <a:lnTo>
                  <a:pt x="2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5" name="Line 63"/>
          <p:cNvSpPr>
            <a:spLocks noChangeShapeType="1"/>
          </p:cNvSpPr>
          <p:nvPr/>
        </p:nvSpPr>
        <p:spPr bwMode="auto">
          <a:xfrm flipH="1" flipV="1">
            <a:off x="1217613" y="4159250"/>
            <a:ext cx="615950" cy="3778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6" name="Freeform 76"/>
          <p:cNvSpPr>
            <a:spLocks/>
          </p:cNvSpPr>
          <p:nvPr/>
        </p:nvSpPr>
        <p:spPr bwMode="auto">
          <a:xfrm>
            <a:off x="679450" y="3205163"/>
            <a:ext cx="112713" cy="112712"/>
          </a:xfrm>
          <a:custGeom>
            <a:avLst/>
            <a:gdLst>
              <a:gd name="T0" fmla="*/ 0 w 71"/>
              <a:gd name="T1" fmla="*/ 0 h 71"/>
              <a:gd name="T2" fmla="*/ 0 w 71"/>
              <a:gd name="T3" fmla="*/ 2147483647 h 71"/>
              <a:gd name="T4" fmla="*/ 2147483647 w 71"/>
              <a:gd name="T5" fmla="*/ 2147483647 h 71"/>
              <a:gd name="T6" fmla="*/ 2147483647 w 71"/>
              <a:gd name="T7" fmla="*/ 2147483647 h 71"/>
              <a:gd name="T8" fmla="*/ 2147483647 w 71"/>
              <a:gd name="T9" fmla="*/ 2147483647 h 71"/>
              <a:gd name="T10" fmla="*/ 2147483647 w 71"/>
              <a:gd name="T11" fmla="*/ 2147483647 h 71"/>
              <a:gd name="T12" fmla="*/ 2147483647 w 71"/>
              <a:gd name="T13" fmla="*/ 2147483647 h 71"/>
              <a:gd name="T14" fmla="*/ 0 w 71"/>
              <a:gd name="T15" fmla="*/ 2147483647 h 71"/>
              <a:gd name="T16" fmla="*/ 0 w 71"/>
              <a:gd name="T17" fmla="*/ 2147483647 h 71"/>
              <a:gd name="T18" fmla="*/ 2147483647 w 71"/>
              <a:gd name="T19" fmla="*/ 2147483647 h 71"/>
              <a:gd name="T20" fmla="*/ 2147483647 w 71"/>
              <a:gd name="T21" fmla="*/ 2147483647 h 71"/>
              <a:gd name="T22" fmla="*/ 2147483647 w 71"/>
              <a:gd name="T23" fmla="*/ 2147483647 h 71"/>
              <a:gd name="T24" fmla="*/ 2147483647 w 71"/>
              <a:gd name="T25" fmla="*/ 2147483647 h 71"/>
              <a:gd name="T26" fmla="*/ 2147483647 w 71"/>
              <a:gd name="T27" fmla="*/ 2147483647 h 71"/>
              <a:gd name="T28" fmla="*/ 2147483647 w 71"/>
              <a:gd name="T29" fmla="*/ 2147483647 h 71"/>
              <a:gd name="T30" fmla="*/ 2147483647 w 71"/>
              <a:gd name="T31" fmla="*/ 2147483647 h 71"/>
              <a:gd name="T32" fmla="*/ 2147483647 w 71"/>
              <a:gd name="T33" fmla="*/ 2147483647 h 71"/>
              <a:gd name="T34" fmla="*/ 2147483647 w 71"/>
              <a:gd name="T35" fmla="*/ 2147483647 h 71"/>
              <a:gd name="T36" fmla="*/ 2147483647 w 71"/>
              <a:gd name="T37" fmla="*/ 2147483647 h 71"/>
              <a:gd name="T38" fmla="*/ 2147483647 w 71"/>
              <a:gd name="T39" fmla="*/ 2147483647 h 71"/>
              <a:gd name="T40" fmla="*/ 2147483647 w 71"/>
              <a:gd name="T41" fmla="*/ 2147483647 h 71"/>
              <a:gd name="T42" fmla="*/ 2147483647 w 71"/>
              <a:gd name="T43" fmla="*/ 2147483647 h 71"/>
              <a:gd name="T44" fmla="*/ 2147483647 w 71"/>
              <a:gd name="T45" fmla="*/ 2147483647 h 71"/>
              <a:gd name="T46" fmla="*/ 2147483647 w 71"/>
              <a:gd name="T47" fmla="*/ 2147483647 h 71"/>
              <a:gd name="T48" fmla="*/ 2147483647 w 71"/>
              <a:gd name="T49" fmla="*/ 2147483647 h 71"/>
              <a:gd name="T50" fmla="*/ 2147483647 w 71"/>
              <a:gd name="T51" fmla="*/ 2147483647 h 71"/>
              <a:gd name="T52" fmla="*/ 2147483647 w 71"/>
              <a:gd name="T53" fmla="*/ 2147483647 h 71"/>
              <a:gd name="T54" fmla="*/ 2147483647 w 71"/>
              <a:gd name="T55" fmla="*/ 2147483647 h 71"/>
              <a:gd name="T56" fmla="*/ 2147483647 w 71"/>
              <a:gd name="T57" fmla="*/ 2147483647 h 71"/>
              <a:gd name="T58" fmla="*/ 2147483647 w 71"/>
              <a:gd name="T59" fmla="*/ 2147483647 h 71"/>
              <a:gd name="T60" fmla="*/ 2147483647 w 71"/>
              <a:gd name="T61" fmla="*/ 2147483647 h 71"/>
              <a:gd name="T62" fmla="*/ 2147483647 w 71"/>
              <a:gd name="T63" fmla="*/ 0 h 71"/>
              <a:gd name="T64" fmla="*/ 2147483647 w 71"/>
              <a:gd name="T65" fmla="*/ 0 h 71"/>
              <a:gd name="T66" fmla="*/ 2147483647 w 71"/>
              <a:gd name="T67" fmla="*/ 2147483647 h 71"/>
              <a:gd name="T68" fmla="*/ 2147483647 w 71"/>
              <a:gd name="T69" fmla="*/ 2147483647 h 71"/>
              <a:gd name="T70" fmla="*/ 2147483647 w 71"/>
              <a:gd name="T71" fmla="*/ 2147483647 h 71"/>
              <a:gd name="T72" fmla="*/ 2147483647 w 71"/>
              <a:gd name="T73" fmla="*/ 2147483647 h 71"/>
              <a:gd name="T74" fmla="*/ 2147483647 w 71"/>
              <a:gd name="T75" fmla="*/ 2147483647 h 71"/>
              <a:gd name="T76" fmla="*/ 2147483647 w 71"/>
              <a:gd name="T77" fmla="*/ 2147483647 h 71"/>
              <a:gd name="T78" fmla="*/ 2147483647 w 71"/>
              <a:gd name="T79" fmla="*/ 2147483647 h 71"/>
              <a:gd name="T80" fmla="*/ 2147483647 w 71"/>
              <a:gd name="T81" fmla="*/ 2147483647 h 71"/>
              <a:gd name="T82" fmla="*/ 2147483647 w 71"/>
              <a:gd name="T83" fmla="*/ 2147483647 h 71"/>
              <a:gd name="T84" fmla="*/ 2147483647 w 71"/>
              <a:gd name="T85" fmla="*/ 0 h 71"/>
              <a:gd name="T86" fmla="*/ 0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0" y="0"/>
                </a:moveTo>
                <a:lnTo>
                  <a:pt x="0" y="4"/>
                </a:lnTo>
                <a:lnTo>
                  <a:pt x="8" y="4"/>
                </a:lnTo>
                <a:lnTo>
                  <a:pt x="15" y="12"/>
                </a:lnTo>
                <a:lnTo>
                  <a:pt x="30" y="34"/>
                </a:lnTo>
                <a:lnTo>
                  <a:pt x="12" y="60"/>
                </a:lnTo>
                <a:lnTo>
                  <a:pt x="8" y="67"/>
                </a:lnTo>
                <a:lnTo>
                  <a:pt x="0" y="67"/>
                </a:lnTo>
                <a:lnTo>
                  <a:pt x="0" y="71"/>
                </a:lnTo>
                <a:lnTo>
                  <a:pt x="23" y="71"/>
                </a:lnTo>
                <a:lnTo>
                  <a:pt x="23" y="67"/>
                </a:lnTo>
                <a:lnTo>
                  <a:pt x="19" y="67"/>
                </a:lnTo>
                <a:lnTo>
                  <a:pt x="15" y="67"/>
                </a:lnTo>
                <a:lnTo>
                  <a:pt x="19" y="60"/>
                </a:lnTo>
                <a:lnTo>
                  <a:pt x="34" y="41"/>
                </a:lnTo>
                <a:lnTo>
                  <a:pt x="45" y="60"/>
                </a:lnTo>
                <a:lnTo>
                  <a:pt x="45" y="63"/>
                </a:lnTo>
                <a:lnTo>
                  <a:pt x="45" y="67"/>
                </a:lnTo>
                <a:lnTo>
                  <a:pt x="41" y="67"/>
                </a:lnTo>
                <a:lnTo>
                  <a:pt x="41" y="71"/>
                </a:lnTo>
                <a:lnTo>
                  <a:pt x="71" y="71"/>
                </a:lnTo>
                <a:lnTo>
                  <a:pt x="71" y="67"/>
                </a:lnTo>
                <a:lnTo>
                  <a:pt x="67" y="67"/>
                </a:lnTo>
                <a:lnTo>
                  <a:pt x="60" y="60"/>
                </a:lnTo>
                <a:lnTo>
                  <a:pt x="41" y="30"/>
                </a:lnTo>
                <a:lnTo>
                  <a:pt x="53" y="12"/>
                </a:lnTo>
                <a:lnTo>
                  <a:pt x="56" y="4"/>
                </a:lnTo>
                <a:lnTo>
                  <a:pt x="64" y="4"/>
                </a:lnTo>
                <a:lnTo>
                  <a:pt x="64" y="0"/>
                </a:lnTo>
                <a:lnTo>
                  <a:pt x="41" y="0"/>
                </a:lnTo>
                <a:lnTo>
                  <a:pt x="41" y="4"/>
                </a:lnTo>
                <a:lnTo>
                  <a:pt x="45" y="4"/>
                </a:lnTo>
                <a:lnTo>
                  <a:pt x="45" y="8"/>
                </a:lnTo>
                <a:lnTo>
                  <a:pt x="45" y="12"/>
                </a:lnTo>
                <a:lnTo>
                  <a:pt x="34" y="23"/>
                </a:lnTo>
                <a:lnTo>
                  <a:pt x="30" y="12"/>
                </a:lnTo>
                <a:lnTo>
                  <a:pt x="27" y="8"/>
                </a:lnTo>
                <a:lnTo>
                  <a:pt x="30" y="4"/>
                </a:lnTo>
                <a:lnTo>
                  <a:pt x="34" y="4"/>
                </a:lnTo>
                <a:lnTo>
                  <a:pt x="3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7" name="Freeform 77"/>
          <p:cNvSpPr>
            <a:spLocks/>
          </p:cNvSpPr>
          <p:nvPr/>
        </p:nvSpPr>
        <p:spPr bwMode="auto">
          <a:xfrm>
            <a:off x="822325" y="3259138"/>
            <a:ext cx="52388" cy="128587"/>
          </a:xfrm>
          <a:custGeom>
            <a:avLst/>
            <a:gdLst>
              <a:gd name="T0" fmla="*/ 2147483647 w 33"/>
              <a:gd name="T1" fmla="*/ 0 h 81"/>
              <a:gd name="T2" fmla="*/ 0 w 33"/>
              <a:gd name="T3" fmla="*/ 2147483647 h 81"/>
              <a:gd name="T4" fmla="*/ 0 w 33"/>
              <a:gd name="T5" fmla="*/ 2147483647 h 81"/>
              <a:gd name="T6" fmla="*/ 0 w 33"/>
              <a:gd name="T7" fmla="*/ 2147483647 h 81"/>
              <a:gd name="T8" fmla="*/ 2147483647 w 33"/>
              <a:gd name="T9" fmla="*/ 2147483647 h 81"/>
              <a:gd name="T10" fmla="*/ 2147483647 w 33"/>
              <a:gd name="T11" fmla="*/ 2147483647 h 81"/>
              <a:gd name="T12" fmla="*/ 2147483647 w 33"/>
              <a:gd name="T13" fmla="*/ 2147483647 h 81"/>
              <a:gd name="T14" fmla="*/ 2147483647 w 33"/>
              <a:gd name="T15" fmla="*/ 2147483647 h 81"/>
              <a:gd name="T16" fmla="*/ 2147483647 w 33"/>
              <a:gd name="T17" fmla="*/ 2147483647 h 81"/>
              <a:gd name="T18" fmla="*/ 2147483647 w 33"/>
              <a:gd name="T19" fmla="*/ 2147483647 h 81"/>
              <a:gd name="T20" fmla="*/ 2147483647 w 33"/>
              <a:gd name="T21" fmla="*/ 2147483647 h 81"/>
              <a:gd name="T22" fmla="*/ 0 w 33"/>
              <a:gd name="T23" fmla="*/ 2147483647 h 81"/>
              <a:gd name="T24" fmla="*/ 0 w 33"/>
              <a:gd name="T25" fmla="*/ 2147483647 h 81"/>
              <a:gd name="T26" fmla="*/ 2147483647 w 33"/>
              <a:gd name="T27" fmla="*/ 2147483647 h 81"/>
              <a:gd name="T28" fmla="*/ 2147483647 w 33"/>
              <a:gd name="T29" fmla="*/ 2147483647 h 81"/>
              <a:gd name="T30" fmla="*/ 2147483647 w 33"/>
              <a:gd name="T31" fmla="*/ 2147483647 h 81"/>
              <a:gd name="T32" fmla="*/ 2147483647 w 33"/>
              <a:gd name="T33" fmla="*/ 2147483647 h 81"/>
              <a:gd name="T34" fmla="*/ 2147483647 w 33"/>
              <a:gd name="T35" fmla="*/ 2147483647 h 81"/>
              <a:gd name="T36" fmla="*/ 2147483647 w 33"/>
              <a:gd name="T37" fmla="*/ 0 h 81"/>
              <a:gd name="T38" fmla="*/ 2147483647 w 33"/>
              <a:gd name="T39" fmla="*/ 0 h 8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3"/>
              <a:gd name="T61" fmla="*/ 0 h 81"/>
              <a:gd name="T62" fmla="*/ 33 w 33"/>
              <a:gd name="T63" fmla="*/ 81 h 8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3" h="81">
                <a:moveTo>
                  <a:pt x="22" y="0"/>
                </a:moveTo>
                <a:lnTo>
                  <a:pt x="0" y="11"/>
                </a:lnTo>
                <a:lnTo>
                  <a:pt x="0" y="15"/>
                </a:lnTo>
                <a:lnTo>
                  <a:pt x="0" y="11"/>
                </a:lnTo>
                <a:lnTo>
                  <a:pt x="7" y="11"/>
                </a:lnTo>
                <a:lnTo>
                  <a:pt x="11" y="11"/>
                </a:lnTo>
                <a:lnTo>
                  <a:pt x="11" y="15"/>
                </a:lnTo>
                <a:lnTo>
                  <a:pt x="11" y="74"/>
                </a:lnTo>
                <a:lnTo>
                  <a:pt x="11" y="78"/>
                </a:lnTo>
                <a:lnTo>
                  <a:pt x="0" y="81"/>
                </a:lnTo>
                <a:lnTo>
                  <a:pt x="33" y="81"/>
                </a:lnTo>
                <a:lnTo>
                  <a:pt x="26" y="81"/>
                </a:lnTo>
                <a:lnTo>
                  <a:pt x="22" y="78"/>
                </a:lnTo>
                <a:lnTo>
                  <a:pt x="22" y="74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8" name="Freeform 78"/>
          <p:cNvSpPr>
            <a:spLocks/>
          </p:cNvSpPr>
          <p:nvPr/>
        </p:nvSpPr>
        <p:spPr bwMode="auto">
          <a:xfrm>
            <a:off x="668338" y="4089400"/>
            <a:ext cx="112712" cy="111125"/>
          </a:xfrm>
          <a:custGeom>
            <a:avLst/>
            <a:gdLst>
              <a:gd name="T0" fmla="*/ 0 w 71"/>
              <a:gd name="T1" fmla="*/ 0 h 70"/>
              <a:gd name="T2" fmla="*/ 0 w 71"/>
              <a:gd name="T3" fmla="*/ 0 h 70"/>
              <a:gd name="T4" fmla="*/ 2147483647 w 71"/>
              <a:gd name="T5" fmla="*/ 2147483647 h 70"/>
              <a:gd name="T6" fmla="*/ 2147483647 w 71"/>
              <a:gd name="T7" fmla="*/ 2147483647 h 70"/>
              <a:gd name="T8" fmla="*/ 2147483647 w 71"/>
              <a:gd name="T9" fmla="*/ 2147483647 h 70"/>
              <a:gd name="T10" fmla="*/ 2147483647 w 71"/>
              <a:gd name="T11" fmla="*/ 2147483647 h 70"/>
              <a:gd name="T12" fmla="*/ 2147483647 w 71"/>
              <a:gd name="T13" fmla="*/ 2147483647 h 70"/>
              <a:gd name="T14" fmla="*/ 0 w 71"/>
              <a:gd name="T15" fmla="*/ 2147483647 h 70"/>
              <a:gd name="T16" fmla="*/ 0 w 71"/>
              <a:gd name="T17" fmla="*/ 2147483647 h 70"/>
              <a:gd name="T18" fmla="*/ 2147483647 w 71"/>
              <a:gd name="T19" fmla="*/ 2147483647 h 70"/>
              <a:gd name="T20" fmla="*/ 2147483647 w 71"/>
              <a:gd name="T21" fmla="*/ 2147483647 h 70"/>
              <a:gd name="T22" fmla="*/ 2147483647 w 71"/>
              <a:gd name="T23" fmla="*/ 2147483647 h 70"/>
              <a:gd name="T24" fmla="*/ 2147483647 w 71"/>
              <a:gd name="T25" fmla="*/ 2147483647 h 70"/>
              <a:gd name="T26" fmla="*/ 2147483647 w 71"/>
              <a:gd name="T27" fmla="*/ 2147483647 h 70"/>
              <a:gd name="T28" fmla="*/ 2147483647 w 71"/>
              <a:gd name="T29" fmla="*/ 2147483647 h 70"/>
              <a:gd name="T30" fmla="*/ 2147483647 w 71"/>
              <a:gd name="T31" fmla="*/ 2147483647 h 70"/>
              <a:gd name="T32" fmla="*/ 2147483647 w 71"/>
              <a:gd name="T33" fmla="*/ 2147483647 h 70"/>
              <a:gd name="T34" fmla="*/ 2147483647 w 71"/>
              <a:gd name="T35" fmla="*/ 2147483647 h 70"/>
              <a:gd name="T36" fmla="*/ 2147483647 w 71"/>
              <a:gd name="T37" fmla="*/ 2147483647 h 70"/>
              <a:gd name="T38" fmla="*/ 2147483647 w 71"/>
              <a:gd name="T39" fmla="*/ 2147483647 h 70"/>
              <a:gd name="T40" fmla="*/ 2147483647 w 71"/>
              <a:gd name="T41" fmla="*/ 2147483647 h 70"/>
              <a:gd name="T42" fmla="*/ 2147483647 w 71"/>
              <a:gd name="T43" fmla="*/ 2147483647 h 70"/>
              <a:gd name="T44" fmla="*/ 2147483647 w 71"/>
              <a:gd name="T45" fmla="*/ 2147483647 h 70"/>
              <a:gd name="T46" fmla="*/ 2147483647 w 71"/>
              <a:gd name="T47" fmla="*/ 2147483647 h 70"/>
              <a:gd name="T48" fmla="*/ 2147483647 w 71"/>
              <a:gd name="T49" fmla="*/ 2147483647 h 70"/>
              <a:gd name="T50" fmla="*/ 2147483647 w 71"/>
              <a:gd name="T51" fmla="*/ 2147483647 h 70"/>
              <a:gd name="T52" fmla="*/ 2147483647 w 71"/>
              <a:gd name="T53" fmla="*/ 2147483647 h 70"/>
              <a:gd name="T54" fmla="*/ 2147483647 w 71"/>
              <a:gd name="T55" fmla="*/ 2147483647 h 70"/>
              <a:gd name="T56" fmla="*/ 2147483647 w 71"/>
              <a:gd name="T57" fmla="*/ 2147483647 h 70"/>
              <a:gd name="T58" fmla="*/ 2147483647 w 71"/>
              <a:gd name="T59" fmla="*/ 2147483647 h 70"/>
              <a:gd name="T60" fmla="*/ 2147483647 w 71"/>
              <a:gd name="T61" fmla="*/ 0 h 70"/>
              <a:gd name="T62" fmla="*/ 2147483647 w 71"/>
              <a:gd name="T63" fmla="*/ 0 h 70"/>
              <a:gd name="T64" fmla="*/ 2147483647 w 71"/>
              <a:gd name="T65" fmla="*/ 0 h 70"/>
              <a:gd name="T66" fmla="*/ 2147483647 w 71"/>
              <a:gd name="T67" fmla="*/ 0 h 70"/>
              <a:gd name="T68" fmla="*/ 2147483647 w 71"/>
              <a:gd name="T69" fmla="*/ 2147483647 h 70"/>
              <a:gd name="T70" fmla="*/ 2147483647 w 71"/>
              <a:gd name="T71" fmla="*/ 2147483647 h 70"/>
              <a:gd name="T72" fmla="*/ 2147483647 w 71"/>
              <a:gd name="T73" fmla="*/ 2147483647 h 70"/>
              <a:gd name="T74" fmla="*/ 2147483647 w 71"/>
              <a:gd name="T75" fmla="*/ 2147483647 h 70"/>
              <a:gd name="T76" fmla="*/ 2147483647 w 71"/>
              <a:gd name="T77" fmla="*/ 2147483647 h 70"/>
              <a:gd name="T78" fmla="*/ 2147483647 w 71"/>
              <a:gd name="T79" fmla="*/ 2147483647 h 70"/>
              <a:gd name="T80" fmla="*/ 2147483647 w 71"/>
              <a:gd name="T81" fmla="*/ 2147483647 h 70"/>
              <a:gd name="T82" fmla="*/ 2147483647 w 71"/>
              <a:gd name="T83" fmla="*/ 0 h 70"/>
              <a:gd name="T84" fmla="*/ 2147483647 w 71"/>
              <a:gd name="T85" fmla="*/ 0 h 70"/>
              <a:gd name="T86" fmla="*/ 0 w 71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0"/>
              <a:gd name="T134" fmla="*/ 71 w 71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0">
                <a:moveTo>
                  <a:pt x="0" y="0"/>
                </a:moveTo>
                <a:lnTo>
                  <a:pt x="0" y="0"/>
                </a:lnTo>
                <a:lnTo>
                  <a:pt x="7" y="4"/>
                </a:lnTo>
                <a:lnTo>
                  <a:pt x="15" y="11"/>
                </a:lnTo>
                <a:lnTo>
                  <a:pt x="30" y="33"/>
                </a:lnTo>
                <a:lnTo>
                  <a:pt x="11" y="59"/>
                </a:lnTo>
                <a:lnTo>
                  <a:pt x="7" y="63"/>
                </a:lnTo>
                <a:lnTo>
                  <a:pt x="0" y="67"/>
                </a:lnTo>
                <a:lnTo>
                  <a:pt x="0" y="70"/>
                </a:lnTo>
                <a:lnTo>
                  <a:pt x="22" y="70"/>
                </a:lnTo>
                <a:lnTo>
                  <a:pt x="22" y="67"/>
                </a:lnTo>
                <a:lnTo>
                  <a:pt x="19" y="67"/>
                </a:lnTo>
                <a:lnTo>
                  <a:pt x="19" y="63"/>
                </a:lnTo>
                <a:lnTo>
                  <a:pt x="19" y="59"/>
                </a:lnTo>
                <a:lnTo>
                  <a:pt x="19" y="56"/>
                </a:lnTo>
                <a:lnTo>
                  <a:pt x="30" y="37"/>
                </a:lnTo>
                <a:lnTo>
                  <a:pt x="45" y="56"/>
                </a:lnTo>
                <a:lnTo>
                  <a:pt x="45" y="59"/>
                </a:lnTo>
                <a:lnTo>
                  <a:pt x="48" y="63"/>
                </a:lnTo>
                <a:lnTo>
                  <a:pt x="45" y="67"/>
                </a:lnTo>
                <a:lnTo>
                  <a:pt x="41" y="67"/>
                </a:lnTo>
                <a:lnTo>
                  <a:pt x="41" y="70"/>
                </a:lnTo>
                <a:lnTo>
                  <a:pt x="71" y="70"/>
                </a:lnTo>
                <a:lnTo>
                  <a:pt x="71" y="67"/>
                </a:lnTo>
                <a:lnTo>
                  <a:pt x="67" y="63"/>
                </a:lnTo>
                <a:lnTo>
                  <a:pt x="60" y="59"/>
                </a:lnTo>
                <a:lnTo>
                  <a:pt x="41" y="26"/>
                </a:lnTo>
                <a:lnTo>
                  <a:pt x="52" y="7"/>
                </a:lnTo>
                <a:lnTo>
                  <a:pt x="56" y="4"/>
                </a:lnTo>
                <a:lnTo>
                  <a:pt x="63" y="0"/>
                </a:lnTo>
                <a:lnTo>
                  <a:pt x="41" y="0"/>
                </a:lnTo>
                <a:lnTo>
                  <a:pt x="45" y="4"/>
                </a:lnTo>
                <a:lnTo>
                  <a:pt x="45" y="7"/>
                </a:lnTo>
                <a:lnTo>
                  <a:pt x="37" y="22"/>
                </a:lnTo>
                <a:lnTo>
                  <a:pt x="30" y="11"/>
                </a:lnTo>
                <a:lnTo>
                  <a:pt x="26" y="4"/>
                </a:lnTo>
                <a:lnTo>
                  <a:pt x="30" y="4"/>
                </a:lnTo>
                <a:lnTo>
                  <a:pt x="3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19" name="Freeform 79"/>
          <p:cNvSpPr>
            <a:spLocks/>
          </p:cNvSpPr>
          <p:nvPr/>
        </p:nvSpPr>
        <p:spPr bwMode="auto">
          <a:xfrm>
            <a:off x="792163" y="4183063"/>
            <a:ext cx="95250" cy="88900"/>
          </a:xfrm>
          <a:custGeom>
            <a:avLst/>
            <a:gdLst>
              <a:gd name="T0" fmla="*/ 2147483647 w 60"/>
              <a:gd name="T1" fmla="*/ 0 h 56"/>
              <a:gd name="T2" fmla="*/ 2147483647 w 60"/>
              <a:gd name="T3" fmla="*/ 0 h 56"/>
              <a:gd name="T4" fmla="*/ 0 w 60"/>
              <a:gd name="T5" fmla="*/ 2147483647 h 56"/>
              <a:gd name="T6" fmla="*/ 0 w 60"/>
              <a:gd name="T7" fmla="*/ 2147483647 h 56"/>
              <a:gd name="T8" fmla="*/ 2147483647 w 60"/>
              <a:gd name="T9" fmla="*/ 2147483647 h 56"/>
              <a:gd name="T10" fmla="*/ 2147483647 w 60"/>
              <a:gd name="T11" fmla="*/ 2147483647 h 56"/>
              <a:gd name="T12" fmla="*/ 2147483647 w 60"/>
              <a:gd name="T13" fmla="*/ 2147483647 h 56"/>
              <a:gd name="T14" fmla="*/ 2147483647 w 60"/>
              <a:gd name="T15" fmla="*/ 2147483647 h 56"/>
              <a:gd name="T16" fmla="*/ 2147483647 w 60"/>
              <a:gd name="T17" fmla="*/ 2147483647 h 56"/>
              <a:gd name="T18" fmla="*/ 0 w 60"/>
              <a:gd name="T19" fmla="*/ 2147483647 h 56"/>
              <a:gd name="T20" fmla="*/ 0 w 60"/>
              <a:gd name="T21" fmla="*/ 2147483647 h 56"/>
              <a:gd name="T22" fmla="*/ 2147483647 w 60"/>
              <a:gd name="T23" fmla="*/ 2147483647 h 56"/>
              <a:gd name="T24" fmla="*/ 2147483647 w 60"/>
              <a:gd name="T25" fmla="*/ 2147483647 h 56"/>
              <a:gd name="T26" fmla="*/ 2147483647 w 60"/>
              <a:gd name="T27" fmla="*/ 2147483647 h 56"/>
              <a:gd name="T28" fmla="*/ 2147483647 w 60"/>
              <a:gd name="T29" fmla="*/ 2147483647 h 56"/>
              <a:gd name="T30" fmla="*/ 2147483647 w 60"/>
              <a:gd name="T31" fmla="*/ 2147483647 h 56"/>
              <a:gd name="T32" fmla="*/ 2147483647 w 60"/>
              <a:gd name="T33" fmla="*/ 2147483647 h 56"/>
              <a:gd name="T34" fmla="*/ 2147483647 w 60"/>
              <a:gd name="T35" fmla="*/ 2147483647 h 56"/>
              <a:gd name="T36" fmla="*/ 2147483647 w 60"/>
              <a:gd name="T37" fmla="*/ 2147483647 h 56"/>
              <a:gd name="T38" fmla="*/ 2147483647 w 60"/>
              <a:gd name="T39" fmla="*/ 2147483647 h 56"/>
              <a:gd name="T40" fmla="*/ 2147483647 w 60"/>
              <a:gd name="T41" fmla="*/ 2147483647 h 56"/>
              <a:gd name="T42" fmla="*/ 2147483647 w 60"/>
              <a:gd name="T43" fmla="*/ 2147483647 h 56"/>
              <a:gd name="T44" fmla="*/ 2147483647 w 60"/>
              <a:gd name="T45" fmla="*/ 2147483647 h 56"/>
              <a:gd name="T46" fmla="*/ 2147483647 w 60"/>
              <a:gd name="T47" fmla="*/ 2147483647 h 56"/>
              <a:gd name="T48" fmla="*/ 2147483647 w 60"/>
              <a:gd name="T49" fmla="*/ 2147483647 h 56"/>
              <a:gd name="T50" fmla="*/ 2147483647 w 60"/>
              <a:gd name="T51" fmla="*/ 2147483647 h 56"/>
              <a:gd name="T52" fmla="*/ 2147483647 w 60"/>
              <a:gd name="T53" fmla="*/ 2147483647 h 56"/>
              <a:gd name="T54" fmla="*/ 2147483647 w 60"/>
              <a:gd name="T55" fmla="*/ 2147483647 h 56"/>
              <a:gd name="T56" fmla="*/ 2147483647 w 60"/>
              <a:gd name="T57" fmla="*/ 2147483647 h 56"/>
              <a:gd name="T58" fmla="*/ 2147483647 w 60"/>
              <a:gd name="T59" fmla="*/ 2147483647 h 56"/>
              <a:gd name="T60" fmla="*/ 2147483647 w 60"/>
              <a:gd name="T61" fmla="*/ 2147483647 h 56"/>
              <a:gd name="T62" fmla="*/ 2147483647 w 60"/>
              <a:gd name="T63" fmla="*/ 0 h 56"/>
              <a:gd name="T64" fmla="*/ 2147483647 w 60"/>
              <a:gd name="T65" fmla="*/ 0 h 56"/>
              <a:gd name="T66" fmla="*/ 2147483647 w 60"/>
              <a:gd name="T67" fmla="*/ 0 h 56"/>
              <a:gd name="T68" fmla="*/ 2147483647 w 60"/>
              <a:gd name="T69" fmla="*/ 2147483647 h 56"/>
              <a:gd name="T70" fmla="*/ 2147483647 w 60"/>
              <a:gd name="T71" fmla="*/ 0 h 56"/>
              <a:gd name="T72" fmla="*/ 2147483647 w 60"/>
              <a:gd name="T73" fmla="*/ 0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0"/>
              <a:gd name="T112" fmla="*/ 0 h 56"/>
              <a:gd name="T113" fmla="*/ 60 w 60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0" h="56">
                <a:moveTo>
                  <a:pt x="19" y="0"/>
                </a:moveTo>
                <a:lnTo>
                  <a:pt x="15" y="0"/>
                </a:lnTo>
                <a:lnTo>
                  <a:pt x="0" y="4"/>
                </a:lnTo>
                <a:lnTo>
                  <a:pt x="0" y="8"/>
                </a:lnTo>
                <a:lnTo>
                  <a:pt x="4" y="8"/>
                </a:lnTo>
                <a:lnTo>
                  <a:pt x="8" y="8"/>
                </a:lnTo>
                <a:lnTo>
                  <a:pt x="8" y="11"/>
                </a:lnTo>
                <a:lnTo>
                  <a:pt x="8" y="49"/>
                </a:lnTo>
                <a:lnTo>
                  <a:pt x="8" y="52"/>
                </a:lnTo>
                <a:lnTo>
                  <a:pt x="0" y="56"/>
                </a:lnTo>
                <a:lnTo>
                  <a:pt x="26" y="56"/>
                </a:lnTo>
                <a:lnTo>
                  <a:pt x="19" y="52"/>
                </a:lnTo>
                <a:lnTo>
                  <a:pt x="19" y="49"/>
                </a:lnTo>
                <a:lnTo>
                  <a:pt x="19" y="15"/>
                </a:lnTo>
                <a:lnTo>
                  <a:pt x="26" y="8"/>
                </a:lnTo>
                <a:lnTo>
                  <a:pt x="30" y="4"/>
                </a:lnTo>
                <a:lnTo>
                  <a:pt x="37" y="8"/>
                </a:lnTo>
                <a:lnTo>
                  <a:pt x="41" y="15"/>
                </a:lnTo>
                <a:lnTo>
                  <a:pt x="41" y="45"/>
                </a:lnTo>
                <a:lnTo>
                  <a:pt x="37" y="52"/>
                </a:lnTo>
                <a:lnTo>
                  <a:pt x="34" y="56"/>
                </a:lnTo>
                <a:lnTo>
                  <a:pt x="60" y="56"/>
                </a:lnTo>
                <a:lnTo>
                  <a:pt x="52" y="52"/>
                </a:lnTo>
                <a:lnTo>
                  <a:pt x="52" y="45"/>
                </a:lnTo>
                <a:lnTo>
                  <a:pt x="52" y="15"/>
                </a:lnTo>
                <a:lnTo>
                  <a:pt x="49" y="8"/>
                </a:lnTo>
                <a:lnTo>
                  <a:pt x="49" y="4"/>
                </a:lnTo>
                <a:lnTo>
                  <a:pt x="41" y="0"/>
                </a:lnTo>
                <a:lnTo>
                  <a:pt x="37" y="0"/>
                </a:lnTo>
                <a:lnTo>
                  <a:pt x="30" y="0"/>
                </a:lnTo>
                <a:lnTo>
                  <a:pt x="19" y="8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0" name="Freeform 100"/>
          <p:cNvSpPr>
            <a:spLocks/>
          </p:cNvSpPr>
          <p:nvPr/>
        </p:nvSpPr>
        <p:spPr bwMode="auto">
          <a:xfrm>
            <a:off x="1384300" y="2381250"/>
            <a:ext cx="58738" cy="171450"/>
          </a:xfrm>
          <a:custGeom>
            <a:avLst/>
            <a:gdLst>
              <a:gd name="T0" fmla="*/ 2147483647 w 37"/>
              <a:gd name="T1" fmla="*/ 0 h 108"/>
              <a:gd name="T2" fmla="*/ 0 w 37"/>
              <a:gd name="T3" fmla="*/ 2147483647 h 108"/>
              <a:gd name="T4" fmla="*/ 0 w 37"/>
              <a:gd name="T5" fmla="*/ 2147483647 h 108"/>
              <a:gd name="T6" fmla="*/ 2147483647 w 37"/>
              <a:gd name="T7" fmla="*/ 2147483647 h 108"/>
              <a:gd name="T8" fmla="*/ 2147483647 w 37"/>
              <a:gd name="T9" fmla="*/ 2147483647 h 108"/>
              <a:gd name="T10" fmla="*/ 2147483647 w 37"/>
              <a:gd name="T11" fmla="*/ 2147483647 h 108"/>
              <a:gd name="T12" fmla="*/ 2147483647 w 37"/>
              <a:gd name="T13" fmla="*/ 2147483647 h 108"/>
              <a:gd name="T14" fmla="*/ 2147483647 w 37"/>
              <a:gd name="T15" fmla="*/ 2147483647 h 108"/>
              <a:gd name="T16" fmla="*/ 2147483647 w 37"/>
              <a:gd name="T17" fmla="*/ 2147483647 h 108"/>
              <a:gd name="T18" fmla="*/ 2147483647 w 37"/>
              <a:gd name="T19" fmla="*/ 2147483647 h 108"/>
              <a:gd name="T20" fmla="*/ 0 w 37"/>
              <a:gd name="T21" fmla="*/ 2147483647 h 108"/>
              <a:gd name="T22" fmla="*/ 0 w 37"/>
              <a:gd name="T23" fmla="*/ 2147483647 h 108"/>
              <a:gd name="T24" fmla="*/ 2147483647 w 37"/>
              <a:gd name="T25" fmla="*/ 2147483647 h 108"/>
              <a:gd name="T26" fmla="*/ 2147483647 w 37"/>
              <a:gd name="T27" fmla="*/ 2147483647 h 108"/>
              <a:gd name="T28" fmla="*/ 2147483647 w 37"/>
              <a:gd name="T29" fmla="*/ 2147483647 h 108"/>
              <a:gd name="T30" fmla="*/ 2147483647 w 37"/>
              <a:gd name="T31" fmla="*/ 2147483647 h 108"/>
              <a:gd name="T32" fmla="*/ 2147483647 w 37"/>
              <a:gd name="T33" fmla="*/ 2147483647 h 108"/>
              <a:gd name="T34" fmla="*/ 2147483647 w 37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7"/>
              <a:gd name="T55" fmla="*/ 0 h 108"/>
              <a:gd name="T56" fmla="*/ 37 w 37"/>
              <a:gd name="T57" fmla="*/ 108 h 10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7" h="108">
                <a:moveTo>
                  <a:pt x="26" y="0"/>
                </a:moveTo>
                <a:lnTo>
                  <a:pt x="0" y="7"/>
                </a:lnTo>
                <a:lnTo>
                  <a:pt x="3" y="7"/>
                </a:lnTo>
                <a:lnTo>
                  <a:pt x="11" y="11"/>
                </a:lnTo>
                <a:lnTo>
                  <a:pt x="11" y="15"/>
                </a:lnTo>
                <a:lnTo>
                  <a:pt x="11" y="96"/>
                </a:lnTo>
                <a:lnTo>
                  <a:pt x="7" y="100"/>
                </a:lnTo>
                <a:lnTo>
                  <a:pt x="0" y="104"/>
                </a:lnTo>
                <a:lnTo>
                  <a:pt x="0" y="108"/>
                </a:lnTo>
                <a:lnTo>
                  <a:pt x="37" y="108"/>
                </a:lnTo>
                <a:lnTo>
                  <a:pt x="37" y="104"/>
                </a:lnTo>
                <a:lnTo>
                  <a:pt x="26" y="100"/>
                </a:lnTo>
                <a:lnTo>
                  <a:pt x="26" y="96"/>
                </a:lnTo>
                <a:lnTo>
                  <a:pt x="26" y="93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1" name="Freeform 101"/>
          <p:cNvSpPr>
            <a:spLocks noEditPoints="1"/>
          </p:cNvSpPr>
          <p:nvPr/>
        </p:nvSpPr>
        <p:spPr bwMode="auto">
          <a:xfrm>
            <a:off x="1454150" y="2381250"/>
            <a:ext cx="58738" cy="171450"/>
          </a:xfrm>
          <a:custGeom>
            <a:avLst/>
            <a:gdLst>
              <a:gd name="T0" fmla="*/ 2147483647 w 37"/>
              <a:gd name="T1" fmla="*/ 0 h 108"/>
              <a:gd name="T2" fmla="*/ 2147483647 w 37"/>
              <a:gd name="T3" fmla="*/ 2147483647 h 108"/>
              <a:gd name="T4" fmla="*/ 2147483647 w 37"/>
              <a:gd name="T5" fmla="*/ 2147483647 h 108"/>
              <a:gd name="T6" fmla="*/ 2147483647 w 37"/>
              <a:gd name="T7" fmla="*/ 2147483647 h 108"/>
              <a:gd name="T8" fmla="*/ 2147483647 w 37"/>
              <a:gd name="T9" fmla="*/ 2147483647 h 108"/>
              <a:gd name="T10" fmla="*/ 2147483647 w 37"/>
              <a:gd name="T11" fmla="*/ 2147483647 h 108"/>
              <a:gd name="T12" fmla="*/ 2147483647 w 37"/>
              <a:gd name="T13" fmla="*/ 2147483647 h 108"/>
              <a:gd name="T14" fmla="*/ 2147483647 w 37"/>
              <a:gd name="T15" fmla="*/ 2147483647 h 108"/>
              <a:gd name="T16" fmla="*/ 2147483647 w 37"/>
              <a:gd name="T17" fmla="*/ 0 h 108"/>
              <a:gd name="T18" fmla="*/ 2147483647 w 37"/>
              <a:gd name="T19" fmla="*/ 2147483647 h 108"/>
              <a:gd name="T20" fmla="*/ 2147483647 w 37"/>
              <a:gd name="T21" fmla="*/ 2147483647 h 108"/>
              <a:gd name="T22" fmla="*/ 2147483647 w 37"/>
              <a:gd name="T23" fmla="*/ 2147483647 h 108"/>
              <a:gd name="T24" fmla="*/ 2147483647 w 37"/>
              <a:gd name="T25" fmla="*/ 2147483647 h 108"/>
              <a:gd name="T26" fmla="*/ 0 w 37"/>
              <a:gd name="T27" fmla="*/ 2147483647 h 108"/>
              <a:gd name="T28" fmla="*/ 0 w 37"/>
              <a:gd name="T29" fmla="*/ 2147483647 h 108"/>
              <a:gd name="T30" fmla="*/ 2147483647 w 37"/>
              <a:gd name="T31" fmla="*/ 2147483647 h 108"/>
              <a:gd name="T32" fmla="*/ 2147483647 w 37"/>
              <a:gd name="T33" fmla="*/ 2147483647 h 108"/>
              <a:gd name="T34" fmla="*/ 2147483647 w 37"/>
              <a:gd name="T35" fmla="*/ 2147483647 h 108"/>
              <a:gd name="T36" fmla="*/ 2147483647 w 37"/>
              <a:gd name="T37" fmla="*/ 2147483647 h 108"/>
              <a:gd name="T38" fmla="*/ 2147483647 w 37"/>
              <a:gd name="T39" fmla="*/ 2147483647 h 108"/>
              <a:gd name="T40" fmla="*/ 2147483647 w 37"/>
              <a:gd name="T41" fmla="*/ 2147483647 h 108"/>
              <a:gd name="T42" fmla="*/ 2147483647 w 37"/>
              <a:gd name="T43" fmla="*/ 2147483647 h 108"/>
              <a:gd name="T44" fmla="*/ 0 w 37"/>
              <a:gd name="T45" fmla="*/ 2147483647 h 108"/>
              <a:gd name="T46" fmla="*/ 0 w 37"/>
              <a:gd name="T47" fmla="*/ 2147483647 h 108"/>
              <a:gd name="T48" fmla="*/ 2147483647 w 37"/>
              <a:gd name="T49" fmla="*/ 2147483647 h 108"/>
              <a:gd name="T50" fmla="*/ 2147483647 w 37"/>
              <a:gd name="T51" fmla="*/ 2147483647 h 108"/>
              <a:gd name="T52" fmla="*/ 2147483647 w 37"/>
              <a:gd name="T53" fmla="*/ 2147483647 h 108"/>
              <a:gd name="T54" fmla="*/ 2147483647 w 37"/>
              <a:gd name="T55" fmla="*/ 2147483647 h 108"/>
              <a:gd name="T56" fmla="*/ 2147483647 w 37"/>
              <a:gd name="T57" fmla="*/ 2147483647 h 108"/>
              <a:gd name="T58" fmla="*/ 2147483647 w 37"/>
              <a:gd name="T59" fmla="*/ 2147483647 h 108"/>
              <a:gd name="T60" fmla="*/ 2147483647 w 37"/>
              <a:gd name="T61" fmla="*/ 2147483647 h 10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7"/>
              <a:gd name="T94" fmla="*/ 0 h 108"/>
              <a:gd name="T95" fmla="*/ 37 w 37"/>
              <a:gd name="T96" fmla="*/ 108 h 10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7" h="108">
                <a:moveTo>
                  <a:pt x="15" y="0"/>
                </a:moveTo>
                <a:lnTo>
                  <a:pt x="11" y="4"/>
                </a:lnTo>
                <a:lnTo>
                  <a:pt x="8" y="7"/>
                </a:lnTo>
                <a:lnTo>
                  <a:pt x="11" y="15"/>
                </a:lnTo>
                <a:lnTo>
                  <a:pt x="15" y="15"/>
                </a:lnTo>
                <a:lnTo>
                  <a:pt x="23" y="15"/>
                </a:lnTo>
                <a:lnTo>
                  <a:pt x="26" y="7"/>
                </a:lnTo>
                <a:lnTo>
                  <a:pt x="23" y="4"/>
                </a:lnTo>
                <a:lnTo>
                  <a:pt x="15" y="0"/>
                </a:lnTo>
                <a:close/>
                <a:moveTo>
                  <a:pt x="23" y="33"/>
                </a:moveTo>
                <a:lnTo>
                  <a:pt x="23" y="37"/>
                </a:lnTo>
                <a:lnTo>
                  <a:pt x="11" y="41"/>
                </a:lnTo>
                <a:lnTo>
                  <a:pt x="8" y="41"/>
                </a:lnTo>
                <a:lnTo>
                  <a:pt x="0" y="45"/>
                </a:lnTo>
                <a:lnTo>
                  <a:pt x="4" y="45"/>
                </a:lnTo>
                <a:lnTo>
                  <a:pt x="11" y="48"/>
                </a:lnTo>
                <a:lnTo>
                  <a:pt x="11" y="52"/>
                </a:lnTo>
                <a:lnTo>
                  <a:pt x="11" y="93"/>
                </a:lnTo>
                <a:lnTo>
                  <a:pt x="11" y="96"/>
                </a:lnTo>
                <a:lnTo>
                  <a:pt x="8" y="100"/>
                </a:lnTo>
                <a:lnTo>
                  <a:pt x="4" y="104"/>
                </a:lnTo>
                <a:lnTo>
                  <a:pt x="0" y="104"/>
                </a:lnTo>
                <a:lnTo>
                  <a:pt x="0" y="108"/>
                </a:lnTo>
                <a:lnTo>
                  <a:pt x="37" y="108"/>
                </a:lnTo>
                <a:lnTo>
                  <a:pt x="37" y="104"/>
                </a:lnTo>
                <a:lnTo>
                  <a:pt x="26" y="100"/>
                </a:lnTo>
                <a:lnTo>
                  <a:pt x="26" y="96"/>
                </a:lnTo>
                <a:lnTo>
                  <a:pt x="26" y="93"/>
                </a:lnTo>
                <a:lnTo>
                  <a:pt x="26" y="33"/>
                </a:lnTo>
                <a:lnTo>
                  <a:pt x="2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2" name="Freeform 102"/>
          <p:cNvSpPr>
            <a:spLocks/>
          </p:cNvSpPr>
          <p:nvPr/>
        </p:nvSpPr>
        <p:spPr bwMode="auto">
          <a:xfrm>
            <a:off x="1525588" y="2433638"/>
            <a:ext cx="112712" cy="119062"/>
          </a:xfrm>
          <a:custGeom>
            <a:avLst/>
            <a:gdLst>
              <a:gd name="T0" fmla="*/ 2147483647 w 71"/>
              <a:gd name="T1" fmla="*/ 0 h 75"/>
              <a:gd name="T2" fmla="*/ 2147483647 w 71"/>
              <a:gd name="T3" fmla="*/ 2147483647 h 75"/>
              <a:gd name="T4" fmla="*/ 0 w 71"/>
              <a:gd name="T5" fmla="*/ 2147483647 h 75"/>
              <a:gd name="T6" fmla="*/ 0 w 71"/>
              <a:gd name="T7" fmla="*/ 2147483647 h 75"/>
              <a:gd name="T8" fmla="*/ 2147483647 w 71"/>
              <a:gd name="T9" fmla="*/ 2147483647 h 75"/>
              <a:gd name="T10" fmla="*/ 2147483647 w 71"/>
              <a:gd name="T11" fmla="*/ 2147483647 h 75"/>
              <a:gd name="T12" fmla="*/ 2147483647 w 71"/>
              <a:gd name="T13" fmla="*/ 2147483647 h 75"/>
              <a:gd name="T14" fmla="*/ 2147483647 w 71"/>
              <a:gd name="T15" fmla="*/ 2147483647 h 75"/>
              <a:gd name="T16" fmla="*/ 2147483647 w 71"/>
              <a:gd name="T17" fmla="*/ 2147483647 h 75"/>
              <a:gd name="T18" fmla="*/ 0 w 71"/>
              <a:gd name="T19" fmla="*/ 2147483647 h 75"/>
              <a:gd name="T20" fmla="*/ 0 w 71"/>
              <a:gd name="T21" fmla="*/ 2147483647 h 75"/>
              <a:gd name="T22" fmla="*/ 2147483647 w 71"/>
              <a:gd name="T23" fmla="*/ 2147483647 h 75"/>
              <a:gd name="T24" fmla="*/ 2147483647 w 71"/>
              <a:gd name="T25" fmla="*/ 2147483647 h 75"/>
              <a:gd name="T26" fmla="*/ 2147483647 w 71"/>
              <a:gd name="T27" fmla="*/ 2147483647 h 75"/>
              <a:gd name="T28" fmla="*/ 2147483647 w 71"/>
              <a:gd name="T29" fmla="*/ 2147483647 h 75"/>
              <a:gd name="T30" fmla="*/ 2147483647 w 71"/>
              <a:gd name="T31" fmla="*/ 2147483647 h 75"/>
              <a:gd name="T32" fmla="*/ 2147483647 w 71"/>
              <a:gd name="T33" fmla="*/ 2147483647 h 75"/>
              <a:gd name="T34" fmla="*/ 2147483647 w 71"/>
              <a:gd name="T35" fmla="*/ 2147483647 h 75"/>
              <a:gd name="T36" fmla="*/ 2147483647 w 71"/>
              <a:gd name="T37" fmla="*/ 2147483647 h 75"/>
              <a:gd name="T38" fmla="*/ 2147483647 w 71"/>
              <a:gd name="T39" fmla="*/ 2147483647 h 75"/>
              <a:gd name="T40" fmla="*/ 2147483647 w 71"/>
              <a:gd name="T41" fmla="*/ 2147483647 h 75"/>
              <a:gd name="T42" fmla="*/ 2147483647 w 71"/>
              <a:gd name="T43" fmla="*/ 2147483647 h 75"/>
              <a:gd name="T44" fmla="*/ 2147483647 w 71"/>
              <a:gd name="T45" fmla="*/ 2147483647 h 75"/>
              <a:gd name="T46" fmla="*/ 2147483647 w 71"/>
              <a:gd name="T47" fmla="*/ 2147483647 h 75"/>
              <a:gd name="T48" fmla="*/ 2147483647 w 71"/>
              <a:gd name="T49" fmla="*/ 2147483647 h 75"/>
              <a:gd name="T50" fmla="*/ 2147483647 w 71"/>
              <a:gd name="T51" fmla="*/ 2147483647 h 75"/>
              <a:gd name="T52" fmla="*/ 2147483647 w 71"/>
              <a:gd name="T53" fmla="*/ 2147483647 h 75"/>
              <a:gd name="T54" fmla="*/ 2147483647 w 71"/>
              <a:gd name="T55" fmla="*/ 2147483647 h 75"/>
              <a:gd name="T56" fmla="*/ 2147483647 w 71"/>
              <a:gd name="T57" fmla="*/ 2147483647 h 75"/>
              <a:gd name="T58" fmla="*/ 2147483647 w 71"/>
              <a:gd name="T59" fmla="*/ 2147483647 h 75"/>
              <a:gd name="T60" fmla="*/ 2147483647 w 71"/>
              <a:gd name="T61" fmla="*/ 2147483647 h 75"/>
              <a:gd name="T62" fmla="*/ 2147483647 w 71"/>
              <a:gd name="T63" fmla="*/ 2147483647 h 75"/>
              <a:gd name="T64" fmla="*/ 2147483647 w 71"/>
              <a:gd name="T65" fmla="*/ 2147483647 h 75"/>
              <a:gd name="T66" fmla="*/ 2147483647 w 71"/>
              <a:gd name="T67" fmla="*/ 2147483647 h 75"/>
              <a:gd name="T68" fmla="*/ 2147483647 w 71"/>
              <a:gd name="T69" fmla="*/ 0 h 75"/>
              <a:gd name="T70" fmla="*/ 2147483647 w 71"/>
              <a:gd name="T71" fmla="*/ 2147483647 h 75"/>
              <a:gd name="T72" fmla="*/ 2147483647 w 71"/>
              <a:gd name="T73" fmla="*/ 2147483647 h 75"/>
              <a:gd name="T74" fmla="*/ 2147483647 w 71"/>
              <a:gd name="T75" fmla="*/ 0 h 75"/>
              <a:gd name="T76" fmla="*/ 2147483647 w 71"/>
              <a:gd name="T77" fmla="*/ 0 h 7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1"/>
              <a:gd name="T118" fmla="*/ 0 h 75"/>
              <a:gd name="T119" fmla="*/ 71 w 71"/>
              <a:gd name="T120" fmla="*/ 75 h 7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1" h="75">
                <a:moveTo>
                  <a:pt x="19" y="0"/>
                </a:moveTo>
                <a:lnTo>
                  <a:pt x="15" y="4"/>
                </a:lnTo>
                <a:lnTo>
                  <a:pt x="0" y="8"/>
                </a:lnTo>
                <a:lnTo>
                  <a:pt x="0" y="12"/>
                </a:lnTo>
                <a:lnTo>
                  <a:pt x="4" y="12"/>
                </a:lnTo>
                <a:lnTo>
                  <a:pt x="7" y="12"/>
                </a:lnTo>
                <a:lnTo>
                  <a:pt x="7" y="19"/>
                </a:lnTo>
                <a:lnTo>
                  <a:pt x="7" y="63"/>
                </a:lnTo>
                <a:lnTo>
                  <a:pt x="7" y="67"/>
                </a:lnTo>
                <a:lnTo>
                  <a:pt x="0" y="71"/>
                </a:lnTo>
                <a:lnTo>
                  <a:pt x="0" y="75"/>
                </a:lnTo>
                <a:lnTo>
                  <a:pt x="33" y="75"/>
                </a:lnTo>
                <a:lnTo>
                  <a:pt x="33" y="71"/>
                </a:lnTo>
                <a:lnTo>
                  <a:pt x="26" y="67"/>
                </a:lnTo>
                <a:lnTo>
                  <a:pt x="22" y="63"/>
                </a:lnTo>
                <a:lnTo>
                  <a:pt x="22" y="19"/>
                </a:lnTo>
                <a:lnTo>
                  <a:pt x="30" y="12"/>
                </a:lnTo>
                <a:lnTo>
                  <a:pt x="37" y="12"/>
                </a:lnTo>
                <a:lnTo>
                  <a:pt x="41" y="12"/>
                </a:lnTo>
                <a:lnTo>
                  <a:pt x="45" y="15"/>
                </a:lnTo>
                <a:lnTo>
                  <a:pt x="48" y="19"/>
                </a:lnTo>
                <a:lnTo>
                  <a:pt x="48" y="23"/>
                </a:lnTo>
                <a:lnTo>
                  <a:pt x="48" y="60"/>
                </a:lnTo>
                <a:lnTo>
                  <a:pt x="48" y="67"/>
                </a:lnTo>
                <a:lnTo>
                  <a:pt x="37" y="71"/>
                </a:lnTo>
                <a:lnTo>
                  <a:pt x="37" y="75"/>
                </a:lnTo>
                <a:lnTo>
                  <a:pt x="71" y="75"/>
                </a:lnTo>
                <a:lnTo>
                  <a:pt x="71" y="71"/>
                </a:lnTo>
                <a:lnTo>
                  <a:pt x="63" y="67"/>
                </a:lnTo>
                <a:lnTo>
                  <a:pt x="60" y="60"/>
                </a:lnTo>
                <a:lnTo>
                  <a:pt x="60" y="23"/>
                </a:lnTo>
                <a:lnTo>
                  <a:pt x="60" y="15"/>
                </a:lnTo>
                <a:lnTo>
                  <a:pt x="56" y="8"/>
                </a:lnTo>
                <a:lnTo>
                  <a:pt x="52" y="4"/>
                </a:lnTo>
                <a:lnTo>
                  <a:pt x="45" y="0"/>
                </a:lnTo>
                <a:lnTo>
                  <a:pt x="33" y="4"/>
                </a:lnTo>
                <a:lnTo>
                  <a:pt x="22" y="15"/>
                </a:lnTo>
                <a:lnTo>
                  <a:pt x="22" y="0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3" name="Freeform 103"/>
          <p:cNvSpPr>
            <a:spLocks/>
          </p:cNvSpPr>
          <p:nvPr/>
        </p:nvSpPr>
        <p:spPr bwMode="auto">
          <a:xfrm>
            <a:off x="1662113" y="2522538"/>
            <a:ext cx="28575" cy="30162"/>
          </a:xfrm>
          <a:custGeom>
            <a:avLst/>
            <a:gdLst>
              <a:gd name="T0" fmla="*/ 2147483647 w 18"/>
              <a:gd name="T1" fmla="*/ 0 h 19"/>
              <a:gd name="T2" fmla="*/ 2147483647 w 18"/>
              <a:gd name="T3" fmla="*/ 2147483647 h 19"/>
              <a:gd name="T4" fmla="*/ 0 w 18"/>
              <a:gd name="T5" fmla="*/ 2147483647 h 19"/>
              <a:gd name="T6" fmla="*/ 2147483647 w 18"/>
              <a:gd name="T7" fmla="*/ 2147483647 h 19"/>
              <a:gd name="T8" fmla="*/ 2147483647 w 18"/>
              <a:gd name="T9" fmla="*/ 2147483647 h 19"/>
              <a:gd name="T10" fmla="*/ 2147483647 w 18"/>
              <a:gd name="T11" fmla="*/ 2147483647 h 19"/>
              <a:gd name="T12" fmla="*/ 2147483647 w 18"/>
              <a:gd name="T13" fmla="*/ 2147483647 h 19"/>
              <a:gd name="T14" fmla="*/ 2147483647 w 18"/>
              <a:gd name="T15" fmla="*/ 2147483647 h 19"/>
              <a:gd name="T16" fmla="*/ 2147483647 w 18"/>
              <a:gd name="T17" fmla="*/ 0 h 1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"/>
              <a:gd name="T28" fmla="*/ 0 h 19"/>
              <a:gd name="T29" fmla="*/ 18 w 18"/>
              <a:gd name="T30" fmla="*/ 19 h 1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" h="19">
                <a:moveTo>
                  <a:pt x="7" y="0"/>
                </a:moveTo>
                <a:lnTo>
                  <a:pt x="3" y="4"/>
                </a:lnTo>
                <a:lnTo>
                  <a:pt x="0" y="11"/>
                </a:lnTo>
                <a:lnTo>
                  <a:pt x="3" y="15"/>
                </a:lnTo>
                <a:lnTo>
                  <a:pt x="7" y="19"/>
                </a:lnTo>
                <a:lnTo>
                  <a:pt x="14" y="15"/>
                </a:lnTo>
                <a:lnTo>
                  <a:pt x="18" y="11"/>
                </a:lnTo>
                <a:lnTo>
                  <a:pt x="14" y="4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4" name="Freeform 104"/>
          <p:cNvSpPr>
            <a:spLocks/>
          </p:cNvSpPr>
          <p:nvPr/>
        </p:nvSpPr>
        <p:spPr bwMode="auto">
          <a:xfrm>
            <a:off x="1779588" y="2381250"/>
            <a:ext cx="112712" cy="171450"/>
          </a:xfrm>
          <a:custGeom>
            <a:avLst/>
            <a:gdLst>
              <a:gd name="T0" fmla="*/ 2147483647 w 71"/>
              <a:gd name="T1" fmla="*/ 0 h 108"/>
              <a:gd name="T2" fmla="*/ 2147483647 w 71"/>
              <a:gd name="T3" fmla="*/ 2147483647 h 108"/>
              <a:gd name="T4" fmla="*/ 2147483647 w 71"/>
              <a:gd name="T5" fmla="*/ 2147483647 h 108"/>
              <a:gd name="T6" fmla="*/ 2147483647 w 71"/>
              <a:gd name="T7" fmla="*/ 2147483647 h 108"/>
              <a:gd name="T8" fmla="*/ 2147483647 w 71"/>
              <a:gd name="T9" fmla="*/ 2147483647 h 108"/>
              <a:gd name="T10" fmla="*/ 2147483647 w 71"/>
              <a:gd name="T11" fmla="*/ 0 h 108"/>
              <a:gd name="T12" fmla="*/ 2147483647 w 71"/>
              <a:gd name="T13" fmla="*/ 2147483647 h 108"/>
              <a:gd name="T14" fmla="*/ 2147483647 w 71"/>
              <a:gd name="T15" fmla="*/ 2147483647 h 108"/>
              <a:gd name="T16" fmla="*/ 2147483647 w 71"/>
              <a:gd name="T17" fmla="*/ 2147483647 h 108"/>
              <a:gd name="T18" fmla="*/ 2147483647 w 71"/>
              <a:gd name="T19" fmla="*/ 2147483647 h 108"/>
              <a:gd name="T20" fmla="*/ 2147483647 w 71"/>
              <a:gd name="T21" fmla="*/ 2147483647 h 108"/>
              <a:gd name="T22" fmla="*/ 2147483647 w 71"/>
              <a:gd name="T23" fmla="*/ 2147483647 h 108"/>
              <a:gd name="T24" fmla="*/ 2147483647 w 71"/>
              <a:gd name="T25" fmla="*/ 2147483647 h 108"/>
              <a:gd name="T26" fmla="*/ 2147483647 w 71"/>
              <a:gd name="T27" fmla="*/ 2147483647 h 108"/>
              <a:gd name="T28" fmla="*/ 2147483647 w 71"/>
              <a:gd name="T29" fmla="*/ 2147483647 h 108"/>
              <a:gd name="T30" fmla="*/ 2147483647 w 71"/>
              <a:gd name="T31" fmla="*/ 2147483647 h 108"/>
              <a:gd name="T32" fmla="*/ 2147483647 w 71"/>
              <a:gd name="T33" fmla="*/ 2147483647 h 108"/>
              <a:gd name="T34" fmla="*/ 2147483647 w 71"/>
              <a:gd name="T35" fmla="*/ 2147483647 h 108"/>
              <a:gd name="T36" fmla="*/ 2147483647 w 71"/>
              <a:gd name="T37" fmla="*/ 2147483647 h 108"/>
              <a:gd name="T38" fmla="*/ 2147483647 w 71"/>
              <a:gd name="T39" fmla="*/ 2147483647 h 108"/>
              <a:gd name="T40" fmla="*/ 2147483647 w 71"/>
              <a:gd name="T41" fmla="*/ 2147483647 h 108"/>
              <a:gd name="T42" fmla="*/ 2147483647 w 71"/>
              <a:gd name="T43" fmla="*/ 2147483647 h 108"/>
              <a:gd name="T44" fmla="*/ 2147483647 w 71"/>
              <a:gd name="T45" fmla="*/ 2147483647 h 108"/>
              <a:gd name="T46" fmla="*/ 2147483647 w 71"/>
              <a:gd name="T47" fmla="*/ 2147483647 h 108"/>
              <a:gd name="T48" fmla="*/ 2147483647 w 71"/>
              <a:gd name="T49" fmla="*/ 2147483647 h 108"/>
              <a:gd name="T50" fmla="*/ 2147483647 w 71"/>
              <a:gd name="T51" fmla="*/ 2147483647 h 108"/>
              <a:gd name="T52" fmla="*/ 2147483647 w 71"/>
              <a:gd name="T53" fmla="*/ 2147483647 h 108"/>
              <a:gd name="T54" fmla="*/ 0 w 71"/>
              <a:gd name="T55" fmla="*/ 2147483647 h 108"/>
              <a:gd name="T56" fmla="*/ 2147483647 w 71"/>
              <a:gd name="T57" fmla="*/ 2147483647 h 108"/>
              <a:gd name="T58" fmla="*/ 2147483647 w 71"/>
              <a:gd name="T59" fmla="*/ 2147483647 h 108"/>
              <a:gd name="T60" fmla="*/ 2147483647 w 71"/>
              <a:gd name="T61" fmla="*/ 2147483647 h 108"/>
              <a:gd name="T62" fmla="*/ 2147483647 w 71"/>
              <a:gd name="T63" fmla="*/ 2147483647 h 108"/>
              <a:gd name="T64" fmla="*/ 2147483647 w 71"/>
              <a:gd name="T65" fmla="*/ 2147483647 h 108"/>
              <a:gd name="T66" fmla="*/ 2147483647 w 71"/>
              <a:gd name="T67" fmla="*/ 2147483647 h 108"/>
              <a:gd name="T68" fmla="*/ 2147483647 w 71"/>
              <a:gd name="T69" fmla="*/ 2147483647 h 108"/>
              <a:gd name="T70" fmla="*/ 2147483647 w 71"/>
              <a:gd name="T71" fmla="*/ 2147483647 h 108"/>
              <a:gd name="T72" fmla="*/ 2147483647 w 71"/>
              <a:gd name="T73" fmla="*/ 2147483647 h 108"/>
              <a:gd name="T74" fmla="*/ 2147483647 w 71"/>
              <a:gd name="T75" fmla="*/ 2147483647 h 108"/>
              <a:gd name="T76" fmla="*/ 2147483647 w 71"/>
              <a:gd name="T77" fmla="*/ 2147483647 h 108"/>
              <a:gd name="T78" fmla="*/ 2147483647 w 71"/>
              <a:gd name="T79" fmla="*/ 2147483647 h 108"/>
              <a:gd name="T80" fmla="*/ 2147483647 w 71"/>
              <a:gd name="T81" fmla="*/ 2147483647 h 108"/>
              <a:gd name="T82" fmla="*/ 2147483647 w 71"/>
              <a:gd name="T83" fmla="*/ 2147483647 h 108"/>
              <a:gd name="T84" fmla="*/ 2147483647 w 71"/>
              <a:gd name="T85" fmla="*/ 2147483647 h 108"/>
              <a:gd name="T86" fmla="*/ 2147483647 w 71"/>
              <a:gd name="T87" fmla="*/ 2147483647 h 108"/>
              <a:gd name="T88" fmla="*/ 2147483647 w 71"/>
              <a:gd name="T89" fmla="*/ 2147483647 h 108"/>
              <a:gd name="T90" fmla="*/ 2147483647 w 71"/>
              <a:gd name="T91" fmla="*/ 2147483647 h 108"/>
              <a:gd name="T92" fmla="*/ 2147483647 w 71"/>
              <a:gd name="T93" fmla="*/ 2147483647 h 108"/>
              <a:gd name="T94" fmla="*/ 2147483647 w 71"/>
              <a:gd name="T95" fmla="*/ 2147483647 h 108"/>
              <a:gd name="T96" fmla="*/ 2147483647 w 71"/>
              <a:gd name="T97" fmla="*/ 2147483647 h 108"/>
              <a:gd name="T98" fmla="*/ 2147483647 w 71"/>
              <a:gd name="T99" fmla="*/ 2147483647 h 108"/>
              <a:gd name="T100" fmla="*/ 2147483647 w 71"/>
              <a:gd name="T101" fmla="*/ 2147483647 h 108"/>
              <a:gd name="T102" fmla="*/ 2147483647 w 71"/>
              <a:gd name="T103" fmla="*/ 2147483647 h 108"/>
              <a:gd name="T104" fmla="*/ 2147483647 w 71"/>
              <a:gd name="T105" fmla="*/ 2147483647 h 108"/>
              <a:gd name="T106" fmla="*/ 2147483647 w 71"/>
              <a:gd name="T107" fmla="*/ 2147483647 h 108"/>
              <a:gd name="T108" fmla="*/ 2147483647 w 71"/>
              <a:gd name="T109" fmla="*/ 2147483647 h 108"/>
              <a:gd name="T110" fmla="*/ 2147483647 w 71"/>
              <a:gd name="T111" fmla="*/ 2147483647 h 108"/>
              <a:gd name="T112" fmla="*/ 2147483647 w 71"/>
              <a:gd name="T113" fmla="*/ 0 h 108"/>
              <a:gd name="T114" fmla="*/ 2147483647 w 71"/>
              <a:gd name="T115" fmla="*/ 0 h 1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1"/>
              <a:gd name="T175" fmla="*/ 0 h 108"/>
              <a:gd name="T176" fmla="*/ 71 w 71"/>
              <a:gd name="T177" fmla="*/ 108 h 1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1" h="108">
                <a:moveTo>
                  <a:pt x="60" y="0"/>
                </a:moveTo>
                <a:lnTo>
                  <a:pt x="60" y="7"/>
                </a:lnTo>
                <a:lnTo>
                  <a:pt x="56" y="7"/>
                </a:lnTo>
                <a:lnTo>
                  <a:pt x="52" y="7"/>
                </a:lnTo>
                <a:lnTo>
                  <a:pt x="45" y="4"/>
                </a:lnTo>
                <a:lnTo>
                  <a:pt x="34" y="0"/>
                </a:lnTo>
                <a:lnTo>
                  <a:pt x="22" y="4"/>
                </a:lnTo>
                <a:lnTo>
                  <a:pt x="15" y="7"/>
                </a:lnTo>
                <a:lnTo>
                  <a:pt x="8" y="19"/>
                </a:lnTo>
                <a:lnTo>
                  <a:pt x="8" y="26"/>
                </a:lnTo>
                <a:lnTo>
                  <a:pt x="8" y="33"/>
                </a:lnTo>
                <a:lnTo>
                  <a:pt x="11" y="41"/>
                </a:lnTo>
                <a:lnTo>
                  <a:pt x="15" y="48"/>
                </a:lnTo>
                <a:lnTo>
                  <a:pt x="22" y="52"/>
                </a:lnTo>
                <a:lnTo>
                  <a:pt x="37" y="63"/>
                </a:lnTo>
                <a:lnTo>
                  <a:pt x="41" y="63"/>
                </a:lnTo>
                <a:lnTo>
                  <a:pt x="52" y="74"/>
                </a:lnTo>
                <a:lnTo>
                  <a:pt x="56" y="78"/>
                </a:lnTo>
                <a:lnTo>
                  <a:pt x="56" y="85"/>
                </a:lnTo>
                <a:lnTo>
                  <a:pt x="56" y="93"/>
                </a:lnTo>
                <a:lnTo>
                  <a:pt x="48" y="96"/>
                </a:lnTo>
                <a:lnTo>
                  <a:pt x="45" y="100"/>
                </a:lnTo>
                <a:lnTo>
                  <a:pt x="37" y="104"/>
                </a:lnTo>
                <a:lnTo>
                  <a:pt x="26" y="100"/>
                </a:lnTo>
                <a:lnTo>
                  <a:pt x="19" y="96"/>
                </a:lnTo>
                <a:lnTo>
                  <a:pt x="11" y="85"/>
                </a:lnTo>
                <a:lnTo>
                  <a:pt x="4" y="74"/>
                </a:lnTo>
                <a:lnTo>
                  <a:pt x="0" y="74"/>
                </a:lnTo>
                <a:lnTo>
                  <a:pt x="8" y="108"/>
                </a:lnTo>
                <a:lnTo>
                  <a:pt x="11" y="108"/>
                </a:lnTo>
                <a:lnTo>
                  <a:pt x="11" y="104"/>
                </a:lnTo>
                <a:lnTo>
                  <a:pt x="15" y="104"/>
                </a:lnTo>
                <a:lnTo>
                  <a:pt x="30" y="108"/>
                </a:lnTo>
                <a:lnTo>
                  <a:pt x="37" y="108"/>
                </a:lnTo>
                <a:lnTo>
                  <a:pt x="52" y="108"/>
                </a:lnTo>
                <a:lnTo>
                  <a:pt x="63" y="100"/>
                </a:lnTo>
                <a:lnTo>
                  <a:pt x="67" y="93"/>
                </a:lnTo>
                <a:lnTo>
                  <a:pt x="71" y="82"/>
                </a:lnTo>
                <a:lnTo>
                  <a:pt x="71" y="74"/>
                </a:lnTo>
                <a:lnTo>
                  <a:pt x="67" y="63"/>
                </a:lnTo>
                <a:lnTo>
                  <a:pt x="60" y="59"/>
                </a:lnTo>
                <a:lnTo>
                  <a:pt x="52" y="52"/>
                </a:lnTo>
                <a:lnTo>
                  <a:pt x="34" y="41"/>
                </a:lnTo>
                <a:lnTo>
                  <a:pt x="22" y="33"/>
                </a:lnTo>
                <a:lnTo>
                  <a:pt x="22" y="26"/>
                </a:lnTo>
                <a:lnTo>
                  <a:pt x="19" y="22"/>
                </a:lnTo>
                <a:lnTo>
                  <a:pt x="22" y="15"/>
                </a:lnTo>
                <a:lnTo>
                  <a:pt x="22" y="11"/>
                </a:lnTo>
                <a:lnTo>
                  <a:pt x="30" y="7"/>
                </a:lnTo>
                <a:lnTo>
                  <a:pt x="34" y="7"/>
                </a:lnTo>
                <a:lnTo>
                  <a:pt x="45" y="7"/>
                </a:lnTo>
                <a:lnTo>
                  <a:pt x="52" y="15"/>
                </a:lnTo>
                <a:lnTo>
                  <a:pt x="60" y="22"/>
                </a:lnTo>
                <a:lnTo>
                  <a:pt x="63" y="33"/>
                </a:lnTo>
                <a:lnTo>
                  <a:pt x="67" y="33"/>
                </a:lnTo>
                <a:lnTo>
                  <a:pt x="63" y="0"/>
                </a:lnTo>
                <a:lnTo>
                  <a:pt x="6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5" name="Freeform 105"/>
          <p:cNvSpPr>
            <a:spLocks noEditPoints="1"/>
          </p:cNvSpPr>
          <p:nvPr/>
        </p:nvSpPr>
        <p:spPr bwMode="auto">
          <a:xfrm>
            <a:off x="1916113" y="2433638"/>
            <a:ext cx="100012" cy="119062"/>
          </a:xfrm>
          <a:custGeom>
            <a:avLst/>
            <a:gdLst>
              <a:gd name="T0" fmla="*/ 2147483647 w 63"/>
              <a:gd name="T1" fmla="*/ 2147483647 h 75"/>
              <a:gd name="T2" fmla="*/ 2147483647 w 63"/>
              <a:gd name="T3" fmla="*/ 2147483647 h 75"/>
              <a:gd name="T4" fmla="*/ 2147483647 w 63"/>
              <a:gd name="T5" fmla="*/ 2147483647 h 75"/>
              <a:gd name="T6" fmla="*/ 2147483647 w 63"/>
              <a:gd name="T7" fmla="*/ 2147483647 h 75"/>
              <a:gd name="T8" fmla="*/ 2147483647 w 63"/>
              <a:gd name="T9" fmla="*/ 0 h 75"/>
              <a:gd name="T10" fmla="*/ 2147483647 w 63"/>
              <a:gd name="T11" fmla="*/ 2147483647 h 75"/>
              <a:gd name="T12" fmla="*/ 2147483647 w 63"/>
              <a:gd name="T13" fmla="*/ 2147483647 h 75"/>
              <a:gd name="T14" fmla="*/ 2147483647 w 63"/>
              <a:gd name="T15" fmla="*/ 2147483647 h 75"/>
              <a:gd name="T16" fmla="*/ 0 w 63"/>
              <a:gd name="T17" fmla="*/ 2147483647 h 75"/>
              <a:gd name="T18" fmla="*/ 2147483647 w 63"/>
              <a:gd name="T19" fmla="*/ 2147483647 h 75"/>
              <a:gd name="T20" fmla="*/ 2147483647 w 63"/>
              <a:gd name="T21" fmla="*/ 2147483647 h 75"/>
              <a:gd name="T22" fmla="*/ 2147483647 w 63"/>
              <a:gd name="T23" fmla="*/ 2147483647 h 75"/>
              <a:gd name="T24" fmla="*/ 2147483647 w 63"/>
              <a:gd name="T25" fmla="*/ 2147483647 h 75"/>
              <a:gd name="T26" fmla="*/ 2147483647 w 63"/>
              <a:gd name="T27" fmla="*/ 2147483647 h 75"/>
              <a:gd name="T28" fmla="*/ 2147483647 w 63"/>
              <a:gd name="T29" fmla="*/ 2147483647 h 75"/>
              <a:gd name="T30" fmla="*/ 2147483647 w 63"/>
              <a:gd name="T31" fmla="*/ 2147483647 h 75"/>
              <a:gd name="T32" fmla="*/ 2147483647 w 63"/>
              <a:gd name="T33" fmla="*/ 2147483647 h 75"/>
              <a:gd name="T34" fmla="*/ 2147483647 w 63"/>
              <a:gd name="T35" fmla="*/ 2147483647 h 75"/>
              <a:gd name="T36" fmla="*/ 2147483647 w 63"/>
              <a:gd name="T37" fmla="*/ 2147483647 h 75"/>
              <a:gd name="T38" fmla="*/ 2147483647 w 63"/>
              <a:gd name="T39" fmla="*/ 2147483647 h 75"/>
              <a:gd name="T40" fmla="*/ 2147483647 w 63"/>
              <a:gd name="T41" fmla="*/ 2147483647 h 75"/>
              <a:gd name="T42" fmla="*/ 2147483647 w 63"/>
              <a:gd name="T43" fmla="*/ 2147483647 h 75"/>
              <a:gd name="T44" fmla="*/ 2147483647 w 63"/>
              <a:gd name="T45" fmla="*/ 2147483647 h 75"/>
              <a:gd name="T46" fmla="*/ 2147483647 w 63"/>
              <a:gd name="T47" fmla="*/ 2147483647 h 75"/>
              <a:gd name="T48" fmla="*/ 2147483647 w 63"/>
              <a:gd name="T49" fmla="*/ 2147483647 h 75"/>
              <a:gd name="T50" fmla="*/ 2147483647 w 63"/>
              <a:gd name="T51" fmla="*/ 2147483647 h 75"/>
              <a:gd name="T52" fmla="*/ 2147483647 w 63"/>
              <a:gd name="T53" fmla="*/ 2147483647 h 75"/>
              <a:gd name="T54" fmla="*/ 2147483647 w 63"/>
              <a:gd name="T55" fmla="*/ 2147483647 h 75"/>
              <a:gd name="T56" fmla="*/ 2147483647 w 63"/>
              <a:gd name="T57" fmla="*/ 2147483647 h 75"/>
              <a:gd name="T58" fmla="*/ 2147483647 w 63"/>
              <a:gd name="T59" fmla="*/ 2147483647 h 75"/>
              <a:gd name="T60" fmla="*/ 2147483647 w 63"/>
              <a:gd name="T61" fmla="*/ 2147483647 h 75"/>
              <a:gd name="T62" fmla="*/ 2147483647 w 63"/>
              <a:gd name="T63" fmla="*/ 2147483647 h 75"/>
              <a:gd name="T64" fmla="*/ 2147483647 w 63"/>
              <a:gd name="T65" fmla="*/ 2147483647 h 75"/>
              <a:gd name="T66" fmla="*/ 2147483647 w 63"/>
              <a:gd name="T67" fmla="*/ 2147483647 h 75"/>
              <a:gd name="T68" fmla="*/ 2147483647 w 63"/>
              <a:gd name="T69" fmla="*/ 2147483647 h 75"/>
              <a:gd name="T70" fmla="*/ 2147483647 w 63"/>
              <a:gd name="T71" fmla="*/ 2147483647 h 75"/>
              <a:gd name="T72" fmla="*/ 2147483647 w 63"/>
              <a:gd name="T73" fmla="*/ 2147483647 h 75"/>
              <a:gd name="T74" fmla="*/ 2147483647 w 63"/>
              <a:gd name="T75" fmla="*/ 2147483647 h 7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3"/>
              <a:gd name="T115" fmla="*/ 0 h 75"/>
              <a:gd name="T116" fmla="*/ 63 w 63"/>
              <a:gd name="T117" fmla="*/ 75 h 7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3" h="75">
                <a:moveTo>
                  <a:pt x="59" y="30"/>
                </a:moveTo>
                <a:lnTo>
                  <a:pt x="56" y="19"/>
                </a:lnTo>
                <a:lnTo>
                  <a:pt x="52" y="8"/>
                </a:lnTo>
                <a:lnTo>
                  <a:pt x="44" y="4"/>
                </a:lnTo>
                <a:lnTo>
                  <a:pt x="33" y="0"/>
                </a:lnTo>
                <a:lnTo>
                  <a:pt x="18" y="4"/>
                </a:lnTo>
                <a:lnTo>
                  <a:pt x="11" y="12"/>
                </a:lnTo>
                <a:lnTo>
                  <a:pt x="3" y="23"/>
                </a:lnTo>
                <a:lnTo>
                  <a:pt x="0" y="41"/>
                </a:lnTo>
                <a:lnTo>
                  <a:pt x="3" y="52"/>
                </a:lnTo>
                <a:lnTo>
                  <a:pt x="7" y="63"/>
                </a:lnTo>
                <a:lnTo>
                  <a:pt x="18" y="71"/>
                </a:lnTo>
                <a:lnTo>
                  <a:pt x="30" y="75"/>
                </a:lnTo>
                <a:lnTo>
                  <a:pt x="41" y="75"/>
                </a:lnTo>
                <a:lnTo>
                  <a:pt x="48" y="67"/>
                </a:lnTo>
                <a:lnTo>
                  <a:pt x="56" y="60"/>
                </a:lnTo>
                <a:lnTo>
                  <a:pt x="63" y="49"/>
                </a:lnTo>
                <a:lnTo>
                  <a:pt x="59" y="49"/>
                </a:lnTo>
                <a:lnTo>
                  <a:pt x="56" y="56"/>
                </a:lnTo>
                <a:lnTo>
                  <a:pt x="48" y="60"/>
                </a:lnTo>
                <a:lnTo>
                  <a:pt x="44" y="63"/>
                </a:lnTo>
                <a:lnTo>
                  <a:pt x="37" y="63"/>
                </a:lnTo>
                <a:lnTo>
                  <a:pt x="26" y="63"/>
                </a:lnTo>
                <a:lnTo>
                  <a:pt x="18" y="56"/>
                </a:lnTo>
                <a:lnTo>
                  <a:pt x="15" y="45"/>
                </a:lnTo>
                <a:lnTo>
                  <a:pt x="11" y="30"/>
                </a:lnTo>
                <a:lnTo>
                  <a:pt x="59" y="30"/>
                </a:lnTo>
                <a:close/>
                <a:moveTo>
                  <a:pt x="11" y="26"/>
                </a:moveTo>
                <a:lnTo>
                  <a:pt x="15" y="19"/>
                </a:lnTo>
                <a:lnTo>
                  <a:pt x="18" y="12"/>
                </a:lnTo>
                <a:lnTo>
                  <a:pt x="22" y="8"/>
                </a:lnTo>
                <a:lnTo>
                  <a:pt x="30" y="8"/>
                </a:lnTo>
                <a:lnTo>
                  <a:pt x="33" y="8"/>
                </a:lnTo>
                <a:lnTo>
                  <a:pt x="37" y="12"/>
                </a:lnTo>
                <a:lnTo>
                  <a:pt x="41" y="15"/>
                </a:lnTo>
                <a:lnTo>
                  <a:pt x="44" y="23"/>
                </a:lnTo>
                <a:lnTo>
                  <a:pt x="44" y="26"/>
                </a:lnTo>
                <a:lnTo>
                  <a:pt x="11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6" name="Freeform 106"/>
          <p:cNvSpPr>
            <a:spLocks noEditPoints="1"/>
          </p:cNvSpPr>
          <p:nvPr/>
        </p:nvSpPr>
        <p:spPr bwMode="auto">
          <a:xfrm>
            <a:off x="2022475" y="2433638"/>
            <a:ext cx="111125" cy="171450"/>
          </a:xfrm>
          <a:custGeom>
            <a:avLst/>
            <a:gdLst>
              <a:gd name="T0" fmla="*/ 2147483647 w 70"/>
              <a:gd name="T1" fmla="*/ 0 h 108"/>
              <a:gd name="T2" fmla="*/ 2147483647 w 70"/>
              <a:gd name="T3" fmla="*/ 2147483647 h 108"/>
              <a:gd name="T4" fmla="*/ 2147483647 w 70"/>
              <a:gd name="T5" fmla="*/ 2147483647 h 108"/>
              <a:gd name="T6" fmla="*/ 2147483647 w 70"/>
              <a:gd name="T7" fmla="*/ 2147483647 h 108"/>
              <a:gd name="T8" fmla="*/ 2147483647 w 70"/>
              <a:gd name="T9" fmla="*/ 2147483647 h 108"/>
              <a:gd name="T10" fmla="*/ 2147483647 w 70"/>
              <a:gd name="T11" fmla="*/ 2147483647 h 108"/>
              <a:gd name="T12" fmla="*/ 0 w 70"/>
              <a:gd name="T13" fmla="*/ 2147483647 h 108"/>
              <a:gd name="T14" fmla="*/ 0 w 70"/>
              <a:gd name="T15" fmla="*/ 2147483647 h 108"/>
              <a:gd name="T16" fmla="*/ 2147483647 w 70"/>
              <a:gd name="T17" fmla="*/ 2147483647 h 108"/>
              <a:gd name="T18" fmla="*/ 2147483647 w 70"/>
              <a:gd name="T19" fmla="*/ 2147483647 h 108"/>
              <a:gd name="T20" fmla="*/ 2147483647 w 70"/>
              <a:gd name="T21" fmla="*/ 2147483647 h 108"/>
              <a:gd name="T22" fmla="*/ 2147483647 w 70"/>
              <a:gd name="T23" fmla="*/ 2147483647 h 108"/>
              <a:gd name="T24" fmla="*/ 2147483647 w 70"/>
              <a:gd name="T25" fmla="*/ 2147483647 h 108"/>
              <a:gd name="T26" fmla="*/ 2147483647 w 70"/>
              <a:gd name="T27" fmla="*/ 2147483647 h 108"/>
              <a:gd name="T28" fmla="*/ 0 w 70"/>
              <a:gd name="T29" fmla="*/ 2147483647 h 108"/>
              <a:gd name="T30" fmla="*/ 0 w 70"/>
              <a:gd name="T31" fmla="*/ 2147483647 h 108"/>
              <a:gd name="T32" fmla="*/ 2147483647 w 70"/>
              <a:gd name="T33" fmla="*/ 2147483647 h 108"/>
              <a:gd name="T34" fmla="*/ 2147483647 w 70"/>
              <a:gd name="T35" fmla="*/ 2147483647 h 108"/>
              <a:gd name="T36" fmla="*/ 2147483647 w 70"/>
              <a:gd name="T37" fmla="*/ 2147483647 h 108"/>
              <a:gd name="T38" fmla="*/ 2147483647 w 70"/>
              <a:gd name="T39" fmla="*/ 2147483647 h 108"/>
              <a:gd name="T40" fmla="*/ 2147483647 w 70"/>
              <a:gd name="T41" fmla="*/ 2147483647 h 108"/>
              <a:gd name="T42" fmla="*/ 2147483647 w 70"/>
              <a:gd name="T43" fmla="*/ 2147483647 h 108"/>
              <a:gd name="T44" fmla="*/ 2147483647 w 70"/>
              <a:gd name="T45" fmla="*/ 2147483647 h 108"/>
              <a:gd name="T46" fmla="*/ 2147483647 w 70"/>
              <a:gd name="T47" fmla="*/ 2147483647 h 108"/>
              <a:gd name="T48" fmla="*/ 2147483647 w 70"/>
              <a:gd name="T49" fmla="*/ 2147483647 h 108"/>
              <a:gd name="T50" fmla="*/ 2147483647 w 70"/>
              <a:gd name="T51" fmla="*/ 2147483647 h 108"/>
              <a:gd name="T52" fmla="*/ 2147483647 w 70"/>
              <a:gd name="T53" fmla="*/ 2147483647 h 108"/>
              <a:gd name="T54" fmla="*/ 2147483647 w 70"/>
              <a:gd name="T55" fmla="*/ 2147483647 h 108"/>
              <a:gd name="T56" fmla="*/ 2147483647 w 70"/>
              <a:gd name="T57" fmla="*/ 2147483647 h 108"/>
              <a:gd name="T58" fmla="*/ 2147483647 w 70"/>
              <a:gd name="T59" fmla="*/ 2147483647 h 108"/>
              <a:gd name="T60" fmla="*/ 2147483647 w 70"/>
              <a:gd name="T61" fmla="*/ 2147483647 h 108"/>
              <a:gd name="T62" fmla="*/ 2147483647 w 70"/>
              <a:gd name="T63" fmla="*/ 0 h 108"/>
              <a:gd name="T64" fmla="*/ 2147483647 w 70"/>
              <a:gd name="T65" fmla="*/ 2147483647 h 108"/>
              <a:gd name="T66" fmla="*/ 2147483647 w 70"/>
              <a:gd name="T67" fmla="*/ 2147483647 h 108"/>
              <a:gd name="T68" fmla="*/ 2147483647 w 70"/>
              <a:gd name="T69" fmla="*/ 0 h 108"/>
              <a:gd name="T70" fmla="*/ 2147483647 w 70"/>
              <a:gd name="T71" fmla="*/ 0 h 108"/>
              <a:gd name="T72" fmla="*/ 2147483647 w 70"/>
              <a:gd name="T73" fmla="*/ 2147483647 h 108"/>
              <a:gd name="T74" fmla="*/ 2147483647 w 70"/>
              <a:gd name="T75" fmla="*/ 2147483647 h 108"/>
              <a:gd name="T76" fmla="*/ 2147483647 w 70"/>
              <a:gd name="T77" fmla="*/ 2147483647 h 108"/>
              <a:gd name="T78" fmla="*/ 2147483647 w 70"/>
              <a:gd name="T79" fmla="*/ 2147483647 h 108"/>
              <a:gd name="T80" fmla="*/ 2147483647 w 70"/>
              <a:gd name="T81" fmla="*/ 2147483647 h 108"/>
              <a:gd name="T82" fmla="*/ 2147483647 w 70"/>
              <a:gd name="T83" fmla="*/ 2147483647 h 108"/>
              <a:gd name="T84" fmla="*/ 2147483647 w 70"/>
              <a:gd name="T85" fmla="*/ 2147483647 h 108"/>
              <a:gd name="T86" fmla="*/ 2147483647 w 70"/>
              <a:gd name="T87" fmla="*/ 2147483647 h 108"/>
              <a:gd name="T88" fmla="*/ 2147483647 w 70"/>
              <a:gd name="T89" fmla="*/ 2147483647 h 108"/>
              <a:gd name="T90" fmla="*/ 2147483647 w 70"/>
              <a:gd name="T91" fmla="*/ 2147483647 h 108"/>
              <a:gd name="T92" fmla="*/ 2147483647 w 70"/>
              <a:gd name="T93" fmla="*/ 2147483647 h 108"/>
              <a:gd name="T94" fmla="*/ 2147483647 w 70"/>
              <a:gd name="T95" fmla="*/ 2147483647 h 108"/>
              <a:gd name="T96" fmla="*/ 2147483647 w 70"/>
              <a:gd name="T97" fmla="*/ 2147483647 h 108"/>
              <a:gd name="T98" fmla="*/ 2147483647 w 70"/>
              <a:gd name="T99" fmla="*/ 2147483647 h 108"/>
              <a:gd name="T100" fmla="*/ 2147483647 w 70"/>
              <a:gd name="T101" fmla="*/ 2147483647 h 108"/>
              <a:gd name="T102" fmla="*/ 2147483647 w 70"/>
              <a:gd name="T103" fmla="*/ 2147483647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0"/>
              <a:gd name="T157" fmla="*/ 0 h 108"/>
              <a:gd name="T158" fmla="*/ 70 w 70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0" h="108">
                <a:moveTo>
                  <a:pt x="22" y="0"/>
                </a:moveTo>
                <a:lnTo>
                  <a:pt x="22" y="4"/>
                </a:lnTo>
                <a:lnTo>
                  <a:pt x="18" y="4"/>
                </a:lnTo>
                <a:lnTo>
                  <a:pt x="15" y="4"/>
                </a:lnTo>
                <a:lnTo>
                  <a:pt x="11" y="8"/>
                </a:lnTo>
                <a:lnTo>
                  <a:pt x="3" y="8"/>
                </a:lnTo>
                <a:lnTo>
                  <a:pt x="0" y="8"/>
                </a:lnTo>
                <a:lnTo>
                  <a:pt x="0" y="12"/>
                </a:lnTo>
                <a:lnTo>
                  <a:pt x="3" y="12"/>
                </a:lnTo>
                <a:lnTo>
                  <a:pt x="11" y="12"/>
                </a:lnTo>
                <a:lnTo>
                  <a:pt x="11" y="19"/>
                </a:lnTo>
                <a:lnTo>
                  <a:pt x="11" y="97"/>
                </a:lnTo>
                <a:lnTo>
                  <a:pt x="7" y="101"/>
                </a:lnTo>
                <a:lnTo>
                  <a:pt x="0" y="104"/>
                </a:lnTo>
                <a:lnTo>
                  <a:pt x="0" y="108"/>
                </a:lnTo>
                <a:lnTo>
                  <a:pt x="37" y="108"/>
                </a:lnTo>
                <a:lnTo>
                  <a:pt x="37" y="104"/>
                </a:lnTo>
                <a:lnTo>
                  <a:pt x="26" y="101"/>
                </a:lnTo>
                <a:lnTo>
                  <a:pt x="26" y="97"/>
                </a:lnTo>
                <a:lnTo>
                  <a:pt x="26" y="93"/>
                </a:lnTo>
                <a:lnTo>
                  <a:pt x="26" y="67"/>
                </a:lnTo>
                <a:lnTo>
                  <a:pt x="33" y="75"/>
                </a:lnTo>
                <a:lnTo>
                  <a:pt x="41" y="75"/>
                </a:lnTo>
                <a:lnTo>
                  <a:pt x="52" y="71"/>
                </a:lnTo>
                <a:lnTo>
                  <a:pt x="63" y="63"/>
                </a:lnTo>
                <a:lnTo>
                  <a:pt x="70" y="52"/>
                </a:lnTo>
                <a:lnTo>
                  <a:pt x="70" y="34"/>
                </a:lnTo>
                <a:lnTo>
                  <a:pt x="70" y="19"/>
                </a:lnTo>
                <a:lnTo>
                  <a:pt x="67" y="12"/>
                </a:lnTo>
                <a:lnTo>
                  <a:pt x="56" y="4"/>
                </a:lnTo>
                <a:lnTo>
                  <a:pt x="48" y="0"/>
                </a:lnTo>
                <a:lnTo>
                  <a:pt x="37" y="4"/>
                </a:lnTo>
                <a:lnTo>
                  <a:pt x="26" y="15"/>
                </a:lnTo>
                <a:lnTo>
                  <a:pt x="26" y="0"/>
                </a:lnTo>
                <a:lnTo>
                  <a:pt x="22" y="0"/>
                </a:lnTo>
                <a:close/>
                <a:moveTo>
                  <a:pt x="26" y="23"/>
                </a:moveTo>
                <a:lnTo>
                  <a:pt x="26" y="19"/>
                </a:lnTo>
                <a:lnTo>
                  <a:pt x="33" y="12"/>
                </a:lnTo>
                <a:lnTo>
                  <a:pt x="41" y="12"/>
                </a:lnTo>
                <a:lnTo>
                  <a:pt x="48" y="12"/>
                </a:lnTo>
                <a:lnTo>
                  <a:pt x="56" y="19"/>
                </a:lnTo>
                <a:lnTo>
                  <a:pt x="59" y="30"/>
                </a:lnTo>
                <a:lnTo>
                  <a:pt x="59" y="41"/>
                </a:lnTo>
                <a:lnTo>
                  <a:pt x="59" y="52"/>
                </a:lnTo>
                <a:lnTo>
                  <a:pt x="56" y="63"/>
                </a:lnTo>
                <a:lnTo>
                  <a:pt x="48" y="67"/>
                </a:lnTo>
                <a:lnTo>
                  <a:pt x="41" y="71"/>
                </a:lnTo>
                <a:lnTo>
                  <a:pt x="30" y="67"/>
                </a:lnTo>
                <a:lnTo>
                  <a:pt x="26" y="63"/>
                </a:lnTo>
                <a:lnTo>
                  <a:pt x="26" y="6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7" name="Freeform 107"/>
          <p:cNvSpPr>
            <a:spLocks noEditPoints="1"/>
          </p:cNvSpPr>
          <p:nvPr/>
        </p:nvSpPr>
        <p:spPr bwMode="auto">
          <a:xfrm>
            <a:off x="2157413" y="2433638"/>
            <a:ext cx="101600" cy="119062"/>
          </a:xfrm>
          <a:custGeom>
            <a:avLst/>
            <a:gdLst>
              <a:gd name="T0" fmla="*/ 2147483647 w 64"/>
              <a:gd name="T1" fmla="*/ 2147483647 h 75"/>
              <a:gd name="T2" fmla="*/ 2147483647 w 64"/>
              <a:gd name="T3" fmla="*/ 2147483647 h 75"/>
              <a:gd name="T4" fmla="*/ 2147483647 w 64"/>
              <a:gd name="T5" fmla="*/ 2147483647 h 75"/>
              <a:gd name="T6" fmla="*/ 2147483647 w 64"/>
              <a:gd name="T7" fmla="*/ 2147483647 h 75"/>
              <a:gd name="T8" fmla="*/ 2147483647 w 64"/>
              <a:gd name="T9" fmla="*/ 2147483647 h 75"/>
              <a:gd name="T10" fmla="*/ 2147483647 w 64"/>
              <a:gd name="T11" fmla="*/ 2147483647 h 75"/>
              <a:gd name="T12" fmla="*/ 2147483647 w 64"/>
              <a:gd name="T13" fmla="*/ 2147483647 h 75"/>
              <a:gd name="T14" fmla="*/ 2147483647 w 64"/>
              <a:gd name="T15" fmla="*/ 2147483647 h 75"/>
              <a:gd name="T16" fmla="*/ 2147483647 w 64"/>
              <a:gd name="T17" fmla="*/ 0 h 75"/>
              <a:gd name="T18" fmla="*/ 2147483647 w 64"/>
              <a:gd name="T19" fmla="*/ 2147483647 h 75"/>
              <a:gd name="T20" fmla="*/ 2147483647 w 64"/>
              <a:gd name="T21" fmla="*/ 2147483647 h 75"/>
              <a:gd name="T22" fmla="*/ 2147483647 w 64"/>
              <a:gd name="T23" fmla="*/ 2147483647 h 75"/>
              <a:gd name="T24" fmla="*/ 0 w 64"/>
              <a:gd name="T25" fmla="*/ 2147483647 h 75"/>
              <a:gd name="T26" fmla="*/ 2147483647 w 64"/>
              <a:gd name="T27" fmla="*/ 2147483647 h 75"/>
              <a:gd name="T28" fmla="*/ 2147483647 w 64"/>
              <a:gd name="T29" fmla="*/ 2147483647 h 75"/>
              <a:gd name="T30" fmla="*/ 2147483647 w 64"/>
              <a:gd name="T31" fmla="*/ 2147483647 h 75"/>
              <a:gd name="T32" fmla="*/ 2147483647 w 64"/>
              <a:gd name="T33" fmla="*/ 2147483647 h 75"/>
              <a:gd name="T34" fmla="*/ 2147483647 w 64"/>
              <a:gd name="T35" fmla="*/ 2147483647 h 75"/>
              <a:gd name="T36" fmla="*/ 2147483647 w 64"/>
              <a:gd name="T37" fmla="*/ 2147483647 h 75"/>
              <a:gd name="T38" fmla="*/ 2147483647 w 64"/>
              <a:gd name="T39" fmla="*/ 2147483647 h 75"/>
              <a:gd name="T40" fmla="*/ 2147483647 w 64"/>
              <a:gd name="T41" fmla="*/ 2147483647 h 75"/>
              <a:gd name="T42" fmla="*/ 2147483647 w 64"/>
              <a:gd name="T43" fmla="*/ 2147483647 h 75"/>
              <a:gd name="T44" fmla="*/ 2147483647 w 64"/>
              <a:gd name="T45" fmla="*/ 2147483647 h 75"/>
              <a:gd name="T46" fmla="*/ 2147483647 w 64"/>
              <a:gd name="T47" fmla="*/ 2147483647 h 75"/>
              <a:gd name="T48" fmla="*/ 2147483647 w 64"/>
              <a:gd name="T49" fmla="*/ 2147483647 h 75"/>
              <a:gd name="T50" fmla="*/ 2147483647 w 64"/>
              <a:gd name="T51" fmla="*/ 2147483647 h 75"/>
              <a:gd name="T52" fmla="*/ 2147483647 w 64"/>
              <a:gd name="T53" fmla="*/ 2147483647 h 75"/>
              <a:gd name="T54" fmla="*/ 2147483647 w 64"/>
              <a:gd name="T55" fmla="*/ 2147483647 h 75"/>
              <a:gd name="T56" fmla="*/ 2147483647 w 64"/>
              <a:gd name="T57" fmla="*/ 2147483647 h 75"/>
              <a:gd name="T58" fmla="*/ 2147483647 w 64"/>
              <a:gd name="T59" fmla="*/ 2147483647 h 75"/>
              <a:gd name="T60" fmla="*/ 2147483647 w 64"/>
              <a:gd name="T61" fmla="*/ 2147483647 h 75"/>
              <a:gd name="T62" fmla="*/ 0 w 64"/>
              <a:gd name="T63" fmla="*/ 2147483647 h 75"/>
              <a:gd name="T64" fmla="*/ 0 w 64"/>
              <a:gd name="T65" fmla="*/ 2147483647 h 75"/>
              <a:gd name="T66" fmla="*/ 0 w 64"/>
              <a:gd name="T67" fmla="*/ 2147483647 h 75"/>
              <a:gd name="T68" fmla="*/ 2147483647 w 64"/>
              <a:gd name="T69" fmla="*/ 2147483647 h 75"/>
              <a:gd name="T70" fmla="*/ 2147483647 w 64"/>
              <a:gd name="T71" fmla="*/ 2147483647 h 75"/>
              <a:gd name="T72" fmla="*/ 2147483647 w 64"/>
              <a:gd name="T73" fmla="*/ 2147483647 h 75"/>
              <a:gd name="T74" fmla="*/ 2147483647 w 64"/>
              <a:gd name="T75" fmla="*/ 2147483647 h 75"/>
              <a:gd name="T76" fmla="*/ 2147483647 w 64"/>
              <a:gd name="T77" fmla="*/ 2147483647 h 75"/>
              <a:gd name="T78" fmla="*/ 2147483647 w 64"/>
              <a:gd name="T79" fmla="*/ 2147483647 h 75"/>
              <a:gd name="T80" fmla="*/ 2147483647 w 64"/>
              <a:gd name="T81" fmla="*/ 2147483647 h 75"/>
              <a:gd name="T82" fmla="*/ 2147483647 w 64"/>
              <a:gd name="T83" fmla="*/ 2147483647 h 75"/>
              <a:gd name="T84" fmla="*/ 2147483647 w 64"/>
              <a:gd name="T85" fmla="*/ 2147483647 h 75"/>
              <a:gd name="T86" fmla="*/ 2147483647 w 64"/>
              <a:gd name="T87" fmla="*/ 2147483647 h 75"/>
              <a:gd name="T88" fmla="*/ 2147483647 w 64"/>
              <a:gd name="T89" fmla="*/ 2147483647 h 75"/>
              <a:gd name="T90" fmla="*/ 2147483647 w 64"/>
              <a:gd name="T91" fmla="*/ 2147483647 h 75"/>
              <a:gd name="T92" fmla="*/ 2147483647 w 64"/>
              <a:gd name="T93" fmla="*/ 2147483647 h 75"/>
              <a:gd name="T94" fmla="*/ 2147483647 w 64"/>
              <a:gd name="T95" fmla="*/ 2147483647 h 75"/>
              <a:gd name="T96" fmla="*/ 2147483647 w 64"/>
              <a:gd name="T97" fmla="*/ 2147483647 h 75"/>
              <a:gd name="T98" fmla="*/ 2147483647 w 64"/>
              <a:gd name="T99" fmla="*/ 2147483647 h 75"/>
              <a:gd name="T100" fmla="*/ 2147483647 w 64"/>
              <a:gd name="T101" fmla="*/ 2147483647 h 75"/>
              <a:gd name="T102" fmla="*/ 2147483647 w 64"/>
              <a:gd name="T103" fmla="*/ 2147483647 h 75"/>
              <a:gd name="T104" fmla="*/ 2147483647 w 64"/>
              <a:gd name="T105" fmla="*/ 2147483647 h 75"/>
              <a:gd name="T106" fmla="*/ 2147483647 w 64"/>
              <a:gd name="T107" fmla="*/ 2147483647 h 75"/>
              <a:gd name="T108" fmla="*/ 2147483647 w 64"/>
              <a:gd name="T109" fmla="*/ 2147483647 h 75"/>
              <a:gd name="T110" fmla="*/ 2147483647 w 64"/>
              <a:gd name="T111" fmla="*/ 2147483647 h 75"/>
              <a:gd name="T112" fmla="*/ 2147483647 w 64"/>
              <a:gd name="T113" fmla="*/ 2147483647 h 75"/>
              <a:gd name="T114" fmla="*/ 2147483647 w 64"/>
              <a:gd name="T115" fmla="*/ 2147483647 h 75"/>
              <a:gd name="T116" fmla="*/ 2147483647 w 64"/>
              <a:gd name="T117" fmla="*/ 2147483647 h 75"/>
              <a:gd name="T118" fmla="*/ 2147483647 w 64"/>
              <a:gd name="T119" fmla="*/ 2147483647 h 75"/>
              <a:gd name="T120" fmla="*/ 2147483647 w 64"/>
              <a:gd name="T121" fmla="*/ 2147483647 h 7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4"/>
              <a:gd name="T184" fmla="*/ 0 h 75"/>
              <a:gd name="T185" fmla="*/ 64 w 64"/>
              <a:gd name="T186" fmla="*/ 75 h 7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4" h="75">
                <a:moveTo>
                  <a:pt x="64" y="63"/>
                </a:moveTo>
                <a:lnTo>
                  <a:pt x="56" y="63"/>
                </a:lnTo>
                <a:lnTo>
                  <a:pt x="53" y="63"/>
                </a:lnTo>
                <a:lnTo>
                  <a:pt x="53" y="60"/>
                </a:lnTo>
                <a:lnTo>
                  <a:pt x="53" y="23"/>
                </a:lnTo>
                <a:lnTo>
                  <a:pt x="49" y="15"/>
                </a:lnTo>
                <a:lnTo>
                  <a:pt x="45" y="8"/>
                </a:lnTo>
                <a:lnTo>
                  <a:pt x="38" y="4"/>
                </a:lnTo>
                <a:lnTo>
                  <a:pt x="26" y="0"/>
                </a:lnTo>
                <a:lnTo>
                  <a:pt x="19" y="4"/>
                </a:lnTo>
                <a:lnTo>
                  <a:pt x="8" y="8"/>
                </a:lnTo>
                <a:lnTo>
                  <a:pt x="4" y="12"/>
                </a:lnTo>
                <a:lnTo>
                  <a:pt x="0" y="19"/>
                </a:lnTo>
                <a:lnTo>
                  <a:pt x="4" y="23"/>
                </a:lnTo>
                <a:lnTo>
                  <a:pt x="8" y="26"/>
                </a:lnTo>
                <a:lnTo>
                  <a:pt x="15" y="23"/>
                </a:lnTo>
                <a:lnTo>
                  <a:pt x="15" y="19"/>
                </a:lnTo>
                <a:lnTo>
                  <a:pt x="15" y="15"/>
                </a:lnTo>
                <a:lnTo>
                  <a:pt x="15" y="12"/>
                </a:lnTo>
                <a:lnTo>
                  <a:pt x="15" y="8"/>
                </a:lnTo>
                <a:lnTo>
                  <a:pt x="19" y="8"/>
                </a:lnTo>
                <a:lnTo>
                  <a:pt x="26" y="4"/>
                </a:lnTo>
                <a:lnTo>
                  <a:pt x="30" y="8"/>
                </a:lnTo>
                <a:lnTo>
                  <a:pt x="34" y="8"/>
                </a:lnTo>
                <a:lnTo>
                  <a:pt x="38" y="12"/>
                </a:lnTo>
                <a:lnTo>
                  <a:pt x="38" y="19"/>
                </a:lnTo>
                <a:lnTo>
                  <a:pt x="38" y="26"/>
                </a:lnTo>
                <a:lnTo>
                  <a:pt x="19" y="37"/>
                </a:lnTo>
                <a:lnTo>
                  <a:pt x="8" y="41"/>
                </a:lnTo>
                <a:lnTo>
                  <a:pt x="4" y="45"/>
                </a:lnTo>
                <a:lnTo>
                  <a:pt x="0" y="52"/>
                </a:lnTo>
                <a:lnTo>
                  <a:pt x="0" y="56"/>
                </a:lnTo>
                <a:lnTo>
                  <a:pt x="0" y="63"/>
                </a:lnTo>
                <a:lnTo>
                  <a:pt x="4" y="71"/>
                </a:lnTo>
                <a:lnTo>
                  <a:pt x="8" y="75"/>
                </a:lnTo>
                <a:lnTo>
                  <a:pt x="15" y="75"/>
                </a:lnTo>
                <a:lnTo>
                  <a:pt x="26" y="71"/>
                </a:lnTo>
                <a:lnTo>
                  <a:pt x="38" y="63"/>
                </a:lnTo>
                <a:lnTo>
                  <a:pt x="41" y="71"/>
                </a:lnTo>
                <a:lnTo>
                  <a:pt x="45" y="75"/>
                </a:lnTo>
                <a:lnTo>
                  <a:pt x="49" y="75"/>
                </a:lnTo>
                <a:lnTo>
                  <a:pt x="56" y="75"/>
                </a:lnTo>
                <a:lnTo>
                  <a:pt x="64" y="67"/>
                </a:lnTo>
                <a:lnTo>
                  <a:pt x="64" y="63"/>
                </a:lnTo>
                <a:close/>
                <a:moveTo>
                  <a:pt x="38" y="30"/>
                </a:moveTo>
                <a:lnTo>
                  <a:pt x="38" y="45"/>
                </a:lnTo>
                <a:lnTo>
                  <a:pt x="38" y="49"/>
                </a:lnTo>
                <a:lnTo>
                  <a:pt x="38" y="52"/>
                </a:lnTo>
                <a:lnTo>
                  <a:pt x="38" y="56"/>
                </a:lnTo>
                <a:lnTo>
                  <a:pt x="34" y="63"/>
                </a:lnTo>
                <a:lnTo>
                  <a:pt x="30" y="63"/>
                </a:lnTo>
                <a:lnTo>
                  <a:pt x="23" y="63"/>
                </a:lnTo>
                <a:lnTo>
                  <a:pt x="19" y="63"/>
                </a:lnTo>
                <a:lnTo>
                  <a:pt x="15" y="63"/>
                </a:lnTo>
                <a:lnTo>
                  <a:pt x="15" y="56"/>
                </a:lnTo>
                <a:lnTo>
                  <a:pt x="12" y="52"/>
                </a:lnTo>
                <a:lnTo>
                  <a:pt x="15" y="45"/>
                </a:lnTo>
                <a:lnTo>
                  <a:pt x="19" y="41"/>
                </a:lnTo>
                <a:lnTo>
                  <a:pt x="26" y="37"/>
                </a:lnTo>
                <a:lnTo>
                  <a:pt x="38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8" name="Freeform 108"/>
          <p:cNvSpPr>
            <a:spLocks/>
          </p:cNvSpPr>
          <p:nvPr/>
        </p:nvSpPr>
        <p:spPr bwMode="auto">
          <a:xfrm>
            <a:off x="2259013" y="2433638"/>
            <a:ext cx="82550" cy="119062"/>
          </a:xfrm>
          <a:custGeom>
            <a:avLst/>
            <a:gdLst>
              <a:gd name="T0" fmla="*/ 2147483647 w 52"/>
              <a:gd name="T1" fmla="*/ 0 h 75"/>
              <a:gd name="T2" fmla="*/ 2147483647 w 52"/>
              <a:gd name="T3" fmla="*/ 2147483647 h 75"/>
              <a:gd name="T4" fmla="*/ 2147483647 w 52"/>
              <a:gd name="T5" fmla="*/ 2147483647 h 75"/>
              <a:gd name="T6" fmla="*/ 2147483647 w 52"/>
              <a:gd name="T7" fmla="*/ 2147483647 h 75"/>
              <a:gd name="T8" fmla="*/ 2147483647 w 52"/>
              <a:gd name="T9" fmla="*/ 2147483647 h 75"/>
              <a:gd name="T10" fmla="*/ 2147483647 w 52"/>
              <a:gd name="T11" fmla="*/ 2147483647 h 75"/>
              <a:gd name="T12" fmla="*/ 2147483647 w 52"/>
              <a:gd name="T13" fmla="*/ 2147483647 h 75"/>
              <a:gd name="T14" fmla="*/ 0 w 52"/>
              <a:gd name="T15" fmla="*/ 2147483647 h 75"/>
              <a:gd name="T16" fmla="*/ 0 w 52"/>
              <a:gd name="T17" fmla="*/ 2147483647 h 75"/>
              <a:gd name="T18" fmla="*/ 2147483647 w 52"/>
              <a:gd name="T19" fmla="*/ 2147483647 h 75"/>
              <a:gd name="T20" fmla="*/ 2147483647 w 52"/>
              <a:gd name="T21" fmla="*/ 2147483647 h 75"/>
              <a:gd name="T22" fmla="*/ 2147483647 w 52"/>
              <a:gd name="T23" fmla="*/ 2147483647 h 75"/>
              <a:gd name="T24" fmla="*/ 2147483647 w 52"/>
              <a:gd name="T25" fmla="*/ 2147483647 h 75"/>
              <a:gd name="T26" fmla="*/ 2147483647 w 52"/>
              <a:gd name="T27" fmla="*/ 2147483647 h 75"/>
              <a:gd name="T28" fmla="*/ 2147483647 w 52"/>
              <a:gd name="T29" fmla="*/ 2147483647 h 75"/>
              <a:gd name="T30" fmla="*/ 0 w 52"/>
              <a:gd name="T31" fmla="*/ 2147483647 h 75"/>
              <a:gd name="T32" fmla="*/ 0 w 52"/>
              <a:gd name="T33" fmla="*/ 2147483647 h 75"/>
              <a:gd name="T34" fmla="*/ 2147483647 w 52"/>
              <a:gd name="T35" fmla="*/ 2147483647 h 75"/>
              <a:gd name="T36" fmla="*/ 2147483647 w 52"/>
              <a:gd name="T37" fmla="*/ 2147483647 h 75"/>
              <a:gd name="T38" fmla="*/ 2147483647 w 52"/>
              <a:gd name="T39" fmla="*/ 2147483647 h 75"/>
              <a:gd name="T40" fmla="*/ 2147483647 w 52"/>
              <a:gd name="T41" fmla="*/ 2147483647 h 75"/>
              <a:gd name="T42" fmla="*/ 2147483647 w 52"/>
              <a:gd name="T43" fmla="*/ 2147483647 h 75"/>
              <a:gd name="T44" fmla="*/ 2147483647 w 52"/>
              <a:gd name="T45" fmla="*/ 2147483647 h 75"/>
              <a:gd name="T46" fmla="*/ 2147483647 w 52"/>
              <a:gd name="T47" fmla="*/ 2147483647 h 75"/>
              <a:gd name="T48" fmla="*/ 2147483647 w 52"/>
              <a:gd name="T49" fmla="*/ 2147483647 h 75"/>
              <a:gd name="T50" fmla="*/ 2147483647 w 52"/>
              <a:gd name="T51" fmla="*/ 2147483647 h 75"/>
              <a:gd name="T52" fmla="*/ 2147483647 w 52"/>
              <a:gd name="T53" fmla="*/ 2147483647 h 75"/>
              <a:gd name="T54" fmla="*/ 2147483647 w 52"/>
              <a:gd name="T55" fmla="*/ 2147483647 h 75"/>
              <a:gd name="T56" fmla="*/ 2147483647 w 52"/>
              <a:gd name="T57" fmla="*/ 2147483647 h 75"/>
              <a:gd name="T58" fmla="*/ 2147483647 w 52"/>
              <a:gd name="T59" fmla="*/ 2147483647 h 75"/>
              <a:gd name="T60" fmla="*/ 2147483647 w 52"/>
              <a:gd name="T61" fmla="*/ 2147483647 h 75"/>
              <a:gd name="T62" fmla="*/ 2147483647 w 52"/>
              <a:gd name="T63" fmla="*/ 2147483647 h 75"/>
              <a:gd name="T64" fmla="*/ 2147483647 w 52"/>
              <a:gd name="T65" fmla="*/ 0 h 75"/>
              <a:gd name="T66" fmla="*/ 2147483647 w 52"/>
              <a:gd name="T67" fmla="*/ 2147483647 h 75"/>
              <a:gd name="T68" fmla="*/ 2147483647 w 52"/>
              <a:gd name="T69" fmla="*/ 2147483647 h 75"/>
              <a:gd name="T70" fmla="*/ 2147483647 w 52"/>
              <a:gd name="T71" fmla="*/ 2147483647 h 75"/>
              <a:gd name="T72" fmla="*/ 2147483647 w 52"/>
              <a:gd name="T73" fmla="*/ 0 h 7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2"/>
              <a:gd name="T112" fmla="*/ 0 h 75"/>
              <a:gd name="T113" fmla="*/ 52 w 52"/>
              <a:gd name="T114" fmla="*/ 75 h 7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2" h="75">
                <a:moveTo>
                  <a:pt x="22" y="0"/>
                </a:moveTo>
                <a:lnTo>
                  <a:pt x="22" y="4"/>
                </a:lnTo>
                <a:lnTo>
                  <a:pt x="18" y="4"/>
                </a:lnTo>
                <a:lnTo>
                  <a:pt x="15" y="4"/>
                </a:lnTo>
                <a:lnTo>
                  <a:pt x="11" y="8"/>
                </a:lnTo>
                <a:lnTo>
                  <a:pt x="7" y="8"/>
                </a:lnTo>
                <a:lnTo>
                  <a:pt x="3" y="8"/>
                </a:lnTo>
                <a:lnTo>
                  <a:pt x="0" y="8"/>
                </a:lnTo>
                <a:lnTo>
                  <a:pt x="0" y="12"/>
                </a:lnTo>
                <a:lnTo>
                  <a:pt x="7" y="12"/>
                </a:lnTo>
                <a:lnTo>
                  <a:pt x="11" y="15"/>
                </a:lnTo>
                <a:lnTo>
                  <a:pt x="11" y="19"/>
                </a:lnTo>
                <a:lnTo>
                  <a:pt x="11" y="63"/>
                </a:lnTo>
                <a:lnTo>
                  <a:pt x="11" y="67"/>
                </a:lnTo>
                <a:lnTo>
                  <a:pt x="3" y="71"/>
                </a:lnTo>
                <a:lnTo>
                  <a:pt x="0" y="71"/>
                </a:lnTo>
                <a:lnTo>
                  <a:pt x="0" y="75"/>
                </a:lnTo>
                <a:lnTo>
                  <a:pt x="37" y="75"/>
                </a:lnTo>
                <a:lnTo>
                  <a:pt x="37" y="71"/>
                </a:lnTo>
                <a:lnTo>
                  <a:pt x="33" y="71"/>
                </a:lnTo>
                <a:lnTo>
                  <a:pt x="26" y="67"/>
                </a:lnTo>
                <a:lnTo>
                  <a:pt x="26" y="63"/>
                </a:lnTo>
                <a:lnTo>
                  <a:pt x="22" y="60"/>
                </a:lnTo>
                <a:lnTo>
                  <a:pt x="22" y="23"/>
                </a:lnTo>
                <a:lnTo>
                  <a:pt x="29" y="15"/>
                </a:lnTo>
                <a:lnTo>
                  <a:pt x="33" y="12"/>
                </a:lnTo>
                <a:lnTo>
                  <a:pt x="37" y="12"/>
                </a:lnTo>
                <a:lnTo>
                  <a:pt x="44" y="15"/>
                </a:lnTo>
                <a:lnTo>
                  <a:pt x="44" y="19"/>
                </a:lnTo>
                <a:lnTo>
                  <a:pt x="48" y="15"/>
                </a:lnTo>
                <a:lnTo>
                  <a:pt x="52" y="12"/>
                </a:lnTo>
                <a:lnTo>
                  <a:pt x="48" y="4"/>
                </a:lnTo>
                <a:lnTo>
                  <a:pt x="44" y="0"/>
                </a:lnTo>
                <a:lnTo>
                  <a:pt x="33" y="4"/>
                </a:lnTo>
                <a:lnTo>
                  <a:pt x="26" y="15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29" name="Freeform 109"/>
          <p:cNvSpPr>
            <a:spLocks noEditPoints="1"/>
          </p:cNvSpPr>
          <p:nvPr/>
        </p:nvSpPr>
        <p:spPr bwMode="auto">
          <a:xfrm>
            <a:off x="2347913" y="2381250"/>
            <a:ext cx="58737" cy="171450"/>
          </a:xfrm>
          <a:custGeom>
            <a:avLst/>
            <a:gdLst>
              <a:gd name="T0" fmla="*/ 2147483647 w 37"/>
              <a:gd name="T1" fmla="*/ 0 h 108"/>
              <a:gd name="T2" fmla="*/ 2147483647 w 37"/>
              <a:gd name="T3" fmla="*/ 2147483647 h 108"/>
              <a:gd name="T4" fmla="*/ 2147483647 w 37"/>
              <a:gd name="T5" fmla="*/ 2147483647 h 108"/>
              <a:gd name="T6" fmla="*/ 2147483647 w 37"/>
              <a:gd name="T7" fmla="*/ 2147483647 h 108"/>
              <a:gd name="T8" fmla="*/ 2147483647 w 37"/>
              <a:gd name="T9" fmla="*/ 2147483647 h 108"/>
              <a:gd name="T10" fmla="*/ 2147483647 w 37"/>
              <a:gd name="T11" fmla="*/ 2147483647 h 108"/>
              <a:gd name="T12" fmla="*/ 2147483647 w 37"/>
              <a:gd name="T13" fmla="*/ 2147483647 h 108"/>
              <a:gd name="T14" fmla="*/ 2147483647 w 37"/>
              <a:gd name="T15" fmla="*/ 2147483647 h 108"/>
              <a:gd name="T16" fmla="*/ 2147483647 w 37"/>
              <a:gd name="T17" fmla="*/ 0 h 108"/>
              <a:gd name="T18" fmla="*/ 2147483647 w 37"/>
              <a:gd name="T19" fmla="*/ 2147483647 h 108"/>
              <a:gd name="T20" fmla="*/ 2147483647 w 37"/>
              <a:gd name="T21" fmla="*/ 2147483647 h 108"/>
              <a:gd name="T22" fmla="*/ 2147483647 w 37"/>
              <a:gd name="T23" fmla="*/ 2147483647 h 108"/>
              <a:gd name="T24" fmla="*/ 2147483647 w 37"/>
              <a:gd name="T25" fmla="*/ 2147483647 h 108"/>
              <a:gd name="T26" fmla="*/ 0 w 37"/>
              <a:gd name="T27" fmla="*/ 2147483647 h 108"/>
              <a:gd name="T28" fmla="*/ 0 w 37"/>
              <a:gd name="T29" fmla="*/ 2147483647 h 108"/>
              <a:gd name="T30" fmla="*/ 2147483647 w 37"/>
              <a:gd name="T31" fmla="*/ 2147483647 h 108"/>
              <a:gd name="T32" fmla="*/ 2147483647 w 37"/>
              <a:gd name="T33" fmla="*/ 2147483647 h 108"/>
              <a:gd name="T34" fmla="*/ 2147483647 w 37"/>
              <a:gd name="T35" fmla="*/ 2147483647 h 108"/>
              <a:gd name="T36" fmla="*/ 2147483647 w 37"/>
              <a:gd name="T37" fmla="*/ 2147483647 h 108"/>
              <a:gd name="T38" fmla="*/ 2147483647 w 37"/>
              <a:gd name="T39" fmla="*/ 2147483647 h 108"/>
              <a:gd name="T40" fmla="*/ 2147483647 w 37"/>
              <a:gd name="T41" fmla="*/ 2147483647 h 108"/>
              <a:gd name="T42" fmla="*/ 2147483647 w 37"/>
              <a:gd name="T43" fmla="*/ 2147483647 h 108"/>
              <a:gd name="T44" fmla="*/ 0 w 37"/>
              <a:gd name="T45" fmla="*/ 2147483647 h 108"/>
              <a:gd name="T46" fmla="*/ 0 w 37"/>
              <a:gd name="T47" fmla="*/ 2147483647 h 108"/>
              <a:gd name="T48" fmla="*/ 2147483647 w 37"/>
              <a:gd name="T49" fmla="*/ 2147483647 h 108"/>
              <a:gd name="T50" fmla="*/ 2147483647 w 37"/>
              <a:gd name="T51" fmla="*/ 2147483647 h 108"/>
              <a:gd name="T52" fmla="*/ 2147483647 w 37"/>
              <a:gd name="T53" fmla="*/ 2147483647 h 108"/>
              <a:gd name="T54" fmla="*/ 2147483647 w 37"/>
              <a:gd name="T55" fmla="*/ 2147483647 h 108"/>
              <a:gd name="T56" fmla="*/ 2147483647 w 37"/>
              <a:gd name="T57" fmla="*/ 2147483647 h 108"/>
              <a:gd name="T58" fmla="*/ 2147483647 w 37"/>
              <a:gd name="T59" fmla="*/ 2147483647 h 10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7"/>
              <a:gd name="T91" fmla="*/ 0 h 108"/>
              <a:gd name="T92" fmla="*/ 37 w 37"/>
              <a:gd name="T93" fmla="*/ 108 h 10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7" h="108">
                <a:moveTo>
                  <a:pt x="14" y="0"/>
                </a:moveTo>
                <a:lnTo>
                  <a:pt x="11" y="4"/>
                </a:lnTo>
                <a:lnTo>
                  <a:pt x="7" y="7"/>
                </a:lnTo>
                <a:lnTo>
                  <a:pt x="11" y="15"/>
                </a:lnTo>
                <a:lnTo>
                  <a:pt x="14" y="15"/>
                </a:lnTo>
                <a:lnTo>
                  <a:pt x="22" y="15"/>
                </a:lnTo>
                <a:lnTo>
                  <a:pt x="26" y="7"/>
                </a:lnTo>
                <a:lnTo>
                  <a:pt x="22" y="4"/>
                </a:lnTo>
                <a:lnTo>
                  <a:pt x="14" y="0"/>
                </a:lnTo>
                <a:close/>
                <a:moveTo>
                  <a:pt x="22" y="33"/>
                </a:moveTo>
                <a:lnTo>
                  <a:pt x="22" y="37"/>
                </a:lnTo>
                <a:lnTo>
                  <a:pt x="11" y="41"/>
                </a:lnTo>
                <a:lnTo>
                  <a:pt x="7" y="41"/>
                </a:lnTo>
                <a:lnTo>
                  <a:pt x="0" y="45"/>
                </a:lnTo>
                <a:lnTo>
                  <a:pt x="3" y="45"/>
                </a:lnTo>
                <a:lnTo>
                  <a:pt x="11" y="48"/>
                </a:lnTo>
                <a:lnTo>
                  <a:pt x="11" y="52"/>
                </a:lnTo>
                <a:lnTo>
                  <a:pt x="11" y="93"/>
                </a:lnTo>
                <a:lnTo>
                  <a:pt x="11" y="96"/>
                </a:lnTo>
                <a:lnTo>
                  <a:pt x="7" y="100"/>
                </a:lnTo>
                <a:lnTo>
                  <a:pt x="3" y="104"/>
                </a:lnTo>
                <a:lnTo>
                  <a:pt x="0" y="104"/>
                </a:lnTo>
                <a:lnTo>
                  <a:pt x="0" y="108"/>
                </a:lnTo>
                <a:lnTo>
                  <a:pt x="37" y="108"/>
                </a:lnTo>
                <a:lnTo>
                  <a:pt x="37" y="104"/>
                </a:lnTo>
                <a:lnTo>
                  <a:pt x="26" y="100"/>
                </a:lnTo>
                <a:lnTo>
                  <a:pt x="26" y="96"/>
                </a:lnTo>
                <a:lnTo>
                  <a:pt x="22" y="93"/>
                </a:lnTo>
                <a:lnTo>
                  <a:pt x="22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0" name="Freeform 110"/>
          <p:cNvSpPr>
            <a:spLocks noEditPoints="1"/>
          </p:cNvSpPr>
          <p:nvPr/>
        </p:nvSpPr>
        <p:spPr bwMode="auto">
          <a:xfrm>
            <a:off x="2417763" y="2433638"/>
            <a:ext cx="101600" cy="119062"/>
          </a:xfrm>
          <a:custGeom>
            <a:avLst/>
            <a:gdLst>
              <a:gd name="T0" fmla="*/ 2147483647 w 64"/>
              <a:gd name="T1" fmla="*/ 2147483647 h 75"/>
              <a:gd name="T2" fmla="*/ 2147483647 w 64"/>
              <a:gd name="T3" fmla="*/ 2147483647 h 75"/>
              <a:gd name="T4" fmla="*/ 2147483647 w 64"/>
              <a:gd name="T5" fmla="*/ 2147483647 h 75"/>
              <a:gd name="T6" fmla="*/ 2147483647 w 64"/>
              <a:gd name="T7" fmla="*/ 2147483647 h 75"/>
              <a:gd name="T8" fmla="*/ 2147483647 w 64"/>
              <a:gd name="T9" fmla="*/ 0 h 75"/>
              <a:gd name="T10" fmla="*/ 2147483647 w 64"/>
              <a:gd name="T11" fmla="*/ 2147483647 h 75"/>
              <a:gd name="T12" fmla="*/ 2147483647 w 64"/>
              <a:gd name="T13" fmla="*/ 2147483647 h 75"/>
              <a:gd name="T14" fmla="*/ 2147483647 w 64"/>
              <a:gd name="T15" fmla="*/ 2147483647 h 75"/>
              <a:gd name="T16" fmla="*/ 0 w 64"/>
              <a:gd name="T17" fmla="*/ 2147483647 h 75"/>
              <a:gd name="T18" fmla="*/ 0 w 64"/>
              <a:gd name="T19" fmla="*/ 2147483647 h 75"/>
              <a:gd name="T20" fmla="*/ 2147483647 w 64"/>
              <a:gd name="T21" fmla="*/ 2147483647 h 75"/>
              <a:gd name="T22" fmla="*/ 2147483647 w 64"/>
              <a:gd name="T23" fmla="*/ 2147483647 h 75"/>
              <a:gd name="T24" fmla="*/ 2147483647 w 64"/>
              <a:gd name="T25" fmla="*/ 2147483647 h 75"/>
              <a:gd name="T26" fmla="*/ 2147483647 w 64"/>
              <a:gd name="T27" fmla="*/ 2147483647 h 75"/>
              <a:gd name="T28" fmla="*/ 2147483647 w 64"/>
              <a:gd name="T29" fmla="*/ 2147483647 h 75"/>
              <a:gd name="T30" fmla="*/ 2147483647 w 64"/>
              <a:gd name="T31" fmla="*/ 2147483647 h 75"/>
              <a:gd name="T32" fmla="*/ 2147483647 w 64"/>
              <a:gd name="T33" fmla="*/ 2147483647 h 75"/>
              <a:gd name="T34" fmla="*/ 2147483647 w 64"/>
              <a:gd name="T35" fmla="*/ 2147483647 h 75"/>
              <a:gd name="T36" fmla="*/ 2147483647 w 64"/>
              <a:gd name="T37" fmla="*/ 2147483647 h 75"/>
              <a:gd name="T38" fmla="*/ 2147483647 w 64"/>
              <a:gd name="T39" fmla="*/ 2147483647 h 75"/>
              <a:gd name="T40" fmla="*/ 2147483647 w 64"/>
              <a:gd name="T41" fmla="*/ 2147483647 h 75"/>
              <a:gd name="T42" fmla="*/ 2147483647 w 64"/>
              <a:gd name="T43" fmla="*/ 2147483647 h 75"/>
              <a:gd name="T44" fmla="*/ 2147483647 w 64"/>
              <a:gd name="T45" fmla="*/ 2147483647 h 75"/>
              <a:gd name="T46" fmla="*/ 2147483647 w 64"/>
              <a:gd name="T47" fmla="*/ 2147483647 h 75"/>
              <a:gd name="T48" fmla="*/ 2147483647 w 64"/>
              <a:gd name="T49" fmla="*/ 2147483647 h 75"/>
              <a:gd name="T50" fmla="*/ 2147483647 w 64"/>
              <a:gd name="T51" fmla="*/ 2147483647 h 75"/>
              <a:gd name="T52" fmla="*/ 2147483647 w 64"/>
              <a:gd name="T53" fmla="*/ 2147483647 h 75"/>
              <a:gd name="T54" fmla="*/ 2147483647 w 64"/>
              <a:gd name="T55" fmla="*/ 2147483647 h 75"/>
              <a:gd name="T56" fmla="*/ 2147483647 w 64"/>
              <a:gd name="T57" fmla="*/ 2147483647 h 75"/>
              <a:gd name="T58" fmla="*/ 2147483647 w 64"/>
              <a:gd name="T59" fmla="*/ 2147483647 h 75"/>
              <a:gd name="T60" fmla="*/ 2147483647 w 64"/>
              <a:gd name="T61" fmla="*/ 2147483647 h 75"/>
              <a:gd name="T62" fmla="*/ 2147483647 w 64"/>
              <a:gd name="T63" fmla="*/ 2147483647 h 75"/>
              <a:gd name="T64" fmla="*/ 2147483647 w 64"/>
              <a:gd name="T65" fmla="*/ 2147483647 h 75"/>
              <a:gd name="T66" fmla="*/ 2147483647 w 64"/>
              <a:gd name="T67" fmla="*/ 2147483647 h 75"/>
              <a:gd name="T68" fmla="*/ 2147483647 w 64"/>
              <a:gd name="T69" fmla="*/ 2147483647 h 75"/>
              <a:gd name="T70" fmla="*/ 2147483647 w 64"/>
              <a:gd name="T71" fmla="*/ 2147483647 h 75"/>
              <a:gd name="T72" fmla="*/ 2147483647 w 64"/>
              <a:gd name="T73" fmla="*/ 2147483647 h 75"/>
              <a:gd name="T74" fmla="*/ 2147483647 w 64"/>
              <a:gd name="T75" fmla="*/ 2147483647 h 7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4"/>
              <a:gd name="T115" fmla="*/ 0 h 75"/>
              <a:gd name="T116" fmla="*/ 64 w 64"/>
              <a:gd name="T117" fmla="*/ 75 h 7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4" h="75">
                <a:moveTo>
                  <a:pt x="60" y="30"/>
                </a:moveTo>
                <a:lnTo>
                  <a:pt x="56" y="19"/>
                </a:lnTo>
                <a:lnTo>
                  <a:pt x="52" y="8"/>
                </a:lnTo>
                <a:lnTo>
                  <a:pt x="45" y="4"/>
                </a:lnTo>
                <a:lnTo>
                  <a:pt x="34" y="0"/>
                </a:lnTo>
                <a:lnTo>
                  <a:pt x="19" y="4"/>
                </a:lnTo>
                <a:lnTo>
                  <a:pt x="11" y="12"/>
                </a:lnTo>
                <a:lnTo>
                  <a:pt x="4" y="23"/>
                </a:lnTo>
                <a:lnTo>
                  <a:pt x="0" y="41"/>
                </a:lnTo>
                <a:lnTo>
                  <a:pt x="0" y="52"/>
                </a:lnTo>
                <a:lnTo>
                  <a:pt x="8" y="63"/>
                </a:lnTo>
                <a:lnTo>
                  <a:pt x="19" y="71"/>
                </a:lnTo>
                <a:lnTo>
                  <a:pt x="30" y="75"/>
                </a:lnTo>
                <a:lnTo>
                  <a:pt x="41" y="75"/>
                </a:lnTo>
                <a:lnTo>
                  <a:pt x="49" y="67"/>
                </a:lnTo>
                <a:lnTo>
                  <a:pt x="56" y="60"/>
                </a:lnTo>
                <a:lnTo>
                  <a:pt x="64" y="49"/>
                </a:lnTo>
                <a:lnTo>
                  <a:pt x="60" y="49"/>
                </a:lnTo>
                <a:lnTo>
                  <a:pt x="56" y="56"/>
                </a:lnTo>
                <a:lnTo>
                  <a:pt x="49" y="60"/>
                </a:lnTo>
                <a:lnTo>
                  <a:pt x="45" y="63"/>
                </a:lnTo>
                <a:lnTo>
                  <a:pt x="34" y="63"/>
                </a:lnTo>
                <a:lnTo>
                  <a:pt x="26" y="63"/>
                </a:lnTo>
                <a:lnTo>
                  <a:pt x="19" y="56"/>
                </a:lnTo>
                <a:lnTo>
                  <a:pt x="15" y="45"/>
                </a:lnTo>
                <a:lnTo>
                  <a:pt x="11" y="30"/>
                </a:lnTo>
                <a:lnTo>
                  <a:pt x="60" y="30"/>
                </a:lnTo>
                <a:close/>
                <a:moveTo>
                  <a:pt x="11" y="26"/>
                </a:moveTo>
                <a:lnTo>
                  <a:pt x="15" y="19"/>
                </a:lnTo>
                <a:lnTo>
                  <a:pt x="19" y="12"/>
                </a:lnTo>
                <a:lnTo>
                  <a:pt x="23" y="8"/>
                </a:lnTo>
                <a:lnTo>
                  <a:pt x="30" y="8"/>
                </a:lnTo>
                <a:lnTo>
                  <a:pt x="34" y="8"/>
                </a:lnTo>
                <a:lnTo>
                  <a:pt x="37" y="12"/>
                </a:lnTo>
                <a:lnTo>
                  <a:pt x="41" y="15"/>
                </a:lnTo>
                <a:lnTo>
                  <a:pt x="45" y="23"/>
                </a:lnTo>
                <a:lnTo>
                  <a:pt x="45" y="26"/>
                </a:lnTo>
                <a:lnTo>
                  <a:pt x="11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1" name="Freeform 111"/>
          <p:cNvSpPr>
            <a:spLocks/>
          </p:cNvSpPr>
          <p:nvPr/>
        </p:nvSpPr>
        <p:spPr bwMode="auto">
          <a:xfrm>
            <a:off x="2524125" y="2433638"/>
            <a:ext cx="82550" cy="119062"/>
          </a:xfrm>
          <a:custGeom>
            <a:avLst/>
            <a:gdLst>
              <a:gd name="T0" fmla="*/ 2147483647 w 52"/>
              <a:gd name="T1" fmla="*/ 0 h 75"/>
              <a:gd name="T2" fmla="*/ 2147483647 w 52"/>
              <a:gd name="T3" fmla="*/ 2147483647 h 75"/>
              <a:gd name="T4" fmla="*/ 2147483647 w 52"/>
              <a:gd name="T5" fmla="*/ 2147483647 h 75"/>
              <a:gd name="T6" fmla="*/ 2147483647 w 52"/>
              <a:gd name="T7" fmla="*/ 2147483647 h 75"/>
              <a:gd name="T8" fmla="*/ 2147483647 w 52"/>
              <a:gd name="T9" fmla="*/ 2147483647 h 75"/>
              <a:gd name="T10" fmla="*/ 2147483647 w 52"/>
              <a:gd name="T11" fmla="*/ 2147483647 h 75"/>
              <a:gd name="T12" fmla="*/ 0 w 52"/>
              <a:gd name="T13" fmla="*/ 2147483647 h 75"/>
              <a:gd name="T14" fmla="*/ 0 w 52"/>
              <a:gd name="T15" fmla="*/ 2147483647 h 75"/>
              <a:gd name="T16" fmla="*/ 0 w 52"/>
              <a:gd name="T17" fmla="*/ 2147483647 h 75"/>
              <a:gd name="T18" fmla="*/ 2147483647 w 52"/>
              <a:gd name="T19" fmla="*/ 2147483647 h 75"/>
              <a:gd name="T20" fmla="*/ 2147483647 w 52"/>
              <a:gd name="T21" fmla="*/ 2147483647 h 75"/>
              <a:gd name="T22" fmla="*/ 2147483647 w 52"/>
              <a:gd name="T23" fmla="*/ 2147483647 h 75"/>
              <a:gd name="T24" fmla="*/ 2147483647 w 52"/>
              <a:gd name="T25" fmla="*/ 2147483647 h 75"/>
              <a:gd name="T26" fmla="*/ 2147483647 w 52"/>
              <a:gd name="T27" fmla="*/ 2147483647 h 75"/>
              <a:gd name="T28" fmla="*/ 0 w 52"/>
              <a:gd name="T29" fmla="*/ 2147483647 h 75"/>
              <a:gd name="T30" fmla="*/ 0 w 52"/>
              <a:gd name="T31" fmla="*/ 2147483647 h 75"/>
              <a:gd name="T32" fmla="*/ 0 w 52"/>
              <a:gd name="T33" fmla="*/ 2147483647 h 75"/>
              <a:gd name="T34" fmla="*/ 2147483647 w 52"/>
              <a:gd name="T35" fmla="*/ 2147483647 h 75"/>
              <a:gd name="T36" fmla="*/ 2147483647 w 52"/>
              <a:gd name="T37" fmla="*/ 2147483647 h 75"/>
              <a:gd name="T38" fmla="*/ 2147483647 w 52"/>
              <a:gd name="T39" fmla="*/ 2147483647 h 75"/>
              <a:gd name="T40" fmla="*/ 2147483647 w 52"/>
              <a:gd name="T41" fmla="*/ 2147483647 h 75"/>
              <a:gd name="T42" fmla="*/ 2147483647 w 52"/>
              <a:gd name="T43" fmla="*/ 2147483647 h 75"/>
              <a:gd name="T44" fmla="*/ 2147483647 w 52"/>
              <a:gd name="T45" fmla="*/ 2147483647 h 75"/>
              <a:gd name="T46" fmla="*/ 2147483647 w 52"/>
              <a:gd name="T47" fmla="*/ 2147483647 h 75"/>
              <a:gd name="T48" fmla="*/ 2147483647 w 52"/>
              <a:gd name="T49" fmla="*/ 2147483647 h 75"/>
              <a:gd name="T50" fmla="*/ 2147483647 w 52"/>
              <a:gd name="T51" fmla="*/ 2147483647 h 75"/>
              <a:gd name="T52" fmla="*/ 2147483647 w 52"/>
              <a:gd name="T53" fmla="*/ 2147483647 h 75"/>
              <a:gd name="T54" fmla="*/ 2147483647 w 52"/>
              <a:gd name="T55" fmla="*/ 2147483647 h 75"/>
              <a:gd name="T56" fmla="*/ 2147483647 w 52"/>
              <a:gd name="T57" fmla="*/ 2147483647 h 75"/>
              <a:gd name="T58" fmla="*/ 2147483647 w 52"/>
              <a:gd name="T59" fmla="*/ 2147483647 h 75"/>
              <a:gd name="T60" fmla="*/ 2147483647 w 52"/>
              <a:gd name="T61" fmla="*/ 2147483647 h 75"/>
              <a:gd name="T62" fmla="*/ 2147483647 w 52"/>
              <a:gd name="T63" fmla="*/ 2147483647 h 75"/>
              <a:gd name="T64" fmla="*/ 2147483647 w 52"/>
              <a:gd name="T65" fmla="*/ 0 h 75"/>
              <a:gd name="T66" fmla="*/ 2147483647 w 52"/>
              <a:gd name="T67" fmla="*/ 2147483647 h 75"/>
              <a:gd name="T68" fmla="*/ 2147483647 w 52"/>
              <a:gd name="T69" fmla="*/ 2147483647 h 75"/>
              <a:gd name="T70" fmla="*/ 2147483647 w 52"/>
              <a:gd name="T71" fmla="*/ 2147483647 h 75"/>
              <a:gd name="T72" fmla="*/ 2147483647 w 52"/>
              <a:gd name="T73" fmla="*/ 0 h 75"/>
              <a:gd name="T74" fmla="*/ 2147483647 w 52"/>
              <a:gd name="T75" fmla="*/ 0 h 7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2"/>
              <a:gd name="T115" fmla="*/ 0 h 75"/>
              <a:gd name="T116" fmla="*/ 52 w 52"/>
              <a:gd name="T117" fmla="*/ 75 h 7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2" h="75">
                <a:moveTo>
                  <a:pt x="23" y="0"/>
                </a:moveTo>
                <a:lnTo>
                  <a:pt x="23" y="4"/>
                </a:lnTo>
                <a:lnTo>
                  <a:pt x="19" y="4"/>
                </a:lnTo>
                <a:lnTo>
                  <a:pt x="15" y="4"/>
                </a:lnTo>
                <a:lnTo>
                  <a:pt x="11" y="8"/>
                </a:lnTo>
                <a:lnTo>
                  <a:pt x="8" y="8"/>
                </a:lnTo>
                <a:lnTo>
                  <a:pt x="0" y="8"/>
                </a:lnTo>
                <a:lnTo>
                  <a:pt x="0" y="12"/>
                </a:lnTo>
                <a:lnTo>
                  <a:pt x="8" y="12"/>
                </a:lnTo>
                <a:lnTo>
                  <a:pt x="11" y="15"/>
                </a:lnTo>
                <a:lnTo>
                  <a:pt x="11" y="19"/>
                </a:lnTo>
                <a:lnTo>
                  <a:pt x="11" y="63"/>
                </a:lnTo>
                <a:lnTo>
                  <a:pt x="8" y="67"/>
                </a:lnTo>
                <a:lnTo>
                  <a:pt x="0" y="71"/>
                </a:lnTo>
                <a:lnTo>
                  <a:pt x="0" y="75"/>
                </a:lnTo>
                <a:lnTo>
                  <a:pt x="38" y="75"/>
                </a:lnTo>
                <a:lnTo>
                  <a:pt x="38" y="71"/>
                </a:lnTo>
                <a:lnTo>
                  <a:pt x="34" y="71"/>
                </a:lnTo>
                <a:lnTo>
                  <a:pt x="26" y="67"/>
                </a:lnTo>
                <a:lnTo>
                  <a:pt x="26" y="63"/>
                </a:lnTo>
                <a:lnTo>
                  <a:pt x="23" y="60"/>
                </a:lnTo>
                <a:lnTo>
                  <a:pt x="23" y="23"/>
                </a:lnTo>
                <a:lnTo>
                  <a:pt x="30" y="15"/>
                </a:lnTo>
                <a:lnTo>
                  <a:pt x="34" y="12"/>
                </a:lnTo>
                <a:lnTo>
                  <a:pt x="38" y="12"/>
                </a:lnTo>
                <a:lnTo>
                  <a:pt x="45" y="15"/>
                </a:lnTo>
                <a:lnTo>
                  <a:pt x="45" y="19"/>
                </a:lnTo>
                <a:lnTo>
                  <a:pt x="49" y="15"/>
                </a:lnTo>
                <a:lnTo>
                  <a:pt x="52" y="12"/>
                </a:lnTo>
                <a:lnTo>
                  <a:pt x="49" y="4"/>
                </a:lnTo>
                <a:lnTo>
                  <a:pt x="45" y="0"/>
                </a:lnTo>
                <a:lnTo>
                  <a:pt x="34" y="4"/>
                </a:lnTo>
                <a:lnTo>
                  <a:pt x="26" y="15"/>
                </a:lnTo>
                <a:lnTo>
                  <a:pt x="23" y="15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2" name="Freeform 112"/>
          <p:cNvSpPr>
            <a:spLocks/>
          </p:cNvSpPr>
          <p:nvPr/>
        </p:nvSpPr>
        <p:spPr bwMode="auto">
          <a:xfrm>
            <a:off x="2606675" y="2439988"/>
            <a:ext cx="119063" cy="112712"/>
          </a:xfrm>
          <a:custGeom>
            <a:avLst/>
            <a:gdLst>
              <a:gd name="T0" fmla="*/ 0 w 75"/>
              <a:gd name="T1" fmla="*/ 0 h 71"/>
              <a:gd name="T2" fmla="*/ 0 w 75"/>
              <a:gd name="T3" fmla="*/ 0 h 71"/>
              <a:gd name="T4" fmla="*/ 2147483647 w 75"/>
              <a:gd name="T5" fmla="*/ 2147483647 h 71"/>
              <a:gd name="T6" fmla="*/ 2147483647 w 75"/>
              <a:gd name="T7" fmla="*/ 2147483647 h 71"/>
              <a:gd name="T8" fmla="*/ 2147483647 w 75"/>
              <a:gd name="T9" fmla="*/ 2147483647 h 71"/>
              <a:gd name="T10" fmla="*/ 2147483647 w 75"/>
              <a:gd name="T11" fmla="*/ 2147483647 h 71"/>
              <a:gd name="T12" fmla="*/ 2147483647 w 75"/>
              <a:gd name="T13" fmla="*/ 2147483647 h 71"/>
              <a:gd name="T14" fmla="*/ 2147483647 w 75"/>
              <a:gd name="T15" fmla="*/ 2147483647 h 71"/>
              <a:gd name="T16" fmla="*/ 2147483647 w 75"/>
              <a:gd name="T17" fmla="*/ 2147483647 h 71"/>
              <a:gd name="T18" fmla="*/ 2147483647 w 75"/>
              <a:gd name="T19" fmla="*/ 2147483647 h 71"/>
              <a:gd name="T20" fmla="*/ 2147483647 w 75"/>
              <a:gd name="T21" fmla="*/ 2147483647 h 71"/>
              <a:gd name="T22" fmla="*/ 2147483647 w 75"/>
              <a:gd name="T23" fmla="*/ 2147483647 h 71"/>
              <a:gd name="T24" fmla="*/ 2147483647 w 75"/>
              <a:gd name="T25" fmla="*/ 2147483647 h 71"/>
              <a:gd name="T26" fmla="*/ 2147483647 w 75"/>
              <a:gd name="T27" fmla="*/ 2147483647 h 71"/>
              <a:gd name="T28" fmla="*/ 2147483647 w 75"/>
              <a:gd name="T29" fmla="*/ 2147483647 h 71"/>
              <a:gd name="T30" fmla="*/ 2147483647 w 75"/>
              <a:gd name="T31" fmla="*/ 2147483647 h 71"/>
              <a:gd name="T32" fmla="*/ 2147483647 w 75"/>
              <a:gd name="T33" fmla="*/ 2147483647 h 71"/>
              <a:gd name="T34" fmla="*/ 2147483647 w 75"/>
              <a:gd name="T35" fmla="*/ 2147483647 h 71"/>
              <a:gd name="T36" fmla="*/ 2147483647 w 75"/>
              <a:gd name="T37" fmla="*/ 2147483647 h 71"/>
              <a:gd name="T38" fmla="*/ 2147483647 w 75"/>
              <a:gd name="T39" fmla="*/ 2147483647 h 71"/>
              <a:gd name="T40" fmla="*/ 2147483647 w 75"/>
              <a:gd name="T41" fmla="*/ 2147483647 h 71"/>
              <a:gd name="T42" fmla="*/ 2147483647 w 75"/>
              <a:gd name="T43" fmla="*/ 2147483647 h 71"/>
              <a:gd name="T44" fmla="*/ 2147483647 w 75"/>
              <a:gd name="T45" fmla="*/ 0 h 71"/>
              <a:gd name="T46" fmla="*/ 2147483647 w 75"/>
              <a:gd name="T47" fmla="*/ 0 h 71"/>
              <a:gd name="T48" fmla="*/ 2147483647 w 75"/>
              <a:gd name="T49" fmla="*/ 2147483647 h 71"/>
              <a:gd name="T50" fmla="*/ 2147483647 w 75"/>
              <a:gd name="T51" fmla="*/ 2147483647 h 71"/>
              <a:gd name="T52" fmla="*/ 2147483647 w 75"/>
              <a:gd name="T53" fmla="*/ 2147483647 h 71"/>
              <a:gd name="T54" fmla="*/ 2147483647 w 75"/>
              <a:gd name="T55" fmla="*/ 2147483647 h 71"/>
              <a:gd name="T56" fmla="*/ 2147483647 w 75"/>
              <a:gd name="T57" fmla="*/ 2147483647 h 71"/>
              <a:gd name="T58" fmla="*/ 2147483647 w 75"/>
              <a:gd name="T59" fmla="*/ 2147483647 h 71"/>
              <a:gd name="T60" fmla="*/ 2147483647 w 75"/>
              <a:gd name="T61" fmla="*/ 2147483647 h 71"/>
              <a:gd name="T62" fmla="*/ 2147483647 w 75"/>
              <a:gd name="T63" fmla="*/ 2147483647 h 71"/>
              <a:gd name="T64" fmla="*/ 2147483647 w 75"/>
              <a:gd name="T65" fmla="*/ 2147483647 h 71"/>
              <a:gd name="T66" fmla="*/ 2147483647 w 75"/>
              <a:gd name="T67" fmla="*/ 2147483647 h 71"/>
              <a:gd name="T68" fmla="*/ 2147483647 w 75"/>
              <a:gd name="T69" fmla="*/ 2147483647 h 71"/>
              <a:gd name="T70" fmla="*/ 2147483647 w 75"/>
              <a:gd name="T71" fmla="*/ 2147483647 h 71"/>
              <a:gd name="T72" fmla="*/ 2147483647 w 75"/>
              <a:gd name="T73" fmla="*/ 2147483647 h 71"/>
              <a:gd name="T74" fmla="*/ 2147483647 w 75"/>
              <a:gd name="T75" fmla="*/ 0 h 71"/>
              <a:gd name="T76" fmla="*/ 0 w 75"/>
              <a:gd name="T77" fmla="*/ 0 h 7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5"/>
              <a:gd name="T118" fmla="*/ 0 h 71"/>
              <a:gd name="T119" fmla="*/ 75 w 75"/>
              <a:gd name="T120" fmla="*/ 71 h 7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5" h="71">
                <a:moveTo>
                  <a:pt x="0" y="0"/>
                </a:moveTo>
                <a:lnTo>
                  <a:pt x="0" y="0"/>
                </a:lnTo>
                <a:lnTo>
                  <a:pt x="8" y="4"/>
                </a:lnTo>
                <a:lnTo>
                  <a:pt x="12" y="11"/>
                </a:lnTo>
                <a:lnTo>
                  <a:pt x="12" y="52"/>
                </a:lnTo>
                <a:lnTo>
                  <a:pt x="12" y="59"/>
                </a:lnTo>
                <a:lnTo>
                  <a:pt x="15" y="63"/>
                </a:lnTo>
                <a:lnTo>
                  <a:pt x="23" y="71"/>
                </a:lnTo>
                <a:lnTo>
                  <a:pt x="30" y="71"/>
                </a:lnTo>
                <a:lnTo>
                  <a:pt x="38" y="71"/>
                </a:lnTo>
                <a:lnTo>
                  <a:pt x="41" y="67"/>
                </a:lnTo>
                <a:lnTo>
                  <a:pt x="53" y="56"/>
                </a:lnTo>
                <a:lnTo>
                  <a:pt x="53" y="71"/>
                </a:lnTo>
                <a:lnTo>
                  <a:pt x="56" y="71"/>
                </a:lnTo>
                <a:lnTo>
                  <a:pt x="64" y="67"/>
                </a:lnTo>
                <a:lnTo>
                  <a:pt x="67" y="63"/>
                </a:lnTo>
                <a:lnTo>
                  <a:pt x="71" y="63"/>
                </a:lnTo>
                <a:lnTo>
                  <a:pt x="75" y="63"/>
                </a:lnTo>
                <a:lnTo>
                  <a:pt x="75" y="59"/>
                </a:lnTo>
                <a:lnTo>
                  <a:pt x="71" y="59"/>
                </a:lnTo>
                <a:lnTo>
                  <a:pt x="67" y="59"/>
                </a:lnTo>
                <a:lnTo>
                  <a:pt x="64" y="56"/>
                </a:lnTo>
                <a:lnTo>
                  <a:pt x="64" y="0"/>
                </a:lnTo>
                <a:lnTo>
                  <a:pt x="41" y="0"/>
                </a:lnTo>
                <a:lnTo>
                  <a:pt x="41" y="4"/>
                </a:lnTo>
                <a:lnTo>
                  <a:pt x="49" y="4"/>
                </a:lnTo>
                <a:lnTo>
                  <a:pt x="53" y="8"/>
                </a:lnTo>
                <a:lnTo>
                  <a:pt x="53" y="11"/>
                </a:lnTo>
                <a:lnTo>
                  <a:pt x="53" y="48"/>
                </a:lnTo>
                <a:lnTo>
                  <a:pt x="49" y="52"/>
                </a:lnTo>
                <a:lnTo>
                  <a:pt x="49" y="59"/>
                </a:lnTo>
                <a:lnTo>
                  <a:pt x="41" y="59"/>
                </a:lnTo>
                <a:lnTo>
                  <a:pt x="38" y="59"/>
                </a:lnTo>
                <a:lnTo>
                  <a:pt x="30" y="59"/>
                </a:lnTo>
                <a:lnTo>
                  <a:pt x="26" y="59"/>
                </a:lnTo>
                <a:lnTo>
                  <a:pt x="26" y="56"/>
                </a:lnTo>
                <a:lnTo>
                  <a:pt x="26" y="48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3" name="Freeform 113"/>
          <p:cNvSpPr>
            <a:spLocks/>
          </p:cNvSpPr>
          <p:nvPr/>
        </p:nvSpPr>
        <p:spPr bwMode="auto">
          <a:xfrm>
            <a:off x="2736850" y="2433638"/>
            <a:ext cx="112713" cy="119062"/>
          </a:xfrm>
          <a:custGeom>
            <a:avLst/>
            <a:gdLst>
              <a:gd name="T0" fmla="*/ 2147483647 w 71"/>
              <a:gd name="T1" fmla="*/ 0 h 75"/>
              <a:gd name="T2" fmla="*/ 2147483647 w 71"/>
              <a:gd name="T3" fmla="*/ 2147483647 h 75"/>
              <a:gd name="T4" fmla="*/ 0 w 71"/>
              <a:gd name="T5" fmla="*/ 2147483647 h 75"/>
              <a:gd name="T6" fmla="*/ 0 w 71"/>
              <a:gd name="T7" fmla="*/ 2147483647 h 75"/>
              <a:gd name="T8" fmla="*/ 2147483647 w 71"/>
              <a:gd name="T9" fmla="*/ 2147483647 h 75"/>
              <a:gd name="T10" fmla="*/ 2147483647 w 71"/>
              <a:gd name="T11" fmla="*/ 2147483647 h 75"/>
              <a:gd name="T12" fmla="*/ 2147483647 w 71"/>
              <a:gd name="T13" fmla="*/ 2147483647 h 75"/>
              <a:gd name="T14" fmla="*/ 2147483647 w 71"/>
              <a:gd name="T15" fmla="*/ 2147483647 h 75"/>
              <a:gd name="T16" fmla="*/ 2147483647 w 71"/>
              <a:gd name="T17" fmla="*/ 2147483647 h 75"/>
              <a:gd name="T18" fmla="*/ 0 w 71"/>
              <a:gd name="T19" fmla="*/ 2147483647 h 75"/>
              <a:gd name="T20" fmla="*/ 0 w 71"/>
              <a:gd name="T21" fmla="*/ 2147483647 h 75"/>
              <a:gd name="T22" fmla="*/ 2147483647 w 71"/>
              <a:gd name="T23" fmla="*/ 2147483647 h 75"/>
              <a:gd name="T24" fmla="*/ 2147483647 w 71"/>
              <a:gd name="T25" fmla="*/ 2147483647 h 75"/>
              <a:gd name="T26" fmla="*/ 2147483647 w 71"/>
              <a:gd name="T27" fmla="*/ 2147483647 h 75"/>
              <a:gd name="T28" fmla="*/ 2147483647 w 71"/>
              <a:gd name="T29" fmla="*/ 2147483647 h 75"/>
              <a:gd name="T30" fmla="*/ 2147483647 w 71"/>
              <a:gd name="T31" fmla="*/ 2147483647 h 75"/>
              <a:gd name="T32" fmla="*/ 2147483647 w 71"/>
              <a:gd name="T33" fmla="*/ 2147483647 h 75"/>
              <a:gd name="T34" fmla="*/ 2147483647 w 71"/>
              <a:gd name="T35" fmla="*/ 2147483647 h 75"/>
              <a:gd name="T36" fmla="*/ 2147483647 w 71"/>
              <a:gd name="T37" fmla="*/ 2147483647 h 75"/>
              <a:gd name="T38" fmla="*/ 2147483647 w 71"/>
              <a:gd name="T39" fmla="*/ 2147483647 h 75"/>
              <a:gd name="T40" fmla="*/ 2147483647 w 71"/>
              <a:gd name="T41" fmla="*/ 2147483647 h 75"/>
              <a:gd name="T42" fmla="*/ 2147483647 w 71"/>
              <a:gd name="T43" fmla="*/ 2147483647 h 75"/>
              <a:gd name="T44" fmla="*/ 2147483647 w 71"/>
              <a:gd name="T45" fmla="*/ 2147483647 h 75"/>
              <a:gd name="T46" fmla="*/ 2147483647 w 71"/>
              <a:gd name="T47" fmla="*/ 2147483647 h 75"/>
              <a:gd name="T48" fmla="*/ 2147483647 w 71"/>
              <a:gd name="T49" fmla="*/ 2147483647 h 75"/>
              <a:gd name="T50" fmla="*/ 2147483647 w 71"/>
              <a:gd name="T51" fmla="*/ 2147483647 h 75"/>
              <a:gd name="T52" fmla="*/ 2147483647 w 71"/>
              <a:gd name="T53" fmla="*/ 2147483647 h 75"/>
              <a:gd name="T54" fmla="*/ 2147483647 w 71"/>
              <a:gd name="T55" fmla="*/ 2147483647 h 75"/>
              <a:gd name="T56" fmla="*/ 2147483647 w 71"/>
              <a:gd name="T57" fmla="*/ 2147483647 h 75"/>
              <a:gd name="T58" fmla="*/ 2147483647 w 71"/>
              <a:gd name="T59" fmla="*/ 2147483647 h 75"/>
              <a:gd name="T60" fmla="*/ 2147483647 w 71"/>
              <a:gd name="T61" fmla="*/ 2147483647 h 75"/>
              <a:gd name="T62" fmla="*/ 2147483647 w 71"/>
              <a:gd name="T63" fmla="*/ 2147483647 h 75"/>
              <a:gd name="T64" fmla="*/ 2147483647 w 71"/>
              <a:gd name="T65" fmla="*/ 2147483647 h 75"/>
              <a:gd name="T66" fmla="*/ 2147483647 w 71"/>
              <a:gd name="T67" fmla="*/ 2147483647 h 75"/>
              <a:gd name="T68" fmla="*/ 2147483647 w 71"/>
              <a:gd name="T69" fmla="*/ 0 h 75"/>
              <a:gd name="T70" fmla="*/ 2147483647 w 71"/>
              <a:gd name="T71" fmla="*/ 2147483647 h 75"/>
              <a:gd name="T72" fmla="*/ 2147483647 w 71"/>
              <a:gd name="T73" fmla="*/ 2147483647 h 75"/>
              <a:gd name="T74" fmla="*/ 2147483647 w 71"/>
              <a:gd name="T75" fmla="*/ 0 h 75"/>
              <a:gd name="T76" fmla="*/ 2147483647 w 71"/>
              <a:gd name="T77" fmla="*/ 0 h 7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1"/>
              <a:gd name="T118" fmla="*/ 0 h 75"/>
              <a:gd name="T119" fmla="*/ 71 w 71"/>
              <a:gd name="T120" fmla="*/ 75 h 7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1" h="75">
                <a:moveTo>
                  <a:pt x="23" y="0"/>
                </a:moveTo>
                <a:lnTo>
                  <a:pt x="19" y="4"/>
                </a:lnTo>
                <a:lnTo>
                  <a:pt x="0" y="8"/>
                </a:lnTo>
                <a:lnTo>
                  <a:pt x="0" y="12"/>
                </a:lnTo>
                <a:lnTo>
                  <a:pt x="4" y="12"/>
                </a:lnTo>
                <a:lnTo>
                  <a:pt x="8" y="12"/>
                </a:lnTo>
                <a:lnTo>
                  <a:pt x="11" y="19"/>
                </a:lnTo>
                <a:lnTo>
                  <a:pt x="11" y="63"/>
                </a:lnTo>
                <a:lnTo>
                  <a:pt x="8" y="67"/>
                </a:lnTo>
                <a:lnTo>
                  <a:pt x="0" y="71"/>
                </a:lnTo>
                <a:lnTo>
                  <a:pt x="0" y="75"/>
                </a:lnTo>
                <a:lnTo>
                  <a:pt x="34" y="75"/>
                </a:lnTo>
                <a:lnTo>
                  <a:pt x="34" y="71"/>
                </a:lnTo>
                <a:lnTo>
                  <a:pt x="26" y="67"/>
                </a:lnTo>
                <a:lnTo>
                  <a:pt x="23" y="63"/>
                </a:lnTo>
                <a:lnTo>
                  <a:pt x="23" y="19"/>
                </a:lnTo>
                <a:lnTo>
                  <a:pt x="30" y="12"/>
                </a:lnTo>
                <a:lnTo>
                  <a:pt x="38" y="12"/>
                </a:lnTo>
                <a:lnTo>
                  <a:pt x="45" y="12"/>
                </a:lnTo>
                <a:lnTo>
                  <a:pt x="45" y="15"/>
                </a:lnTo>
                <a:lnTo>
                  <a:pt x="49" y="19"/>
                </a:lnTo>
                <a:lnTo>
                  <a:pt x="49" y="23"/>
                </a:lnTo>
                <a:lnTo>
                  <a:pt x="49" y="60"/>
                </a:lnTo>
                <a:lnTo>
                  <a:pt x="49" y="67"/>
                </a:lnTo>
                <a:lnTo>
                  <a:pt x="41" y="71"/>
                </a:lnTo>
                <a:lnTo>
                  <a:pt x="41" y="75"/>
                </a:lnTo>
                <a:lnTo>
                  <a:pt x="71" y="75"/>
                </a:lnTo>
                <a:lnTo>
                  <a:pt x="71" y="71"/>
                </a:lnTo>
                <a:lnTo>
                  <a:pt x="64" y="67"/>
                </a:lnTo>
                <a:lnTo>
                  <a:pt x="64" y="60"/>
                </a:lnTo>
                <a:lnTo>
                  <a:pt x="64" y="23"/>
                </a:lnTo>
                <a:lnTo>
                  <a:pt x="60" y="15"/>
                </a:lnTo>
                <a:lnTo>
                  <a:pt x="56" y="8"/>
                </a:lnTo>
                <a:lnTo>
                  <a:pt x="52" y="4"/>
                </a:lnTo>
                <a:lnTo>
                  <a:pt x="45" y="0"/>
                </a:lnTo>
                <a:lnTo>
                  <a:pt x="34" y="4"/>
                </a:lnTo>
                <a:lnTo>
                  <a:pt x="23" y="15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4" name="Freeform 114"/>
          <p:cNvSpPr>
            <a:spLocks noEditPoints="1"/>
          </p:cNvSpPr>
          <p:nvPr/>
        </p:nvSpPr>
        <p:spPr bwMode="auto">
          <a:xfrm>
            <a:off x="2862263" y="2433638"/>
            <a:ext cx="111125" cy="171450"/>
          </a:xfrm>
          <a:custGeom>
            <a:avLst/>
            <a:gdLst>
              <a:gd name="T0" fmla="*/ 2147483647 w 70"/>
              <a:gd name="T1" fmla="*/ 2147483647 h 108"/>
              <a:gd name="T2" fmla="*/ 2147483647 w 70"/>
              <a:gd name="T3" fmla="*/ 2147483647 h 108"/>
              <a:gd name="T4" fmla="*/ 2147483647 w 70"/>
              <a:gd name="T5" fmla="*/ 2147483647 h 108"/>
              <a:gd name="T6" fmla="*/ 2147483647 w 70"/>
              <a:gd name="T7" fmla="*/ 2147483647 h 108"/>
              <a:gd name="T8" fmla="*/ 2147483647 w 70"/>
              <a:gd name="T9" fmla="*/ 2147483647 h 108"/>
              <a:gd name="T10" fmla="*/ 2147483647 w 70"/>
              <a:gd name="T11" fmla="*/ 2147483647 h 108"/>
              <a:gd name="T12" fmla="*/ 2147483647 w 70"/>
              <a:gd name="T13" fmla="*/ 2147483647 h 108"/>
              <a:gd name="T14" fmla="*/ 2147483647 w 70"/>
              <a:gd name="T15" fmla="*/ 2147483647 h 108"/>
              <a:gd name="T16" fmla="*/ 2147483647 w 70"/>
              <a:gd name="T17" fmla="*/ 2147483647 h 108"/>
              <a:gd name="T18" fmla="*/ 2147483647 w 70"/>
              <a:gd name="T19" fmla="*/ 2147483647 h 108"/>
              <a:gd name="T20" fmla="*/ 0 w 70"/>
              <a:gd name="T21" fmla="*/ 2147483647 h 108"/>
              <a:gd name="T22" fmla="*/ 2147483647 w 70"/>
              <a:gd name="T23" fmla="*/ 2147483647 h 108"/>
              <a:gd name="T24" fmla="*/ 2147483647 w 70"/>
              <a:gd name="T25" fmla="*/ 2147483647 h 108"/>
              <a:gd name="T26" fmla="*/ 2147483647 w 70"/>
              <a:gd name="T27" fmla="*/ 2147483647 h 108"/>
              <a:gd name="T28" fmla="*/ 2147483647 w 70"/>
              <a:gd name="T29" fmla="*/ 2147483647 h 108"/>
              <a:gd name="T30" fmla="*/ 2147483647 w 70"/>
              <a:gd name="T31" fmla="*/ 2147483647 h 108"/>
              <a:gd name="T32" fmla="*/ 2147483647 w 70"/>
              <a:gd name="T33" fmla="*/ 2147483647 h 108"/>
              <a:gd name="T34" fmla="*/ 2147483647 w 70"/>
              <a:gd name="T35" fmla="*/ 2147483647 h 108"/>
              <a:gd name="T36" fmla="*/ 2147483647 w 70"/>
              <a:gd name="T37" fmla="*/ 2147483647 h 108"/>
              <a:gd name="T38" fmla="*/ 2147483647 w 70"/>
              <a:gd name="T39" fmla="*/ 2147483647 h 108"/>
              <a:gd name="T40" fmla="*/ 2147483647 w 70"/>
              <a:gd name="T41" fmla="*/ 2147483647 h 108"/>
              <a:gd name="T42" fmla="*/ 2147483647 w 70"/>
              <a:gd name="T43" fmla="*/ 2147483647 h 108"/>
              <a:gd name="T44" fmla="*/ 2147483647 w 70"/>
              <a:gd name="T45" fmla="*/ 2147483647 h 108"/>
              <a:gd name="T46" fmla="*/ 2147483647 w 70"/>
              <a:gd name="T47" fmla="*/ 2147483647 h 108"/>
              <a:gd name="T48" fmla="*/ 2147483647 w 70"/>
              <a:gd name="T49" fmla="*/ 2147483647 h 108"/>
              <a:gd name="T50" fmla="*/ 2147483647 w 70"/>
              <a:gd name="T51" fmla="*/ 2147483647 h 108"/>
              <a:gd name="T52" fmla="*/ 2147483647 w 70"/>
              <a:gd name="T53" fmla="*/ 2147483647 h 108"/>
              <a:gd name="T54" fmla="*/ 2147483647 w 70"/>
              <a:gd name="T55" fmla="*/ 2147483647 h 108"/>
              <a:gd name="T56" fmla="*/ 2147483647 w 70"/>
              <a:gd name="T57" fmla="*/ 2147483647 h 108"/>
              <a:gd name="T58" fmla="*/ 2147483647 w 70"/>
              <a:gd name="T59" fmla="*/ 2147483647 h 108"/>
              <a:gd name="T60" fmla="*/ 2147483647 w 70"/>
              <a:gd name="T61" fmla="*/ 2147483647 h 108"/>
              <a:gd name="T62" fmla="*/ 2147483647 w 70"/>
              <a:gd name="T63" fmla="*/ 2147483647 h 108"/>
              <a:gd name="T64" fmla="*/ 2147483647 w 70"/>
              <a:gd name="T65" fmla="*/ 2147483647 h 108"/>
              <a:gd name="T66" fmla="*/ 2147483647 w 70"/>
              <a:gd name="T67" fmla="*/ 2147483647 h 108"/>
              <a:gd name="T68" fmla="*/ 2147483647 w 70"/>
              <a:gd name="T69" fmla="*/ 2147483647 h 108"/>
              <a:gd name="T70" fmla="*/ 2147483647 w 70"/>
              <a:gd name="T71" fmla="*/ 2147483647 h 108"/>
              <a:gd name="T72" fmla="*/ 2147483647 w 70"/>
              <a:gd name="T73" fmla="*/ 2147483647 h 108"/>
              <a:gd name="T74" fmla="*/ 2147483647 w 70"/>
              <a:gd name="T75" fmla="*/ 2147483647 h 108"/>
              <a:gd name="T76" fmla="*/ 2147483647 w 70"/>
              <a:gd name="T77" fmla="*/ 2147483647 h 108"/>
              <a:gd name="T78" fmla="*/ 2147483647 w 70"/>
              <a:gd name="T79" fmla="*/ 2147483647 h 108"/>
              <a:gd name="T80" fmla="*/ 2147483647 w 70"/>
              <a:gd name="T81" fmla="*/ 2147483647 h 10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0"/>
              <a:gd name="T124" fmla="*/ 0 h 108"/>
              <a:gd name="T125" fmla="*/ 70 w 70"/>
              <a:gd name="T126" fmla="*/ 108 h 10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0" h="108">
                <a:moveTo>
                  <a:pt x="70" y="8"/>
                </a:moveTo>
                <a:lnTo>
                  <a:pt x="63" y="8"/>
                </a:lnTo>
                <a:lnTo>
                  <a:pt x="52" y="8"/>
                </a:lnTo>
                <a:lnTo>
                  <a:pt x="44" y="4"/>
                </a:lnTo>
                <a:lnTo>
                  <a:pt x="33" y="0"/>
                </a:lnTo>
                <a:lnTo>
                  <a:pt x="22" y="4"/>
                </a:lnTo>
                <a:lnTo>
                  <a:pt x="14" y="8"/>
                </a:lnTo>
                <a:lnTo>
                  <a:pt x="11" y="19"/>
                </a:lnTo>
                <a:lnTo>
                  <a:pt x="7" y="26"/>
                </a:lnTo>
                <a:lnTo>
                  <a:pt x="11" y="34"/>
                </a:lnTo>
                <a:lnTo>
                  <a:pt x="11" y="41"/>
                </a:lnTo>
                <a:lnTo>
                  <a:pt x="14" y="45"/>
                </a:lnTo>
                <a:lnTo>
                  <a:pt x="22" y="49"/>
                </a:lnTo>
                <a:lnTo>
                  <a:pt x="14" y="52"/>
                </a:lnTo>
                <a:lnTo>
                  <a:pt x="11" y="60"/>
                </a:lnTo>
                <a:lnTo>
                  <a:pt x="7" y="63"/>
                </a:lnTo>
                <a:lnTo>
                  <a:pt x="11" y="67"/>
                </a:lnTo>
                <a:lnTo>
                  <a:pt x="18" y="75"/>
                </a:lnTo>
                <a:lnTo>
                  <a:pt x="14" y="75"/>
                </a:lnTo>
                <a:lnTo>
                  <a:pt x="3" y="82"/>
                </a:lnTo>
                <a:lnTo>
                  <a:pt x="0" y="93"/>
                </a:lnTo>
                <a:lnTo>
                  <a:pt x="3" y="97"/>
                </a:lnTo>
                <a:lnTo>
                  <a:pt x="11" y="101"/>
                </a:lnTo>
                <a:lnTo>
                  <a:pt x="18" y="104"/>
                </a:lnTo>
                <a:lnTo>
                  <a:pt x="29" y="108"/>
                </a:lnTo>
                <a:lnTo>
                  <a:pt x="44" y="104"/>
                </a:lnTo>
                <a:lnTo>
                  <a:pt x="55" y="97"/>
                </a:lnTo>
                <a:lnTo>
                  <a:pt x="67" y="89"/>
                </a:lnTo>
                <a:lnTo>
                  <a:pt x="67" y="86"/>
                </a:lnTo>
                <a:lnTo>
                  <a:pt x="67" y="82"/>
                </a:lnTo>
                <a:lnTo>
                  <a:pt x="67" y="75"/>
                </a:lnTo>
                <a:lnTo>
                  <a:pt x="63" y="67"/>
                </a:lnTo>
                <a:lnTo>
                  <a:pt x="59" y="63"/>
                </a:lnTo>
                <a:lnTo>
                  <a:pt x="52" y="63"/>
                </a:lnTo>
                <a:lnTo>
                  <a:pt x="26" y="63"/>
                </a:lnTo>
                <a:lnTo>
                  <a:pt x="22" y="60"/>
                </a:lnTo>
                <a:lnTo>
                  <a:pt x="18" y="60"/>
                </a:lnTo>
                <a:lnTo>
                  <a:pt x="18" y="56"/>
                </a:lnTo>
                <a:lnTo>
                  <a:pt x="22" y="52"/>
                </a:lnTo>
                <a:lnTo>
                  <a:pt x="29" y="49"/>
                </a:lnTo>
                <a:lnTo>
                  <a:pt x="33" y="49"/>
                </a:lnTo>
                <a:lnTo>
                  <a:pt x="37" y="49"/>
                </a:lnTo>
                <a:lnTo>
                  <a:pt x="44" y="49"/>
                </a:lnTo>
                <a:lnTo>
                  <a:pt x="55" y="41"/>
                </a:lnTo>
                <a:lnTo>
                  <a:pt x="59" y="34"/>
                </a:lnTo>
                <a:lnTo>
                  <a:pt x="59" y="26"/>
                </a:lnTo>
                <a:lnTo>
                  <a:pt x="59" y="19"/>
                </a:lnTo>
                <a:lnTo>
                  <a:pt x="55" y="12"/>
                </a:lnTo>
                <a:lnTo>
                  <a:pt x="70" y="12"/>
                </a:lnTo>
                <a:lnTo>
                  <a:pt x="70" y="8"/>
                </a:lnTo>
                <a:close/>
                <a:moveTo>
                  <a:pt x="33" y="8"/>
                </a:moveTo>
                <a:lnTo>
                  <a:pt x="37" y="8"/>
                </a:lnTo>
                <a:lnTo>
                  <a:pt x="44" y="12"/>
                </a:lnTo>
                <a:lnTo>
                  <a:pt x="48" y="23"/>
                </a:lnTo>
                <a:lnTo>
                  <a:pt x="48" y="30"/>
                </a:lnTo>
                <a:lnTo>
                  <a:pt x="48" y="37"/>
                </a:lnTo>
                <a:lnTo>
                  <a:pt x="44" y="41"/>
                </a:lnTo>
                <a:lnTo>
                  <a:pt x="40" y="45"/>
                </a:lnTo>
                <a:lnTo>
                  <a:pt x="37" y="45"/>
                </a:lnTo>
                <a:lnTo>
                  <a:pt x="29" y="45"/>
                </a:lnTo>
                <a:lnTo>
                  <a:pt x="26" y="37"/>
                </a:lnTo>
                <a:lnTo>
                  <a:pt x="22" y="30"/>
                </a:lnTo>
                <a:lnTo>
                  <a:pt x="22" y="19"/>
                </a:lnTo>
                <a:lnTo>
                  <a:pt x="22" y="15"/>
                </a:lnTo>
                <a:lnTo>
                  <a:pt x="22" y="12"/>
                </a:lnTo>
                <a:lnTo>
                  <a:pt x="26" y="8"/>
                </a:lnTo>
                <a:lnTo>
                  <a:pt x="33" y="8"/>
                </a:lnTo>
                <a:close/>
                <a:moveTo>
                  <a:pt x="22" y="75"/>
                </a:moveTo>
                <a:lnTo>
                  <a:pt x="29" y="75"/>
                </a:lnTo>
                <a:lnTo>
                  <a:pt x="55" y="75"/>
                </a:lnTo>
                <a:lnTo>
                  <a:pt x="63" y="78"/>
                </a:lnTo>
                <a:lnTo>
                  <a:pt x="63" y="82"/>
                </a:lnTo>
                <a:lnTo>
                  <a:pt x="63" y="89"/>
                </a:lnTo>
                <a:lnTo>
                  <a:pt x="55" y="93"/>
                </a:lnTo>
                <a:lnTo>
                  <a:pt x="48" y="97"/>
                </a:lnTo>
                <a:lnTo>
                  <a:pt x="33" y="97"/>
                </a:lnTo>
                <a:lnTo>
                  <a:pt x="26" y="97"/>
                </a:lnTo>
                <a:lnTo>
                  <a:pt x="18" y="93"/>
                </a:lnTo>
                <a:lnTo>
                  <a:pt x="14" y="89"/>
                </a:lnTo>
                <a:lnTo>
                  <a:pt x="11" y="86"/>
                </a:lnTo>
                <a:lnTo>
                  <a:pt x="14" y="82"/>
                </a:lnTo>
                <a:lnTo>
                  <a:pt x="22" y="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" name="Group 127"/>
          <p:cNvGrpSpPr>
            <a:grpSpLocks/>
          </p:cNvGrpSpPr>
          <p:nvPr/>
        </p:nvGrpSpPr>
        <p:grpSpPr bwMode="auto">
          <a:xfrm>
            <a:off x="2170113" y="2987675"/>
            <a:ext cx="2328862" cy="1677988"/>
            <a:chOff x="1367" y="1882"/>
            <a:chExt cx="1467" cy="1057"/>
          </a:xfrm>
        </p:grpSpPr>
        <p:sp>
          <p:nvSpPr>
            <p:cNvPr id="7267" name="Freeform 53"/>
            <p:cNvSpPr>
              <a:spLocks/>
            </p:cNvSpPr>
            <p:nvPr/>
          </p:nvSpPr>
          <p:spPr bwMode="auto">
            <a:xfrm>
              <a:off x="1367" y="2134"/>
              <a:ext cx="41" cy="41"/>
            </a:xfrm>
            <a:custGeom>
              <a:avLst/>
              <a:gdLst>
                <a:gd name="T0" fmla="*/ 18 w 41"/>
                <a:gd name="T1" fmla="*/ 0 h 41"/>
                <a:gd name="T2" fmla="*/ 11 w 41"/>
                <a:gd name="T3" fmla="*/ 0 h 41"/>
                <a:gd name="T4" fmla="*/ 4 w 41"/>
                <a:gd name="T5" fmla="*/ 8 h 41"/>
                <a:gd name="T6" fmla="*/ 0 w 41"/>
                <a:gd name="T7" fmla="*/ 12 h 41"/>
                <a:gd name="T8" fmla="*/ 0 w 41"/>
                <a:gd name="T9" fmla="*/ 19 h 41"/>
                <a:gd name="T10" fmla="*/ 0 w 41"/>
                <a:gd name="T11" fmla="*/ 30 h 41"/>
                <a:gd name="T12" fmla="*/ 7 w 41"/>
                <a:gd name="T13" fmla="*/ 34 h 41"/>
                <a:gd name="T14" fmla="*/ 11 w 41"/>
                <a:gd name="T15" fmla="*/ 41 h 41"/>
                <a:gd name="T16" fmla="*/ 22 w 41"/>
                <a:gd name="T17" fmla="*/ 41 h 41"/>
                <a:gd name="T18" fmla="*/ 30 w 41"/>
                <a:gd name="T19" fmla="*/ 41 h 41"/>
                <a:gd name="T20" fmla="*/ 37 w 41"/>
                <a:gd name="T21" fmla="*/ 34 h 41"/>
                <a:gd name="T22" fmla="*/ 41 w 41"/>
                <a:gd name="T23" fmla="*/ 30 h 41"/>
                <a:gd name="T24" fmla="*/ 41 w 41"/>
                <a:gd name="T25" fmla="*/ 19 h 41"/>
                <a:gd name="T26" fmla="*/ 41 w 41"/>
                <a:gd name="T27" fmla="*/ 12 h 41"/>
                <a:gd name="T28" fmla="*/ 37 w 41"/>
                <a:gd name="T29" fmla="*/ 4 h 41"/>
                <a:gd name="T30" fmla="*/ 30 w 41"/>
                <a:gd name="T31" fmla="*/ 0 h 41"/>
                <a:gd name="T32" fmla="*/ 22 w 41"/>
                <a:gd name="T33" fmla="*/ 0 h 41"/>
                <a:gd name="T34" fmla="*/ 18 w 41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41"/>
                <a:gd name="T56" fmla="*/ 41 w 41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41">
                  <a:moveTo>
                    <a:pt x="18" y="0"/>
                  </a:moveTo>
                  <a:lnTo>
                    <a:pt x="11" y="0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7" y="34"/>
                  </a:lnTo>
                  <a:lnTo>
                    <a:pt x="11" y="41"/>
                  </a:lnTo>
                  <a:lnTo>
                    <a:pt x="22" y="41"/>
                  </a:lnTo>
                  <a:lnTo>
                    <a:pt x="30" y="41"/>
                  </a:lnTo>
                  <a:lnTo>
                    <a:pt x="37" y="34"/>
                  </a:lnTo>
                  <a:lnTo>
                    <a:pt x="41" y="30"/>
                  </a:lnTo>
                  <a:lnTo>
                    <a:pt x="41" y="19"/>
                  </a:lnTo>
                  <a:lnTo>
                    <a:pt x="41" y="12"/>
                  </a:lnTo>
                  <a:lnTo>
                    <a:pt x="37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68" name="Freeform 54"/>
            <p:cNvSpPr>
              <a:spLocks/>
            </p:cNvSpPr>
            <p:nvPr/>
          </p:nvSpPr>
          <p:spPr bwMode="auto">
            <a:xfrm>
              <a:off x="1367" y="2335"/>
              <a:ext cx="41" cy="41"/>
            </a:xfrm>
            <a:custGeom>
              <a:avLst/>
              <a:gdLst>
                <a:gd name="T0" fmla="*/ 18 w 41"/>
                <a:gd name="T1" fmla="*/ 0 h 41"/>
                <a:gd name="T2" fmla="*/ 11 w 41"/>
                <a:gd name="T3" fmla="*/ 0 h 41"/>
                <a:gd name="T4" fmla="*/ 4 w 41"/>
                <a:gd name="T5" fmla="*/ 3 h 41"/>
                <a:gd name="T6" fmla="*/ 0 w 41"/>
                <a:gd name="T7" fmla="*/ 11 h 41"/>
                <a:gd name="T8" fmla="*/ 0 w 41"/>
                <a:gd name="T9" fmla="*/ 18 h 41"/>
                <a:gd name="T10" fmla="*/ 0 w 41"/>
                <a:gd name="T11" fmla="*/ 26 h 41"/>
                <a:gd name="T12" fmla="*/ 7 w 41"/>
                <a:gd name="T13" fmla="*/ 33 h 41"/>
                <a:gd name="T14" fmla="*/ 11 w 41"/>
                <a:gd name="T15" fmla="*/ 37 h 41"/>
                <a:gd name="T16" fmla="*/ 22 w 41"/>
                <a:gd name="T17" fmla="*/ 41 h 41"/>
                <a:gd name="T18" fmla="*/ 30 w 41"/>
                <a:gd name="T19" fmla="*/ 37 h 41"/>
                <a:gd name="T20" fmla="*/ 37 w 41"/>
                <a:gd name="T21" fmla="*/ 33 h 41"/>
                <a:gd name="T22" fmla="*/ 41 w 41"/>
                <a:gd name="T23" fmla="*/ 26 h 41"/>
                <a:gd name="T24" fmla="*/ 41 w 41"/>
                <a:gd name="T25" fmla="*/ 18 h 41"/>
                <a:gd name="T26" fmla="*/ 41 w 41"/>
                <a:gd name="T27" fmla="*/ 11 h 41"/>
                <a:gd name="T28" fmla="*/ 37 w 41"/>
                <a:gd name="T29" fmla="*/ 3 h 41"/>
                <a:gd name="T30" fmla="*/ 30 w 41"/>
                <a:gd name="T31" fmla="*/ 0 h 41"/>
                <a:gd name="T32" fmla="*/ 22 w 41"/>
                <a:gd name="T33" fmla="*/ 0 h 41"/>
                <a:gd name="T34" fmla="*/ 18 w 41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41"/>
                <a:gd name="T56" fmla="*/ 41 w 41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41">
                  <a:moveTo>
                    <a:pt x="18" y="0"/>
                  </a:moveTo>
                  <a:lnTo>
                    <a:pt x="11" y="0"/>
                  </a:lnTo>
                  <a:lnTo>
                    <a:pt x="4" y="3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11" y="37"/>
                  </a:lnTo>
                  <a:lnTo>
                    <a:pt x="22" y="41"/>
                  </a:lnTo>
                  <a:lnTo>
                    <a:pt x="30" y="37"/>
                  </a:lnTo>
                  <a:lnTo>
                    <a:pt x="37" y="33"/>
                  </a:lnTo>
                  <a:lnTo>
                    <a:pt x="41" y="26"/>
                  </a:lnTo>
                  <a:lnTo>
                    <a:pt x="41" y="18"/>
                  </a:lnTo>
                  <a:lnTo>
                    <a:pt x="41" y="11"/>
                  </a:lnTo>
                  <a:lnTo>
                    <a:pt x="37" y="3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269" name="Freeform 55"/>
            <p:cNvSpPr>
              <a:spLocks/>
            </p:cNvSpPr>
            <p:nvPr/>
          </p:nvSpPr>
          <p:spPr bwMode="auto">
            <a:xfrm>
              <a:off x="1367" y="2535"/>
              <a:ext cx="41" cy="41"/>
            </a:xfrm>
            <a:custGeom>
              <a:avLst/>
              <a:gdLst>
                <a:gd name="T0" fmla="*/ 18 w 41"/>
                <a:gd name="T1" fmla="*/ 0 h 41"/>
                <a:gd name="T2" fmla="*/ 11 w 41"/>
                <a:gd name="T3" fmla="*/ 0 h 41"/>
                <a:gd name="T4" fmla="*/ 4 w 41"/>
                <a:gd name="T5" fmla="*/ 4 h 41"/>
                <a:gd name="T6" fmla="*/ 0 w 41"/>
                <a:gd name="T7" fmla="*/ 11 h 41"/>
                <a:gd name="T8" fmla="*/ 0 w 41"/>
                <a:gd name="T9" fmla="*/ 19 h 41"/>
                <a:gd name="T10" fmla="*/ 0 w 41"/>
                <a:gd name="T11" fmla="*/ 26 h 41"/>
                <a:gd name="T12" fmla="*/ 7 w 41"/>
                <a:gd name="T13" fmla="*/ 33 h 41"/>
                <a:gd name="T14" fmla="*/ 11 w 41"/>
                <a:gd name="T15" fmla="*/ 37 h 41"/>
                <a:gd name="T16" fmla="*/ 22 w 41"/>
                <a:gd name="T17" fmla="*/ 41 h 41"/>
                <a:gd name="T18" fmla="*/ 30 w 41"/>
                <a:gd name="T19" fmla="*/ 37 h 41"/>
                <a:gd name="T20" fmla="*/ 37 w 41"/>
                <a:gd name="T21" fmla="*/ 33 h 41"/>
                <a:gd name="T22" fmla="*/ 41 w 41"/>
                <a:gd name="T23" fmla="*/ 26 h 41"/>
                <a:gd name="T24" fmla="*/ 41 w 41"/>
                <a:gd name="T25" fmla="*/ 19 h 41"/>
                <a:gd name="T26" fmla="*/ 41 w 41"/>
                <a:gd name="T27" fmla="*/ 11 h 41"/>
                <a:gd name="T28" fmla="*/ 37 w 41"/>
                <a:gd name="T29" fmla="*/ 4 h 41"/>
                <a:gd name="T30" fmla="*/ 30 w 41"/>
                <a:gd name="T31" fmla="*/ 0 h 41"/>
                <a:gd name="T32" fmla="*/ 22 w 41"/>
                <a:gd name="T33" fmla="*/ 0 h 41"/>
                <a:gd name="T34" fmla="*/ 18 w 41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41"/>
                <a:gd name="T56" fmla="*/ 41 w 41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41">
                  <a:moveTo>
                    <a:pt x="18" y="0"/>
                  </a:moveTo>
                  <a:lnTo>
                    <a:pt x="11" y="0"/>
                  </a:lnTo>
                  <a:lnTo>
                    <a:pt x="4" y="4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11" y="37"/>
                  </a:lnTo>
                  <a:lnTo>
                    <a:pt x="22" y="41"/>
                  </a:lnTo>
                  <a:lnTo>
                    <a:pt x="30" y="37"/>
                  </a:lnTo>
                  <a:lnTo>
                    <a:pt x="37" y="33"/>
                  </a:lnTo>
                  <a:lnTo>
                    <a:pt x="41" y="26"/>
                  </a:lnTo>
                  <a:lnTo>
                    <a:pt x="41" y="19"/>
                  </a:lnTo>
                  <a:lnTo>
                    <a:pt x="41" y="11"/>
                  </a:lnTo>
                  <a:lnTo>
                    <a:pt x="37" y="4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270" name="Group 126"/>
            <p:cNvGrpSpPr>
              <a:grpSpLocks/>
            </p:cNvGrpSpPr>
            <p:nvPr/>
          </p:nvGrpSpPr>
          <p:grpSpPr bwMode="auto">
            <a:xfrm>
              <a:off x="1482" y="1882"/>
              <a:ext cx="1352" cy="1057"/>
              <a:chOff x="1482" y="1882"/>
              <a:chExt cx="1352" cy="1057"/>
            </a:xfrm>
          </p:grpSpPr>
          <p:sp>
            <p:nvSpPr>
              <p:cNvPr id="7271" name="Line 71"/>
              <p:cNvSpPr>
                <a:spLocks noChangeShapeType="1"/>
              </p:cNvSpPr>
              <p:nvPr/>
            </p:nvSpPr>
            <p:spPr bwMode="auto">
              <a:xfrm flipH="1" flipV="1">
                <a:off x="1482" y="1882"/>
                <a:ext cx="652" cy="7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2" name="Freeform 47"/>
              <p:cNvSpPr>
                <a:spLocks/>
              </p:cNvSpPr>
              <p:nvPr/>
            </p:nvSpPr>
            <p:spPr bwMode="auto">
              <a:xfrm>
                <a:off x="2223" y="2613"/>
                <a:ext cx="242" cy="245"/>
              </a:xfrm>
              <a:custGeom>
                <a:avLst/>
                <a:gdLst>
                  <a:gd name="T0" fmla="*/ 242 w 242"/>
                  <a:gd name="T1" fmla="*/ 122 h 245"/>
                  <a:gd name="T2" fmla="*/ 242 w 242"/>
                  <a:gd name="T3" fmla="*/ 96 h 245"/>
                  <a:gd name="T4" fmla="*/ 235 w 242"/>
                  <a:gd name="T5" fmla="*/ 74 h 245"/>
                  <a:gd name="T6" fmla="*/ 224 w 242"/>
                  <a:gd name="T7" fmla="*/ 52 h 245"/>
                  <a:gd name="T8" fmla="*/ 209 w 242"/>
                  <a:gd name="T9" fmla="*/ 37 h 245"/>
                  <a:gd name="T10" fmla="*/ 190 w 242"/>
                  <a:gd name="T11" fmla="*/ 22 h 245"/>
                  <a:gd name="T12" fmla="*/ 168 w 242"/>
                  <a:gd name="T13" fmla="*/ 7 h 245"/>
                  <a:gd name="T14" fmla="*/ 146 w 242"/>
                  <a:gd name="T15" fmla="*/ 4 h 245"/>
                  <a:gd name="T16" fmla="*/ 123 w 242"/>
                  <a:gd name="T17" fmla="*/ 0 h 245"/>
                  <a:gd name="T18" fmla="*/ 97 w 242"/>
                  <a:gd name="T19" fmla="*/ 4 h 245"/>
                  <a:gd name="T20" fmla="*/ 75 w 242"/>
                  <a:gd name="T21" fmla="*/ 7 h 245"/>
                  <a:gd name="T22" fmla="*/ 52 w 242"/>
                  <a:gd name="T23" fmla="*/ 22 h 245"/>
                  <a:gd name="T24" fmla="*/ 34 w 242"/>
                  <a:gd name="T25" fmla="*/ 37 h 245"/>
                  <a:gd name="T26" fmla="*/ 19 w 242"/>
                  <a:gd name="T27" fmla="*/ 52 h 245"/>
                  <a:gd name="T28" fmla="*/ 8 w 242"/>
                  <a:gd name="T29" fmla="*/ 74 h 245"/>
                  <a:gd name="T30" fmla="*/ 4 w 242"/>
                  <a:gd name="T31" fmla="*/ 96 h 245"/>
                  <a:gd name="T32" fmla="*/ 0 w 242"/>
                  <a:gd name="T33" fmla="*/ 122 h 245"/>
                  <a:gd name="T34" fmla="*/ 4 w 242"/>
                  <a:gd name="T35" fmla="*/ 145 h 245"/>
                  <a:gd name="T36" fmla="*/ 8 w 242"/>
                  <a:gd name="T37" fmla="*/ 171 h 245"/>
                  <a:gd name="T38" fmla="*/ 19 w 242"/>
                  <a:gd name="T39" fmla="*/ 189 h 245"/>
                  <a:gd name="T40" fmla="*/ 34 w 242"/>
                  <a:gd name="T41" fmla="*/ 208 h 245"/>
                  <a:gd name="T42" fmla="*/ 52 w 242"/>
                  <a:gd name="T43" fmla="*/ 223 h 245"/>
                  <a:gd name="T44" fmla="*/ 75 w 242"/>
                  <a:gd name="T45" fmla="*/ 234 h 245"/>
                  <a:gd name="T46" fmla="*/ 97 w 242"/>
                  <a:gd name="T47" fmla="*/ 241 h 245"/>
                  <a:gd name="T48" fmla="*/ 123 w 242"/>
                  <a:gd name="T49" fmla="*/ 245 h 245"/>
                  <a:gd name="T50" fmla="*/ 146 w 242"/>
                  <a:gd name="T51" fmla="*/ 241 h 245"/>
                  <a:gd name="T52" fmla="*/ 168 w 242"/>
                  <a:gd name="T53" fmla="*/ 234 h 245"/>
                  <a:gd name="T54" fmla="*/ 190 w 242"/>
                  <a:gd name="T55" fmla="*/ 223 h 245"/>
                  <a:gd name="T56" fmla="*/ 209 w 242"/>
                  <a:gd name="T57" fmla="*/ 208 h 245"/>
                  <a:gd name="T58" fmla="*/ 224 w 242"/>
                  <a:gd name="T59" fmla="*/ 189 h 245"/>
                  <a:gd name="T60" fmla="*/ 235 w 242"/>
                  <a:gd name="T61" fmla="*/ 171 h 245"/>
                  <a:gd name="T62" fmla="*/ 242 w 242"/>
                  <a:gd name="T63" fmla="*/ 145 h 245"/>
                  <a:gd name="T64" fmla="*/ 242 w 242"/>
                  <a:gd name="T65" fmla="*/ 122 h 2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2"/>
                  <a:gd name="T100" fmla="*/ 0 h 245"/>
                  <a:gd name="T101" fmla="*/ 242 w 242"/>
                  <a:gd name="T102" fmla="*/ 245 h 2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2" h="245">
                    <a:moveTo>
                      <a:pt x="242" y="122"/>
                    </a:moveTo>
                    <a:lnTo>
                      <a:pt x="242" y="96"/>
                    </a:lnTo>
                    <a:lnTo>
                      <a:pt x="235" y="74"/>
                    </a:lnTo>
                    <a:lnTo>
                      <a:pt x="224" y="52"/>
                    </a:lnTo>
                    <a:lnTo>
                      <a:pt x="209" y="37"/>
                    </a:lnTo>
                    <a:lnTo>
                      <a:pt x="190" y="22"/>
                    </a:lnTo>
                    <a:lnTo>
                      <a:pt x="168" y="7"/>
                    </a:lnTo>
                    <a:lnTo>
                      <a:pt x="146" y="4"/>
                    </a:lnTo>
                    <a:lnTo>
                      <a:pt x="123" y="0"/>
                    </a:lnTo>
                    <a:lnTo>
                      <a:pt x="97" y="4"/>
                    </a:lnTo>
                    <a:lnTo>
                      <a:pt x="75" y="7"/>
                    </a:lnTo>
                    <a:lnTo>
                      <a:pt x="52" y="22"/>
                    </a:lnTo>
                    <a:lnTo>
                      <a:pt x="34" y="37"/>
                    </a:lnTo>
                    <a:lnTo>
                      <a:pt x="19" y="52"/>
                    </a:lnTo>
                    <a:lnTo>
                      <a:pt x="8" y="74"/>
                    </a:lnTo>
                    <a:lnTo>
                      <a:pt x="4" y="96"/>
                    </a:lnTo>
                    <a:lnTo>
                      <a:pt x="0" y="122"/>
                    </a:lnTo>
                    <a:lnTo>
                      <a:pt x="4" y="145"/>
                    </a:lnTo>
                    <a:lnTo>
                      <a:pt x="8" y="171"/>
                    </a:lnTo>
                    <a:lnTo>
                      <a:pt x="19" y="189"/>
                    </a:lnTo>
                    <a:lnTo>
                      <a:pt x="34" y="208"/>
                    </a:lnTo>
                    <a:lnTo>
                      <a:pt x="52" y="223"/>
                    </a:lnTo>
                    <a:lnTo>
                      <a:pt x="75" y="234"/>
                    </a:lnTo>
                    <a:lnTo>
                      <a:pt x="97" y="241"/>
                    </a:lnTo>
                    <a:lnTo>
                      <a:pt x="123" y="245"/>
                    </a:lnTo>
                    <a:lnTo>
                      <a:pt x="146" y="241"/>
                    </a:lnTo>
                    <a:lnTo>
                      <a:pt x="168" y="234"/>
                    </a:lnTo>
                    <a:lnTo>
                      <a:pt x="190" y="223"/>
                    </a:lnTo>
                    <a:lnTo>
                      <a:pt x="209" y="208"/>
                    </a:lnTo>
                    <a:lnTo>
                      <a:pt x="224" y="189"/>
                    </a:lnTo>
                    <a:lnTo>
                      <a:pt x="235" y="171"/>
                    </a:lnTo>
                    <a:lnTo>
                      <a:pt x="242" y="145"/>
                    </a:lnTo>
                    <a:lnTo>
                      <a:pt x="242" y="12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3" name="Freeform 49"/>
              <p:cNvSpPr>
                <a:spLocks/>
              </p:cNvSpPr>
              <p:nvPr/>
            </p:nvSpPr>
            <p:spPr bwMode="auto">
              <a:xfrm>
                <a:off x="2331" y="2197"/>
                <a:ext cx="41" cy="41"/>
              </a:xfrm>
              <a:custGeom>
                <a:avLst/>
                <a:gdLst>
                  <a:gd name="T0" fmla="*/ 19 w 41"/>
                  <a:gd name="T1" fmla="*/ 0 h 41"/>
                  <a:gd name="T2" fmla="*/ 11 w 41"/>
                  <a:gd name="T3" fmla="*/ 4 h 41"/>
                  <a:gd name="T4" fmla="*/ 4 w 41"/>
                  <a:gd name="T5" fmla="*/ 8 h 41"/>
                  <a:gd name="T6" fmla="*/ 0 w 41"/>
                  <a:gd name="T7" fmla="*/ 15 h 41"/>
                  <a:gd name="T8" fmla="*/ 0 w 41"/>
                  <a:gd name="T9" fmla="*/ 23 h 41"/>
                  <a:gd name="T10" fmla="*/ 0 w 41"/>
                  <a:gd name="T11" fmla="*/ 30 h 41"/>
                  <a:gd name="T12" fmla="*/ 4 w 41"/>
                  <a:gd name="T13" fmla="*/ 38 h 41"/>
                  <a:gd name="T14" fmla="*/ 11 w 41"/>
                  <a:gd name="T15" fmla="*/ 41 h 41"/>
                  <a:gd name="T16" fmla="*/ 19 w 41"/>
                  <a:gd name="T17" fmla="*/ 41 h 41"/>
                  <a:gd name="T18" fmla="*/ 30 w 41"/>
                  <a:gd name="T19" fmla="*/ 41 h 41"/>
                  <a:gd name="T20" fmla="*/ 34 w 41"/>
                  <a:gd name="T21" fmla="*/ 38 h 41"/>
                  <a:gd name="T22" fmla="*/ 41 w 41"/>
                  <a:gd name="T23" fmla="*/ 30 h 41"/>
                  <a:gd name="T24" fmla="*/ 41 w 41"/>
                  <a:gd name="T25" fmla="*/ 23 h 41"/>
                  <a:gd name="T26" fmla="*/ 41 w 41"/>
                  <a:gd name="T27" fmla="*/ 15 h 41"/>
                  <a:gd name="T28" fmla="*/ 34 w 41"/>
                  <a:gd name="T29" fmla="*/ 8 h 41"/>
                  <a:gd name="T30" fmla="*/ 30 w 41"/>
                  <a:gd name="T31" fmla="*/ 4 h 41"/>
                  <a:gd name="T32" fmla="*/ 19 w 41"/>
                  <a:gd name="T33" fmla="*/ 0 h 41"/>
                  <a:gd name="T34" fmla="*/ 19 w 41"/>
                  <a:gd name="T35" fmla="*/ 0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1"/>
                  <a:gd name="T55" fmla="*/ 0 h 41"/>
                  <a:gd name="T56" fmla="*/ 41 w 41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1" h="41">
                    <a:moveTo>
                      <a:pt x="19" y="0"/>
                    </a:moveTo>
                    <a:lnTo>
                      <a:pt x="11" y="4"/>
                    </a:lnTo>
                    <a:lnTo>
                      <a:pt x="4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11" y="41"/>
                    </a:lnTo>
                    <a:lnTo>
                      <a:pt x="19" y="41"/>
                    </a:lnTo>
                    <a:lnTo>
                      <a:pt x="30" y="41"/>
                    </a:lnTo>
                    <a:lnTo>
                      <a:pt x="34" y="38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1" y="15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4" name="Freeform 50"/>
              <p:cNvSpPr>
                <a:spLocks/>
              </p:cNvSpPr>
              <p:nvPr/>
            </p:nvSpPr>
            <p:spPr bwMode="auto">
              <a:xfrm>
                <a:off x="2331" y="2320"/>
                <a:ext cx="41" cy="41"/>
              </a:xfrm>
              <a:custGeom>
                <a:avLst/>
                <a:gdLst>
                  <a:gd name="T0" fmla="*/ 19 w 41"/>
                  <a:gd name="T1" fmla="*/ 0 h 41"/>
                  <a:gd name="T2" fmla="*/ 11 w 41"/>
                  <a:gd name="T3" fmla="*/ 4 h 41"/>
                  <a:gd name="T4" fmla="*/ 4 w 41"/>
                  <a:gd name="T5" fmla="*/ 7 h 41"/>
                  <a:gd name="T6" fmla="*/ 0 w 41"/>
                  <a:gd name="T7" fmla="*/ 15 h 41"/>
                  <a:gd name="T8" fmla="*/ 0 w 41"/>
                  <a:gd name="T9" fmla="*/ 22 h 41"/>
                  <a:gd name="T10" fmla="*/ 0 w 41"/>
                  <a:gd name="T11" fmla="*/ 30 h 41"/>
                  <a:gd name="T12" fmla="*/ 4 w 41"/>
                  <a:gd name="T13" fmla="*/ 37 h 41"/>
                  <a:gd name="T14" fmla="*/ 11 w 41"/>
                  <a:gd name="T15" fmla="*/ 41 h 41"/>
                  <a:gd name="T16" fmla="*/ 19 w 41"/>
                  <a:gd name="T17" fmla="*/ 41 h 41"/>
                  <a:gd name="T18" fmla="*/ 30 w 41"/>
                  <a:gd name="T19" fmla="*/ 41 h 41"/>
                  <a:gd name="T20" fmla="*/ 34 w 41"/>
                  <a:gd name="T21" fmla="*/ 37 h 41"/>
                  <a:gd name="T22" fmla="*/ 41 w 41"/>
                  <a:gd name="T23" fmla="*/ 30 h 41"/>
                  <a:gd name="T24" fmla="*/ 41 w 41"/>
                  <a:gd name="T25" fmla="*/ 22 h 41"/>
                  <a:gd name="T26" fmla="*/ 41 w 41"/>
                  <a:gd name="T27" fmla="*/ 15 h 41"/>
                  <a:gd name="T28" fmla="*/ 34 w 41"/>
                  <a:gd name="T29" fmla="*/ 7 h 41"/>
                  <a:gd name="T30" fmla="*/ 30 w 41"/>
                  <a:gd name="T31" fmla="*/ 4 h 41"/>
                  <a:gd name="T32" fmla="*/ 19 w 41"/>
                  <a:gd name="T33" fmla="*/ 0 h 41"/>
                  <a:gd name="T34" fmla="*/ 19 w 41"/>
                  <a:gd name="T35" fmla="*/ 0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1"/>
                  <a:gd name="T55" fmla="*/ 0 h 41"/>
                  <a:gd name="T56" fmla="*/ 41 w 41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1" h="41">
                    <a:moveTo>
                      <a:pt x="19" y="0"/>
                    </a:moveTo>
                    <a:lnTo>
                      <a:pt x="11" y="4"/>
                    </a:lnTo>
                    <a:lnTo>
                      <a:pt x="4" y="7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4" y="37"/>
                    </a:lnTo>
                    <a:lnTo>
                      <a:pt x="11" y="41"/>
                    </a:lnTo>
                    <a:lnTo>
                      <a:pt x="19" y="41"/>
                    </a:lnTo>
                    <a:lnTo>
                      <a:pt x="30" y="41"/>
                    </a:lnTo>
                    <a:lnTo>
                      <a:pt x="34" y="37"/>
                    </a:lnTo>
                    <a:lnTo>
                      <a:pt x="41" y="30"/>
                    </a:lnTo>
                    <a:lnTo>
                      <a:pt x="41" y="22"/>
                    </a:lnTo>
                    <a:lnTo>
                      <a:pt x="41" y="15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5" name="Freeform 51"/>
              <p:cNvSpPr>
                <a:spLocks/>
              </p:cNvSpPr>
              <p:nvPr/>
            </p:nvSpPr>
            <p:spPr bwMode="auto">
              <a:xfrm>
                <a:off x="2331" y="2442"/>
                <a:ext cx="41" cy="41"/>
              </a:xfrm>
              <a:custGeom>
                <a:avLst/>
                <a:gdLst>
                  <a:gd name="T0" fmla="*/ 19 w 41"/>
                  <a:gd name="T1" fmla="*/ 0 h 41"/>
                  <a:gd name="T2" fmla="*/ 11 w 41"/>
                  <a:gd name="T3" fmla="*/ 4 h 41"/>
                  <a:gd name="T4" fmla="*/ 4 w 41"/>
                  <a:gd name="T5" fmla="*/ 8 h 41"/>
                  <a:gd name="T6" fmla="*/ 0 w 41"/>
                  <a:gd name="T7" fmla="*/ 15 h 41"/>
                  <a:gd name="T8" fmla="*/ 0 w 41"/>
                  <a:gd name="T9" fmla="*/ 23 h 41"/>
                  <a:gd name="T10" fmla="*/ 0 w 41"/>
                  <a:gd name="T11" fmla="*/ 30 h 41"/>
                  <a:gd name="T12" fmla="*/ 4 w 41"/>
                  <a:gd name="T13" fmla="*/ 37 h 41"/>
                  <a:gd name="T14" fmla="*/ 11 w 41"/>
                  <a:gd name="T15" fmla="*/ 41 h 41"/>
                  <a:gd name="T16" fmla="*/ 19 w 41"/>
                  <a:gd name="T17" fmla="*/ 41 h 41"/>
                  <a:gd name="T18" fmla="*/ 30 w 41"/>
                  <a:gd name="T19" fmla="*/ 41 h 41"/>
                  <a:gd name="T20" fmla="*/ 34 w 41"/>
                  <a:gd name="T21" fmla="*/ 37 h 41"/>
                  <a:gd name="T22" fmla="*/ 41 w 41"/>
                  <a:gd name="T23" fmla="*/ 30 h 41"/>
                  <a:gd name="T24" fmla="*/ 41 w 41"/>
                  <a:gd name="T25" fmla="*/ 23 h 41"/>
                  <a:gd name="T26" fmla="*/ 41 w 41"/>
                  <a:gd name="T27" fmla="*/ 15 h 41"/>
                  <a:gd name="T28" fmla="*/ 34 w 41"/>
                  <a:gd name="T29" fmla="*/ 8 h 41"/>
                  <a:gd name="T30" fmla="*/ 30 w 41"/>
                  <a:gd name="T31" fmla="*/ 4 h 41"/>
                  <a:gd name="T32" fmla="*/ 19 w 41"/>
                  <a:gd name="T33" fmla="*/ 0 h 41"/>
                  <a:gd name="T34" fmla="*/ 19 w 41"/>
                  <a:gd name="T35" fmla="*/ 0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1"/>
                  <a:gd name="T55" fmla="*/ 0 h 41"/>
                  <a:gd name="T56" fmla="*/ 41 w 41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1" h="41">
                    <a:moveTo>
                      <a:pt x="19" y="0"/>
                    </a:moveTo>
                    <a:lnTo>
                      <a:pt x="11" y="4"/>
                    </a:lnTo>
                    <a:lnTo>
                      <a:pt x="4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4" y="37"/>
                    </a:lnTo>
                    <a:lnTo>
                      <a:pt x="11" y="41"/>
                    </a:lnTo>
                    <a:lnTo>
                      <a:pt x="19" y="41"/>
                    </a:lnTo>
                    <a:lnTo>
                      <a:pt x="30" y="41"/>
                    </a:lnTo>
                    <a:lnTo>
                      <a:pt x="34" y="37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1" y="15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6" name="Freeform 64"/>
              <p:cNvSpPr>
                <a:spLocks/>
              </p:cNvSpPr>
              <p:nvPr/>
            </p:nvSpPr>
            <p:spPr bwMode="auto">
              <a:xfrm>
                <a:off x="2089" y="2758"/>
                <a:ext cx="101" cy="70"/>
              </a:xfrm>
              <a:custGeom>
                <a:avLst/>
                <a:gdLst>
                  <a:gd name="T0" fmla="*/ 8 w 101"/>
                  <a:gd name="T1" fmla="*/ 37 h 70"/>
                  <a:gd name="T2" fmla="*/ 19 w 101"/>
                  <a:gd name="T3" fmla="*/ 70 h 70"/>
                  <a:gd name="T4" fmla="*/ 101 w 101"/>
                  <a:gd name="T5" fmla="*/ 11 h 70"/>
                  <a:gd name="T6" fmla="*/ 0 w 101"/>
                  <a:gd name="T7" fmla="*/ 0 h 70"/>
                  <a:gd name="T8" fmla="*/ 8 w 101"/>
                  <a:gd name="T9" fmla="*/ 37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1"/>
                  <a:gd name="T16" fmla="*/ 0 h 70"/>
                  <a:gd name="T17" fmla="*/ 101 w 101"/>
                  <a:gd name="T18" fmla="*/ 70 h 7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1" h="70">
                    <a:moveTo>
                      <a:pt x="8" y="37"/>
                    </a:moveTo>
                    <a:lnTo>
                      <a:pt x="19" y="70"/>
                    </a:lnTo>
                    <a:lnTo>
                      <a:pt x="101" y="11"/>
                    </a:lnTo>
                    <a:lnTo>
                      <a:pt x="0" y="0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7" name="Line 65"/>
              <p:cNvSpPr>
                <a:spLocks noChangeShapeType="1"/>
              </p:cNvSpPr>
              <p:nvPr/>
            </p:nvSpPr>
            <p:spPr bwMode="auto">
              <a:xfrm flipH="1">
                <a:off x="1505" y="2795"/>
                <a:ext cx="592" cy="14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8" name="Freeform 70"/>
              <p:cNvSpPr>
                <a:spLocks/>
              </p:cNvSpPr>
              <p:nvPr/>
            </p:nvSpPr>
            <p:spPr bwMode="auto">
              <a:xfrm>
                <a:off x="2104" y="2568"/>
                <a:ext cx="90" cy="97"/>
              </a:xfrm>
              <a:custGeom>
                <a:avLst/>
                <a:gdLst>
                  <a:gd name="T0" fmla="*/ 30 w 90"/>
                  <a:gd name="T1" fmla="*/ 26 h 97"/>
                  <a:gd name="T2" fmla="*/ 0 w 90"/>
                  <a:gd name="T3" fmla="*/ 52 h 97"/>
                  <a:gd name="T4" fmla="*/ 90 w 90"/>
                  <a:gd name="T5" fmla="*/ 97 h 97"/>
                  <a:gd name="T6" fmla="*/ 56 w 90"/>
                  <a:gd name="T7" fmla="*/ 0 h 97"/>
                  <a:gd name="T8" fmla="*/ 30 w 90"/>
                  <a:gd name="T9" fmla="*/ 2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0"/>
                  <a:gd name="T16" fmla="*/ 0 h 97"/>
                  <a:gd name="T17" fmla="*/ 90 w 90"/>
                  <a:gd name="T18" fmla="*/ 97 h 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0" h="97">
                    <a:moveTo>
                      <a:pt x="30" y="26"/>
                    </a:moveTo>
                    <a:lnTo>
                      <a:pt x="0" y="52"/>
                    </a:lnTo>
                    <a:lnTo>
                      <a:pt x="90" y="97"/>
                    </a:lnTo>
                    <a:lnTo>
                      <a:pt x="56" y="0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9" name="Freeform 74"/>
              <p:cNvSpPr>
                <a:spLocks/>
              </p:cNvSpPr>
              <p:nvPr/>
            </p:nvSpPr>
            <p:spPr bwMode="auto">
              <a:xfrm>
                <a:off x="2704" y="2713"/>
                <a:ext cx="93" cy="74"/>
              </a:xfrm>
              <a:custGeom>
                <a:avLst/>
                <a:gdLst>
                  <a:gd name="T0" fmla="*/ 0 w 93"/>
                  <a:gd name="T1" fmla="*/ 37 h 74"/>
                  <a:gd name="T2" fmla="*/ 0 w 93"/>
                  <a:gd name="T3" fmla="*/ 74 h 74"/>
                  <a:gd name="T4" fmla="*/ 93 w 93"/>
                  <a:gd name="T5" fmla="*/ 37 h 74"/>
                  <a:gd name="T6" fmla="*/ 0 w 93"/>
                  <a:gd name="T7" fmla="*/ 0 h 74"/>
                  <a:gd name="T8" fmla="*/ 0 w 93"/>
                  <a:gd name="T9" fmla="*/ 37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74"/>
                  <a:gd name="T17" fmla="*/ 93 w 93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74">
                    <a:moveTo>
                      <a:pt x="0" y="37"/>
                    </a:moveTo>
                    <a:lnTo>
                      <a:pt x="0" y="74"/>
                    </a:lnTo>
                    <a:lnTo>
                      <a:pt x="93" y="37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0" name="Line 75"/>
              <p:cNvSpPr>
                <a:spLocks noChangeShapeType="1"/>
              </p:cNvSpPr>
              <p:nvPr/>
            </p:nvSpPr>
            <p:spPr bwMode="auto">
              <a:xfrm flipH="1">
                <a:off x="2462" y="2750"/>
                <a:ext cx="24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1" name="Freeform 85"/>
              <p:cNvSpPr>
                <a:spLocks/>
              </p:cNvSpPr>
              <p:nvPr/>
            </p:nvSpPr>
            <p:spPr bwMode="auto">
              <a:xfrm>
                <a:off x="2506" y="2817"/>
                <a:ext cx="71" cy="104"/>
              </a:xfrm>
              <a:custGeom>
                <a:avLst/>
                <a:gdLst>
                  <a:gd name="T0" fmla="*/ 0 w 71"/>
                  <a:gd name="T1" fmla="*/ 0 h 104"/>
                  <a:gd name="T2" fmla="*/ 0 w 71"/>
                  <a:gd name="T3" fmla="*/ 0 h 104"/>
                  <a:gd name="T4" fmla="*/ 4 w 71"/>
                  <a:gd name="T5" fmla="*/ 4 h 104"/>
                  <a:gd name="T6" fmla="*/ 8 w 71"/>
                  <a:gd name="T7" fmla="*/ 7 h 104"/>
                  <a:gd name="T8" fmla="*/ 34 w 71"/>
                  <a:gd name="T9" fmla="*/ 63 h 104"/>
                  <a:gd name="T10" fmla="*/ 34 w 71"/>
                  <a:gd name="T11" fmla="*/ 67 h 104"/>
                  <a:gd name="T12" fmla="*/ 34 w 71"/>
                  <a:gd name="T13" fmla="*/ 71 h 104"/>
                  <a:gd name="T14" fmla="*/ 30 w 71"/>
                  <a:gd name="T15" fmla="*/ 78 h 104"/>
                  <a:gd name="T16" fmla="*/ 26 w 71"/>
                  <a:gd name="T17" fmla="*/ 85 h 104"/>
                  <a:gd name="T18" fmla="*/ 19 w 71"/>
                  <a:gd name="T19" fmla="*/ 89 h 104"/>
                  <a:gd name="T20" fmla="*/ 15 w 71"/>
                  <a:gd name="T21" fmla="*/ 89 h 104"/>
                  <a:gd name="T22" fmla="*/ 11 w 71"/>
                  <a:gd name="T23" fmla="*/ 89 h 104"/>
                  <a:gd name="T24" fmla="*/ 8 w 71"/>
                  <a:gd name="T25" fmla="*/ 89 h 104"/>
                  <a:gd name="T26" fmla="*/ 4 w 71"/>
                  <a:gd name="T27" fmla="*/ 89 h 104"/>
                  <a:gd name="T28" fmla="*/ 0 w 71"/>
                  <a:gd name="T29" fmla="*/ 93 h 104"/>
                  <a:gd name="T30" fmla="*/ 0 w 71"/>
                  <a:gd name="T31" fmla="*/ 97 h 104"/>
                  <a:gd name="T32" fmla="*/ 4 w 71"/>
                  <a:gd name="T33" fmla="*/ 100 h 104"/>
                  <a:gd name="T34" fmla="*/ 11 w 71"/>
                  <a:gd name="T35" fmla="*/ 104 h 104"/>
                  <a:gd name="T36" fmla="*/ 19 w 71"/>
                  <a:gd name="T37" fmla="*/ 100 h 104"/>
                  <a:gd name="T38" fmla="*/ 26 w 71"/>
                  <a:gd name="T39" fmla="*/ 97 h 104"/>
                  <a:gd name="T40" fmla="*/ 34 w 71"/>
                  <a:gd name="T41" fmla="*/ 85 h 104"/>
                  <a:gd name="T42" fmla="*/ 38 w 71"/>
                  <a:gd name="T43" fmla="*/ 71 h 104"/>
                  <a:gd name="T44" fmla="*/ 64 w 71"/>
                  <a:gd name="T45" fmla="*/ 7 h 104"/>
                  <a:gd name="T46" fmla="*/ 67 w 71"/>
                  <a:gd name="T47" fmla="*/ 4 h 104"/>
                  <a:gd name="T48" fmla="*/ 71 w 71"/>
                  <a:gd name="T49" fmla="*/ 0 h 104"/>
                  <a:gd name="T50" fmla="*/ 71 w 71"/>
                  <a:gd name="T51" fmla="*/ 0 h 104"/>
                  <a:gd name="T52" fmla="*/ 49 w 71"/>
                  <a:gd name="T53" fmla="*/ 0 h 104"/>
                  <a:gd name="T54" fmla="*/ 49 w 71"/>
                  <a:gd name="T55" fmla="*/ 0 h 104"/>
                  <a:gd name="T56" fmla="*/ 56 w 71"/>
                  <a:gd name="T57" fmla="*/ 4 h 104"/>
                  <a:gd name="T58" fmla="*/ 56 w 71"/>
                  <a:gd name="T59" fmla="*/ 7 h 104"/>
                  <a:gd name="T60" fmla="*/ 56 w 71"/>
                  <a:gd name="T61" fmla="*/ 7 h 104"/>
                  <a:gd name="T62" fmla="*/ 56 w 71"/>
                  <a:gd name="T63" fmla="*/ 11 h 104"/>
                  <a:gd name="T64" fmla="*/ 41 w 71"/>
                  <a:gd name="T65" fmla="*/ 52 h 104"/>
                  <a:gd name="T66" fmla="*/ 23 w 71"/>
                  <a:gd name="T67" fmla="*/ 11 h 104"/>
                  <a:gd name="T68" fmla="*/ 23 w 71"/>
                  <a:gd name="T69" fmla="*/ 7 h 104"/>
                  <a:gd name="T70" fmla="*/ 23 w 71"/>
                  <a:gd name="T71" fmla="*/ 4 h 104"/>
                  <a:gd name="T72" fmla="*/ 30 w 71"/>
                  <a:gd name="T73" fmla="*/ 4 h 104"/>
                  <a:gd name="T74" fmla="*/ 30 w 71"/>
                  <a:gd name="T75" fmla="*/ 0 h 104"/>
                  <a:gd name="T76" fmla="*/ 30 w 71"/>
                  <a:gd name="T77" fmla="*/ 0 h 104"/>
                  <a:gd name="T78" fmla="*/ 0 w 71"/>
                  <a:gd name="T79" fmla="*/ 0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1"/>
                  <a:gd name="T121" fmla="*/ 0 h 104"/>
                  <a:gd name="T122" fmla="*/ 71 w 71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1" h="10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8" y="7"/>
                    </a:lnTo>
                    <a:lnTo>
                      <a:pt x="34" y="63"/>
                    </a:lnTo>
                    <a:lnTo>
                      <a:pt x="34" y="67"/>
                    </a:lnTo>
                    <a:lnTo>
                      <a:pt x="34" y="71"/>
                    </a:lnTo>
                    <a:lnTo>
                      <a:pt x="30" y="78"/>
                    </a:lnTo>
                    <a:lnTo>
                      <a:pt x="26" y="85"/>
                    </a:lnTo>
                    <a:lnTo>
                      <a:pt x="19" y="89"/>
                    </a:lnTo>
                    <a:lnTo>
                      <a:pt x="15" y="89"/>
                    </a:lnTo>
                    <a:lnTo>
                      <a:pt x="11" y="89"/>
                    </a:lnTo>
                    <a:lnTo>
                      <a:pt x="8" y="89"/>
                    </a:lnTo>
                    <a:lnTo>
                      <a:pt x="4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4" y="100"/>
                    </a:lnTo>
                    <a:lnTo>
                      <a:pt x="11" y="104"/>
                    </a:lnTo>
                    <a:lnTo>
                      <a:pt x="19" y="100"/>
                    </a:lnTo>
                    <a:lnTo>
                      <a:pt x="26" y="97"/>
                    </a:lnTo>
                    <a:lnTo>
                      <a:pt x="34" y="85"/>
                    </a:lnTo>
                    <a:lnTo>
                      <a:pt x="38" y="71"/>
                    </a:lnTo>
                    <a:lnTo>
                      <a:pt x="64" y="7"/>
                    </a:lnTo>
                    <a:lnTo>
                      <a:pt x="67" y="4"/>
                    </a:lnTo>
                    <a:lnTo>
                      <a:pt x="71" y="0"/>
                    </a:lnTo>
                    <a:lnTo>
                      <a:pt x="49" y="0"/>
                    </a:lnTo>
                    <a:lnTo>
                      <a:pt x="56" y="4"/>
                    </a:lnTo>
                    <a:lnTo>
                      <a:pt x="56" y="7"/>
                    </a:lnTo>
                    <a:lnTo>
                      <a:pt x="56" y="11"/>
                    </a:lnTo>
                    <a:lnTo>
                      <a:pt x="41" y="52"/>
                    </a:lnTo>
                    <a:lnTo>
                      <a:pt x="23" y="11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30" y="4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2" name="Freeform 86"/>
              <p:cNvSpPr>
                <a:spLocks/>
              </p:cNvSpPr>
              <p:nvPr/>
            </p:nvSpPr>
            <p:spPr bwMode="auto">
              <a:xfrm>
                <a:off x="2585" y="2850"/>
                <a:ext cx="104" cy="82"/>
              </a:xfrm>
              <a:custGeom>
                <a:avLst/>
                <a:gdLst>
                  <a:gd name="T0" fmla="*/ 0 w 104"/>
                  <a:gd name="T1" fmla="*/ 0 h 82"/>
                  <a:gd name="T2" fmla="*/ 0 w 104"/>
                  <a:gd name="T3" fmla="*/ 4 h 82"/>
                  <a:gd name="T4" fmla="*/ 0 w 104"/>
                  <a:gd name="T5" fmla="*/ 4 h 82"/>
                  <a:gd name="T6" fmla="*/ 7 w 104"/>
                  <a:gd name="T7" fmla="*/ 4 h 82"/>
                  <a:gd name="T8" fmla="*/ 11 w 104"/>
                  <a:gd name="T9" fmla="*/ 12 h 82"/>
                  <a:gd name="T10" fmla="*/ 11 w 104"/>
                  <a:gd name="T11" fmla="*/ 67 h 82"/>
                  <a:gd name="T12" fmla="*/ 11 w 104"/>
                  <a:gd name="T13" fmla="*/ 75 h 82"/>
                  <a:gd name="T14" fmla="*/ 7 w 104"/>
                  <a:gd name="T15" fmla="*/ 78 h 82"/>
                  <a:gd name="T16" fmla="*/ 3 w 104"/>
                  <a:gd name="T17" fmla="*/ 78 h 82"/>
                  <a:gd name="T18" fmla="*/ 0 w 104"/>
                  <a:gd name="T19" fmla="*/ 78 h 82"/>
                  <a:gd name="T20" fmla="*/ 0 w 104"/>
                  <a:gd name="T21" fmla="*/ 82 h 82"/>
                  <a:gd name="T22" fmla="*/ 26 w 104"/>
                  <a:gd name="T23" fmla="*/ 82 h 82"/>
                  <a:gd name="T24" fmla="*/ 26 w 104"/>
                  <a:gd name="T25" fmla="*/ 78 h 82"/>
                  <a:gd name="T26" fmla="*/ 22 w 104"/>
                  <a:gd name="T27" fmla="*/ 78 h 82"/>
                  <a:gd name="T28" fmla="*/ 18 w 104"/>
                  <a:gd name="T29" fmla="*/ 78 h 82"/>
                  <a:gd name="T30" fmla="*/ 14 w 104"/>
                  <a:gd name="T31" fmla="*/ 75 h 82"/>
                  <a:gd name="T32" fmla="*/ 14 w 104"/>
                  <a:gd name="T33" fmla="*/ 67 h 82"/>
                  <a:gd name="T34" fmla="*/ 14 w 104"/>
                  <a:gd name="T35" fmla="*/ 15 h 82"/>
                  <a:gd name="T36" fmla="*/ 48 w 104"/>
                  <a:gd name="T37" fmla="*/ 82 h 82"/>
                  <a:gd name="T38" fmla="*/ 48 w 104"/>
                  <a:gd name="T39" fmla="*/ 82 h 82"/>
                  <a:gd name="T40" fmla="*/ 81 w 104"/>
                  <a:gd name="T41" fmla="*/ 12 h 82"/>
                  <a:gd name="T42" fmla="*/ 81 w 104"/>
                  <a:gd name="T43" fmla="*/ 71 h 82"/>
                  <a:gd name="T44" fmla="*/ 78 w 104"/>
                  <a:gd name="T45" fmla="*/ 71 h 82"/>
                  <a:gd name="T46" fmla="*/ 78 w 104"/>
                  <a:gd name="T47" fmla="*/ 75 h 82"/>
                  <a:gd name="T48" fmla="*/ 78 w 104"/>
                  <a:gd name="T49" fmla="*/ 78 h 82"/>
                  <a:gd name="T50" fmla="*/ 67 w 104"/>
                  <a:gd name="T51" fmla="*/ 78 h 82"/>
                  <a:gd name="T52" fmla="*/ 67 w 104"/>
                  <a:gd name="T53" fmla="*/ 82 h 82"/>
                  <a:gd name="T54" fmla="*/ 104 w 104"/>
                  <a:gd name="T55" fmla="*/ 82 h 82"/>
                  <a:gd name="T56" fmla="*/ 104 w 104"/>
                  <a:gd name="T57" fmla="*/ 78 h 82"/>
                  <a:gd name="T58" fmla="*/ 100 w 104"/>
                  <a:gd name="T59" fmla="*/ 78 h 82"/>
                  <a:gd name="T60" fmla="*/ 96 w 104"/>
                  <a:gd name="T61" fmla="*/ 78 h 82"/>
                  <a:gd name="T62" fmla="*/ 93 w 104"/>
                  <a:gd name="T63" fmla="*/ 75 h 82"/>
                  <a:gd name="T64" fmla="*/ 93 w 104"/>
                  <a:gd name="T65" fmla="*/ 71 h 82"/>
                  <a:gd name="T66" fmla="*/ 93 w 104"/>
                  <a:gd name="T67" fmla="*/ 12 h 82"/>
                  <a:gd name="T68" fmla="*/ 96 w 104"/>
                  <a:gd name="T69" fmla="*/ 8 h 82"/>
                  <a:gd name="T70" fmla="*/ 100 w 104"/>
                  <a:gd name="T71" fmla="*/ 4 h 82"/>
                  <a:gd name="T72" fmla="*/ 104 w 104"/>
                  <a:gd name="T73" fmla="*/ 4 h 82"/>
                  <a:gd name="T74" fmla="*/ 104 w 104"/>
                  <a:gd name="T75" fmla="*/ 0 h 82"/>
                  <a:gd name="T76" fmla="*/ 78 w 104"/>
                  <a:gd name="T77" fmla="*/ 0 h 82"/>
                  <a:gd name="T78" fmla="*/ 52 w 104"/>
                  <a:gd name="T79" fmla="*/ 64 h 82"/>
                  <a:gd name="T80" fmla="*/ 22 w 104"/>
                  <a:gd name="T81" fmla="*/ 0 h 82"/>
                  <a:gd name="T82" fmla="*/ 0 w 104"/>
                  <a:gd name="T83" fmla="*/ 0 h 8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4"/>
                  <a:gd name="T127" fmla="*/ 0 h 82"/>
                  <a:gd name="T128" fmla="*/ 104 w 104"/>
                  <a:gd name="T129" fmla="*/ 82 h 8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4" h="82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11" y="12"/>
                    </a:lnTo>
                    <a:lnTo>
                      <a:pt x="11" y="67"/>
                    </a:lnTo>
                    <a:lnTo>
                      <a:pt x="11" y="75"/>
                    </a:lnTo>
                    <a:lnTo>
                      <a:pt x="7" y="78"/>
                    </a:lnTo>
                    <a:lnTo>
                      <a:pt x="3" y="78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26" y="82"/>
                    </a:lnTo>
                    <a:lnTo>
                      <a:pt x="26" y="78"/>
                    </a:lnTo>
                    <a:lnTo>
                      <a:pt x="22" y="78"/>
                    </a:lnTo>
                    <a:lnTo>
                      <a:pt x="18" y="78"/>
                    </a:lnTo>
                    <a:lnTo>
                      <a:pt x="14" y="75"/>
                    </a:lnTo>
                    <a:lnTo>
                      <a:pt x="14" y="67"/>
                    </a:lnTo>
                    <a:lnTo>
                      <a:pt x="14" y="15"/>
                    </a:lnTo>
                    <a:lnTo>
                      <a:pt x="48" y="82"/>
                    </a:lnTo>
                    <a:lnTo>
                      <a:pt x="81" y="12"/>
                    </a:lnTo>
                    <a:lnTo>
                      <a:pt x="81" y="71"/>
                    </a:lnTo>
                    <a:lnTo>
                      <a:pt x="78" y="71"/>
                    </a:lnTo>
                    <a:lnTo>
                      <a:pt x="78" y="75"/>
                    </a:lnTo>
                    <a:lnTo>
                      <a:pt x="78" y="78"/>
                    </a:lnTo>
                    <a:lnTo>
                      <a:pt x="67" y="78"/>
                    </a:lnTo>
                    <a:lnTo>
                      <a:pt x="67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100" y="78"/>
                    </a:lnTo>
                    <a:lnTo>
                      <a:pt x="96" y="78"/>
                    </a:lnTo>
                    <a:lnTo>
                      <a:pt x="93" y="75"/>
                    </a:lnTo>
                    <a:lnTo>
                      <a:pt x="93" y="71"/>
                    </a:lnTo>
                    <a:lnTo>
                      <a:pt x="93" y="12"/>
                    </a:lnTo>
                    <a:lnTo>
                      <a:pt x="96" y="8"/>
                    </a:lnTo>
                    <a:lnTo>
                      <a:pt x="100" y="4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78" y="0"/>
                    </a:lnTo>
                    <a:lnTo>
                      <a:pt x="52" y="64"/>
                    </a:ln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3" name="Freeform 87"/>
              <p:cNvSpPr>
                <a:spLocks/>
              </p:cNvSpPr>
              <p:nvPr/>
            </p:nvSpPr>
            <p:spPr bwMode="auto">
              <a:xfrm>
                <a:off x="2696" y="2758"/>
                <a:ext cx="37" cy="104"/>
              </a:xfrm>
              <a:custGeom>
                <a:avLst/>
                <a:gdLst>
                  <a:gd name="T0" fmla="*/ 34 w 37"/>
                  <a:gd name="T1" fmla="*/ 0 h 104"/>
                  <a:gd name="T2" fmla="*/ 23 w 37"/>
                  <a:gd name="T3" fmla="*/ 11 h 104"/>
                  <a:gd name="T4" fmla="*/ 11 w 37"/>
                  <a:gd name="T5" fmla="*/ 22 h 104"/>
                  <a:gd name="T6" fmla="*/ 8 w 37"/>
                  <a:gd name="T7" fmla="*/ 33 h 104"/>
                  <a:gd name="T8" fmla="*/ 4 w 37"/>
                  <a:gd name="T9" fmla="*/ 44 h 104"/>
                  <a:gd name="T10" fmla="*/ 0 w 37"/>
                  <a:gd name="T11" fmla="*/ 59 h 104"/>
                  <a:gd name="T12" fmla="*/ 4 w 37"/>
                  <a:gd name="T13" fmla="*/ 81 h 104"/>
                  <a:gd name="T14" fmla="*/ 8 w 37"/>
                  <a:gd name="T15" fmla="*/ 92 h 104"/>
                  <a:gd name="T16" fmla="*/ 15 w 37"/>
                  <a:gd name="T17" fmla="*/ 104 h 104"/>
                  <a:gd name="T18" fmla="*/ 15 w 37"/>
                  <a:gd name="T19" fmla="*/ 104 h 104"/>
                  <a:gd name="T20" fmla="*/ 11 w 37"/>
                  <a:gd name="T21" fmla="*/ 89 h 104"/>
                  <a:gd name="T22" fmla="*/ 11 w 37"/>
                  <a:gd name="T23" fmla="*/ 70 h 104"/>
                  <a:gd name="T24" fmla="*/ 11 w 37"/>
                  <a:gd name="T25" fmla="*/ 48 h 104"/>
                  <a:gd name="T26" fmla="*/ 19 w 37"/>
                  <a:gd name="T27" fmla="*/ 26 h 104"/>
                  <a:gd name="T28" fmla="*/ 26 w 37"/>
                  <a:gd name="T29" fmla="*/ 11 h 104"/>
                  <a:gd name="T30" fmla="*/ 37 w 37"/>
                  <a:gd name="T31" fmla="*/ 3 h 104"/>
                  <a:gd name="T32" fmla="*/ 34 w 37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104"/>
                  <a:gd name="T53" fmla="*/ 37 w 37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104">
                    <a:moveTo>
                      <a:pt x="34" y="0"/>
                    </a:moveTo>
                    <a:lnTo>
                      <a:pt x="23" y="11"/>
                    </a:lnTo>
                    <a:lnTo>
                      <a:pt x="11" y="22"/>
                    </a:lnTo>
                    <a:lnTo>
                      <a:pt x="8" y="33"/>
                    </a:lnTo>
                    <a:lnTo>
                      <a:pt x="4" y="44"/>
                    </a:lnTo>
                    <a:lnTo>
                      <a:pt x="0" y="59"/>
                    </a:lnTo>
                    <a:lnTo>
                      <a:pt x="4" y="81"/>
                    </a:lnTo>
                    <a:lnTo>
                      <a:pt x="8" y="92"/>
                    </a:lnTo>
                    <a:lnTo>
                      <a:pt x="15" y="104"/>
                    </a:lnTo>
                    <a:lnTo>
                      <a:pt x="11" y="89"/>
                    </a:lnTo>
                    <a:lnTo>
                      <a:pt x="11" y="70"/>
                    </a:lnTo>
                    <a:lnTo>
                      <a:pt x="11" y="48"/>
                    </a:lnTo>
                    <a:lnTo>
                      <a:pt x="19" y="26"/>
                    </a:lnTo>
                    <a:lnTo>
                      <a:pt x="26" y="11"/>
                    </a:lnTo>
                    <a:lnTo>
                      <a:pt x="37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4" name="Freeform 88"/>
              <p:cNvSpPr>
                <a:spLocks/>
              </p:cNvSpPr>
              <p:nvPr/>
            </p:nvSpPr>
            <p:spPr bwMode="auto">
              <a:xfrm>
                <a:off x="2737" y="2758"/>
                <a:ext cx="56" cy="81"/>
              </a:xfrm>
              <a:custGeom>
                <a:avLst/>
                <a:gdLst>
                  <a:gd name="T0" fmla="*/ 11 w 56"/>
                  <a:gd name="T1" fmla="*/ 70 h 81"/>
                  <a:gd name="T2" fmla="*/ 37 w 56"/>
                  <a:gd name="T3" fmla="*/ 44 h 81"/>
                  <a:gd name="T4" fmla="*/ 52 w 56"/>
                  <a:gd name="T5" fmla="*/ 29 h 81"/>
                  <a:gd name="T6" fmla="*/ 52 w 56"/>
                  <a:gd name="T7" fmla="*/ 26 h 81"/>
                  <a:gd name="T8" fmla="*/ 56 w 56"/>
                  <a:gd name="T9" fmla="*/ 18 h 81"/>
                  <a:gd name="T10" fmla="*/ 52 w 56"/>
                  <a:gd name="T11" fmla="*/ 11 h 81"/>
                  <a:gd name="T12" fmla="*/ 49 w 56"/>
                  <a:gd name="T13" fmla="*/ 3 h 81"/>
                  <a:gd name="T14" fmla="*/ 41 w 56"/>
                  <a:gd name="T15" fmla="*/ 0 h 81"/>
                  <a:gd name="T16" fmla="*/ 34 w 56"/>
                  <a:gd name="T17" fmla="*/ 0 h 81"/>
                  <a:gd name="T18" fmla="*/ 26 w 56"/>
                  <a:gd name="T19" fmla="*/ 0 h 81"/>
                  <a:gd name="T20" fmla="*/ 19 w 56"/>
                  <a:gd name="T21" fmla="*/ 3 h 81"/>
                  <a:gd name="T22" fmla="*/ 11 w 56"/>
                  <a:gd name="T23" fmla="*/ 11 h 81"/>
                  <a:gd name="T24" fmla="*/ 8 w 56"/>
                  <a:gd name="T25" fmla="*/ 18 h 81"/>
                  <a:gd name="T26" fmla="*/ 11 w 56"/>
                  <a:gd name="T27" fmla="*/ 18 h 81"/>
                  <a:gd name="T28" fmla="*/ 19 w 56"/>
                  <a:gd name="T29" fmla="*/ 11 h 81"/>
                  <a:gd name="T30" fmla="*/ 23 w 56"/>
                  <a:gd name="T31" fmla="*/ 7 h 81"/>
                  <a:gd name="T32" fmla="*/ 26 w 56"/>
                  <a:gd name="T33" fmla="*/ 7 h 81"/>
                  <a:gd name="T34" fmla="*/ 34 w 56"/>
                  <a:gd name="T35" fmla="*/ 7 h 81"/>
                  <a:gd name="T36" fmla="*/ 37 w 56"/>
                  <a:gd name="T37" fmla="*/ 11 h 81"/>
                  <a:gd name="T38" fmla="*/ 41 w 56"/>
                  <a:gd name="T39" fmla="*/ 15 h 81"/>
                  <a:gd name="T40" fmla="*/ 45 w 56"/>
                  <a:gd name="T41" fmla="*/ 22 h 81"/>
                  <a:gd name="T42" fmla="*/ 41 w 56"/>
                  <a:gd name="T43" fmla="*/ 29 h 81"/>
                  <a:gd name="T44" fmla="*/ 37 w 56"/>
                  <a:gd name="T45" fmla="*/ 37 h 81"/>
                  <a:gd name="T46" fmla="*/ 26 w 56"/>
                  <a:gd name="T47" fmla="*/ 52 h 81"/>
                  <a:gd name="T48" fmla="*/ 0 w 56"/>
                  <a:gd name="T49" fmla="*/ 81 h 81"/>
                  <a:gd name="T50" fmla="*/ 0 w 56"/>
                  <a:gd name="T51" fmla="*/ 81 h 81"/>
                  <a:gd name="T52" fmla="*/ 45 w 56"/>
                  <a:gd name="T53" fmla="*/ 81 h 81"/>
                  <a:gd name="T54" fmla="*/ 49 w 56"/>
                  <a:gd name="T55" fmla="*/ 66 h 81"/>
                  <a:gd name="T56" fmla="*/ 49 w 56"/>
                  <a:gd name="T57" fmla="*/ 66 h 81"/>
                  <a:gd name="T58" fmla="*/ 45 w 56"/>
                  <a:gd name="T59" fmla="*/ 70 h 81"/>
                  <a:gd name="T60" fmla="*/ 37 w 56"/>
                  <a:gd name="T61" fmla="*/ 74 h 81"/>
                  <a:gd name="T62" fmla="*/ 11 w 56"/>
                  <a:gd name="T63" fmla="*/ 74 h 81"/>
                  <a:gd name="T64" fmla="*/ 11 w 56"/>
                  <a:gd name="T65" fmla="*/ 70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6"/>
                  <a:gd name="T100" fmla="*/ 0 h 81"/>
                  <a:gd name="T101" fmla="*/ 56 w 56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6" h="81">
                    <a:moveTo>
                      <a:pt x="11" y="70"/>
                    </a:moveTo>
                    <a:lnTo>
                      <a:pt x="37" y="44"/>
                    </a:lnTo>
                    <a:lnTo>
                      <a:pt x="52" y="29"/>
                    </a:lnTo>
                    <a:lnTo>
                      <a:pt x="52" y="26"/>
                    </a:lnTo>
                    <a:lnTo>
                      <a:pt x="56" y="18"/>
                    </a:lnTo>
                    <a:lnTo>
                      <a:pt x="52" y="11"/>
                    </a:lnTo>
                    <a:lnTo>
                      <a:pt x="49" y="3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9" y="3"/>
                    </a:lnTo>
                    <a:lnTo>
                      <a:pt x="11" y="11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9" y="11"/>
                    </a:lnTo>
                    <a:lnTo>
                      <a:pt x="23" y="7"/>
                    </a:lnTo>
                    <a:lnTo>
                      <a:pt x="26" y="7"/>
                    </a:lnTo>
                    <a:lnTo>
                      <a:pt x="34" y="7"/>
                    </a:lnTo>
                    <a:lnTo>
                      <a:pt x="37" y="11"/>
                    </a:lnTo>
                    <a:lnTo>
                      <a:pt x="41" y="15"/>
                    </a:lnTo>
                    <a:lnTo>
                      <a:pt x="45" y="22"/>
                    </a:lnTo>
                    <a:lnTo>
                      <a:pt x="41" y="29"/>
                    </a:lnTo>
                    <a:lnTo>
                      <a:pt x="37" y="37"/>
                    </a:lnTo>
                    <a:lnTo>
                      <a:pt x="26" y="52"/>
                    </a:lnTo>
                    <a:lnTo>
                      <a:pt x="0" y="81"/>
                    </a:lnTo>
                    <a:lnTo>
                      <a:pt x="45" y="81"/>
                    </a:lnTo>
                    <a:lnTo>
                      <a:pt x="49" y="66"/>
                    </a:lnTo>
                    <a:lnTo>
                      <a:pt x="45" y="70"/>
                    </a:lnTo>
                    <a:lnTo>
                      <a:pt x="37" y="74"/>
                    </a:lnTo>
                    <a:lnTo>
                      <a:pt x="11" y="74"/>
                    </a:lnTo>
                    <a:lnTo>
                      <a:pt x="11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5" name="Freeform 89"/>
              <p:cNvSpPr>
                <a:spLocks/>
              </p:cNvSpPr>
              <p:nvPr/>
            </p:nvSpPr>
            <p:spPr bwMode="auto">
              <a:xfrm>
                <a:off x="2800" y="2758"/>
                <a:ext cx="34" cy="104"/>
              </a:xfrm>
              <a:custGeom>
                <a:avLst/>
                <a:gdLst>
                  <a:gd name="T0" fmla="*/ 19 w 34"/>
                  <a:gd name="T1" fmla="*/ 0 h 104"/>
                  <a:gd name="T2" fmla="*/ 23 w 34"/>
                  <a:gd name="T3" fmla="*/ 15 h 104"/>
                  <a:gd name="T4" fmla="*/ 27 w 34"/>
                  <a:gd name="T5" fmla="*/ 33 h 104"/>
                  <a:gd name="T6" fmla="*/ 23 w 34"/>
                  <a:gd name="T7" fmla="*/ 55 h 104"/>
                  <a:gd name="T8" fmla="*/ 15 w 34"/>
                  <a:gd name="T9" fmla="*/ 78 h 104"/>
                  <a:gd name="T10" fmla="*/ 8 w 34"/>
                  <a:gd name="T11" fmla="*/ 92 h 104"/>
                  <a:gd name="T12" fmla="*/ 0 w 34"/>
                  <a:gd name="T13" fmla="*/ 104 h 104"/>
                  <a:gd name="T14" fmla="*/ 0 w 34"/>
                  <a:gd name="T15" fmla="*/ 104 h 104"/>
                  <a:gd name="T16" fmla="*/ 15 w 34"/>
                  <a:gd name="T17" fmla="*/ 92 h 104"/>
                  <a:gd name="T18" fmla="*/ 23 w 34"/>
                  <a:gd name="T19" fmla="*/ 81 h 104"/>
                  <a:gd name="T20" fmla="*/ 27 w 34"/>
                  <a:gd name="T21" fmla="*/ 70 h 104"/>
                  <a:gd name="T22" fmla="*/ 30 w 34"/>
                  <a:gd name="T23" fmla="*/ 59 h 104"/>
                  <a:gd name="T24" fmla="*/ 34 w 34"/>
                  <a:gd name="T25" fmla="*/ 44 h 104"/>
                  <a:gd name="T26" fmla="*/ 34 w 34"/>
                  <a:gd name="T27" fmla="*/ 33 h 104"/>
                  <a:gd name="T28" fmla="*/ 30 w 34"/>
                  <a:gd name="T29" fmla="*/ 22 h 104"/>
                  <a:gd name="T30" fmla="*/ 27 w 34"/>
                  <a:gd name="T31" fmla="*/ 11 h 104"/>
                  <a:gd name="T32" fmla="*/ 23 w 34"/>
                  <a:gd name="T33" fmla="*/ 0 h 104"/>
                  <a:gd name="T34" fmla="*/ 19 w 34"/>
                  <a:gd name="T35" fmla="*/ 0 h 10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"/>
                  <a:gd name="T55" fmla="*/ 0 h 104"/>
                  <a:gd name="T56" fmla="*/ 34 w 34"/>
                  <a:gd name="T57" fmla="*/ 104 h 10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" h="104">
                    <a:moveTo>
                      <a:pt x="19" y="0"/>
                    </a:moveTo>
                    <a:lnTo>
                      <a:pt x="23" y="15"/>
                    </a:lnTo>
                    <a:lnTo>
                      <a:pt x="27" y="33"/>
                    </a:lnTo>
                    <a:lnTo>
                      <a:pt x="23" y="55"/>
                    </a:lnTo>
                    <a:lnTo>
                      <a:pt x="15" y="78"/>
                    </a:lnTo>
                    <a:lnTo>
                      <a:pt x="8" y="92"/>
                    </a:lnTo>
                    <a:lnTo>
                      <a:pt x="0" y="104"/>
                    </a:lnTo>
                    <a:lnTo>
                      <a:pt x="15" y="92"/>
                    </a:lnTo>
                    <a:lnTo>
                      <a:pt x="23" y="81"/>
                    </a:lnTo>
                    <a:lnTo>
                      <a:pt x="27" y="70"/>
                    </a:lnTo>
                    <a:lnTo>
                      <a:pt x="30" y="59"/>
                    </a:lnTo>
                    <a:lnTo>
                      <a:pt x="34" y="44"/>
                    </a:lnTo>
                    <a:lnTo>
                      <a:pt x="34" y="33"/>
                    </a:lnTo>
                    <a:lnTo>
                      <a:pt x="30" y="22"/>
                    </a:lnTo>
                    <a:lnTo>
                      <a:pt x="27" y="11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236" name="Freeform 90"/>
          <p:cNvSpPr>
            <a:spLocks/>
          </p:cNvSpPr>
          <p:nvPr/>
        </p:nvSpPr>
        <p:spPr bwMode="auto">
          <a:xfrm>
            <a:off x="2489200" y="2822575"/>
            <a:ext cx="117475" cy="165100"/>
          </a:xfrm>
          <a:custGeom>
            <a:avLst/>
            <a:gdLst>
              <a:gd name="T0" fmla="*/ 0 w 74"/>
              <a:gd name="T1" fmla="*/ 0 h 104"/>
              <a:gd name="T2" fmla="*/ 0 w 74"/>
              <a:gd name="T3" fmla="*/ 2147483647 h 104"/>
              <a:gd name="T4" fmla="*/ 2147483647 w 74"/>
              <a:gd name="T5" fmla="*/ 2147483647 h 104"/>
              <a:gd name="T6" fmla="*/ 2147483647 w 74"/>
              <a:gd name="T7" fmla="*/ 2147483647 h 104"/>
              <a:gd name="T8" fmla="*/ 2147483647 w 74"/>
              <a:gd name="T9" fmla="*/ 2147483647 h 104"/>
              <a:gd name="T10" fmla="*/ 2147483647 w 74"/>
              <a:gd name="T11" fmla="*/ 2147483647 h 104"/>
              <a:gd name="T12" fmla="*/ 2147483647 w 74"/>
              <a:gd name="T13" fmla="*/ 2147483647 h 104"/>
              <a:gd name="T14" fmla="*/ 2147483647 w 74"/>
              <a:gd name="T15" fmla="*/ 2147483647 h 104"/>
              <a:gd name="T16" fmla="*/ 2147483647 w 74"/>
              <a:gd name="T17" fmla="*/ 2147483647 h 104"/>
              <a:gd name="T18" fmla="*/ 2147483647 w 74"/>
              <a:gd name="T19" fmla="*/ 2147483647 h 104"/>
              <a:gd name="T20" fmla="*/ 2147483647 w 74"/>
              <a:gd name="T21" fmla="*/ 2147483647 h 104"/>
              <a:gd name="T22" fmla="*/ 2147483647 w 74"/>
              <a:gd name="T23" fmla="*/ 2147483647 h 104"/>
              <a:gd name="T24" fmla="*/ 2147483647 w 74"/>
              <a:gd name="T25" fmla="*/ 2147483647 h 104"/>
              <a:gd name="T26" fmla="*/ 2147483647 w 74"/>
              <a:gd name="T27" fmla="*/ 2147483647 h 104"/>
              <a:gd name="T28" fmla="*/ 2147483647 w 74"/>
              <a:gd name="T29" fmla="*/ 2147483647 h 104"/>
              <a:gd name="T30" fmla="*/ 2147483647 w 74"/>
              <a:gd name="T31" fmla="*/ 2147483647 h 104"/>
              <a:gd name="T32" fmla="*/ 2147483647 w 74"/>
              <a:gd name="T33" fmla="*/ 2147483647 h 104"/>
              <a:gd name="T34" fmla="*/ 2147483647 w 74"/>
              <a:gd name="T35" fmla="*/ 2147483647 h 104"/>
              <a:gd name="T36" fmla="*/ 2147483647 w 74"/>
              <a:gd name="T37" fmla="*/ 2147483647 h 104"/>
              <a:gd name="T38" fmla="*/ 2147483647 w 74"/>
              <a:gd name="T39" fmla="*/ 2147483647 h 104"/>
              <a:gd name="T40" fmla="*/ 2147483647 w 74"/>
              <a:gd name="T41" fmla="*/ 2147483647 h 104"/>
              <a:gd name="T42" fmla="*/ 2147483647 w 74"/>
              <a:gd name="T43" fmla="*/ 2147483647 h 104"/>
              <a:gd name="T44" fmla="*/ 2147483647 w 74"/>
              <a:gd name="T45" fmla="*/ 2147483647 h 104"/>
              <a:gd name="T46" fmla="*/ 2147483647 w 74"/>
              <a:gd name="T47" fmla="*/ 2147483647 h 104"/>
              <a:gd name="T48" fmla="*/ 2147483647 w 74"/>
              <a:gd name="T49" fmla="*/ 2147483647 h 104"/>
              <a:gd name="T50" fmla="*/ 2147483647 w 74"/>
              <a:gd name="T51" fmla="*/ 0 h 104"/>
              <a:gd name="T52" fmla="*/ 2147483647 w 74"/>
              <a:gd name="T53" fmla="*/ 0 h 104"/>
              <a:gd name="T54" fmla="*/ 2147483647 w 74"/>
              <a:gd name="T55" fmla="*/ 2147483647 h 104"/>
              <a:gd name="T56" fmla="*/ 2147483647 w 74"/>
              <a:gd name="T57" fmla="*/ 2147483647 h 104"/>
              <a:gd name="T58" fmla="*/ 2147483647 w 74"/>
              <a:gd name="T59" fmla="*/ 2147483647 h 104"/>
              <a:gd name="T60" fmla="*/ 2147483647 w 74"/>
              <a:gd name="T61" fmla="*/ 2147483647 h 104"/>
              <a:gd name="T62" fmla="*/ 2147483647 w 74"/>
              <a:gd name="T63" fmla="*/ 2147483647 h 104"/>
              <a:gd name="T64" fmla="*/ 2147483647 w 74"/>
              <a:gd name="T65" fmla="*/ 2147483647 h 104"/>
              <a:gd name="T66" fmla="*/ 2147483647 w 74"/>
              <a:gd name="T67" fmla="*/ 2147483647 h 104"/>
              <a:gd name="T68" fmla="*/ 2147483647 w 74"/>
              <a:gd name="T69" fmla="*/ 2147483647 h 104"/>
              <a:gd name="T70" fmla="*/ 2147483647 w 74"/>
              <a:gd name="T71" fmla="*/ 2147483647 h 104"/>
              <a:gd name="T72" fmla="*/ 2147483647 w 74"/>
              <a:gd name="T73" fmla="*/ 2147483647 h 104"/>
              <a:gd name="T74" fmla="*/ 2147483647 w 74"/>
              <a:gd name="T75" fmla="*/ 2147483647 h 104"/>
              <a:gd name="T76" fmla="*/ 2147483647 w 74"/>
              <a:gd name="T77" fmla="*/ 0 h 104"/>
              <a:gd name="T78" fmla="*/ 0 w 74"/>
              <a:gd name="T79" fmla="*/ 0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74"/>
              <a:gd name="T121" fmla="*/ 0 h 104"/>
              <a:gd name="T122" fmla="*/ 74 w 74"/>
              <a:gd name="T123" fmla="*/ 104 h 10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74" h="104">
                <a:moveTo>
                  <a:pt x="0" y="0"/>
                </a:moveTo>
                <a:lnTo>
                  <a:pt x="0" y="4"/>
                </a:lnTo>
                <a:lnTo>
                  <a:pt x="7" y="4"/>
                </a:lnTo>
                <a:lnTo>
                  <a:pt x="11" y="8"/>
                </a:lnTo>
                <a:lnTo>
                  <a:pt x="37" y="63"/>
                </a:lnTo>
                <a:lnTo>
                  <a:pt x="37" y="67"/>
                </a:lnTo>
                <a:lnTo>
                  <a:pt x="37" y="71"/>
                </a:lnTo>
                <a:lnTo>
                  <a:pt x="33" y="74"/>
                </a:lnTo>
                <a:lnTo>
                  <a:pt x="30" y="86"/>
                </a:lnTo>
                <a:lnTo>
                  <a:pt x="22" y="89"/>
                </a:lnTo>
                <a:lnTo>
                  <a:pt x="19" y="89"/>
                </a:lnTo>
                <a:lnTo>
                  <a:pt x="15" y="89"/>
                </a:lnTo>
                <a:lnTo>
                  <a:pt x="11" y="86"/>
                </a:lnTo>
                <a:lnTo>
                  <a:pt x="7" y="89"/>
                </a:lnTo>
                <a:lnTo>
                  <a:pt x="4" y="93"/>
                </a:lnTo>
                <a:lnTo>
                  <a:pt x="4" y="97"/>
                </a:lnTo>
                <a:lnTo>
                  <a:pt x="7" y="100"/>
                </a:lnTo>
                <a:lnTo>
                  <a:pt x="15" y="104"/>
                </a:lnTo>
                <a:lnTo>
                  <a:pt x="22" y="100"/>
                </a:lnTo>
                <a:lnTo>
                  <a:pt x="30" y="97"/>
                </a:lnTo>
                <a:lnTo>
                  <a:pt x="37" y="86"/>
                </a:lnTo>
                <a:lnTo>
                  <a:pt x="41" y="74"/>
                </a:lnTo>
                <a:lnTo>
                  <a:pt x="67" y="8"/>
                </a:lnTo>
                <a:lnTo>
                  <a:pt x="67" y="4"/>
                </a:lnTo>
                <a:lnTo>
                  <a:pt x="74" y="4"/>
                </a:lnTo>
                <a:lnTo>
                  <a:pt x="74" y="0"/>
                </a:lnTo>
                <a:lnTo>
                  <a:pt x="52" y="0"/>
                </a:lnTo>
                <a:lnTo>
                  <a:pt x="52" y="4"/>
                </a:lnTo>
                <a:lnTo>
                  <a:pt x="56" y="4"/>
                </a:lnTo>
                <a:lnTo>
                  <a:pt x="60" y="8"/>
                </a:lnTo>
                <a:lnTo>
                  <a:pt x="60" y="11"/>
                </a:lnTo>
                <a:lnTo>
                  <a:pt x="45" y="52"/>
                </a:lnTo>
                <a:lnTo>
                  <a:pt x="26" y="8"/>
                </a:lnTo>
                <a:lnTo>
                  <a:pt x="26" y="4"/>
                </a:lnTo>
                <a:lnTo>
                  <a:pt x="33" y="4"/>
                </a:lnTo>
                <a:lnTo>
                  <a:pt x="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7" name="Freeform 91"/>
          <p:cNvSpPr>
            <a:spLocks/>
          </p:cNvSpPr>
          <p:nvPr/>
        </p:nvSpPr>
        <p:spPr bwMode="auto">
          <a:xfrm>
            <a:off x="2636838" y="2876550"/>
            <a:ext cx="53975" cy="128588"/>
          </a:xfrm>
          <a:custGeom>
            <a:avLst/>
            <a:gdLst>
              <a:gd name="T0" fmla="*/ 2147483647 w 34"/>
              <a:gd name="T1" fmla="*/ 0 h 81"/>
              <a:gd name="T2" fmla="*/ 0 w 34"/>
              <a:gd name="T3" fmla="*/ 2147483647 h 81"/>
              <a:gd name="T4" fmla="*/ 0 w 34"/>
              <a:gd name="T5" fmla="*/ 2147483647 h 81"/>
              <a:gd name="T6" fmla="*/ 0 w 34"/>
              <a:gd name="T7" fmla="*/ 2147483647 h 81"/>
              <a:gd name="T8" fmla="*/ 2147483647 w 34"/>
              <a:gd name="T9" fmla="*/ 2147483647 h 81"/>
              <a:gd name="T10" fmla="*/ 2147483647 w 34"/>
              <a:gd name="T11" fmla="*/ 2147483647 h 81"/>
              <a:gd name="T12" fmla="*/ 2147483647 w 34"/>
              <a:gd name="T13" fmla="*/ 2147483647 h 81"/>
              <a:gd name="T14" fmla="*/ 2147483647 w 34"/>
              <a:gd name="T15" fmla="*/ 2147483647 h 81"/>
              <a:gd name="T16" fmla="*/ 2147483647 w 34"/>
              <a:gd name="T17" fmla="*/ 2147483647 h 81"/>
              <a:gd name="T18" fmla="*/ 2147483647 w 34"/>
              <a:gd name="T19" fmla="*/ 2147483647 h 81"/>
              <a:gd name="T20" fmla="*/ 0 w 34"/>
              <a:gd name="T21" fmla="*/ 2147483647 h 81"/>
              <a:gd name="T22" fmla="*/ 0 w 34"/>
              <a:gd name="T23" fmla="*/ 2147483647 h 81"/>
              <a:gd name="T24" fmla="*/ 2147483647 w 34"/>
              <a:gd name="T25" fmla="*/ 2147483647 h 81"/>
              <a:gd name="T26" fmla="*/ 2147483647 w 34"/>
              <a:gd name="T27" fmla="*/ 2147483647 h 81"/>
              <a:gd name="T28" fmla="*/ 2147483647 w 34"/>
              <a:gd name="T29" fmla="*/ 2147483647 h 81"/>
              <a:gd name="T30" fmla="*/ 2147483647 w 34"/>
              <a:gd name="T31" fmla="*/ 2147483647 h 81"/>
              <a:gd name="T32" fmla="*/ 2147483647 w 34"/>
              <a:gd name="T33" fmla="*/ 2147483647 h 81"/>
              <a:gd name="T34" fmla="*/ 2147483647 w 34"/>
              <a:gd name="T35" fmla="*/ 0 h 81"/>
              <a:gd name="T36" fmla="*/ 2147483647 w 34"/>
              <a:gd name="T37" fmla="*/ 0 h 8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4"/>
              <a:gd name="T58" fmla="*/ 0 h 81"/>
              <a:gd name="T59" fmla="*/ 34 w 34"/>
              <a:gd name="T60" fmla="*/ 81 h 8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4" h="81">
                <a:moveTo>
                  <a:pt x="22" y="0"/>
                </a:moveTo>
                <a:lnTo>
                  <a:pt x="0" y="11"/>
                </a:lnTo>
                <a:lnTo>
                  <a:pt x="7" y="7"/>
                </a:lnTo>
                <a:lnTo>
                  <a:pt x="11" y="11"/>
                </a:lnTo>
                <a:lnTo>
                  <a:pt x="11" y="14"/>
                </a:lnTo>
                <a:lnTo>
                  <a:pt x="11" y="70"/>
                </a:lnTo>
                <a:lnTo>
                  <a:pt x="11" y="74"/>
                </a:lnTo>
                <a:lnTo>
                  <a:pt x="7" y="78"/>
                </a:lnTo>
                <a:lnTo>
                  <a:pt x="0" y="81"/>
                </a:lnTo>
                <a:lnTo>
                  <a:pt x="34" y="81"/>
                </a:lnTo>
                <a:lnTo>
                  <a:pt x="26" y="78"/>
                </a:lnTo>
                <a:lnTo>
                  <a:pt x="22" y="78"/>
                </a:lnTo>
                <a:lnTo>
                  <a:pt x="22" y="74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8" name="Freeform 92"/>
          <p:cNvSpPr>
            <a:spLocks/>
          </p:cNvSpPr>
          <p:nvPr/>
        </p:nvSpPr>
        <p:spPr bwMode="auto">
          <a:xfrm>
            <a:off x="2719388" y="2728913"/>
            <a:ext cx="53975" cy="165100"/>
          </a:xfrm>
          <a:custGeom>
            <a:avLst/>
            <a:gdLst>
              <a:gd name="T0" fmla="*/ 2147483647 w 34"/>
              <a:gd name="T1" fmla="*/ 0 h 104"/>
              <a:gd name="T2" fmla="*/ 2147483647 w 34"/>
              <a:gd name="T3" fmla="*/ 2147483647 h 104"/>
              <a:gd name="T4" fmla="*/ 2147483647 w 34"/>
              <a:gd name="T5" fmla="*/ 2147483647 h 104"/>
              <a:gd name="T6" fmla="*/ 2147483647 w 34"/>
              <a:gd name="T7" fmla="*/ 2147483647 h 104"/>
              <a:gd name="T8" fmla="*/ 2147483647 w 34"/>
              <a:gd name="T9" fmla="*/ 2147483647 h 104"/>
              <a:gd name="T10" fmla="*/ 0 w 34"/>
              <a:gd name="T11" fmla="*/ 2147483647 h 104"/>
              <a:gd name="T12" fmla="*/ 2147483647 w 34"/>
              <a:gd name="T13" fmla="*/ 2147483647 h 104"/>
              <a:gd name="T14" fmla="*/ 2147483647 w 34"/>
              <a:gd name="T15" fmla="*/ 2147483647 h 104"/>
              <a:gd name="T16" fmla="*/ 2147483647 w 34"/>
              <a:gd name="T17" fmla="*/ 2147483647 h 104"/>
              <a:gd name="T18" fmla="*/ 2147483647 w 34"/>
              <a:gd name="T19" fmla="*/ 2147483647 h 104"/>
              <a:gd name="T20" fmla="*/ 2147483647 w 34"/>
              <a:gd name="T21" fmla="*/ 2147483647 h 104"/>
              <a:gd name="T22" fmla="*/ 2147483647 w 34"/>
              <a:gd name="T23" fmla="*/ 2147483647 h 104"/>
              <a:gd name="T24" fmla="*/ 2147483647 w 34"/>
              <a:gd name="T25" fmla="*/ 2147483647 h 104"/>
              <a:gd name="T26" fmla="*/ 2147483647 w 34"/>
              <a:gd name="T27" fmla="*/ 2147483647 h 104"/>
              <a:gd name="T28" fmla="*/ 2147483647 w 34"/>
              <a:gd name="T29" fmla="*/ 2147483647 h 104"/>
              <a:gd name="T30" fmla="*/ 2147483647 w 34"/>
              <a:gd name="T31" fmla="*/ 0 h 104"/>
              <a:gd name="T32" fmla="*/ 2147483647 w 34"/>
              <a:gd name="T33" fmla="*/ 0 h 10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104"/>
              <a:gd name="T53" fmla="*/ 34 w 34"/>
              <a:gd name="T54" fmla="*/ 104 h 10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104">
                <a:moveTo>
                  <a:pt x="34" y="0"/>
                </a:moveTo>
                <a:lnTo>
                  <a:pt x="22" y="11"/>
                </a:lnTo>
                <a:lnTo>
                  <a:pt x="11" y="22"/>
                </a:lnTo>
                <a:lnTo>
                  <a:pt x="8" y="33"/>
                </a:lnTo>
                <a:lnTo>
                  <a:pt x="4" y="44"/>
                </a:lnTo>
                <a:lnTo>
                  <a:pt x="0" y="59"/>
                </a:lnTo>
                <a:lnTo>
                  <a:pt x="4" y="82"/>
                </a:lnTo>
                <a:lnTo>
                  <a:pt x="8" y="93"/>
                </a:lnTo>
                <a:lnTo>
                  <a:pt x="15" y="104"/>
                </a:lnTo>
                <a:lnTo>
                  <a:pt x="11" y="89"/>
                </a:lnTo>
                <a:lnTo>
                  <a:pt x="11" y="70"/>
                </a:lnTo>
                <a:lnTo>
                  <a:pt x="11" y="48"/>
                </a:lnTo>
                <a:lnTo>
                  <a:pt x="19" y="26"/>
                </a:lnTo>
                <a:lnTo>
                  <a:pt x="26" y="11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39" name="Freeform 93"/>
          <p:cNvSpPr>
            <a:spLocks/>
          </p:cNvSpPr>
          <p:nvPr/>
        </p:nvSpPr>
        <p:spPr bwMode="auto">
          <a:xfrm>
            <a:off x="2790825" y="2728913"/>
            <a:ext cx="71438" cy="130175"/>
          </a:xfrm>
          <a:custGeom>
            <a:avLst/>
            <a:gdLst>
              <a:gd name="T0" fmla="*/ 2147483647 w 45"/>
              <a:gd name="T1" fmla="*/ 0 h 82"/>
              <a:gd name="T2" fmla="*/ 2147483647 w 45"/>
              <a:gd name="T3" fmla="*/ 0 h 82"/>
              <a:gd name="T4" fmla="*/ 2147483647 w 45"/>
              <a:gd name="T5" fmla="*/ 0 h 82"/>
              <a:gd name="T6" fmla="*/ 2147483647 w 45"/>
              <a:gd name="T7" fmla="*/ 0 h 82"/>
              <a:gd name="T8" fmla="*/ 2147483647 w 45"/>
              <a:gd name="T9" fmla="*/ 2147483647 h 82"/>
              <a:gd name="T10" fmla="*/ 2147483647 w 45"/>
              <a:gd name="T11" fmla="*/ 2147483647 h 82"/>
              <a:gd name="T12" fmla="*/ 2147483647 w 45"/>
              <a:gd name="T13" fmla="*/ 2147483647 h 82"/>
              <a:gd name="T14" fmla="*/ 2147483647 w 45"/>
              <a:gd name="T15" fmla="*/ 2147483647 h 82"/>
              <a:gd name="T16" fmla="*/ 2147483647 w 45"/>
              <a:gd name="T17" fmla="*/ 2147483647 h 82"/>
              <a:gd name="T18" fmla="*/ 2147483647 w 45"/>
              <a:gd name="T19" fmla="*/ 2147483647 h 82"/>
              <a:gd name="T20" fmla="*/ 2147483647 w 45"/>
              <a:gd name="T21" fmla="*/ 2147483647 h 82"/>
              <a:gd name="T22" fmla="*/ 2147483647 w 45"/>
              <a:gd name="T23" fmla="*/ 2147483647 h 82"/>
              <a:gd name="T24" fmla="*/ 2147483647 w 45"/>
              <a:gd name="T25" fmla="*/ 2147483647 h 82"/>
              <a:gd name="T26" fmla="*/ 2147483647 w 45"/>
              <a:gd name="T27" fmla="*/ 2147483647 h 82"/>
              <a:gd name="T28" fmla="*/ 2147483647 w 45"/>
              <a:gd name="T29" fmla="*/ 2147483647 h 82"/>
              <a:gd name="T30" fmla="*/ 0 w 45"/>
              <a:gd name="T31" fmla="*/ 2147483647 h 82"/>
              <a:gd name="T32" fmla="*/ 0 w 45"/>
              <a:gd name="T33" fmla="*/ 2147483647 h 82"/>
              <a:gd name="T34" fmla="*/ 0 w 45"/>
              <a:gd name="T35" fmla="*/ 2147483647 h 82"/>
              <a:gd name="T36" fmla="*/ 2147483647 w 45"/>
              <a:gd name="T37" fmla="*/ 2147483647 h 82"/>
              <a:gd name="T38" fmla="*/ 2147483647 w 45"/>
              <a:gd name="T39" fmla="*/ 2147483647 h 82"/>
              <a:gd name="T40" fmla="*/ 2147483647 w 45"/>
              <a:gd name="T41" fmla="*/ 2147483647 h 82"/>
              <a:gd name="T42" fmla="*/ 2147483647 w 45"/>
              <a:gd name="T43" fmla="*/ 2147483647 h 82"/>
              <a:gd name="T44" fmla="*/ 2147483647 w 45"/>
              <a:gd name="T45" fmla="*/ 2147483647 h 82"/>
              <a:gd name="T46" fmla="*/ 2147483647 w 45"/>
              <a:gd name="T47" fmla="*/ 2147483647 h 82"/>
              <a:gd name="T48" fmla="*/ 2147483647 w 45"/>
              <a:gd name="T49" fmla="*/ 0 h 8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45"/>
              <a:gd name="T76" fmla="*/ 0 h 82"/>
              <a:gd name="T77" fmla="*/ 45 w 45"/>
              <a:gd name="T78" fmla="*/ 82 h 8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45" h="82">
                <a:moveTo>
                  <a:pt x="45" y="0"/>
                </a:moveTo>
                <a:lnTo>
                  <a:pt x="45" y="0"/>
                </a:lnTo>
                <a:lnTo>
                  <a:pt x="41" y="0"/>
                </a:lnTo>
                <a:lnTo>
                  <a:pt x="26" y="4"/>
                </a:lnTo>
                <a:lnTo>
                  <a:pt x="22" y="4"/>
                </a:lnTo>
                <a:lnTo>
                  <a:pt x="18" y="4"/>
                </a:lnTo>
                <a:lnTo>
                  <a:pt x="22" y="4"/>
                </a:lnTo>
                <a:lnTo>
                  <a:pt x="26" y="4"/>
                </a:lnTo>
                <a:lnTo>
                  <a:pt x="30" y="7"/>
                </a:lnTo>
                <a:lnTo>
                  <a:pt x="33" y="11"/>
                </a:lnTo>
                <a:lnTo>
                  <a:pt x="30" y="11"/>
                </a:lnTo>
                <a:lnTo>
                  <a:pt x="15" y="74"/>
                </a:lnTo>
                <a:lnTo>
                  <a:pt x="11" y="78"/>
                </a:lnTo>
                <a:lnTo>
                  <a:pt x="0" y="82"/>
                </a:lnTo>
                <a:lnTo>
                  <a:pt x="33" y="82"/>
                </a:lnTo>
                <a:lnTo>
                  <a:pt x="26" y="78"/>
                </a:lnTo>
                <a:lnTo>
                  <a:pt x="22" y="78"/>
                </a:lnTo>
                <a:lnTo>
                  <a:pt x="26" y="70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40" name="Freeform 94"/>
          <p:cNvSpPr>
            <a:spLocks/>
          </p:cNvSpPr>
          <p:nvPr/>
        </p:nvSpPr>
        <p:spPr bwMode="auto">
          <a:xfrm>
            <a:off x="2884488" y="2728913"/>
            <a:ext cx="53975" cy="165100"/>
          </a:xfrm>
          <a:custGeom>
            <a:avLst/>
            <a:gdLst>
              <a:gd name="T0" fmla="*/ 2147483647 w 34"/>
              <a:gd name="T1" fmla="*/ 0 h 104"/>
              <a:gd name="T2" fmla="*/ 2147483647 w 34"/>
              <a:gd name="T3" fmla="*/ 2147483647 h 104"/>
              <a:gd name="T4" fmla="*/ 2147483647 w 34"/>
              <a:gd name="T5" fmla="*/ 2147483647 h 104"/>
              <a:gd name="T6" fmla="*/ 2147483647 w 34"/>
              <a:gd name="T7" fmla="*/ 2147483647 h 104"/>
              <a:gd name="T8" fmla="*/ 2147483647 w 34"/>
              <a:gd name="T9" fmla="*/ 2147483647 h 104"/>
              <a:gd name="T10" fmla="*/ 2147483647 w 34"/>
              <a:gd name="T11" fmla="*/ 2147483647 h 104"/>
              <a:gd name="T12" fmla="*/ 0 w 34"/>
              <a:gd name="T13" fmla="*/ 2147483647 h 104"/>
              <a:gd name="T14" fmla="*/ 0 w 34"/>
              <a:gd name="T15" fmla="*/ 2147483647 h 104"/>
              <a:gd name="T16" fmla="*/ 2147483647 w 34"/>
              <a:gd name="T17" fmla="*/ 2147483647 h 104"/>
              <a:gd name="T18" fmla="*/ 2147483647 w 34"/>
              <a:gd name="T19" fmla="*/ 2147483647 h 104"/>
              <a:gd name="T20" fmla="*/ 2147483647 w 34"/>
              <a:gd name="T21" fmla="*/ 2147483647 h 104"/>
              <a:gd name="T22" fmla="*/ 2147483647 w 34"/>
              <a:gd name="T23" fmla="*/ 2147483647 h 104"/>
              <a:gd name="T24" fmla="*/ 2147483647 w 34"/>
              <a:gd name="T25" fmla="*/ 2147483647 h 104"/>
              <a:gd name="T26" fmla="*/ 2147483647 w 34"/>
              <a:gd name="T27" fmla="*/ 2147483647 h 104"/>
              <a:gd name="T28" fmla="*/ 2147483647 w 34"/>
              <a:gd name="T29" fmla="*/ 2147483647 h 104"/>
              <a:gd name="T30" fmla="*/ 2147483647 w 34"/>
              <a:gd name="T31" fmla="*/ 0 h 104"/>
              <a:gd name="T32" fmla="*/ 2147483647 w 34"/>
              <a:gd name="T33" fmla="*/ 0 h 10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104"/>
              <a:gd name="T53" fmla="*/ 34 w 34"/>
              <a:gd name="T54" fmla="*/ 104 h 10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104">
                <a:moveTo>
                  <a:pt x="19" y="0"/>
                </a:moveTo>
                <a:lnTo>
                  <a:pt x="23" y="15"/>
                </a:lnTo>
                <a:lnTo>
                  <a:pt x="26" y="33"/>
                </a:lnTo>
                <a:lnTo>
                  <a:pt x="23" y="56"/>
                </a:lnTo>
                <a:lnTo>
                  <a:pt x="15" y="78"/>
                </a:lnTo>
                <a:lnTo>
                  <a:pt x="8" y="89"/>
                </a:lnTo>
                <a:lnTo>
                  <a:pt x="0" y="104"/>
                </a:lnTo>
                <a:lnTo>
                  <a:pt x="12" y="93"/>
                </a:lnTo>
                <a:lnTo>
                  <a:pt x="23" y="82"/>
                </a:lnTo>
                <a:lnTo>
                  <a:pt x="26" y="74"/>
                </a:lnTo>
                <a:lnTo>
                  <a:pt x="30" y="59"/>
                </a:lnTo>
                <a:lnTo>
                  <a:pt x="34" y="44"/>
                </a:lnTo>
                <a:lnTo>
                  <a:pt x="30" y="22"/>
                </a:lnTo>
                <a:lnTo>
                  <a:pt x="26" y="11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41" name="Freeform 95"/>
          <p:cNvSpPr>
            <a:spLocks/>
          </p:cNvSpPr>
          <p:nvPr/>
        </p:nvSpPr>
        <p:spPr bwMode="auto">
          <a:xfrm>
            <a:off x="2447925" y="4778375"/>
            <a:ext cx="112713" cy="165100"/>
          </a:xfrm>
          <a:custGeom>
            <a:avLst/>
            <a:gdLst>
              <a:gd name="T0" fmla="*/ 0 w 71"/>
              <a:gd name="T1" fmla="*/ 0 h 104"/>
              <a:gd name="T2" fmla="*/ 0 w 71"/>
              <a:gd name="T3" fmla="*/ 0 h 104"/>
              <a:gd name="T4" fmla="*/ 2147483647 w 71"/>
              <a:gd name="T5" fmla="*/ 2147483647 h 104"/>
              <a:gd name="T6" fmla="*/ 2147483647 w 71"/>
              <a:gd name="T7" fmla="*/ 2147483647 h 104"/>
              <a:gd name="T8" fmla="*/ 2147483647 w 71"/>
              <a:gd name="T9" fmla="*/ 2147483647 h 104"/>
              <a:gd name="T10" fmla="*/ 2147483647 w 71"/>
              <a:gd name="T11" fmla="*/ 2147483647 h 104"/>
              <a:gd name="T12" fmla="*/ 2147483647 w 71"/>
              <a:gd name="T13" fmla="*/ 2147483647 h 104"/>
              <a:gd name="T14" fmla="*/ 2147483647 w 71"/>
              <a:gd name="T15" fmla="*/ 2147483647 h 104"/>
              <a:gd name="T16" fmla="*/ 2147483647 w 71"/>
              <a:gd name="T17" fmla="*/ 2147483647 h 104"/>
              <a:gd name="T18" fmla="*/ 2147483647 w 71"/>
              <a:gd name="T19" fmla="*/ 2147483647 h 104"/>
              <a:gd name="T20" fmla="*/ 2147483647 w 71"/>
              <a:gd name="T21" fmla="*/ 2147483647 h 104"/>
              <a:gd name="T22" fmla="*/ 2147483647 w 71"/>
              <a:gd name="T23" fmla="*/ 2147483647 h 104"/>
              <a:gd name="T24" fmla="*/ 2147483647 w 71"/>
              <a:gd name="T25" fmla="*/ 2147483647 h 104"/>
              <a:gd name="T26" fmla="*/ 2147483647 w 71"/>
              <a:gd name="T27" fmla="*/ 2147483647 h 104"/>
              <a:gd name="T28" fmla="*/ 2147483647 w 71"/>
              <a:gd name="T29" fmla="*/ 2147483647 h 104"/>
              <a:gd name="T30" fmla="*/ 2147483647 w 71"/>
              <a:gd name="T31" fmla="*/ 2147483647 h 104"/>
              <a:gd name="T32" fmla="*/ 2147483647 w 71"/>
              <a:gd name="T33" fmla="*/ 2147483647 h 104"/>
              <a:gd name="T34" fmla="*/ 2147483647 w 71"/>
              <a:gd name="T35" fmla="*/ 2147483647 h 104"/>
              <a:gd name="T36" fmla="*/ 2147483647 w 71"/>
              <a:gd name="T37" fmla="*/ 2147483647 h 104"/>
              <a:gd name="T38" fmla="*/ 2147483647 w 71"/>
              <a:gd name="T39" fmla="*/ 2147483647 h 104"/>
              <a:gd name="T40" fmla="*/ 2147483647 w 71"/>
              <a:gd name="T41" fmla="*/ 2147483647 h 104"/>
              <a:gd name="T42" fmla="*/ 2147483647 w 71"/>
              <a:gd name="T43" fmla="*/ 2147483647 h 104"/>
              <a:gd name="T44" fmla="*/ 2147483647 w 71"/>
              <a:gd name="T45" fmla="*/ 2147483647 h 104"/>
              <a:gd name="T46" fmla="*/ 2147483647 w 71"/>
              <a:gd name="T47" fmla="*/ 2147483647 h 104"/>
              <a:gd name="T48" fmla="*/ 2147483647 w 71"/>
              <a:gd name="T49" fmla="*/ 0 h 104"/>
              <a:gd name="T50" fmla="*/ 2147483647 w 71"/>
              <a:gd name="T51" fmla="*/ 0 h 104"/>
              <a:gd name="T52" fmla="*/ 2147483647 w 71"/>
              <a:gd name="T53" fmla="*/ 0 h 104"/>
              <a:gd name="T54" fmla="*/ 2147483647 w 71"/>
              <a:gd name="T55" fmla="*/ 0 h 104"/>
              <a:gd name="T56" fmla="*/ 2147483647 w 71"/>
              <a:gd name="T57" fmla="*/ 2147483647 h 104"/>
              <a:gd name="T58" fmla="*/ 2147483647 w 71"/>
              <a:gd name="T59" fmla="*/ 2147483647 h 104"/>
              <a:gd name="T60" fmla="*/ 2147483647 w 71"/>
              <a:gd name="T61" fmla="*/ 2147483647 h 104"/>
              <a:gd name="T62" fmla="*/ 2147483647 w 71"/>
              <a:gd name="T63" fmla="*/ 2147483647 h 104"/>
              <a:gd name="T64" fmla="*/ 2147483647 w 71"/>
              <a:gd name="T65" fmla="*/ 2147483647 h 104"/>
              <a:gd name="T66" fmla="*/ 2147483647 w 71"/>
              <a:gd name="T67" fmla="*/ 2147483647 h 104"/>
              <a:gd name="T68" fmla="*/ 2147483647 w 71"/>
              <a:gd name="T69" fmla="*/ 2147483647 h 104"/>
              <a:gd name="T70" fmla="*/ 2147483647 w 71"/>
              <a:gd name="T71" fmla="*/ 2147483647 h 104"/>
              <a:gd name="T72" fmla="*/ 2147483647 w 71"/>
              <a:gd name="T73" fmla="*/ 0 h 104"/>
              <a:gd name="T74" fmla="*/ 2147483647 w 71"/>
              <a:gd name="T75" fmla="*/ 0 h 104"/>
              <a:gd name="T76" fmla="*/ 2147483647 w 71"/>
              <a:gd name="T77" fmla="*/ 0 h 104"/>
              <a:gd name="T78" fmla="*/ 0 w 71"/>
              <a:gd name="T79" fmla="*/ 0 h 1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71"/>
              <a:gd name="T121" fmla="*/ 0 h 104"/>
              <a:gd name="T122" fmla="*/ 71 w 71"/>
              <a:gd name="T123" fmla="*/ 104 h 10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71" h="104">
                <a:moveTo>
                  <a:pt x="0" y="0"/>
                </a:moveTo>
                <a:lnTo>
                  <a:pt x="0" y="0"/>
                </a:lnTo>
                <a:lnTo>
                  <a:pt x="4" y="4"/>
                </a:lnTo>
                <a:lnTo>
                  <a:pt x="7" y="7"/>
                </a:lnTo>
                <a:lnTo>
                  <a:pt x="33" y="63"/>
                </a:lnTo>
                <a:lnTo>
                  <a:pt x="33" y="67"/>
                </a:lnTo>
                <a:lnTo>
                  <a:pt x="33" y="70"/>
                </a:lnTo>
                <a:lnTo>
                  <a:pt x="33" y="74"/>
                </a:lnTo>
                <a:lnTo>
                  <a:pt x="26" y="85"/>
                </a:lnTo>
                <a:lnTo>
                  <a:pt x="22" y="89"/>
                </a:lnTo>
                <a:lnTo>
                  <a:pt x="18" y="89"/>
                </a:lnTo>
                <a:lnTo>
                  <a:pt x="15" y="85"/>
                </a:lnTo>
                <a:lnTo>
                  <a:pt x="7" y="85"/>
                </a:lnTo>
                <a:lnTo>
                  <a:pt x="4" y="89"/>
                </a:lnTo>
                <a:lnTo>
                  <a:pt x="4" y="93"/>
                </a:lnTo>
                <a:lnTo>
                  <a:pt x="4" y="96"/>
                </a:lnTo>
                <a:lnTo>
                  <a:pt x="4" y="100"/>
                </a:lnTo>
                <a:lnTo>
                  <a:pt x="15" y="104"/>
                </a:lnTo>
                <a:lnTo>
                  <a:pt x="22" y="100"/>
                </a:lnTo>
                <a:lnTo>
                  <a:pt x="26" y="96"/>
                </a:lnTo>
                <a:lnTo>
                  <a:pt x="33" y="85"/>
                </a:lnTo>
                <a:lnTo>
                  <a:pt x="41" y="70"/>
                </a:lnTo>
                <a:lnTo>
                  <a:pt x="63" y="7"/>
                </a:lnTo>
                <a:lnTo>
                  <a:pt x="67" y="4"/>
                </a:lnTo>
                <a:lnTo>
                  <a:pt x="71" y="0"/>
                </a:lnTo>
                <a:lnTo>
                  <a:pt x="48" y="0"/>
                </a:lnTo>
                <a:lnTo>
                  <a:pt x="56" y="4"/>
                </a:lnTo>
                <a:lnTo>
                  <a:pt x="56" y="7"/>
                </a:lnTo>
                <a:lnTo>
                  <a:pt x="41" y="52"/>
                </a:lnTo>
                <a:lnTo>
                  <a:pt x="22" y="7"/>
                </a:lnTo>
                <a:lnTo>
                  <a:pt x="26" y="4"/>
                </a:lnTo>
                <a:lnTo>
                  <a:pt x="3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42" name="Freeform 96"/>
          <p:cNvSpPr>
            <a:spLocks/>
          </p:cNvSpPr>
          <p:nvPr/>
        </p:nvSpPr>
        <p:spPr bwMode="auto">
          <a:xfrm>
            <a:off x="2571750" y="4872038"/>
            <a:ext cx="147638" cy="88900"/>
          </a:xfrm>
          <a:custGeom>
            <a:avLst/>
            <a:gdLst>
              <a:gd name="T0" fmla="*/ 2147483647 w 93"/>
              <a:gd name="T1" fmla="*/ 0 h 56"/>
              <a:gd name="T2" fmla="*/ 2147483647 w 93"/>
              <a:gd name="T3" fmla="*/ 0 h 56"/>
              <a:gd name="T4" fmla="*/ 0 w 93"/>
              <a:gd name="T5" fmla="*/ 2147483647 h 56"/>
              <a:gd name="T6" fmla="*/ 0 w 93"/>
              <a:gd name="T7" fmla="*/ 2147483647 h 56"/>
              <a:gd name="T8" fmla="*/ 2147483647 w 93"/>
              <a:gd name="T9" fmla="*/ 2147483647 h 56"/>
              <a:gd name="T10" fmla="*/ 2147483647 w 93"/>
              <a:gd name="T11" fmla="*/ 2147483647 h 56"/>
              <a:gd name="T12" fmla="*/ 2147483647 w 93"/>
              <a:gd name="T13" fmla="*/ 2147483647 h 56"/>
              <a:gd name="T14" fmla="*/ 2147483647 w 93"/>
              <a:gd name="T15" fmla="*/ 2147483647 h 56"/>
              <a:gd name="T16" fmla="*/ 2147483647 w 93"/>
              <a:gd name="T17" fmla="*/ 2147483647 h 56"/>
              <a:gd name="T18" fmla="*/ 0 w 93"/>
              <a:gd name="T19" fmla="*/ 2147483647 h 56"/>
              <a:gd name="T20" fmla="*/ 0 w 93"/>
              <a:gd name="T21" fmla="*/ 2147483647 h 56"/>
              <a:gd name="T22" fmla="*/ 2147483647 w 93"/>
              <a:gd name="T23" fmla="*/ 2147483647 h 56"/>
              <a:gd name="T24" fmla="*/ 2147483647 w 93"/>
              <a:gd name="T25" fmla="*/ 2147483647 h 56"/>
              <a:gd name="T26" fmla="*/ 2147483647 w 93"/>
              <a:gd name="T27" fmla="*/ 2147483647 h 56"/>
              <a:gd name="T28" fmla="*/ 2147483647 w 93"/>
              <a:gd name="T29" fmla="*/ 2147483647 h 56"/>
              <a:gd name="T30" fmla="*/ 2147483647 w 93"/>
              <a:gd name="T31" fmla="*/ 2147483647 h 56"/>
              <a:gd name="T32" fmla="*/ 2147483647 w 93"/>
              <a:gd name="T33" fmla="*/ 2147483647 h 56"/>
              <a:gd name="T34" fmla="*/ 2147483647 w 93"/>
              <a:gd name="T35" fmla="*/ 2147483647 h 56"/>
              <a:gd name="T36" fmla="*/ 2147483647 w 93"/>
              <a:gd name="T37" fmla="*/ 2147483647 h 56"/>
              <a:gd name="T38" fmla="*/ 2147483647 w 93"/>
              <a:gd name="T39" fmla="*/ 2147483647 h 56"/>
              <a:gd name="T40" fmla="*/ 2147483647 w 93"/>
              <a:gd name="T41" fmla="*/ 2147483647 h 56"/>
              <a:gd name="T42" fmla="*/ 2147483647 w 93"/>
              <a:gd name="T43" fmla="*/ 2147483647 h 56"/>
              <a:gd name="T44" fmla="*/ 2147483647 w 93"/>
              <a:gd name="T45" fmla="*/ 2147483647 h 56"/>
              <a:gd name="T46" fmla="*/ 2147483647 w 93"/>
              <a:gd name="T47" fmla="*/ 2147483647 h 56"/>
              <a:gd name="T48" fmla="*/ 2147483647 w 93"/>
              <a:gd name="T49" fmla="*/ 2147483647 h 56"/>
              <a:gd name="T50" fmla="*/ 2147483647 w 93"/>
              <a:gd name="T51" fmla="*/ 2147483647 h 56"/>
              <a:gd name="T52" fmla="*/ 2147483647 w 93"/>
              <a:gd name="T53" fmla="*/ 2147483647 h 56"/>
              <a:gd name="T54" fmla="*/ 2147483647 w 93"/>
              <a:gd name="T55" fmla="*/ 2147483647 h 56"/>
              <a:gd name="T56" fmla="*/ 2147483647 w 93"/>
              <a:gd name="T57" fmla="*/ 2147483647 h 56"/>
              <a:gd name="T58" fmla="*/ 2147483647 w 93"/>
              <a:gd name="T59" fmla="*/ 2147483647 h 56"/>
              <a:gd name="T60" fmla="*/ 2147483647 w 93"/>
              <a:gd name="T61" fmla="*/ 2147483647 h 56"/>
              <a:gd name="T62" fmla="*/ 2147483647 w 93"/>
              <a:gd name="T63" fmla="*/ 2147483647 h 56"/>
              <a:gd name="T64" fmla="*/ 2147483647 w 93"/>
              <a:gd name="T65" fmla="*/ 2147483647 h 56"/>
              <a:gd name="T66" fmla="*/ 2147483647 w 93"/>
              <a:gd name="T67" fmla="*/ 2147483647 h 56"/>
              <a:gd name="T68" fmla="*/ 2147483647 w 93"/>
              <a:gd name="T69" fmla="*/ 2147483647 h 56"/>
              <a:gd name="T70" fmla="*/ 2147483647 w 93"/>
              <a:gd name="T71" fmla="*/ 2147483647 h 56"/>
              <a:gd name="T72" fmla="*/ 2147483647 w 93"/>
              <a:gd name="T73" fmla="*/ 2147483647 h 56"/>
              <a:gd name="T74" fmla="*/ 2147483647 w 93"/>
              <a:gd name="T75" fmla="*/ 2147483647 h 56"/>
              <a:gd name="T76" fmla="*/ 2147483647 w 93"/>
              <a:gd name="T77" fmla="*/ 2147483647 h 56"/>
              <a:gd name="T78" fmla="*/ 2147483647 w 93"/>
              <a:gd name="T79" fmla="*/ 2147483647 h 56"/>
              <a:gd name="T80" fmla="*/ 2147483647 w 93"/>
              <a:gd name="T81" fmla="*/ 2147483647 h 56"/>
              <a:gd name="T82" fmla="*/ 2147483647 w 93"/>
              <a:gd name="T83" fmla="*/ 2147483647 h 56"/>
              <a:gd name="T84" fmla="*/ 2147483647 w 93"/>
              <a:gd name="T85" fmla="*/ 2147483647 h 56"/>
              <a:gd name="T86" fmla="*/ 2147483647 w 93"/>
              <a:gd name="T87" fmla="*/ 2147483647 h 56"/>
              <a:gd name="T88" fmla="*/ 2147483647 w 93"/>
              <a:gd name="T89" fmla="*/ 2147483647 h 56"/>
              <a:gd name="T90" fmla="*/ 2147483647 w 93"/>
              <a:gd name="T91" fmla="*/ 2147483647 h 56"/>
              <a:gd name="T92" fmla="*/ 2147483647 w 93"/>
              <a:gd name="T93" fmla="*/ 2147483647 h 56"/>
              <a:gd name="T94" fmla="*/ 2147483647 w 93"/>
              <a:gd name="T95" fmla="*/ 0 h 56"/>
              <a:gd name="T96" fmla="*/ 2147483647 w 93"/>
              <a:gd name="T97" fmla="*/ 0 h 56"/>
              <a:gd name="T98" fmla="*/ 2147483647 w 93"/>
              <a:gd name="T99" fmla="*/ 0 h 56"/>
              <a:gd name="T100" fmla="*/ 2147483647 w 93"/>
              <a:gd name="T101" fmla="*/ 0 h 56"/>
              <a:gd name="T102" fmla="*/ 2147483647 w 93"/>
              <a:gd name="T103" fmla="*/ 2147483647 h 56"/>
              <a:gd name="T104" fmla="*/ 2147483647 w 93"/>
              <a:gd name="T105" fmla="*/ 0 h 56"/>
              <a:gd name="T106" fmla="*/ 2147483647 w 93"/>
              <a:gd name="T107" fmla="*/ 0 h 56"/>
              <a:gd name="T108" fmla="*/ 2147483647 w 93"/>
              <a:gd name="T109" fmla="*/ 0 h 56"/>
              <a:gd name="T110" fmla="*/ 2147483647 w 93"/>
              <a:gd name="T111" fmla="*/ 2147483647 h 56"/>
              <a:gd name="T112" fmla="*/ 2147483647 w 93"/>
              <a:gd name="T113" fmla="*/ 2147483647 h 56"/>
              <a:gd name="T114" fmla="*/ 2147483647 w 93"/>
              <a:gd name="T115" fmla="*/ 0 h 56"/>
              <a:gd name="T116" fmla="*/ 2147483647 w 93"/>
              <a:gd name="T117" fmla="*/ 0 h 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3"/>
              <a:gd name="T178" fmla="*/ 0 h 56"/>
              <a:gd name="T179" fmla="*/ 93 w 93"/>
              <a:gd name="T180" fmla="*/ 56 h 5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3" h="56">
                <a:moveTo>
                  <a:pt x="19" y="0"/>
                </a:moveTo>
                <a:lnTo>
                  <a:pt x="15" y="0"/>
                </a:lnTo>
                <a:lnTo>
                  <a:pt x="0" y="4"/>
                </a:lnTo>
                <a:lnTo>
                  <a:pt x="0" y="8"/>
                </a:lnTo>
                <a:lnTo>
                  <a:pt x="4" y="4"/>
                </a:lnTo>
                <a:lnTo>
                  <a:pt x="8" y="8"/>
                </a:lnTo>
                <a:lnTo>
                  <a:pt x="8" y="11"/>
                </a:lnTo>
                <a:lnTo>
                  <a:pt x="8" y="49"/>
                </a:lnTo>
                <a:lnTo>
                  <a:pt x="8" y="52"/>
                </a:lnTo>
                <a:lnTo>
                  <a:pt x="0" y="52"/>
                </a:lnTo>
                <a:lnTo>
                  <a:pt x="0" y="56"/>
                </a:lnTo>
                <a:lnTo>
                  <a:pt x="26" y="56"/>
                </a:lnTo>
                <a:lnTo>
                  <a:pt x="26" y="52"/>
                </a:lnTo>
                <a:lnTo>
                  <a:pt x="22" y="52"/>
                </a:lnTo>
                <a:lnTo>
                  <a:pt x="19" y="49"/>
                </a:lnTo>
                <a:lnTo>
                  <a:pt x="19" y="11"/>
                </a:lnTo>
                <a:lnTo>
                  <a:pt x="26" y="8"/>
                </a:lnTo>
                <a:lnTo>
                  <a:pt x="34" y="4"/>
                </a:lnTo>
                <a:lnTo>
                  <a:pt x="37" y="8"/>
                </a:lnTo>
                <a:lnTo>
                  <a:pt x="41" y="15"/>
                </a:lnTo>
                <a:lnTo>
                  <a:pt x="41" y="49"/>
                </a:lnTo>
                <a:lnTo>
                  <a:pt x="41" y="52"/>
                </a:lnTo>
                <a:lnTo>
                  <a:pt x="34" y="52"/>
                </a:lnTo>
                <a:lnTo>
                  <a:pt x="34" y="56"/>
                </a:lnTo>
                <a:lnTo>
                  <a:pt x="60" y="56"/>
                </a:lnTo>
                <a:lnTo>
                  <a:pt x="60" y="52"/>
                </a:lnTo>
                <a:lnTo>
                  <a:pt x="56" y="52"/>
                </a:lnTo>
                <a:lnTo>
                  <a:pt x="52" y="45"/>
                </a:lnTo>
                <a:lnTo>
                  <a:pt x="52" y="11"/>
                </a:lnTo>
                <a:lnTo>
                  <a:pt x="60" y="8"/>
                </a:lnTo>
                <a:lnTo>
                  <a:pt x="67" y="4"/>
                </a:lnTo>
                <a:lnTo>
                  <a:pt x="71" y="8"/>
                </a:lnTo>
                <a:lnTo>
                  <a:pt x="75" y="15"/>
                </a:lnTo>
                <a:lnTo>
                  <a:pt x="75" y="49"/>
                </a:lnTo>
                <a:lnTo>
                  <a:pt x="75" y="52"/>
                </a:lnTo>
                <a:lnTo>
                  <a:pt x="67" y="52"/>
                </a:lnTo>
                <a:lnTo>
                  <a:pt x="67" y="56"/>
                </a:lnTo>
                <a:lnTo>
                  <a:pt x="93" y="56"/>
                </a:lnTo>
                <a:lnTo>
                  <a:pt x="93" y="52"/>
                </a:lnTo>
                <a:lnTo>
                  <a:pt x="86" y="52"/>
                </a:lnTo>
                <a:lnTo>
                  <a:pt x="86" y="49"/>
                </a:lnTo>
                <a:lnTo>
                  <a:pt x="86" y="19"/>
                </a:lnTo>
                <a:lnTo>
                  <a:pt x="86" y="11"/>
                </a:lnTo>
                <a:lnTo>
                  <a:pt x="78" y="0"/>
                </a:lnTo>
                <a:lnTo>
                  <a:pt x="75" y="0"/>
                </a:lnTo>
                <a:lnTo>
                  <a:pt x="71" y="0"/>
                </a:lnTo>
                <a:lnTo>
                  <a:pt x="60" y="0"/>
                </a:lnTo>
                <a:lnTo>
                  <a:pt x="52" y="8"/>
                </a:lnTo>
                <a:lnTo>
                  <a:pt x="45" y="0"/>
                </a:lnTo>
                <a:lnTo>
                  <a:pt x="37" y="0"/>
                </a:lnTo>
                <a:lnTo>
                  <a:pt x="30" y="0"/>
                </a:lnTo>
                <a:lnTo>
                  <a:pt x="19" y="8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43" name="Freeform 97"/>
          <p:cNvSpPr>
            <a:spLocks/>
          </p:cNvSpPr>
          <p:nvPr/>
        </p:nvSpPr>
        <p:spPr bwMode="auto">
          <a:xfrm>
            <a:off x="2732088" y="4684713"/>
            <a:ext cx="52387" cy="165100"/>
          </a:xfrm>
          <a:custGeom>
            <a:avLst/>
            <a:gdLst>
              <a:gd name="T0" fmla="*/ 2147483647 w 33"/>
              <a:gd name="T1" fmla="*/ 0 h 104"/>
              <a:gd name="T2" fmla="*/ 2147483647 w 33"/>
              <a:gd name="T3" fmla="*/ 2147483647 h 104"/>
              <a:gd name="T4" fmla="*/ 2147483647 w 33"/>
              <a:gd name="T5" fmla="*/ 2147483647 h 104"/>
              <a:gd name="T6" fmla="*/ 2147483647 w 33"/>
              <a:gd name="T7" fmla="*/ 2147483647 h 104"/>
              <a:gd name="T8" fmla="*/ 2147483647 w 33"/>
              <a:gd name="T9" fmla="*/ 2147483647 h 104"/>
              <a:gd name="T10" fmla="*/ 0 w 33"/>
              <a:gd name="T11" fmla="*/ 2147483647 h 104"/>
              <a:gd name="T12" fmla="*/ 2147483647 w 33"/>
              <a:gd name="T13" fmla="*/ 2147483647 h 104"/>
              <a:gd name="T14" fmla="*/ 2147483647 w 33"/>
              <a:gd name="T15" fmla="*/ 2147483647 h 104"/>
              <a:gd name="T16" fmla="*/ 2147483647 w 33"/>
              <a:gd name="T17" fmla="*/ 2147483647 h 104"/>
              <a:gd name="T18" fmla="*/ 2147483647 w 33"/>
              <a:gd name="T19" fmla="*/ 2147483647 h 104"/>
              <a:gd name="T20" fmla="*/ 2147483647 w 33"/>
              <a:gd name="T21" fmla="*/ 2147483647 h 104"/>
              <a:gd name="T22" fmla="*/ 2147483647 w 33"/>
              <a:gd name="T23" fmla="*/ 2147483647 h 104"/>
              <a:gd name="T24" fmla="*/ 2147483647 w 33"/>
              <a:gd name="T25" fmla="*/ 2147483647 h 104"/>
              <a:gd name="T26" fmla="*/ 2147483647 w 33"/>
              <a:gd name="T27" fmla="*/ 2147483647 h 104"/>
              <a:gd name="T28" fmla="*/ 2147483647 w 33"/>
              <a:gd name="T29" fmla="*/ 2147483647 h 104"/>
              <a:gd name="T30" fmla="*/ 2147483647 w 33"/>
              <a:gd name="T31" fmla="*/ 0 h 104"/>
              <a:gd name="T32" fmla="*/ 2147483647 w 33"/>
              <a:gd name="T33" fmla="*/ 0 h 10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3"/>
              <a:gd name="T52" fmla="*/ 0 h 104"/>
              <a:gd name="T53" fmla="*/ 33 w 33"/>
              <a:gd name="T54" fmla="*/ 104 h 10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3" h="104">
                <a:moveTo>
                  <a:pt x="33" y="0"/>
                </a:moveTo>
                <a:lnTo>
                  <a:pt x="18" y="11"/>
                </a:lnTo>
                <a:lnTo>
                  <a:pt x="11" y="22"/>
                </a:lnTo>
                <a:lnTo>
                  <a:pt x="3" y="33"/>
                </a:lnTo>
                <a:lnTo>
                  <a:pt x="3" y="44"/>
                </a:lnTo>
                <a:lnTo>
                  <a:pt x="0" y="59"/>
                </a:lnTo>
                <a:lnTo>
                  <a:pt x="3" y="81"/>
                </a:lnTo>
                <a:lnTo>
                  <a:pt x="7" y="92"/>
                </a:lnTo>
                <a:lnTo>
                  <a:pt x="11" y="104"/>
                </a:lnTo>
                <a:lnTo>
                  <a:pt x="14" y="104"/>
                </a:lnTo>
                <a:lnTo>
                  <a:pt x="11" y="89"/>
                </a:lnTo>
                <a:lnTo>
                  <a:pt x="7" y="70"/>
                </a:lnTo>
                <a:lnTo>
                  <a:pt x="11" y="48"/>
                </a:lnTo>
                <a:lnTo>
                  <a:pt x="18" y="26"/>
                </a:lnTo>
                <a:lnTo>
                  <a:pt x="26" y="11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44" name="Freeform 98"/>
          <p:cNvSpPr>
            <a:spLocks/>
          </p:cNvSpPr>
          <p:nvPr/>
        </p:nvSpPr>
        <p:spPr bwMode="auto">
          <a:xfrm>
            <a:off x="2801938" y="4684713"/>
            <a:ext cx="71437" cy="128587"/>
          </a:xfrm>
          <a:custGeom>
            <a:avLst/>
            <a:gdLst>
              <a:gd name="T0" fmla="*/ 2147483647 w 45"/>
              <a:gd name="T1" fmla="*/ 0 h 81"/>
              <a:gd name="T2" fmla="*/ 2147483647 w 45"/>
              <a:gd name="T3" fmla="*/ 0 h 81"/>
              <a:gd name="T4" fmla="*/ 2147483647 w 45"/>
              <a:gd name="T5" fmla="*/ 0 h 81"/>
              <a:gd name="T6" fmla="*/ 2147483647 w 45"/>
              <a:gd name="T7" fmla="*/ 0 h 81"/>
              <a:gd name="T8" fmla="*/ 2147483647 w 45"/>
              <a:gd name="T9" fmla="*/ 0 h 81"/>
              <a:gd name="T10" fmla="*/ 2147483647 w 45"/>
              <a:gd name="T11" fmla="*/ 2147483647 h 81"/>
              <a:gd name="T12" fmla="*/ 2147483647 w 45"/>
              <a:gd name="T13" fmla="*/ 2147483647 h 81"/>
              <a:gd name="T14" fmla="*/ 2147483647 w 45"/>
              <a:gd name="T15" fmla="*/ 2147483647 h 81"/>
              <a:gd name="T16" fmla="*/ 2147483647 w 45"/>
              <a:gd name="T17" fmla="*/ 2147483647 h 81"/>
              <a:gd name="T18" fmla="*/ 2147483647 w 45"/>
              <a:gd name="T19" fmla="*/ 2147483647 h 81"/>
              <a:gd name="T20" fmla="*/ 2147483647 w 45"/>
              <a:gd name="T21" fmla="*/ 2147483647 h 81"/>
              <a:gd name="T22" fmla="*/ 2147483647 w 45"/>
              <a:gd name="T23" fmla="*/ 2147483647 h 81"/>
              <a:gd name="T24" fmla="*/ 2147483647 w 45"/>
              <a:gd name="T25" fmla="*/ 2147483647 h 81"/>
              <a:gd name="T26" fmla="*/ 2147483647 w 45"/>
              <a:gd name="T27" fmla="*/ 2147483647 h 81"/>
              <a:gd name="T28" fmla="*/ 2147483647 w 45"/>
              <a:gd name="T29" fmla="*/ 2147483647 h 81"/>
              <a:gd name="T30" fmla="*/ 2147483647 w 45"/>
              <a:gd name="T31" fmla="*/ 2147483647 h 81"/>
              <a:gd name="T32" fmla="*/ 0 w 45"/>
              <a:gd name="T33" fmla="*/ 2147483647 h 81"/>
              <a:gd name="T34" fmla="*/ 0 w 45"/>
              <a:gd name="T35" fmla="*/ 2147483647 h 81"/>
              <a:gd name="T36" fmla="*/ 2147483647 w 45"/>
              <a:gd name="T37" fmla="*/ 2147483647 h 81"/>
              <a:gd name="T38" fmla="*/ 2147483647 w 45"/>
              <a:gd name="T39" fmla="*/ 2147483647 h 81"/>
              <a:gd name="T40" fmla="*/ 2147483647 w 45"/>
              <a:gd name="T41" fmla="*/ 2147483647 h 81"/>
              <a:gd name="T42" fmla="*/ 2147483647 w 45"/>
              <a:gd name="T43" fmla="*/ 2147483647 h 81"/>
              <a:gd name="T44" fmla="*/ 2147483647 w 45"/>
              <a:gd name="T45" fmla="*/ 2147483647 h 81"/>
              <a:gd name="T46" fmla="*/ 2147483647 w 45"/>
              <a:gd name="T47" fmla="*/ 2147483647 h 81"/>
              <a:gd name="T48" fmla="*/ 2147483647 w 45"/>
              <a:gd name="T49" fmla="*/ 0 h 8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45"/>
              <a:gd name="T76" fmla="*/ 0 h 81"/>
              <a:gd name="T77" fmla="*/ 45 w 45"/>
              <a:gd name="T78" fmla="*/ 81 h 8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45" h="81">
                <a:moveTo>
                  <a:pt x="45" y="0"/>
                </a:moveTo>
                <a:lnTo>
                  <a:pt x="41" y="0"/>
                </a:lnTo>
                <a:lnTo>
                  <a:pt x="26" y="0"/>
                </a:lnTo>
                <a:lnTo>
                  <a:pt x="23" y="3"/>
                </a:lnTo>
                <a:lnTo>
                  <a:pt x="19" y="3"/>
                </a:lnTo>
                <a:lnTo>
                  <a:pt x="23" y="3"/>
                </a:lnTo>
                <a:lnTo>
                  <a:pt x="26" y="3"/>
                </a:lnTo>
                <a:lnTo>
                  <a:pt x="30" y="3"/>
                </a:lnTo>
                <a:lnTo>
                  <a:pt x="30" y="7"/>
                </a:lnTo>
                <a:lnTo>
                  <a:pt x="30" y="11"/>
                </a:lnTo>
                <a:lnTo>
                  <a:pt x="11" y="74"/>
                </a:lnTo>
                <a:lnTo>
                  <a:pt x="8" y="78"/>
                </a:lnTo>
                <a:lnTo>
                  <a:pt x="0" y="78"/>
                </a:lnTo>
                <a:lnTo>
                  <a:pt x="0" y="81"/>
                </a:lnTo>
                <a:lnTo>
                  <a:pt x="34" y="81"/>
                </a:lnTo>
                <a:lnTo>
                  <a:pt x="34" y="78"/>
                </a:lnTo>
                <a:lnTo>
                  <a:pt x="30" y="78"/>
                </a:lnTo>
                <a:lnTo>
                  <a:pt x="26" y="78"/>
                </a:lnTo>
                <a:lnTo>
                  <a:pt x="23" y="78"/>
                </a:lnTo>
                <a:lnTo>
                  <a:pt x="23" y="70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45" name="Freeform 99"/>
          <p:cNvSpPr>
            <a:spLocks/>
          </p:cNvSpPr>
          <p:nvPr/>
        </p:nvSpPr>
        <p:spPr bwMode="auto">
          <a:xfrm>
            <a:off x="2897188" y="4684713"/>
            <a:ext cx="52387" cy="165100"/>
          </a:xfrm>
          <a:custGeom>
            <a:avLst/>
            <a:gdLst>
              <a:gd name="T0" fmla="*/ 2147483647 w 33"/>
              <a:gd name="T1" fmla="*/ 0 h 104"/>
              <a:gd name="T2" fmla="*/ 2147483647 w 33"/>
              <a:gd name="T3" fmla="*/ 2147483647 h 104"/>
              <a:gd name="T4" fmla="*/ 2147483647 w 33"/>
              <a:gd name="T5" fmla="*/ 2147483647 h 104"/>
              <a:gd name="T6" fmla="*/ 2147483647 w 33"/>
              <a:gd name="T7" fmla="*/ 2147483647 h 104"/>
              <a:gd name="T8" fmla="*/ 2147483647 w 33"/>
              <a:gd name="T9" fmla="*/ 2147483647 h 104"/>
              <a:gd name="T10" fmla="*/ 2147483647 w 33"/>
              <a:gd name="T11" fmla="*/ 2147483647 h 104"/>
              <a:gd name="T12" fmla="*/ 0 w 33"/>
              <a:gd name="T13" fmla="*/ 2147483647 h 104"/>
              <a:gd name="T14" fmla="*/ 0 w 33"/>
              <a:gd name="T15" fmla="*/ 2147483647 h 104"/>
              <a:gd name="T16" fmla="*/ 2147483647 w 33"/>
              <a:gd name="T17" fmla="*/ 2147483647 h 104"/>
              <a:gd name="T18" fmla="*/ 2147483647 w 33"/>
              <a:gd name="T19" fmla="*/ 2147483647 h 104"/>
              <a:gd name="T20" fmla="*/ 2147483647 w 33"/>
              <a:gd name="T21" fmla="*/ 2147483647 h 104"/>
              <a:gd name="T22" fmla="*/ 2147483647 w 33"/>
              <a:gd name="T23" fmla="*/ 2147483647 h 104"/>
              <a:gd name="T24" fmla="*/ 2147483647 w 33"/>
              <a:gd name="T25" fmla="*/ 2147483647 h 104"/>
              <a:gd name="T26" fmla="*/ 2147483647 w 33"/>
              <a:gd name="T27" fmla="*/ 2147483647 h 104"/>
              <a:gd name="T28" fmla="*/ 2147483647 w 33"/>
              <a:gd name="T29" fmla="*/ 2147483647 h 104"/>
              <a:gd name="T30" fmla="*/ 2147483647 w 33"/>
              <a:gd name="T31" fmla="*/ 2147483647 h 104"/>
              <a:gd name="T32" fmla="*/ 2147483647 w 33"/>
              <a:gd name="T33" fmla="*/ 0 h 104"/>
              <a:gd name="T34" fmla="*/ 2147483647 w 33"/>
              <a:gd name="T35" fmla="*/ 0 h 10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3"/>
              <a:gd name="T55" fmla="*/ 0 h 104"/>
              <a:gd name="T56" fmla="*/ 33 w 33"/>
              <a:gd name="T57" fmla="*/ 104 h 10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3" h="104">
                <a:moveTo>
                  <a:pt x="18" y="0"/>
                </a:moveTo>
                <a:lnTo>
                  <a:pt x="22" y="14"/>
                </a:lnTo>
                <a:lnTo>
                  <a:pt x="22" y="33"/>
                </a:lnTo>
                <a:lnTo>
                  <a:pt x="22" y="55"/>
                </a:lnTo>
                <a:lnTo>
                  <a:pt x="15" y="78"/>
                </a:lnTo>
                <a:lnTo>
                  <a:pt x="7" y="89"/>
                </a:lnTo>
                <a:lnTo>
                  <a:pt x="0" y="100"/>
                </a:lnTo>
                <a:lnTo>
                  <a:pt x="0" y="104"/>
                </a:lnTo>
                <a:lnTo>
                  <a:pt x="11" y="92"/>
                </a:lnTo>
                <a:lnTo>
                  <a:pt x="22" y="81"/>
                </a:lnTo>
                <a:lnTo>
                  <a:pt x="26" y="70"/>
                </a:lnTo>
                <a:lnTo>
                  <a:pt x="30" y="59"/>
                </a:lnTo>
                <a:lnTo>
                  <a:pt x="33" y="44"/>
                </a:lnTo>
                <a:lnTo>
                  <a:pt x="30" y="33"/>
                </a:lnTo>
                <a:lnTo>
                  <a:pt x="30" y="22"/>
                </a:lnTo>
                <a:lnTo>
                  <a:pt x="26" y="11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" name="Group 128"/>
          <p:cNvGrpSpPr>
            <a:grpSpLocks/>
          </p:cNvGrpSpPr>
          <p:nvPr/>
        </p:nvGrpSpPr>
        <p:grpSpPr bwMode="auto">
          <a:xfrm>
            <a:off x="2341563" y="2387600"/>
            <a:ext cx="2116137" cy="2290763"/>
            <a:chOff x="1475" y="1504"/>
            <a:chExt cx="1333" cy="1443"/>
          </a:xfrm>
        </p:grpSpPr>
        <p:sp>
          <p:nvSpPr>
            <p:cNvPr id="7251" name="Freeform 81"/>
            <p:cNvSpPr>
              <a:spLocks/>
            </p:cNvSpPr>
            <p:nvPr/>
          </p:nvSpPr>
          <p:spPr bwMode="auto">
            <a:xfrm>
              <a:off x="2618" y="2060"/>
              <a:ext cx="34" cy="82"/>
            </a:xfrm>
            <a:custGeom>
              <a:avLst/>
              <a:gdLst>
                <a:gd name="T0" fmla="*/ 22 w 34"/>
                <a:gd name="T1" fmla="*/ 0 h 82"/>
                <a:gd name="T2" fmla="*/ 0 w 34"/>
                <a:gd name="T3" fmla="*/ 11 h 82"/>
                <a:gd name="T4" fmla="*/ 0 w 34"/>
                <a:gd name="T5" fmla="*/ 11 h 82"/>
                <a:gd name="T6" fmla="*/ 0 w 34"/>
                <a:gd name="T7" fmla="*/ 11 h 82"/>
                <a:gd name="T8" fmla="*/ 7 w 34"/>
                <a:gd name="T9" fmla="*/ 11 h 82"/>
                <a:gd name="T10" fmla="*/ 7 w 34"/>
                <a:gd name="T11" fmla="*/ 8 h 82"/>
                <a:gd name="T12" fmla="*/ 11 w 34"/>
                <a:gd name="T13" fmla="*/ 11 h 82"/>
                <a:gd name="T14" fmla="*/ 11 w 34"/>
                <a:gd name="T15" fmla="*/ 15 h 82"/>
                <a:gd name="T16" fmla="*/ 11 w 34"/>
                <a:gd name="T17" fmla="*/ 74 h 82"/>
                <a:gd name="T18" fmla="*/ 11 w 34"/>
                <a:gd name="T19" fmla="*/ 78 h 82"/>
                <a:gd name="T20" fmla="*/ 7 w 34"/>
                <a:gd name="T21" fmla="*/ 78 h 82"/>
                <a:gd name="T22" fmla="*/ 0 w 34"/>
                <a:gd name="T23" fmla="*/ 82 h 82"/>
                <a:gd name="T24" fmla="*/ 0 w 34"/>
                <a:gd name="T25" fmla="*/ 82 h 82"/>
                <a:gd name="T26" fmla="*/ 34 w 34"/>
                <a:gd name="T27" fmla="*/ 82 h 82"/>
                <a:gd name="T28" fmla="*/ 34 w 34"/>
                <a:gd name="T29" fmla="*/ 82 h 82"/>
                <a:gd name="T30" fmla="*/ 22 w 34"/>
                <a:gd name="T31" fmla="*/ 78 h 82"/>
                <a:gd name="T32" fmla="*/ 22 w 34"/>
                <a:gd name="T33" fmla="*/ 78 h 82"/>
                <a:gd name="T34" fmla="*/ 22 w 34"/>
                <a:gd name="T35" fmla="*/ 74 h 82"/>
                <a:gd name="T36" fmla="*/ 22 w 34"/>
                <a:gd name="T37" fmla="*/ 0 h 82"/>
                <a:gd name="T38" fmla="*/ 22 w 34"/>
                <a:gd name="T39" fmla="*/ 0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4"/>
                <a:gd name="T61" fmla="*/ 0 h 82"/>
                <a:gd name="T62" fmla="*/ 34 w 34"/>
                <a:gd name="T63" fmla="*/ 82 h 8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4" h="82">
                  <a:moveTo>
                    <a:pt x="22" y="0"/>
                  </a:moveTo>
                  <a:lnTo>
                    <a:pt x="0" y="11"/>
                  </a:lnTo>
                  <a:lnTo>
                    <a:pt x="7" y="11"/>
                  </a:lnTo>
                  <a:lnTo>
                    <a:pt x="7" y="8"/>
                  </a:lnTo>
                  <a:lnTo>
                    <a:pt x="11" y="11"/>
                  </a:lnTo>
                  <a:lnTo>
                    <a:pt x="11" y="15"/>
                  </a:lnTo>
                  <a:lnTo>
                    <a:pt x="11" y="74"/>
                  </a:lnTo>
                  <a:lnTo>
                    <a:pt x="11" y="78"/>
                  </a:lnTo>
                  <a:lnTo>
                    <a:pt x="7" y="78"/>
                  </a:lnTo>
                  <a:lnTo>
                    <a:pt x="0" y="82"/>
                  </a:lnTo>
                  <a:lnTo>
                    <a:pt x="34" y="82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252" name="Group 124"/>
            <p:cNvGrpSpPr>
              <a:grpSpLocks/>
            </p:cNvGrpSpPr>
            <p:nvPr/>
          </p:nvGrpSpPr>
          <p:grpSpPr bwMode="auto">
            <a:xfrm>
              <a:off x="1475" y="1504"/>
              <a:ext cx="1333" cy="1443"/>
              <a:chOff x="1475" y="1504"/>
              <a:chExt cx="1333" cy="1443"/>
            </a:xfrm>
          </p:grpSpPr>
          <p:sp>
            <p:nvSpPr>
              <p:cNvPr id="7253" name="Freeform 46"/>
              <p:cNvSpPr>
                <a:spLocks/>
              </p:cNvSpPr>
              <p:nvPr/>
            </p:nvSpPr>
            <p:spPr bwMode="auto">
              <a:xfrm>
                <a:off x="2231" y="1815"/>
                <a:ext cx="242" cy="245"/>
              </a:xfrm>
              <a:custGeom>
                <a:avLst/>
                <a:gdLst>
                  <a:gd name="T0" fmla="*/ 242 w 242"/>
                  <a:gd name="T1" fmla="*/ 123 h 245"/>
                  <a:gd name="T2" fmla="*/ 242 w 242"/>
                  <a:gd name="T3" fmla="*/ 97 h 245"/>
                  <a:gd name="T4" fmla="*/ 234 w 242"/>
                  <a:gd name="T5" fmla="*/ 75 h 245"/>
                  <a:gd name="T6" fmla="*/ 223 w 242"/>
                  <a:gd name="T7" fmla="*/ 52 h 245"/>
                  <a:gd name="T8" fmla="*/ 208 w 242"/>
                  <a:gd name="T9" fmla="*/ 37 h 245"/>
                  <a:gd name="T10" fmla="*/ 190 w 242"/>
                  <a:gd name="T11" fmla="*/ 23 h 245"/>
                  <a:gd name="T12" fmla="*/ 167 w 242"/>
                  <a:gd name="T13" fmla="*/ 11 h 245"/>
                  <a:gd name="T14" fmla="*/ 145 w 242"/>
                  <a:gd name="T15" fmla="*/ 4 h 245"/>
                  <a:gd name="T16" fmla="*/ 123 w 242"/>
                  <a:gd name="T17" fmla="*/ 0 h 245"/>
                  <a:gd name="T18" fmla="*/ 97 w 242"/>
                  <a:gd name="T19" fmla="*/ 4 h 245"/>
                  <a:gd name="T20" fmla="*/ 74 w 242"/>
                  <a:gd name="T21" fmla="*/ 11 h 245"/>
                  <a:gd name="T22" fmla="*/ 52 w 242"/>
                  <a:gd name="T23" fmla="*/ 23 h 245"/>
                  <a:gd name="T24" fmla="*/ 33 w 242"/>
                  <a:gd name="T25" fmla="*/ 37 h 245"/>
                  <a:gd name="T26" fmla="*/ 18 w 242"/>
                  <a:gd name="T27" fmla="*/ 52 h 245"/>
                  <a:gd name="T28" fmla="*/ 7 w 242"/>
                  <a:gd name="T29" fmla="*/ 75 h 245"/>
                  <a:gd name="T30" fmla="*/ 0 w 242"/>
                  <a:gd name="T31" fmla="*/ 97 h 245"/>
                  <a:gd name="T32" fmla="*/ 0 w 242"/>
                  <a:gd name="T33" fmla="*/ 123 h 245"/>
                  <a:gd name="T34" fmla="*/ 0 w 242"/>
                  <a:gd name="T35" fmla="*/ 149 h 245"/>
                  <a:gd name="T36" fmla="*/ 7 w 242"/>
                  <a:gd name="T37" fmla="*/ 171 h 245"/>
                  <a:gd name="T38" fmla="*/ 18 w 242"/>
                  <a:gd name="T39" fmla="*/ 190 h 245"/>
                  <a:gd name="T40" fmla="*/ 33 w 242"/>
                  <a:gd name="T41" fmla="*/ 208 h 245"/>
                  <a:gd name="T42" fmla="*/ 52 w 242"/>
                  <a:gd name="T43" fmla="*/ 223 h 245"/>
                  <a:gd name="T44" fmla="*/ 74 w 242"/>
                  <a:gd name="T45" fmla="*/ 234 h 245"/>
                  <a:gd name="T46" fmla="*/ 97 w 242"/>
                  <a:gd name="T47" fmla="*/ 242 h 245"/>
                  <a:gd name="T48" fmla="*/ 123 w 242"/>
                  <a:gd name="T49" fmla="*/ 245 h 245"/>
                  <a:gd name="T50" fmla="*/ 145 w 242"/>
                  <a:gd name="T51" fmla="*/ 242 h 245"/>
                  <a:gd name="T52" fmla="*/ 167 w 242"/>
                  <a:gd name="T53" fmla="*/ 234 h 245"/>
                  <a:gd name="T54" fmla="*/ 190 w 242"/>
                  <a:gd name="T55" fmla="*/ 223 h 245"/>
                  <a:gd name="T56" fmla="*/ 208 w 242"/>
                  <a:gd name="T57" fmla="*/ 208 h 245"/>
                  <a:gd name="T58" fmla="*/ 223 w 242"/>
                  <a:gd name="T59" fmla="*/ 190 h 245"/>
                  <a:gd name="T60" fmla="*/ 234 w 242"/>
                  <a:gd name="T61" fmla="*/ 171 h 245"/>
                  <a:gd name="T62" fmla="*/ 242 w 242"/>
                  <a:gd name="T63" fmla="*/ 149 h 245"/>
                  <a:gd name="T64" fmla="*/ 242 w 242"/>
                  <a:gd name="T65" fmla="*/ 123 h 24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2"/>
                  <a:gd name="T100" fmla="*/ 0 h 245"/>
                  <a:gd name="T101" fmla="*/ 242 w 242"/>
                  <a:gd name="T102" fmla="*/ 245 h 24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2" h="245">
                    <a:moveTo>
                      <a:pt x="242" y="123"/>
                    </a:moveTo>
                    <a:lnTo>
                      <a:pt x="242" y="97"/>
                    </a:lnTo>
                    <a:lnTo>
                      <a:pt x="234" y="75"/>
                    </a:lnTo>
                    <a:lnTo>
                      <a:pt x="223" y="52"/>
                    </a:lnTo>
                    <a:lnTo>
                      <a:pt x="208" y="37"/>
                    </a:lnTo>
                    <a:lnTo>
                      <a:pt x="190" y="23"/>
                    </a:lnTo>
                    <a:lnTo>
                      <a:pt x="167" y="11"/>
                    </a:lnTo>
                    <a:lnTo>
                      <a:pt x="145" y="4"/>
                    </a:lnTo>
                    <a:lnTo>
                      <a:pt x="123" y="0"/>
                    </a:lnTo>
                    <a:lnTo>
                      <a:pt x="97" y="4"/>
                    </a:lnTo>
                    <a:lnTo>
                      <a:pt x="74" y="11"/>
                    </a:lnTo>
                    <a:lnTo>
                      <a:pt x="52" y="23"/>
                    </a:lnTo>
                    <a:lnTo>
                      <a:pt x="33" y="37"/>
                    </a:lnTo>
                    <a:lnTo>
                      <a:pt x="18" y="52"/>
                    </a:lnTo>
                    <a:lnTo>
                      <a:pt x="7" y="75"/>
                    </a:lnTo>
                    <a:lnTo>
                      <a:pt x="0" y="97"/>
                    </a:lnTo>
                    <a:lnTo>
                      <a:pt x="0" y="123"/>
                    </a:lnTo>
                    <a:lnTo>
                      <a:pt x="0" y="149"/>
                    </a:lnTo>
                    <a:lnTo>
                      <a:pt x="7" y="171"/>
                    </a:lnTo>
                    <a:lnTo>
                      <a:pt x="18" y="190"/>
                    </a:lnTo>
                    <a:lnTo>
                      <a:pt x="33" y="208"/>
                    </a:lnTo>
                    <a:lnTo>
                      <a:pt x="52" y="223"/>
                    </a:lnTo>
                    <a:lnTo>
                      <a:pt x="74" y="234"/>
                    </a:lnTo>
                    <a:lnTo>
                      <a:pt x="97" y="242"/>
                    </a:lnTo>
                    <a:lnTo>
                      <a:pt x="123" y="245"/>
                    </a:lnTo>
                    <a:lnTo>
                      <a:pt x="145" y="242"/>
                    </a:lnTo>
                    <a:lnTo>
                      <a:pt x="167" y="234"/>
                    </a:lnTo>
                    <a:lnTo>
                      <a:pt x="190" y="223"/>
                    </a:lnTo>
                    <a:lnTo>
                      <a:pt x="208" y="208"/>
                    </a:lnTo>
                    <a:lnTo>
                      <a:pt x="223" y="190"/>
                    </a:lnTo>
                    <a:lnTo>
                      <a:pt x="234" y="171"/>
                    </a:lnTo>
                    <a:lnTo>
                      <a:pt x="242" y="149"/>
                    </a:lnTo>
                    <a:lnTo>
                      <a:pt x="242" y="1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4" name="Freeform 68"/>
              <p:cNvSpPr>
                <a:spLocks/>
              </p:cNvSpPr>
              <p:nvPr/>
            </p:nvSpPr>
            <p:spPr bwMode="auto">
              <a:xfrm>
                <a:off x="2093" y="1908"/>
                <a:ext cx="97" cy="71"/>
              </a:xfrm>
              <a:custGeom>
                <a:avLst/>
                <a:gdLst>
                  <a:gd name="T0" fmla="*/ 4 w 97"/>
                  <a:gd name="T1" fmla="*/ 33 h 71"/>
                  <a:gd name="T2" fmla="*/ 0 w 97"/>
                  <a:gd name="T3" fmla="*/ 71 h 71"/>
                  <a:gd name="T4" fmla="*/ 97 w 97"/>
                  <a:gd name="T5" fmla="*/ 45 h 71"/>
                  <a:gd name="T6" fmla="*/ 7 w 97"/>
                  <a:gd name="T7" fmla="*/ 0 h 71"/>
                  <a:gd name="T8" fmla="*/ 4 w 97"/>
                  <a:gd name="T9" fmla="*/ 33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7"/>
                  <a:gd name="T16" fmla="*/ 0 h 71"/>
                  <a:gd name="T17" fmla="*/ 97 w 97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7" h="71">
                    <a:moveTo>
                      <a:pt x="4" y="33"/>
                    </a:moveTo>
                    <a:lnTo>
                      <a:pt x="0" y="71"/>
                    </a:lnTo>
                    <a:lnTo>
                      <a:pt x="97" y="45"/>
                    </a:lnTo>
                    <a:lnTo>
                      <a:pt x="7" y="0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5" name="Line 69"/>
              <p:cNvSpPr>
                <a:spLocks noChangeShapeType="1"/>
              </p:cNvSpPr>
              <p:nvPr/>
            </p:nvSpPr>
            <p:spPr bwMode="auto">
              <a:xfrm flipH="1" flipV="1">
                <a:off x="1475" y="1886"/>
                <a:ext cx="622" cy="5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6" name="Freeform 72"/>
              <p:cNvSpPr>
                <a:spLocks/>
              </p:cNvSpPr>
              <p:nvPr/>
            </p:nvSpPr>
            <p:spPr bwMode="auto">
              <a:xfrm>
                <a:off x="2704" y="1908"/>
                <a:ext cx="93" cy="74"/>
              </a:xfrm>
              <a:custGeom>
                <a:avLst/>
                <a:gdLst>
                  <a:gd name="T0" fmla="*/ 0 w 93"/>
                  <a:gd name="T1" fmla="*/ 37 h 74"/>
                  <a:gd name="T2" fmla="*/ 0 w 93"/>
                  <a:gd name="T3" fmla="*/ 74 h 74"/>
                  <a:gd name="T4" fmla="*/ 93 w 93"/>
                  <a:gd name="T5" fmla="*/ 37 h 74"/>
                  <a:gd name="T6" fmla="*/ 0 w 93"/>
                  <a:gd name="T7" fmla="*/ 0 h 74"/>
                  <a:gd name="T8" fmla="*/ 0 w 93"/>
                  <a:gd name="T9" fmla="*/ 37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74"/>
                  <a:gd name="T17" fmla="*/ 93 w 93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74">
                    <a:moveTo>
                      <a:pt x="0" y="37"/>
                    </a:moveTo>
                    <a:lnTo>
                      <a:pt x="0" y="74"/>
                    </a:lnTo>
                    <a:lnTo>
                      <a:pt x="93" y="37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7" name="Line 73"/>
              <p:cNvSpPr>
                <a:spLocks noChangeShapeType="1"/>
              </p:cNvSpPr>
              <p:nvPr/>
            </p:nvSpPr>
            <p:spPr bwMode="auto">
              <a:xfrm flipH="1">
                <a:off x="2488" y="1945"/>
                <a:ext cx="216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8" name="Freeform 80"/>
              <p:cNvSpPr>
                <a:spLocks/>
              </p:cNvSpPr>
              <p:nvPr/>
            </p:nvSpPr>
            <p:spPr bwMode="auto">
              <a:xfrm>
                <a:off x="2525" y="2027"/>
                <a:ext cx="71" cy="104"/>
              </a:xfrm>
              <a:custGeom>
                <a:avLst/>
                <a:gdLst>
                  <a:gd name="T0" fmla="*/ 0 w 71"/>
                  <a:gd name="T1" fmla="*/ 0 h 104"/>
                  <a:gd name="T2" fmla="*/ 0 w 71"/>
                  <a:gd name="T3" fmla="*/ 4 h 104"/>
                  <a:gd name="T4" fmla="*/ 7 w 71"/>
                  <a:gd name="T5" fmla="*/ 4 h 104"/>
                  <a:gd name="T6" fmla="*/ 7 w 71"/>
                  <a:gd name="T7" fmla="*/ 7 h 104"/>
                  <a:gd name="T8" fmla="*/ 37 w 71"/>
                  <a:gd name="T9" fmla="*/ 63 h 104"/>
                  <a:gd name="T10" fmla="*/ 37 w 71"/>
                  <a:gd name="T11" fmla="*/ 67 h 104"/>
                  <a:gd name="T12" fmla="*/ 37 w 71"/>
                  <a:gd name="T13" fmla="*/ 70 h 104"/>
                  <a:gd name="T14" fmla="*/ 33 w 71"/>
                  <a:gd name="T15" fmla="*/ 78 h 104"/>
                  <a:gd name="T16" fmla="*/ 30 w 71"/>
                  <a:gd name="T17" fmla="*/ 85 h 104"/>
                  <a:gd name="T18" fmla="*/ 22 w 71"/>
                  <a:gd name="T19" fmla="*/ 89 h 104"/>
                  <a:gd name="T20" fmla="*/ 19 w 71"/>
                  <a:gd name="T21" fmla="*/ 89 h 104"/>
                  <a:gd name="T22" fmla="*/ 15 w 71"/>
                  <a:gd name="T23" fmla="*/ 89 h 104"/>
                  <a:gd name="T24" fmla="*/ 11 w 71"/>
                  <a:gd name="T25" fmla="*/ 89 h 104"/>
                  <a:gd name="T26" fmla="*/ 4 w 71"/>
                  <a:gd name="T27" fmla="*/ 89 h 104"/>
                  <a:gd name="T28" fmla="*/ 4 w 71"/>
                  <a:gd name="T29" fmla="*/ 96 h 104"/>
                  <a:gd name="T30" fmla="*/ 4 w 71"/>
                  <a:gd name="T31" fmla="*/ 96 h 104"/>
                  <a:gd name="T32" fmla="*/ 7 w 71"/>
                  <a:gd name="T33" fmla="*/ 100 h 104"/>
                  <a:gd name="T34" fmla="*/ 15 w 71"/>
                  <a:gd name="T35" fmla="*/ 104 h 104"/>
                  <a:gd name="T36" fmla="*/ 22 w 71"/>
                  <a:gd name="T37" fmla="*/ 100 h 104"/>
                  <a:gd name="T38" fmla="*/ 30 w 71"/>
                  <a:gd name="T39" fmla="*/ 96 h 104"/>
                  <a:gd name="T40" fmla="*/ 37 w 71"/>
                  <a:gd name="T41" fmla="*/ 85 h 104"/>
                  <a:gd name="T42" fmla="*/ 41 w 71"/>
                  <a:gd name="T43" fmla="*/ 74 h 104"/>
                  <a:gd name="T44" fmla="*/ 67 w 71"/>
                  <a:gd name="T45" fmla="*/ 7 h 104"/>
                  <a:gd name="T46" fmla="*/ 67 w 71"/>
                  <a:gd name="T47" fmla="*/ 4 h 104"/>
                  <a:gd name="T48" fmla="*/ 71 w 71"/>
                  <a:gd name="T49" fmla="*/ 4 h 104"/>
                  <a:gd name="T50" fmla="*/ 71 w 71"/>
                  <a:gd name="T51" fmla="*/ 0 h 104"/>
                  <a:gd name="T52" fmla="*/ 52 w 71"/>
                  <a:gd name="T53" fmla="*/ 0 h 104"/>
                  <a:gd name="T54" fmla="*/ 52 w 71"/>
                  <a:gd name="T55" fmla="*/ 4 h 104"/>
                  <a:gd name="T56" fmla="*/ 56 w 71"/>
                  <a:gd name="T57" fmla="*/ 4 h 104"/>
                  <a:gd name="T58" fmla="*/ 60 w 71"/>
                  <a:gd name="T59" fmla="*/ 7 h 104"/>
                  <a:gd name="T60" fmla="*/ 60 w 71"/>
                  <a:gd name="T61" fmla="*/ 7 h 104"/>
                  <a:gd name="T62" fmla="*/ 60 w 71"/>
                  <a:gd name="T63" fmla="*/ 11 h 104"/>
                  <a:gd name="T64" fmla="*/ 45 w 71"/>
                  <a:gd name="T65" fmla="*/ 52 h 104"/>
                  <a:gd name="T66" fmla="*/ 26 w 71"/>
                  <a:gd name="T67" fmla="*/ 11 h 104"/>
                  <a:gd name="T68" fmla="*/ 26 w 71"/>
                  <a:gd name="T69" fmla="*/ 7 h 104"/>
                  <a:gd name="T70" fmla="*/ 26 w 71"/>
                  <a:gd name="T71" fmla="*/ 4 h 104"/>
                  <a:gd name="T72" fmla="*/ 30 w 71"/>
                  <a:gd name="T73" fmla="*/ 4 h 104"/>
                  <a:gd name="T74" fmla="*/ 33 w 71"/>
                  <a:gd name="T75" fmla="*/ 4 h 104"/>
                  <a:gd name="T76" fmla="*/ 33 w 71"/>
                  <a:gd name="T77" fmla="*/ 0 h 104"/>
                  <a:gd name="T78" fmla="*/ 0 w 71"/>
                  <a:gd name="T79" fmla="*/ 0 h 1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1"/>
                  <a:gd name="T121" fmla="*/ 0 h 104"/>
                  <a:gd name="T122" fmla="*/ 71 w 71"/>
                  <a:gd name="T123" fmla="*/ 104 h 10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1" h="104">
                    <a:moveTo>
                      <a:pt x="0" y="0"/>
                    </a:moveTo>
                    <a:lnTo>
                      <a:pt x="0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7" y="63"/>
                    </a:lnTo>
                    <a:lnTo>
                      <a:pt x="37" y="67"/>
                    </a:lnTo>
                    <a:lnTo>
                      <a:pt x="37" y="70"/>
                    </a:lnTo>
                    <a:lnTo>
                      <a:pt x="33" y="78"/>
                    </a:lnTo>
                    <a:lnTo>
                      <a:pt x="30" y="85"/>
                    </a:lnTo>
                    <a:lnTo>
                      <a:pt x="22" y="89"/>
                    </a:lnTo>
                    <a:lnTo>
                      <a:pt x="19" y="89"/>
                    </a:lnTo>
                    <a:lnTo>
                      <a:pt x="15" y="89"/>
                    </a:lnTo>
                    <a:lnTo>
                      <a:pt x="11" y="89"/>
                    </a:lnTo>
                    <a:lnTo>
                      <a:pt x="4" y="89"/>
                    </a:lnTo>
                    <a:lnTo>
                      <a:pt x="4" y="96"/>
                    </a:lnTo>
                    <a:lnTo>
                      <a:pt x="7" y="100"/>
                    </a:lnTo>
                    <a:lnTo>
                      <a:pt x="15" y="104"/>
                    </a:lnTo>
                    <a:lnTo>
                      <a:pt x="22" y="100"/>
                    </a:lnTo>
                    <a:lnTo>
                      <a:pt x="30" y="96"/>
                    </a:lnTo>
                    <a:lnTo>
                      <a:pt x="37" y="85"/>
                    </a:lnTo>
                    <a:lnTo>
                      <a:pt x="41" y="74"/>
                    </a:lnTo>
                    <a:lnTo>
                      <a:pt x="67" y="7"/>
                    </a:lnTo>
                    <a:lnTo>
                      <a:pt x="67" y="4"/>
                    </a:lnTo>
                    <a:lnTo>
                      <a:pt x="71" y="4"/>
                    </a:lnTo>
                    <a:lnTo>
                      <a:pt x="71" y="0"/>
                    </a:lnTo>
                    <a:lnTo>
                      <a:pt x="52" y="0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7"/>
                    </a:lnTo>
                    <a:lnTo>
                      <a:pt x="60" y="11"/>
                    </a:lnTo>
                    <a:lnTo>
                      <a:pt x="45" y="52"/>
                    </a:lnTo>
                    <a:lnTo>
                      <a:pt x="26" y="11"/>
                    </a:lnTo>
                    <a:lnTo>
                      <a:pt x="26" y="7"/>
                    </a:lnTo>
                    <a:lnTo>
                      <a:pt x="26" y="4"/>
                    </a:lnTo>
                    <a:lnTo>
                      <a:pt x="30" y="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9" name="Freeform 82"/>
              <p:cNvSpPr>
                <a:spLocks/>
              </p:cNvSpPr>
              <p:nvPr/>
            </p:nvSpPr>
            <p:spPr bwMode="auto">
              <a:xfrm>
                <a:off x="2670" y="1967"/>
                <a:ext cx="34" cy="104"/>
              </a:xfrm>
              <a:custGeom>
                <a:avLst/>
                <a:gdLst>
                  <a:gd name="T0" fmla="*/ 34 w 34"/>
                  <a:gd name="T1" fmla="*/ 0 h 104"/>
                  <a:gd name="T2" fmla="*/ 22 w 34"/>
                  <a:gd name="T3" fmla="*/ 12 h 104"/>
                  <a:gd name="T4" fmla="*/ 11 w 34"/>
                  <a:gd name="T5" fmla="*/ 23 h 104"/>
                  <a:gd name="T6" fmla="*/ 8 w 34"/>
                  <a:gd name="T7" fmla="*/ 34 h 104"/>
                  <a:gd name="T8" fmla="*/ 4 w 34"/>
                  <a:gd name="T9" fmla="*/ 45 h 104"/>
                  <a:gd name="T10" fmla="*/ 0 w 34"/>
                  <a:gd name="T11" fmla="*/ 60 h 104"/>
                  <a:gd name="T12" fmla="*/ 4 w 34"/>
                  <a:gd name="T13" fmla="*/ 86 h 104"/>
                  <a:gd name="T14" fmla="*/ 8 w 34"/>
                  <a:gd name="T15" fmla="*/ 93 h 104"/>
                  <a:gd name="T16" fmla="*/ 15 w 34"/>
                  <a:gd name="T17" fmla="*/ 104 h 104"/>
                  <a:gd name="T18" fmla="*/ 15 w 34"/>
                  <a:gd name="T19" fmla="*/ 104 h 104"/>
                  <a:gd name="T20" fmla="*/ 11 w 34"/>
                  <a:gd name="T21" fmla="*/ 90 h 104"/>
                  <a:gd name="T22" fmla="*/ 11 w 34"/>
                  <a:gd name="T23" fmla="*/ 75 h 104"/>
                  <a:gd name="T24" fmla="*/ 11 w 34"/>
                  <a:gd name="T25" fmla="*/ 52 h 104"/>
                  <a:gd name="T26" fmla="*/ 19 w 34"/>
                  <a:gd name="T27" fmla="*/ 30 h 104"/>
                  <a:gd name="T28" fmla="*/ 26 w 34"/>
                  <a:gd name="T29" fmla="*/ 12 h 104"/>
                  <a:gd name="T30" fmla="*/ 34 w 34"/>
                  <a:gd name="T31" fmla="*/ 0 h 104"/>
                  <a:gd name="T32" fmla="*/ 34 w 34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104"/>
                  <a:gd name="T53" fmla="*/ 34 w 34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104">
                    <a:moveTo>
                      <a:pt x="34" y="0"/>
                    </a:moveTo>
                    <a:lnTo>
                      <a:pt x="22" y="12"/>
                    </a:lnTo>
                    <a:lnTo>
                      <a:pt x="11" y="23"/>
                    </a:lnTo>
                    <a:lnTo>
                      <a:pt x="8" y="34"/>
                    </a:lnTo>
                    <a:lnTo>
                      <a:pt x="4" y="45"/>
                    </a:lnTo>
                    <a:lnTo>
                      <a:pt x="0" y="60"/>
                    </a:lnTo>
                    <a:lnTo>
                      <a:pt x="4" y="86"/>
                    </a:lnTo>
                    <a:lnTo>
                      <a:pt x="8" y="93"/>
                    </a:lnTo>
                    <a:lnTo>
                      <a:pt x="15" y="104"/>
                    </a:lnTo>
                    <a:lnTo>
                      <a:pt x="11" y="90"/>
                    </a:lnTo>
                    <a:lnTo>
                      <a:pt x="11" y="75"/>
                    </a:lnTo>
                    <a:lnTo>
                      <a:pt x="11" y="52"/>
                    </a:lnTo>
                    <a:lnTo>
                      <a:pt x="19" y="30"/>
                    </a:lnTo>
                    <a:lnTo>
                      <a:pt x="26" y="1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0" name="Freeform 83"/>
              <p:cNvSpPr>
                <a:spLocks/>
              </p:cNvSpPr>
              <p:nvPr/>
            </p:nvSpPr>
            <p:spPr bwMode="auto">
              <a:xfrm>
                <a:off x="2707" y="1967"/>
                <a:ext cx="56" cy="82"/>
              </a:xfrm>
              <a:custGeom>
                <a:avLst/>
                <a:gdLst>
                  <a:gd name="T0" fmla="*/ 15 w 56"/>
                  <a:gd name="T1" fmla="*/ 75 h 82"/>
                  <a:gd name="T2" fmla="*/ 41 w 56"/>
                  <a:gd name="T3" fmla="*/ 45 h 82"/>
                  <a:gd name="T4" fmla="*/ 53 w 56"/>
                  <a:gd name="T5" fmla="*/ 30 h 82"/>
                  <a:gd name="T6" fmla="*/ 56 w 56"/>
                  <a:gd name="T7" fmla="*/ 26 h 82"/>
                  <a:gd name="T8" fmla="*/ 56 w 56"/>
                  <a:gd name="T9" fmla="*/ 19 h 82"/>
                  <a:gd name="T10" fmla="*/ 56 w 56"/>
                  <a:gd name="T11" fmla="*/ 12 h 82"/>
                  <a:gd name="T12" fmla="*/ 53 w 56"/>
                  <a:gd name="T13" fmla="*/ 4 h 82"/>
                  <a:gd name="T14" fmla="*/ 45 w 56"/>
                  <a:gd name="T15" fmla="*/ 0 h 82"/>
                  <a:gd name="T16" fmla="*/ 38 w 56"/>
                  <a:gd name="T17" fmla="*/ 0 h 82"/>
                  <a:gd name="T18" fmla="*/ 30 w 56"/>
                  <a:gd name="T19" fmla="*/ 0 h 82"/>
                  <a:gd name="T20" fmla="*/ 23 w 56"/>
                  <a:gd name="T21" fmla="*/ 4 h 82"/>
                  <a:gd name="T22" fmla="*/ 15 w 56"/>
                  <a:gd name="T23" fmla="*/ 12 h 82"/>
                  <a:gd name="T24" fmla="*/ 12 w 56"/>
                  <a:gd name="T25" fmla="*/ 19 h 82"/>
                  <a:gd name="T26" fmla="*/ 12 w 56"/>
                  <a:gd name="T27" fmla="*/ 19 h 82"/>
                  <a:gd name="T28" fmla="*/ 23 w 56"/>
                  <a:gd name="T29" fmla="*/ 12 h 82"/>
                  <a:gd name="T30" fmla="*/ 26 w 56"/>
                  <a:gd name="T31" fmla="*/ 8 h 82"/>
                  <a:gd name="T32" fmla="*/ 30 w 56"/>
                  <a:gd name="T33" fmla="*/ 8 h 82"/>
                  <a:gd name="T34" fmla="*/ 38 w 56"/>
                  <a:gd name="T35" fmla="*/ 8 h 82"/>
                  <a:gd name="T36" fmla="*/ 41 w 56"/>
                  <a:gd name="T37" fmla="*/ 12 h 82"/>
                  <a:gd name="T38" fmla="*/ 45 w 56"/>
                  <a:gd name="T39" fmla="*/ 19 h 82"/>
                  <a:gd name="T40" fmla="*/ 45 w 56"/>
                  <a:gd name="T41" fmla="*/ 23 h 82"/>
                  <a:gd name="T42" fmla="*/ 45 w 56"/>
                  <a:gd name="T43" fmla="*/ 30 h 82"/>
                  <a:gd name="T44" fmla="*/ 41 w 56"/>
                  <a:gd name="T45" fmla="*/ 34 h 82"/>
                  <a:gd name="T46" fmla="*/ 30 w 56"/>
                  <a:gd name="T47" fmla="*/ 52 h 82"/>
                  <a:gd name="T48" fmla="*/ 0 w 56"/>
                  <a:gd name="T49" fmla="*/ 82 h 82"/>
                  <a:gd name="T50" fmla="*/ 0 w 56"/>
                  <a:gd name="T51" fmla="*/ 82 h 82"/>
                  <a:gd name="T52" fmla="*/ 45 w 56"/>
                  <a:gd name="T53" fmla="*/ 82 h 82"/>
                  <a:gd name="T54" fmla="*/ 53 w 56"/>
                  <a:gd name="T55" fmla="*/ 67 h 82"/>
                  <a:gd name="T56" fmla="*/ 49 w 56"/>
                  <a:gd name="T57" fmla="*/ 64 h 82"/>
                  <a:gd name="T58" fmla="*/ 45 w 56"/>
                  <a:gd name="T59" fmla="*/ 71 h 82"/>
                  <a:gd name="T60" fmla="*/ 41 w 56"/>
                  <a:gd name="T61" fmla="*/ 75 h 82"/>
                  <a:gd name="T62" fmla="*/ 15 w 56"/>
                  <a:gd name="T63" fmla="*/ 75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82"/>
                  <a:gd name="T98" fmla="*/ 56 w 56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82">
                    <a:moveTo>
                      <a:pt x="15" y="75"/>
                    </a:moveTo>
                    <a:lnTo>
                      <a:pt x="41" y="45"/>
                    </a:lnTo>
                    <a:lnTo>
                      <a:pt x="53" y="30"/>
                    </a:lnTo>
                    <a:lnTo>
                      <a:pt x="56" y="26"/>
                    </a:lnTo>
                    <a:lnTo>
                      <a:pt x="56" y="19"/>
                    </a:lnTo>
                    <a:lnTo>
                      <a:pt x="56" y="12"/>
                    </a:lnTo>
                    <a:lnTo>
                      <a:pt x="53" y="4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5" y="12"/>
                    </a:lnTo>
                    <a:lnTo>
                      <a:pt x="12" y="19"/>
                    </a:lnTo>
                    <a:lnTo>
                      <a:pt x="23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8" y="8"/>
                    </a:lnTo>
                    <a:lnTo>
                      <a:pt x="41" y="12"/>
                    </a:lnTo>
                    <a:lnTo>
                      <a:pt x="45" y="19"/>
                    </a:lnTo>
                    <a:lnTo>
                      <a:pt x="45" y="23"/>
                    </a:lnTo>
                    <a:lnTo>
                      <a:pt x="45" y="30"/>
                    </a:lnTo>
                    <a:lnTo>
                      <a:pt x="41" y="34"/>
                    </a:lnTo>
                    <a:lnTo>
                      <a:pt x="30" y="52"/>
                    </a:lnTo>
                    <a:lnTo>
                      <a:pt x="0" y="82"/>
                    </a:lnTo>
                    <a:lnTo>
                      <a:pt x="45" y="82"/>
                    </a:lnTo>
                    <a:lnTo>
                      <a:pt x="53" y="67"/>
                    </a:lnTo>
                    <a:lnTo>
                      <a:pt x="49" y="64"/>
                    </a:lnTo>
                    <a:lnTo>
                      <a:pt x="45" y="71"/>
                    </a:lnTo>
                    <a:lnTo>
                      <a:pt x="41" y="75"/>
                    </a:lnTo>
                    <a:lnTo>
                      <a:pt x="15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1" name="Freeform 84"/>
              <p:cNvSpPr>
                <a:spLocks/>
              </p:cNvSpPr>
              <p:nvPr/>
            </p:nvSpPr>
            <p:spPr bwMode="auto">
              <a:xfrm>
                <a:off x="2774" y="1967"/>
                <a:ext cx="34" cy="104"/>
              </a:xfrm>
              <a:custGeom>
                <a:avLst/>
                <a:gdLst>
                  <a:gd name="T0" fmla="*/ 19 w 34"/>
                  <a:gd name="T1" fmla="*/ 0 h 104"/>
                  <a:gd name="T2" fmla="*/ 23 w 34"/>
                  <a:gd name="T3" fmla="*/ 15 h 104"/>
                  <a:gd name="T4" fmla="*/ 23 w 34"/>
                  <a:gd name="T5" fmla="*/ 34 h 104"/>
                  <a:gd name="T6" fmla="*/ 23 w 34"/>
                  <a:gd name="T7" fmla="*/ 56 h 104"/>
                  <a:gd name="T8" fmla="*/ 15 w 34"/>
                  <a:gd name="T9" fmla="*/ 78 h 104"/>
                  <a:gd name="T10" fmla="*/ 8 w 34"/>
                  <a:gd name="T11" fmla="*/ 93 h 104"/>
                  <a:gd name="T12" fmla="*/ 0 w 34"/>
                  <a:gd name="T13" fmla="*/ 104 h 104"/>
                  <a:gd name="T14" fmla="*/ 0 w 34"/>
                  <a:gd name="T15" fmla="*/ 104 h 104"/>
                  <a:gd name="T16" fmla="*/ 12 w 34"/>
                  <a:gd name="T17" fmla="*/ 93 h 104"/>
                  <a:gd name="T18" fmla="*/ 23 w 34"/>
                  <a:gd name="T19" fmla="*/ 82 h 104"/>
                  <a:gd name="T20" fmla="*/ 26 w 34"/>
                  <a:gd name="T21" fmla="*/ 75 h 104"/>
                  <a:gd name="T22" fmla="*/ 30 w 34"/>
                  <a:gd name="T23" fmla="*/ 60 h 104"/>
                  <a:gd name="T24" fmla="*/ 34 w 34"/>
                  <a:gd name="T25" fmla="*/ 45 h 104"/>
                  <a:gd name="T26" fmla="*/ 34 w 34"/>
                  <a:gd name="T27" fmla="*/ 34 h 104"/>
                  <a:gd name="T28" fmla="*/ 30 w 34"/>
                  <a:gd name="T29" fmla="*/ 23 h 104"/>
                  <a:gd name="T30" fmla="*/ 26 w 34"/>
                  <a:gd name="T31" fmla="*/ 12 h 104"/>
                  <a:gd name="T32" fmla="*/ 23 w 34"/>
                  <a:gd name="T33" fmla="*/ 0 h 104"/>
                  <a:gd name="T34" fmla="*/ 19 w 34"/>
                  <a:gd name="T35" fmla="*/ 0 h 10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"/>
                  <a:gd name="T55" fmla="*/ 0 h 104"/>
                  <a:gd name="T56" fmla="*/ 34 w 34"/>
                  <a:gd name="T57" fmla="*/ 104 h 10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" h="104">
                    <a:moveTo>
                      <a:pt x="19" y="0"/>
                    </a:moveTo>
                    <a:lnTo>
                      <a:pt x="23" y="15"/>
                    </a:lnTo>
                    <a:lnTo>
                      <a:pt x="23" y="34"/>
                    </a:lnTo>
                    <a:lnTo>
                      <a:pt x="23" y="56"/>
                    </a:lnTo>
                    <a:lnTo>
                      <a:pt x="15" y="78"/>
                    </a:lnTo>
                    <a:lnTo>
                      <a:pt x="8" y="93"/>
                    </a:lnTo>
                    <a:lnTo>
                      <a:pt x="0" y="104"/>
                    </a:lnTo>
                    <a:lnTo>
                      <a:pt x="12" y="93"/>
                    </a:lnTo>
                    <a:lnTo>
                      <a:pt x="23" y="82"/>
                    </a:lnTo>
                    <a:lnTo>
                      <a:pt x="26" y="75"/>
                    </a:lnTo>
                    <a:lnTo>
                      <a:pt x="30" y="60"/>
                    </a:lnTo>
                    <a:lnTo>
                      <a:pt x="34" y="45"/>
                    </a:lnTo>
                    <a:lnTo>
                      <a:pt x="34" y="34"/>
                    </a:lnTo>
                    <a:lnTo>
                      <a:pt x="30" y="23"/>
                    </a:lnTo>
                    <a:lnTo>
                      <a:pt x="26" y="12"/>
                    </a:lnTo>
                    <a:lnTo>
                      <a:pt x="23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2" name="Freeform 66"/>
              <p:cNvSpPr>
                <a:spLocks/>
              </p:cNvSpPr>
              <p:nvPr/>
            </p:nvSpPr>
            <p:spPr bwMode="auto">
              <a:xfrm>
                <a:off x="2138" y="2031"/>
                <a:ext cx="85" cy="96"/>
              </a:xfrm>
              <a:custGeom>
                <a:avLst/>
                <a:gdLst>
                  <a:gd name="T0" fmla="*/ 29 w 85"/>
                  <a:gd name="T1" fmla="*/ 70 h 96"/>
                  <a:gd name="T2" fmla="*/ 56 w 85"/>
                  <a:gd name="T3" fmla="*/ 96 h 96"/>
                  <a:gd name="T4" fmla="*/ 85 w 85"/>
                  <a:gd name="T5" fmla="*/ 0 h 96"/>
                  <a:gd name="T6" fmla="*/ 0 w 85"/>
                  <a:gd name="T7" fmla="*/ 48 h 96"/>
                  <a:gd name="T8" fmla="*/ 29 w 85"/>
                  <a:gd name="T9" fmla="*/ 7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5"/>
                  <a:gd name="T16" fmla="*/ 0 h 96"/>
                  <a:gd name="T17" fmla="*/ 85 w 85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5" h="96">
                    <a:moveTo>
                      <a:pt x="29" y="70"/>
                    </a:moveTo>
                    <a:lnTo>
                      <a:pt x="56" y="96"/>
                    </a:lnTo>
                    <a:lnTo>
                      <a:pt x="85" y="0"/>
                    </a:lnTo>
                    <a:lnTo>
                      <a:pt x="0" y="48"/>
                    </a:lnTo>
                    <a:lnTo>
                      <a:pt x="29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3" name="Line 67"/>
              <p:cNvSpPr>
                <a:spLocks noChangeShapeType="1"/>
              </p:cNvSpPr>
              <p:nvPr/>
            </p:nvSpPr>
            <p:spPr bwMode="auto">
              <a:xfrm flipH="1">
                <a:off x="1490" y="2101"/>
                <a:ext cx="677" cy="8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4" name="Freeform 115"/>
              <p:cNvSpPr>
                <a:spLocks/>
              </p:cNvSpPr>
              <p:nvPr/>
            </p:nvSpPr>
            <p:spPr bwMode="auto">
              <a:xfrm>
                <a:off x="2242" y="1504"/>
                <a:ext cx="108" cy="104"/>
              </a:xfrm>
              <a:custGeom>
                <a:avLst/>
                <a:gdLst>
                  <a:gd name="T0" fmla="*/ 0 w 108"/>
                  <a:gd name="T1" fmla="*/ 0 h 104"/>
                  <a:gd name="T2" fmla="*/ 0 w 108"/>
                  <a:gd name="T3" fmla="*/ 3 h 104"/>
                  <a:gd name="T4" fmla="*/ 11 w 108"/>
                  <a:gd name="T5" fmla="*/ 3 h 104"/>
                  <a:gd name="T6" fmla="*/ 11 w 108"/>
                  <a:gd name="T7" fmla="*/ 7 h 104"/>
                  <a:gd name="T8" fmla="*/ 15 w 108"/>
                  <a:gd name="T9" fmla="*/ 15 h 104"/>
                  <a:gd name="T10" fmla="*/ 15 w 108"/>
                  <a:gd name="T11" fmla="*/ 66 h 104"/>
                  <a:gd name="T12" fmla="*/ 15 w 108"/>
                  <a:gd name="T13" fmla="*/ 70 h 104"/>
                  <a:gd name="T14" fmla="*/ 15 w 108"/>
                  <a:gd name="T15" fmla="*/ 81 h 104"/>
                  <a:gd name="T16" fmla="*/ 19 w 108"/>
                  <a:gd name="T17" fmla="*/ 92 h 104"/>
                  <a:gd name="T18" fmla="*/ 30 w 108"/>
                  <a:gd name="T19" fmla="*/ 100 h 104"/>
                  <a:gd name="T20" fmla="*/ 41 w 108"/>
                  <a:gd name="T21" fmla="*/ 104 h 104"/>
                  <a:gd name="T22" fmla="*/ 52 w 108"/>
                  <a:gd name="T23" fmla="*/ 104 h 104"/>
                  <a:gd name="T24" fmla="*/ 71 w 108"/>
                  <a:gd name="T25" fmla="*/ 104 h 104"/>
                  <a:gd name="T26" fmla="*/ 82 w 108"/>
                  <a:gd name="T27" fmla="*/ 92 h 104"/>
                  <a:gd name="T28" fmla="*/ 86 w 108"/>
                  <a:gd name="T29" fmla="*/ 89 h 104"/>
                  <a:gd name="T30" fmla="*/ 89 w 108"/>
                  <a:gd name="T31" fmla="*/ 81 h 104"/>
                  <a:gd name="T32" fmla="*/ 93 w 108"/>
                  <a:gd name="T33" fmla="*/ 66 h 104"/>
                  <a:gd name="T34" fmla="*/ 93 w 108"/>
                  <a:gd name="T35" fmla="*/ 18 h 104"/>
                  <a:gd name="T36" fmla="*/ 93 w 108"/>
                  <a:gd name="T37" fmla="*/ 11 h 104"/>
                  <a:gd name="T38" fmla="*/ 93 w 108"/>
                  <a:gd name="T39" fmla="*/ 7 h 104"/>
                  <a:gd name="T40" fmla="*/ 97 w 108"/>
                  <a:gd name="T41" fmla="*/ 3 h 104"/>
                  <a:gd name="T42" fmla="*/ 104 w 108"/>
                  <a:gd name="T43" fmla="*/ 3 h 104"/>
                  <a:gd name="T44" fmla="*/ 108 w 108"/>
                  <a:gd name="T45" fmla="*/ 3 h 104"/>
                  <a:gd name="T46" fmla="*/ 108 w 108"/>
                  <a:gd name="T47" fmla="*/ 0 h 104"/>
                  <a:gd name="T48" fmla="*/ 71 w 108"/>
                  <a:gd name="T49" fmla="*/ 0 h 104"/>
                  <a:gd name="T50" fmla="*/ 71 w 108"/>
                  <a:gd name="T51" fmla="*/ 3 h 104"/>
                  <a:gd name="T52" fmla="*/ 78 w 108"/>
                  <a:gd name="T53" fmla="*/ 3 h 104"/>
                  <a:gd name="T54" fmla="*/ 82 w 108"/>
                  <a:gd name="T55" fmla="*/ 7 h 104"/>
                  <a:gd name="T56" fmla="*/ 86 w 108"/>
                  <a:gd name="T57" fmla="*/ 11 h 104"/>
                  <a:gd name="T58" fmla="*/ 86 w 108"/>
                  <a:gd name="T59" fmla="*/ 18 h 104"/>
                  <a:gd name="T60" fmla="*/ 86 w 108"/>
                  <a:gd name="T61" fmla="*/ 66 h 104"/>
                  <a:gd name="T62" fmla="*/ 86 w 108"/>
                  <a:gd name="T63" fmla="*/ 70 h 104"/>
                  <a:gd name="T64" fmla="*/ 82 w 108"/>
                  <a:gd name="T65" fmla="*/ 81 h 104"/>
                  <a:gd name="T66" fmla="*/ 78 w 108"/>
                  <a:gd name="T67" fmla="*/ 89 h 104"/>
                  <a:gd name="T68" fmla="*/ 67 w 108"/>
                  <a:gd name="T69" fmla="*/ 96 h 104"/>
                  <a:gd name="T70" fmla="*/ 56 w 108"/>
                  <a:gd name="T71" fmla="*/ 96 h 104"/>
                  <a:gd name="T72" fmla="*/ 45 w 108"/>
                  <a:gd name="T73" fmla="*/ 96 h 104"/>
                  <a:gd name="T74" fmla="*/ 37 w 108"/>
                  <a:gd name="T75" fmla="*/ 89 h 104"/>
                  <a:gd name="T76" fmla="*/ 30 w 108"/>
                  <a:gd name="T77" fmla="*/ 81 h 104"/>
                  <a:gd name="T78" fmla="*/ 30 w 108"/>
                  <a:gd name="T79" fmla="*/ 66 h 104"/>
                  <a:gd name="T80" fmla="*/ 30 w 108"/>
                  <a:gd name="T81" fmla="*/ 15 h 104"/>
                  <a:gd name="T82" fmla="*/ 30 w 108"/>
                  <a:gd name="T83" fmla="*/ 11 h 104"/>
                  <a:gd name="T84" fmla="*/ 30 w 108"/>
                  <a:gd name="T85" fmla="*/ 7 h 104"/>
                  <a:gd name="T86" fmla="*/ 33 w 108"/>
                  <a:gd name="T87" fmla="*/ 3 h 104"/>
                  <a:gd name="T88" fmla="*/ 41 w 108"/>
                  <a:gd name="T89" fmla="*/ 3 h 104"/>
                  <a:gd name="T90" fmla="*/ 45 w 108"/>
                  <a:gd name="T91" fmla="*/ 3 h 104"/>
                  <a:gd name="T92" fmla="*/ 45 w 108"/>
                  <a:gd name="T93" fmla="*/ 0 h 104"/>
                  <a:gd name="T94" fmla="*/ 0 w 108"/>
                  <a:gd name="T95" fmla="*/ 0 h 1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08"/>
                  <a:gd name="T145" fmla="*/ 0 h 104"/>
                  <a:gd name="T146" fmla="*/ 108 w 108"/>
                  <a:gd name="T147" fmla="*/ 104 h 1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08" h="104">
                    <a:moveTo>
                      <a:pt x="0" y="0"/>
                    </a:moveTo>
                    <a:lnTo>
                      <a:pt x="0" y="3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5"/>
                    </a:lnTo>
                    <a:lnTo>
                      <a:pt x="15" y="66"/>
                    </a:lnTo>
                    <a:lnTo>
                      <a:pt x="15" y="70"/>
                    </a:lnTo>
                    <a:lnTo>
                      <a:pt x="15" y="81"/>
                    </a:lnTo>
                    <a:lnTo>
                      <a:pt x="19" y="92"/>
                    </a:lnTo>
                    <a:lnTo>
                      <a:pt x="30" y="100"/>
                    </a:lnTo>
                    <a:lnTo>
                      <a:pt x="41" y="104"/>
                    </a:lnTo>
                    <a:lnTo>
                      <a:pt x="52" y="104"/>
                    </a:lnTo>
                    <a:lnTo>
                      <a:pt x="71" y="104"/>
                    </a:lnTo>
                    <a:lnTo>
                      <a:pt x="82" y="92"/>
                    </a:lnTo>
                    <a:lnTo>
                      <a:pt x="86" y="89"/>
                    </a:lnTo>
                    <a:lnTo>
                      <a:pt x="89" y="81"/>
                    </a:lnTo>
                    <a:lnTo>
                      <a:pt x="93" y="66"/>
                    </a:lnTo>
                    <a:lnTo>
                      <a:pt x="93" y="18"/>
                    </a:lnTo>
                    <a:lnTo>
                      <a:pt x="93" y="11"/>
                    </a:lnTo>
                    <a:lnTo>
                      <a:pt x="93" y="7"/>
                    </a:lnTo>
                    <a:lnTo>
                      <a:pt x="97" y="3"/>
                    </a:lnTo>
                    <a:lnTo>
                      <a:pt x="104" y="3"/>
                    </a:lnTo>
                    <a:lnTo>
                      <a:pt x="108" y="3"/>
                    </a:lnTo>
                    <a:lnTo>
                      <a:pt x="108" y="0"/>
                    </a:lnTo>
                    <a:lnTo>
                      <a:pt x="71" y="0"/>
                    </a:lnTo>
                    <a:lnTo>
                      <a:pt x="71" y="3"/>
                    </a:lnTo>
                    <a:lnTo>
                      <a:pt x="78" y="3"/>
                    </a:lnTo>
                    <a:lnTo>
                      <a:pt x="82" y="7"/>
                    </a:lnTo>
                    <a:lnTo>
                      <a:pt x="86" y="11"/>
                    </a:lnTo>
                    <a:lnTo>
                      <a:pt x="86" y="18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81"/>
                    </a:lnTo>
                    <a:lnTo>
                      <a:pt x="78" y="89"/>
                    </a:lnTo>
                    <a:lnTo>
                      <a:pt x="67" y="96"/>
                    </a:lnTo>
                    <a:lnTo>
                      <a:pt x="56" y="96"/>
                    </a:lnTo>
                    <a:lnTo>
                      <a:pt x="45" y="96"/>
                    </a:lnTo>
                    <a:lnTo>
                      <a:pt x="37" y="89"/>
                    </a:lnTo>
                    <a:lnTo>
                      <a:pt x="30" y="81"/>
                    </a:lnTo>
                    <a:lnTo>
                      <a:pt x="30" y="66"/>
                    </a:lnTo>
                    <a:lnTo>
                      <a:pt x="30" y="15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3" y="3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5" name="Freeform 116"/>
              <p:cNvSpPr>
                <a:spLocks/>
              </p:cNvSpPr>
              <p:nvPr/>
            </p:nvSpPr>
            <p:spPr bwMode="auto">
              <a:xfrm>
                <a:off x="2354" y="1504"/>
                <a:ext cx="108" cy="104"/>
              </a:xfrm>
              <a:custGeom>
                <a:avLst/>
                <a:gdLst>
                  <a:gd name="T0" fmla="*/ 0 w 108"/>
                  <a:gd name="T1" fmla="*/ 0 h 104"/>
                  <a:gd name="T2" fmla="*/ 0 w 108"/>
                  <a:gd name="T3" fmla="*/ 3 h 104"/>
                  <a:gd name="T4" fmla="*/ 7 w 108"/>
                  <a:gd name="T5" fmla="*/ 3 h 104"/>
                  <a:gd name="T6" fmla="*/ 15 w 108"/>
                  <a:gd name="T7" fmla="*/ 11 h 104"/>
                  <a:gd name="T8" fmla="*/ 15 w 108"/>
                  <a:gd name="T9" fmla="*/ 11 h 104"/>
                  <a:gd name="T10" fmla="*/ 15 w 108"/>
                  <a:gd name="T11" fmla="*/ 81 h 104"/>
                  <a:gd name="T12" fmla="*/ 15 w 108"/>
                  <a:gd name="T13" fmla="*/ 89 h 104"/>
                  <a:gd name="T14" fmla="*/ 11 w 108"/>
                  <a:gd name="T15" fmla="*/ 96 h 104"/>
                  <a:gd name="T16" fmla="*/ 7 w 108"/>
                  <a:gd name="T17" fmla="*/ 96 h 104"/>
                  <a:gd name="T18" fmla="*/ 0 w 108"/>
                  <a:gd name="T19" fmla="*/ 100 h 104"/>
                  <a:gd name="T20" fmla="*/ 0 w 108"/>
                  <a:gd name="T21" fmla="*/ 104 h 104"/>
                  <a:gd name="T22" fmla="*/ 37 w 108"/>
                  <a:gd name="T23" fmla="*/ 104 h 104"/>
                  <a:gd name="T24" fmla="*/ 37 w 108"/>
                  <a:gd name="T25" fmla="*/ 100 h 104"/>
                  <a:gd name="T26" fmla="*/ 29 w 108"/>
                  <a:gd name="T27" fmla="*/ 96 h 104"/>
                  <a:gd name="T28" fmla="*/ 26 w 108"/>
                  <a:gd name="T29" fmla="*/ 96 h 104"/>
                  <a:gd name="T30" fmla="*/ 22 w 108"/>
                  <a:gd name="T31" fmla="*/ 89 h 104"/>
                  <a:gd name="T32" fmla="*/ 22 w 108"/>
                  <a:gd name="T33" fmla="*/ 81 h 104"/>
                  <a:gd name="T34" fmla="*/ 22 w 108"/>
                  <a:gd name="T35" fmla="*/ 18 h 104"/>
                  <a:gd name="T36" fmla="*/ 89 w 108"/>
                  <a:gd name="T37" fmla="*/ 104 h 104"/>
                  <a:gd name="T38" fmla="*/ 93 w 108"/>
                  <a:gd name="T39" fmla="*/ 104 h 104"/>
                  <a:gd name="T40" fmla="*/ 93 w 108"/>
                  <a:gd name="T41" fmla="*/ 18 h 104"/>
                  <a:gd name="T42" fmla="*/ 93 w 108"/>
                  <a:gd name="T43" fmla="*/ 11 h 104"/>
                  <a:gd name="T44" fmla="*/ 96 w 108"/>
                  <a:gd name="T45" fmla="*/ 7 h 104"/>
                  <a:gd name="T46" fmla="*/ 100 w 108"/>
                  <a:gd name="T47" fmla="*/ 3 h 104"/>
                  <a:gd name="T48" fmla="*/ 108 w 108"/>
                  <a:gd name="T49" fmla="*/ 3 h 104"/>
                  <a:gd name="T50" fmla="*/ 108 w 108"/>
                  <a:gd name="T51" fmla="*/ 3 h 104"/>
                  <a:gd name="T52" fmla="*/ 108 w 108"/>
                  <a:gd name="T53" fmla="*/ 0 h 104"/>
                  <a:gd name="T54" fmla="*/ 70 w 108"/>
                  <a:gd name="T55" fmla="*/ 0 h 104"/>
                  <a:gd name="T56" fmla="*/ 70 w 108"/>
                  <a:gd name="T57" fmla="*/ 3 h 104"/>
                  <a:gd name="T58" fmla="*/ 74 w 108"/>
                  <a:gd name="T59" fmla="*/ 3 h 104"/>
                  <a:gd name="T60" fmla="*/ 78 w 108"/>
                  <a:gd name="T61" fmla="*/ 3 h 104"/>
                  <a:gd name="T62" fmla="*/ 85 w 108"/>
                  <a:gd name="T63" fmla="*/ 7 h 104"/>
                  <a:gd name="T64" fmla="*/ 85 w 108"/>
                  <a:gd name="T65" fmla="*/ 11 h 104"/>
                  <a:gd name="T66" fmla="*/ 85 w 108"/>
                  <a:gd name="T67" fmla="*/ 18 h 104"/>
                  <a:gd name="T68" fmla="*/ 85 w 108"/>
                  <a:gd name="T69" fmla="*/ 74 h 104"/>
                  <a:gd name="T70" fmla="*/ 26 w 108"/>
                  <a:gd name="T71" fmla="*/ 0 h 104"/>
                  <a:gd name="T72" fmla="*/ 0 w 108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104"/>
                  <a:gd name="T113" fmla="*/ 108 w 108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104">
                    <a:moveTo>
                      <a:pt x="0" y="0"/>
                    </a:moveTo>
                    <a:lnTo>
                      <a:pt x="0" y="3"/>
                    </a:lnTo>
                    <a:lnTo>
                      <a:pt x="7" y="3"/>
                    </a:lnTo>
                    <a:lnTo>
                      <a:pt x="15" y="11"/>
                    </a:lnTo>
                    <a:lnTo>
                      <a:pt x="15" y="81"/>
                    </a:lnTo>
                    <a:lnTo>
                      <a:pt x="15" y="89"/>
                    </a:lnTo>
                    <a:lnTo>
                      <a:pt x="11" y="96"/>
                    </a:lnTo>
                    <a:lnTo>
                      <a:pt x="7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7" y="104"/>
                    </a:lnTo>
                    <a:lnTo>
                      <a:pt x="37" y="100"/>
                    </a:lnTo>
                    <a:lnTo>
                      <a:pt x="29" y="96"/>
                    </a:lnTo>
                    <a:lnTo>
                      <a:pt x="26" y="96"/>
                    </a:lnTo>
                    <a:lnTo>
                      <a:pt x="22" y="89"/>
                    </a:lnTo>
                    <a:lnTo>
                      <a:pt x="22" y="81"/>
                    </a:lnTo>
                    <a:lnTo>
                      <a:pt x="22" y="18"/>
                    </a:lnTo>
                    <a:lnTo>
                      <a:pt x="89" y="104"/>
                    </a:lnTo>
                    <a:lnTo>
                      <a:pt x="93" y="104"/>
                    </a:lnTo>
                    <a:lnTo>
                      <a:pt x="93" y="18"/>
                    </a:lnTo>
                    <a:lnTo>
                      <a:pt x="93" y="11"/>
                    </a:lnTo>
                    <a:lnTo>
                      <a:pt x="96" y="7"/>
                    </a:lnTo>
                    <a:lnTo>
                      <a:pt x="100" y="3"/>
                    </a:lnTo>
                    <a:lnTo>
                      <a:pt x="108" y="3"/>
                    </a:lnTo>
                    <a:lnTo>
                      <a:pt x="108" y="0"/>
                    </a:lnTo>
                    <a:lnTo>
                      <a:pt x="70" y="0"/>
                    </a:lnTo>
                    <a:lnTo>
                      <a:pt x="70" y="3"/>
                    </a:lnTo>
                    <a:lnTo>
                      <a:pt x="74" y="3"/>
                    </a:lnTo>
                    <a:lnTo>
                      <a:pt x="78" y="3"/>
                    </a:lnTo>
                    <a:lnTo>
                      <a:pt x="85" y="7"/>
                    </a:lnTo>
                    <a:lnTo>
                      <a:pt x="85" y="11"/>
                    </a:lnTo>
                    <a:lnTo>
                      <a:pt x="85" y="18"/>
                    </a:lnTo>
                    <a:lnTo>
                      <a:pt x="85" y="74"/>
                    </a:lnTo>
                    <a:lnTo>
                      <a:pt x="2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6" name="Freeform 117"/>
              <p:cNvSpPr>
                <a:spLocks noEditPoints="1"/>
              </p:cNvSpPr>
              <p:nvPr/>
            </p:nvSpPr>
            <p:spPr bwMode="auto">
              <a:xfrm>
                <a:off x="2469" y="1504"/>
                <a:ext cx="101" cy="104"/>
              </a:xfrm>
              <a:custGeom>
                <a:avLst/>
                <a:gdLst>
                  <a:gd name="T0" fmla="*/ 0 w 101"/>
                  <a:gd name="T1" fmla="*/ 0 h 104"/>
                  <a:gd name="T2" fmla="*/ 0 w 101"/>
                  <a:gd name="T3" fmla="*/ 3 h 104"/>
                  <a:gd name="T4" fmla="*/ 4 w 101"/>
                  <a:gd name="T5" fmla="*/ 3 h 104"/>
                  <a:gd name="T6" fmla="*/ 11 w 101"/>
                  <a:gd name="T7" fmla="*/ 3 h 104"/>
                  <a:gd name="T8" fmla="*/ 11 w 101"/>
                  <a:gd name="T9" fmla="*/ 7 h 104"/>
                  <a:gd name="T10" fmla="*/ 15 w 101"/>
                  <a:gd name="T11" fmla="*/ 15 h 104"/>
                  <a:gd name="T12" fmla="*/ 15 w 101"/>
                  <a:gd name="T13" fmla="*/ 89 h 104"/>
                  <a:gd name="T14" fmla="*/ 11 w 101"/>
                  <a:gd name="T15" fmla="*/ 92 h 104"/>
                  <a:gd name="T16" fmla="*/ 11 w 101"/>
                  <a:gd name="T17" fmla="*/ 96 h 104"/>
                  <a:gd name="T18" fmla="*/ 4 w 101"/>
                  <a:gd name="T19" fmla="*/ 96 h 104"/>
                  <a:gd name="T20" fmla="*/ 0 w 101"/>
                  <a:gd name="T21" fmla="*/ 100 h 104"/>
                  <a:gd name="T22" fmla="*/ 0 w 101"/>
                  <a:gd name="T23" fmla="*/ 104 h 104"/>
                  <a:gd name="T24" fmla="*/ 48 w 101"/>
                  <a:gd name="T25" fmla="*/ 104 h 104"/>
                  <a:gd name="T26" fmla="*/ 60 w 101"/>
                  <a:gd name="T27" fmla="*/ 100 h 104"/>
                  <a:gd name="T28" fmla="*/ 71 w 101"/>
                  <a:gd name="T29" fmla="*/ 96 h 104"/>
                  <a:gd name="T30" fmla="*/ 78 w 101"/>
                  <a:gd name="T31" fmla="*/ 92 h 104"/>
                  <a:gd name="T32" fmla="*/ 86 w 101"/>
                  <a:gd name="T33" fmla="*/ 89 h 104"/>
                  <a:gd name="T34" fmla="*/ 93 w 101"/>
                  <a:gd name="T35" fmla="*/ 81 h 104"/>
                  <a:gd name="T36" fmla="*/ 97 w 101"/>
                  <a:gd name="T37" fmla="*/ 70 h 104"/>
                  <a:gd name="T38" fmla="*/ 101 w 101"/>
                  <a:gd name="T39" fmla="*/ 59 h 104"/>
                  <a:gd name="T40" fmla="*/ 101 w 101"/>
                  <a:gd name="T41" fmla="*/ 48 h 104"/>
                  <a:gd name="T42" fmla="*/ 101 w 101"/>
                  <a:gd name="T43" fmla="*/ 37 h 104"/>
                  <a:gd name="T44" fmla="*/ 97 w 101"/>
                  <a:gd name="T45" fmla="*/ 26 h 104"/>
                  <a:gd name="T46" fmla="*/ 89 w 101"/>
                  <a:gd name="T47" fmla="*/ 18 h 104"/>
                  <a:gd name="T48" fmla="*/ 82 w 101"/>
                  <a:gd name="T49" fmla="*/ 11 h 104"/>
                  <a:gd name="T50" fmla="*/ 71 w 101"/>
                  <a:gd name="T51" fmla="*/ 3 h 104"/>
                  <a:gd name="T52" fmla="*/ 45 w 101"/>
                  <a:gd name="T53" fmla="*/ 0 h 104"/>
                  <a:gd name="T54" fmla="*/ 0 w 101"/>
                  <a:gd name="T55" fmla="*/ 0 h 104"/>
                  <a:gd name="T56" fmla="*/ 30 w 101"/>
                  <a:gd name="T57" fmla="*/ 11 h 104"/>
                  <a:gd name="T58" fmla="*/ 30 w 101"/>
                  <a:gd name="T59" fmla="*/ 7 h 104"/>
                  <a:gd name="T60" fmla="*/ 37 w 101"/>
                  <a:gd name="T61" fmla="*/ 3 h 104"/>
                  <a:gd name="T62" fmla="*/ 52 w 101"/>
                  <a:gd name="T63" fmla="*/ 7 h 104"/>
                  <a:gd name="T64" fmla="*/ 63 w 101"/>
                  <a:gd name="T65" fmla="*/ 11 h 104"/>
                  <a:gd name="T66" fmla="*/ 75 w 101"/>
                  <a:gd name="T67" fmla="*/ 18 h 104"/>
                  <a:gd name="T68" fmla="*/ 82 w 101"/>
                  <a:gd name="T69" fmla="*/ 26 h 104"/>
                  <a:gd name="T70" fmla="*/ 86 w 101"/>
                  <a:gd name="T71" fmla="*/ 37 h 104"/>
                  <a:gd name="T72" fmla="*/ 86 w 101"/>
                  <a:gd name="T73" fmla="*/ 52 h 104"/>
                  <a:gd name="T74" fmla="*/ 82 w 101"/>
                  <a:gd name="T75" fmla="*/ 70 h 104"/>
                  <a:gd name="T76" fmla="*/ 78 w 101"/>
                  <a:gd name="T77" fmla="*/ 78 h 104"/>
                  <a:gd name="T78" fmla="*/ 75 w 101"/>
                  <a:gd name="T79" fmla="*/ 81 h 104"/>
                  <a:gd name="T80" fmla="*/ 71 w 101"/>
                  <a:gd name="T81" fmla="*/ 89 h 104"/>
                  <a:gd name="T82" fmla="*/ 63 w 101"/>
                  <a:gd name="T83" fmla="*/ 92 h 104"/>
                  <a:gd name="T84" fmla="*/ 56 w 101"/>
                  <a:gd name="T85" fmla="*/ 92 h 104"/>
                  <a:gd name="T86" fmla="*/ 45 w 101"/>
                  <a:gd name="T87" fmla="*/ 96 h 104"/>
                  <a:gd name="T88" fmla="*/ 37 w 101"/>
                  <a:gd name="T89" fmla="*/ 96 h 104"/>
                  <a:gd name="T90" fmla="*/ 37 w 101"/>
                  <a:gd name="T91" fmla="*/ 96 h 104"/>
                  <a:gd name="T92" fmla="*/ 30 w 101"/>
                  <a:gd name="T93" fmla="*/ 96 h 104"/>
                  <a:gd name="T94" fmla="*/ 30 w 101"/>
                  <a:gd name="T95" fmla="*/ 89 h 104"/>
                  <a:gd name="T96" fmla="*/ 30 w 101"/>
                  <a:gd name="T97" fmla="*/ 11 h 1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104"/>
                  <a:gd name="T149" fmla="*/ 101 w 101"/>
                  <a:gd name="T150" fmla="*/ 104 h 10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104">
                    <a:moveTo>
                      <a:pt x="0" y="0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5"/>
                    </a:lnTo>
                    <a:lnTo>
                      <a:pt x="15" y="89"/>
                    </a:lnTo>
                    <a:lnTo>
                      <a:pt x="11" y="92"/>
                    </a:lnTo>
                    <a:lnTo>
                      <a:pt x="11" y="96"/>
                    </a:lnTo>
                    <a:lnTo>
                      <a:pt x="4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48" y="104"/>
                    </a:lnTo>
                    <a:lnTo>
                      <a:pt x="60" y="100"/>
                    </a:lnTo>
                    <a:lnTo>
                      <a:pt x="71" y="96"/>
                    </a:lnTo>
                    <a:lnTo>
                      <a:pt x="78" y="92"/>
                    </a:lnTo>
                    <a:lnTo>
                      <a:pt x="86" y="89"/>
                    </a:lnTo>
                    <a:lnTo>
                      <a:pt x="93" y="81"/>
                    </a:lnTo>
                    <a:lnTo>
                      <a:pt x="97" y="70"/>
                    </a:lnTo>
                    <a:lnTo>
                      <a:pt x="101" y="59"/>
                    </a:lnTo>
                    <a:lnTo>
                      <a:pt x="101" y="48"/>
                    </a:lnTo>
                    <a:lnTo>
                      <a:pt x="101" y="37"/>
                    </a:lnTo>
                    <a:lnTo>
                      <a:pt x="97" y="26"/>
                    </a:lnTo>
                    <a:lnTo>
                      <a:pt x="89" y="18"/>
                    </a:lnTo>
                    <a:lnTo>
                      <a:pt x="82" y="11"/>
                    </a:lnTo>
                    <a:lnTo>
                      <a:pt x="71" y="3"/>
                    </a:lnTo>
                    <a:lnTo>
                      <a:pt x="45" y="0"/>
                    </a:lnTo>
                    <a:lnTo>
                      <a:pt x="0" y="0"/>
                    </a:lnTo>
                    <a:close/>
                    <a:moveTo>
                      <a:pt x="30" y="11"/>
                    </a:moveTo>
                    <a:lnTo>
                      <a:pt x="30" y="7"/>
                    </a:lnTo>
                    <a:lnTo>
                      <a:pt x="37" y="3"/>
                    </a:lnTo>
                    <a:lnTo>
                      <a:pt x="52" y="7"/>
                    </a:lnTo>
                    <a:lnTo>
                      <a:pt x="63" y="11"/>
                    </a:lnTo>
                    <a:lnTo>
                      <a:pt x="75" y="18"/>
                    </a:lnTo>
                    <a:lnTo>
                      <a:pt x="82" y="26"/>
                    </a:lnTo>
                    <a:lnTo>
                      <a:pt x="86" y="37"/>
                    </a:lnTo>
                    <a:lnTo>
                      <a:pt x="86" y="52"/>
                    </a:lnTo>
                    <a:lnTo>
                      <a:pt x="82" y="70"/>
                    </a:lnTo>
                    <a:lnTo>
                      <a:pt x="78" y="78"/>
                    </a:lnTo>
                    <a:lnTo>
                      <a:pt x="75" y="81"/>
                    </a:lnTo>
                    <a:lnTo>
                      <a:pt x="71" y="89"/>
                    </a:lnTo>
                    <a:lnTo>
                      <a:pt x="63" y="92"/>
                    </a:lnTo>
                    <a:lnTo>
                      <a:pt x="56" y="92"/>
                    </a:lnTo>
                    <a:lnTo>
                      <a:pt x="45" y="96"/>
                    </a:lnTo>
                    <a:lnTo>
                      <a:pt x="37" y="96"/>
                    </a:lnTo>
                    <a:lnTo>
                      <a:pt x="30" y="96"/>
                    </a:lnTo>
                    <a:lnTo>
                      <a:pt x="30" y="89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8004" name="Text Box 132"/>
          <p:cNvSpPr txBox="1">
            <a:spLocks noChangeArrowheads="1"/>
          </p:cNvSpPr>
          <p:nvPr/>
        </p:nvSpPr>
        <p:spPr bwMode="auto">
          <a:xfrm>
            <a:off x="4572000" y="2019300"/>
            <a:ext cx="1206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en-US" sz="1800"/>
              <a:t>1.Neuron</a:t>
            </a:r>
          </a:p>
        </p:txBody>
      </p:sp>
      <p:sp>
        <p:nvSpPr>
          <p:cNvPr id="208005" name="Text Box 133"/>
          <p:cNvSpPr txBox="1">
            <a:spLocks noChangeArrowheads="1"/>
          </p:cNvSpPr>
          <p:nvPr/>
        </p:nvSpPr>
        <p:spPr bwMode="auto">
          <a:xfrm>
            <a:off x="4521200" y="3556000"/>
            <a:ext cx="1206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en-US" sz="1800"/>
              <a:t>2.Neuron</a:t>
            </a:r>
          </a:p>
        </p:txBody>
      </p:sp>
      <p:sp>
        <p:nvSpPr>
          <p:cNvPr id="208006" name="Text Box 134"/>
          <p:cNvSpPr txBox="1">
            <a:spLocks noChangeArrowheads="1"/>
          </p:cNvSpPr>
          <p:nvPr/>
        </p:nvSpPr>
        <p:spPr bwMode="auto">
          <a:xfrm>
            <a:off x="4584700" y="5054600"/>
            <a:ext cx="1206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en-US" sz="1800"/>
              <a:t>3.Neuron</a:t>
            </a:r>
          </a:p>
        </p:txBody>
      </p:sp>
      <p:sp>
        <p:nvSpPr>
          <p:cNvPr id="7250" name="Foliennummernplatzhalter 2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1D13AE35-6C50-468E-9BC7-E57373A985D1}" type="slidenum">
              <a:rPr lang="de-DE" sz="1000" smtClean="0"/>
              <a:pPr/>
              <a:t>5</a:t>
            </a:fld>
            <a:r>
              <a:rPr lang="de-DE" sz="1000" smtClean="0"/>
              <a:t> -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0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0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80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80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0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80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080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882" grpId="0"/>
      <p:bldP spid="207883" grpId="0"/>
      <p:bldP spid="207884" grpId="0" animBg="1"/>
      <p:bldP spid="207885" grpId="0" animBg="1"/>
      <p:bldP spid="207886" grpId="0" animBg="1"/>
      <p:bldP spid="207890" grpId="0" animBg="1"/>
      <p:bldP spid="207891" grpId="0" animBg="1"/>
      <p:bldP spid="207892" grpId="0" animBg="1"/>
      <p:bldP spid="207893" grpId="0" animBg="1"/>
      <p:bldP spid="207894" grpId="0" animBg="1"/>
      <p:bldP spid="207895" grpId="0" animBg="1"/>
      <p:bldP spid="207896" grpId="0" animBg="1"/>
      <p:bldP spid="207897" grpId="0" animBg="1"/>
      <p:bldP spid="207898" grpId="0" animBg="1"/>
      <p:bldP spid="207902" grpId="0" animBg="1"/>
      <p:bldP spid="20790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dirty="0" smtClean="0">
                <a:latin typeface="Tahoma" pitchFamily="34" charset="0"/>
              </a:rPr>
              <a:t>Rüdiger Brause: Adaptive Systeme, Institut für Informatik, WS 2013/14</a:t>
            </a:r>
            <a:endParaRPr lang="de-DE" sz="1000" dirty="0">
              <a:latin typeface="Tahoma" pitchFamily="34" charset="0"/>
            </a:endParaRPr>
          </a:p>
        </p:txBody>
      </p:sp>
      <p:sp>
        <p:nvSpPr>
          <p:cNvPr id="8195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CDD1076A-CB7C-475C-BE52-B69874DD0773}" type="slidenum">
              <a:rPr lang="de-DE" sz="1000" smtClean="0"/>
              <a:pPr/>
              <a:t>6</a:t>
            </a:fld>
            <a:r>
              <a:rPr lang="de-DE" sz="1000" smtClean="0"/>
              <a:t> -</a:t>
            </a:r>
          </a:p>
        </p:txBody>
      </p:sp>
      <p:sp>
        <p:nvSpPr>
          <p:cNvPr id="819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Klassifikation und RBF</a:t>
            </a:r>
          </a:p>
        </p:txBody>
      </p:sp>
      <p:sp>
        <p:nvSpPr>
          <p:cNvPr id="819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647700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Motivation: </a:t>
            </a:r>
            <a:r>
              <a:rPr lang="de-DE" b="0" smtClean="0"/>
              <a:t>lokale Cluster-Klassenbildung</a:t>
            </a:r>
          </a:p>
        </p:txBody>
      </p:sp>
      <p:graphicFrame>
        <p:nvGraphicFramePr>
          <p:cNvPr id="8198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94068468"/>
              </p:ext>
            </p:extLst>
          </p:nvPr>
        </p:nvGraphicFramePr>
        <p:xfrm>
          <a:off x="827088" y="2708275"/>
          <a:ext cx="5040312" cy="3359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9" name="Picture" r:id="rId4" imgW="2743200" imgH="1828800" progId="Word.Picture.8">
                  <p:embed/>
                </p:oleObj>
              </mc:Choice>
              <mc:Fallback>
                <p:oleObj name="Picture" r:id="rId4" imgW="2743200" imgH="1828800" progId="Word.Picture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2708275"/>
                        <a:ext cx="5040312" cy="3359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9" name="Rectangle 7"/>
          <p:cNvSpPr>
            <a:spLocks noChangeArrowheads="1"/>
          </p:cNvSpPr>
          <p:nvPr/>
        </p:nvSpPr>
        <p:spPr bwMode="auto">
          <a:xfrm>
            <a:off x="2411413" y="1916113"/>
            <a:ext cx="3489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spcBef>
                <a:spcPct val="0"/>
              </a:spcBef>
            </a:pPr>
            <a:r>
              <a:rPr lang="de-DE" sz="2400">
                <a:latin typeface="TIMES" charset="0"/>
                <a:cs typeface="Times New Roman" pitchFamily="18" charset="0"/>
                <a:sym typeface="Symbol" pitchFamily="18" charset="2"/>
              </a:rPr>
              <a:t></a:t>
            </a:r>
            <a:r>
              <a:rPr lang="de-DE" sz="2400" baseline="-25000">
                <a:latin typeface="TIMES" charset="0"/>
                <a:cs typeface="Times New Roman" pitchFamily="18" charset="0"/>
                <a:sym typeface="Symbol" pitchFamily="18" charset="2"/>
              </a:rPr>
              <a:t>i</a:t>
            </a:r>
            <a:r>
              <a:rPr lang="de-DE" sz="2400">
                <a:latin typeface="TIMES" charset="0"/>
                <a:cs typeface="Times New Roman" pitchFamily="18" charset="0"/>
                <a:sym typeface="Symbol" pitchFamily="18" charset="2"/>
              </a:rPr>
              <a:t> = </a:t>
            </a:r>
            <a:r>
              <a:rPr lang="de-DE" sz="2400">
                <a:latin typeface="TIMES" charset="0"/>
                <a:cs typeface="Times New Roman" pitchFamily="18" charset="0"/>
              </a:rPr>
              <a:t>{ </a:t>
            </a:r>
            <a:r>
              <a:rPr lang="de-DE" sz="2400" b="1">
                <a:latin typeface="TIMES" charset="0"/>
                <a:cs typeface="Times New Roman" pitchFamily="18" charset="0"/>
              </a:rPr>
              <a:t>x</a:t>
            </a:r>
            <a:r>
              <a:rPr lang="de-DE" sz="2400">
                <a:latin typeface="TIMES" charset="0"/>
                <a:cs typeface="Times New Roman" pitchFamily="18" charset="0"/>
              </a:rPr>
              <a:t> |  S(|</a:t>
            </a:r>
            <a:r>
              <a:rPr lang="de-DE" sz="2400" b="1">
                <a:latin typeface="TIMES" charset="0"/>
                <a:cs typeface="Times New Roman" pitchFamily="18" charset="0"/>
              </a:rPr>
              <a:t>x</a:t>
            </a:r>
            <a:r>
              <a:rPr lang="de-DE" sz="2400">
                <a:latin typeface="TIMES" charset="0"/>
                <a:cs typeface="Times New Roman" pitchFamily="18" charset="0"/>
              </a:rPr>
              <a:t>–</a:t>
            </a:r>
            <a:r>
              <a:rPr lang="de-DE" sz="2400" b="1">
                <a:latin typeface="TIMES" charset="0"/>
                <a:cs typeface="Times New Roman" pitchFamily="18" charset="0"/>
              </a:rPr>
              <a:t>x</a:t>
            </a:r>
            <a:r>
              <a:rPr lang="de-DE" sz="2800" baseline="-30000">
                <a:latin typeface="TIMES" charset="0"/>
                <a:cs typeface="Times New Roman" pitchFamily="18" charset="0"/>
              </a:rPr>
              <a:t>i</a:t>
            </a:r>
            <a:r>
              <a:rPr lang="de-DE" sz="2400">
                <a:latin typeface="TIMES" charset="0"/>
                <a:cs typeface="Times New Roman" pitchFamily="18" charset="0"/>
              </a:rPr>
              <a:t>|) &gt; w</a:t>
            </a:r>
            <a:r>
              <a:rPr lang="de-DE" sz="2400" baseline="-25000">
                <a:latin typeface="TIMES" charset="0"/>
                <a:cs typeface="Times New Roman" pitchFamily="18" charset="0"/>
              </a:rPr>
              <a:t>0</a:t>
            </a:r>
            <a:r>
              <a:rPr lang="de-DE" sz="2400">
                <a:latin typeface="TIMES" charset="0"/>
                <a:cs typeface="Times New Roman" pitchFamily="18" charset="0"/>
              </a:rPr>
              <a:t>}</a:t>
            </a:r>
            <a:r>
              <a:rPr lang="de-DE" sz="2400"/>
              <a:t> </a:t>
            </a:r>
          </a:p>
        </p:txBody>
      </p:sp>
      <p:cxnSp>
        <p:nvCxnSpPr>
          <p:cNvPr id="3" name="Gerade Verbindung mit Pfeil 2"/>
          <p:cNvCxnSpPr/>
          <p:nvPr/>
        </p:nvCxnSpPr>
        <p:spPr bwMode="auto">
          <a:xfrm>
            <a:off x="6000750" y="5562600"/>
            <a:ext cx="2730500" cy="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4" name="Freihandform 3"/>
          <p:cNvSpPr/>
          <p:nvPr/>
        </p:nvSpPr>
        <p:spPr bwMode="auto">
          <a:xfrm>
            <a:off x="6146800" y="4215486"/>
            <a:ext cx="2438400" cy="1283614"/>
          </a:xfrm>
          <a:custGeom>
            <a:avLst/>
            <a:gdLst>
              <a:gd name="connsiteX0" fmla="*/ 0 w 2438400"/>
              <a:gd name="connsiteY0" fmla="*/ 1272028 h 1310128"/>
              <a:gd name="connsiteX1" fmla="*/ 469900 w 2438400"/>
              <a:gd name="connsiteY1" fmla="*/ 1233928 h 1310128"/>
              <a:gd name="connsiteX2" fmla="*/ 825500 w 2438400"/>
              <a:gd name="connsiteY2" fmla="*/ 586228 h 1310128"/>
              <a:gd name="connsiteX3" fmla="*/ 1244600 w 2438400"/>
              <a:gd name="connsiteY3" fmla="*/ 2028 h 1310128"/>
              <a:gd name="connsiteX4" fmla="*/ 1612900 w 2438400"/>
              <a:gd name="connsiteY4" fmla="*/ 421128 h 1310128"/>
              <a:gd name="connsiteX5" fmla="*/ 1905000 w 2438400"/>
              <a:gd name="connsiteY5" fmla="*/ 1132328 h 1310128"/>
              <a:gd name="connsiteX6" fmla="*/ 2438400 w 2438400"/>
              <a:gd name="connsiteY6" fmla="*/ 1284728 h 1310128"/>
              <a:gd name="connsiteX0" fmla="*/ 0 w 2438400"/>
              <a:gd name="connsiteY0" fmla="*/ 1270301 h 1322513"/>
              <a:gd name="connsiteX1" fmla="*/ 469900 w 2438400"/>
              <a:gd name="connsiteY1" fmla="*/ 1232201 h 1322513"/>
              <a:gd name="connsiteX2" fmla="*/ 965200 w 2438400"/>
              <a:gd name="connsiteY2" fmla="*/ 368601 h 1322513"/>
              <a:gd name="connsiteX3" fmla="*/ 1244600 w 2438400"/>
              <a:gd name="connsiteY3" fmla="*/ 301 h 1322513"/>
              <a:gd name="connsiteX4" fmla="*/ 1612900 w 2438400"/>
              <a:gd name="connsiteY4" fmla="*/ 419401 h 1322513"/>
              <a:gd name="connsiteX5" fmla="*/ 1905000 w 2438400"/>
              <a:gd name="connsiteY5" fmla="*/ 1130601 h 1322513"/>
              <a:gd name="connsiteX6" fmla="*/ 2438400 w 2438400"/>
              <a:gd name="connsiteY6" fmla="*/ 1283001 h 1322513"/>
              <a:gd name="connsiteX0" fmla="*/ 0 w 2438400"/>
              <a:gd name="connsiteY0" fmla="*/ 1270301 h 1294695"/>
              <a:gd name="connsiteX1" fmla="*/ 469900 w 2438400"/>
              <a:gd name="connsiteY1" fmla="*/ 1232201 h 1294695"/>
              <a:gd name="connsiteX2" fmla="*/ 965200 w 2438400"/>
              <a:gd name="connsiteY2" fmla="*/ 368601 h 1294695"/>
              <a:gd name="connsiteX3" fmla="*/ 1244600 w 2438400"/>
              <a:gd name="connsiteY3" fmla="*/ 301 h 1294695"/>
              <a:gd name="connsiteX4" fmla="*/ 1612900 w 2438400"/>
              <a:gd name="connsiteY4" fmla="*/ 419401 h 1294695"/>
              <a:gd name="connsiteX5" fmla="*/ 1905000 w 2438400"/>
              <a:gd name="connsiteY5" fmla="*/ 1130601 h 1294695"/>
              <a:gd name="connsiteX6" fmla="*/ 2438400 w 2438400"/>
              <a:gd name="connsiteY6" fmla="*/ 1283001 h 1294695"/>
              <a:gd name="connsiteX0" fmla="*/ 0 w 2438400"/>
              <a:gd name="connsiteY0" fmla="*/ 1270301 h 1283001"/>
              <a:gd name="connsiteX1" fmla="*/ 469900 w 2438400"/>
              <a:gd name="connsiteY1" fmla="*/ 1232201 h 1283001"/>
              <a:gd name="connsiteX2" fmla="*/ 965200 w 2438400"/>
              <a:gd name="connsiteY2" fmla="*/ 368601 h 1283001"/>
              <a:gd name="connsiteX3" fmla="*/ 1244600 w 2438400"/>
              <a:gd name="connsiteY3" fmla="*/ 301 h 1283001"/>
              <a:gd name="connsiteX4" fmla="*/ 1612900 w 2438400"/>
              <a:gd name="connsiteY4" fmla="*/ 419401 h 1283001"/>
              <a:gd name="connsiteX5" fmla="*/ 1905000 w 2438400"/>
              <a:gd name="connsiteY5" fmla="*/ 1130601 h 1283001"/>
              <a:gd name="connsiteX6" fmla="*/ 2438400 w 2438400"/>
              <a:gd name="connsiteY6" fmla="*/ 1283001 h 1283001"/>
              <a:gd name="connsiteX0" fmla="*/ 0 w 2438400"/>
              <a:gd name="connsiteY0" fmla="*/ 1270301 h 1283001"/>
              <a:gd name="connsiteX1" fmla="*/ 469900 w 2438400"/>
              <a:gd name="connsiteY1" fmla="*/ 1232201 h 1283001"/>
              <a:gd name="connsiteX2" fmla="*/ 965200 w 2438400"/>
              <a:gd name="connsiteY2" fmla="*/ 368601 h 1283001"/>
              <a:gd name="connsiteX3" fmla="*/ 1244600 w 2438400"/>
              <a:gd name="connsiteY3" fmla="*/ 301 h 1283001"/>
              <a:gd name="connsiteX4" fmla="*/ 1612900 w 2438400"/>
              <a:gd name="connsiteY4" fmla="*/ 419401 h 1283001"/>
              <a:gd name="connsiteX5" fmla="*/ 1905000 w 2438400"/>
              <a:gd name="connsiteY5" fmla="*/ 1105201 h 1283001"/>
              <a:gd name="connsiteX6" fmla="*/ 2438400 w 2438400"/>
              <a:gd name="connsiteY6" fmla="*/ 1283001 h 1283001"/>
              <a:gd name="connsiteX0" fmla="*/ 0 w 2438400"/>
              <a:gd name="connsiteY0" fmla="*/ 1270914 h 1283614"/>
              <a:gd name="connsiteX1" fmla="*/ 469900 w 2438400"/>
              <a:gd name="connsiteY1" fmla="*/ 1232814 h 1283614"/>
              <a:gd name="connsiteX2" fmla="*/ 965200 w 2438400"/>
              <a:gd name="connsiteY2" fmla="*/ 369214 h 1283614"/>
              <a:gd name="connsiteX3" fmla="*/ 1244600 w 2438400"/>
              <a:gd name="connsiteY3" fmla="*/ 914 h 1283614"/>
              <a:gd name="connsiteX4" fmla="*/ 1498600 w 2438400"/>
              <a:gd name="connsiteY4" fmla="*/ 293014 h 1283614"/>
              <a:gd name="connsiteX5" fmla="*/ 1905000 w 2438400"/>
              <a:gd name="connsiteY5" fmla="*/ 1105814 h 1283614"/>
              <a:gd name="connsiteX6" fmla="*/ 2438400 w 2438400"/>
              <a:gd name="connsiteY6" fmla="*/ 1283614 h 128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8400" h="1283614">
                <a:moveTo>
                  <a:pt x="0" y="1270914"/>
                </a:moveTo>
                <a:cubicBezTo>
                  <a:pt x="166158" y="1258214"/>
                  <a:pt x="194733" y="1306897"/>
                  <a:pt x="469900" y="1232814"/>
                </a:cubicBezTo>
                <a:cubicBezTo>
                  <a:pt x="745067" y="1158731"/>
                  <a:pt x="836083" y="574531"/>
                  <a:pt x="965200" y="369214"/>
                </a:cubicBezTo>
                <a:cubicBezTo>
                  <a:pt x="1094317" y="163897"/>
                  <a:pt x="1155700" y="13614"/>
                  <a:pt x="1244600" y="914"/>
                </a:cubicBezTo>
                <a:cubicBezTo>
                  <a:pt x="1333500" y="-11786"/>
                  <a:pt x="1388533" y="108864"/>
                  <a:pt x="1498600" y="293014"/>
                </a:cubicBezTo>
                <a:cubicBezTo>
                  <a:pt x="1608667" y="477164"/>
                  <a:pt x="1748367" y="940714"/>
                  <a:pt x="1905000" y="1105814"/>
                </a:cubicBezTo>
                <a:cubicBezTo>
                  <a:pt x="2061633" y="1270914"/>
                  <a:pt x="2240491" y="1279380"/>
                  <a:pt x="2438400" y="1283614"/>
                </a:cubicBezTo>
              </a:path>
            </a:pathLst>
          </a:cu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6" name="Gerade Verbindung 5"/>
          <p:cNvCxnSpPr/>
          <p:nvPr/>
        </p:nvCxnSpPr>
        <p:spPr bwMode="auto">
          <a:xfrm>
            <a:off x="6311900" y="5238750"/>
            <a:ext cx="2273300" cy="3810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Gerade Verbindung 7"/>
          <p:cNvCxnSpPr/>
          <p:nvPr/>
        </p:nvCxnSpPr>
        <p:spPr bwMode="auto">
          <a:xfrm>
            <a:off x="6819900" y="3390900"/>
            <a:ext cx="0" cy="225425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Gerade Verbindung 9"/>
          <p:cNvCxnSpPr/>
          <p:nvPr/>
        </p:nvCxnSpPr>
        <p:spPr bwMode="auto">
          <a:xfrm>
            <a:off x="7975600" y="3390900"/>
            <a:ext cx="12700" cy="226695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</p:cxnSp>
      <p:sp>
        <p:nvSpPr>
          <p:cNvPr id="11" name="Textfeld 10"/>
          <p:cNvSpPr txBox="1"/>
          <p:nvPr/>
        </p:nvSpPr>
        <p:spPr>
          <a:xfrm>
            <a:off x="6146800" y="5200710"/>
            <a:ext cx="5016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srgbClr val="FF0000"/>
                </a:solidFill>
              </a:rPr>
              <a:t>w</a:t>
            </a:r>
            <a:r>
              <a:rPr lang="de-DE" baseline="-25000" dirty="0" smtClean="0">
                <a:solidFill>
                  <a:srgbClr val="FF0000"/>
                </a:solidFill>
              </a:rPr>
              <a:t>o</a:t>
            </a:r>
            <a:endParaRPr lang="de-DE" baseline="-25000" dirty="0">
              <a:solidFill>
                <a:srgbClr val="FF0000"/>
              </a:solidFill>
            </a:endParaRPr>
          </a:p>
        </p:txBody>
      </p:sp>
      <p:cxnSp>
        <p:nvCxnSpPr>
          <p:cNvPr id="18" name="Gerade Verbindung 17"/>
          <p:cNvCxnSpPr/>
          <p:nvPr/>
        </p:nvCxnSpPr>
        <p:spPr bwMode="auto">
          <a:xfrm>
            <a:off x="7410450" y="5384800"/>
            <a:ext cx="0" cy="35560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Textfeld 11"/>
          <p:cNvSpPr txBox="1"/>
          <p:nvPr/>
        </p:nvSpPr>
        <p:spPr>
          <a:xfrm>
            <a:off x="7264400" y="5677020"/>
            <a:ext cx="4953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/>
              <a:t>x</a:t>
            </a:r>
            <a:r>
              <a:rPr lang="de-DE" baseline="-25000" dirty="0" smtClean="0"/>
              <a:t>i</a:t>
            </a:r>
            <a:endParaRPr lang="de-DE" baseline="-25000" dirty="0"/>
          </a:p>
        </p:txBody>
      </p:sp>
      <p:sp>
        <p:nvSpPr>
          <p:cNvPr id="17" name="Ellipse 16"/>
          <p:cNvSpPr/>
          <p:nvPr/>
        </p:nvSpPr>
        <p:spPr bwMode="auto">
          <a:xfrm>
            <a:off x="6819900" y="3109585"/>
            <a:ext cx="1155700" cy="562630"/>
          </a:xfrm>
          <a:prstGeom prst="ellips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000" b="0" i="0" u="none" strike="noStrike" cap="none" normalizeH="0" baseline="0" smtClean="0">
              <a:ln>
                <a:noFill/>
              </a:ln>
              <a:solidFill>
                <a:srgbClr val="FF0000"/>
              </a:solidFill>
              <a:effectLst/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/>
      <p:bldP spid="12" grpId="0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8"/>
          <p:cNvGrpSpPr>
            <a:grpSpLocks/>
          </p:cNvGrpSpPr>
          <p:nvPr/>
        </p:nvGrpSpPr>
        <p:grpSpPr bwMode="auto">
          <a:xfrm>
            <a:off x="684213" y="4652963"/>
            <a:ext cx="7488237" cy="1854200"/>
            <a:chOff x="431" y="2931"/>
            <a:chExt cx="4717" cy="1168"/>
          </a:xfrm>
        </p:grpSpPr>
        <p:graphicFrame>
          <p:nvGraphicFramePr>
            <p:cNvPr id="9283" name="Object 41"/>
            <p:cNvGraphicFramePr>
              <a:graphicFrameLocks/>
            </p:cNvGraphicFramePr>
            <p:nvPr/>
          </p:nvGraphicFramePr>
          <p:xfrm>
            <a:off x="3515" y="3022"/>
            <a:ext cx="1633" cy="107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53" name="Document" r:id="rId5" imgW="2453640" imgH="1572768" progId="Word.Document.6">
                    <p:embed/>
                  </p:oleObj>
                </mc:Choice>
                <mc:Fallback>
                  <p:oleObj name="Document" r:id="rId5" imgW="2453640" imgH="1572768" progId="Word.Document.6">
                    <p:embed/>
                    <p:pic>
                      <p:nvPicPr>
                        <p:cNvPr id="0" name="Object 41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5" y="3022"/>
                          <a:ext cx="1633" cy="107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204" name="Rectangle 42"/>
            <p:cNvSpPr>
              <a:spLocks noChangeArrowheads="1"/>
            </p:cNvSpPr>
            <p:nvPr/>
          </p:nvSpPr>
          <p:spPr bwMode="auto">
            <a:xfrm>
              <a:off x="431" y="2931"/>
              <a:ext cx="3591" cy="1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spcBef>
                  <a:spcPct val="0"/>
                </a:spcBef>
                <a:defRPr/>
              </a:pPr>
              <a:r>
                <a:rPr lang="de-DE" sz="1900" i="1" dirty="0">
                  <a:solidFill>
                    <a:srgbClr val="000000"/>
                  </a:solidFill>
                  <a:latin typeface="TIMES" charset="0"/>
                </a:rPr>
                <a:t>normiert  			</a:t>
              </a:r>
              <a:r>
                <a:rPr lang="de-DE" sz="1900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TIMES" charset="0"/>
                </a:rPr>
                <a:t>Klassifikation</a:t>
              </a:r>
              <a:endParaRPr lang="de-DE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Black" pitchFamily="34" charset="0"/>
              </a:endParaRPr>
            </a:p>
          </p:txBody>
        </p:sp>
        <p:sp>
          <p:nvSpPr>
            <p:cNvPr id="9285" name="Rectangle 66"/>
            <p:cNvSpPr>
              <a:spLocks noChangeArrowheads="1"/>
            </p:cNvSpPr>
            <p:nvPr/>
          </p:nvSpPr>
          <p:spPr bwMode="auto">
            <a:xfrm>
              <a:off x="699" y="3322"/>
              <a:ext cx="5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 New Roman" pitchFamily="18" charset="0"/>
                </a:rPr>
                <a:t>f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86" name="Rectangle 67"/>
            <p:cNvSpPr>
              <a:spLocks noChangeArrowheads="1"/>
            </p:cNvSpPr>
            <p:nvPr/>
          </p:nvSpPr>
          <p:spPr bwMode="auto">
            <a:xfrm>
              <a:off x="750" y="3394"/>
              <a:ext cx="27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87" name="Rectangle 68"/>
            <p:cNvSpPr>
              <a:spLocks noChangeArrowheads="1"/>
            </p:cNvSpPr>
            <p:nvPr/>
          </p:nvSpPr>
          <p:spPr bwMode="auto">
            <a:xfrm>
              <a:off x="777" y="3322"/>
              <a:ext cx="5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88" name="Rectangle 69"/>
            <p:cNvSpPr>
              <a:spLocks noChangeArrowheads="1"/>
            </p:cNvSpPr>
            <p:nvPr/>
          </p:nvSpPr>
          <p:spPr bwMode="auto">
            <a:xfrm>
              <a:off x="827" y="3319"/>
              <a:ext cx="76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89" name="Rectangle 70"/>
            <p:cNvSpPr>
              <a:spLocks noChangeArrowheads="1"/>
            </p:cNvSpPr>
            <p:nvPr/>
          </p:nvSpPr>
          <p:spPr bwMode="auto">
            <a:xfrm>
              <a:off x="903" y="3322"/>
              <a:ext cx="17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 New Roman" pitchFamily="18" charset="0"/>
                </a:rPr>
                <a:t>) =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90" name="Rectangle 71"/>
            <p:cNvSpPr>
              <a:spLocks noChangeArrowheads="1"/>
            </p:cNvSpPr>
            <p:nvPr/>
          </p:nvSpPr>
          <p:spPr bwMode="auto">
            <a:xfrm>
              <a:off x="1080" y="3394"/>
              <a:ext cx="48" cy="1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200">
                  <a:solidFill>
                    <a:srgbClr val="000000"/>
                  </a:solidFill>
                  <a:latin typeface="Times New Roman" pitchFamily="18" charset="0"/>
                </a:rPr>
                <a:t>  </a:t>
              </a:r>
              <a:endParaRPr lang="de-DE" sz="2800">
                <a:latin typeface="Arial Black" pitchFamily="34" charset="0"/>
              </a:endParaRPr>
            </a:p>
          </p:txBody>
        </p:sp>
        <p:grpSp>
          <p:nvGrpSpPr>
            <p:cNvPr id="9291" name="Group 72"/>
            <p:cNvGrpSpPr>
              <a:grpSpLocks/>
            </p:cNvGrpSpPr>
            <p:nvPr/>
          </p:nvGrpSpPr>
          <p:grpSpPr bwMode="auto">
            <a:xfrm>
              <a:off x="1152" y="3173"/>
              <a:ext cx="500" cy="434"/>
              <a:chOff x="1131" y="3227"/>
              <a:chExt cx="487" cy="400"/>
            </a:xfrm>
          </p:grpSpPr>
          <p:sp>
            <p:nvSpPr>
              <p:cNvPr id="9317" name="Rectangle 73"/>
              <p:cNvSpPr>
                <a:spLocks noChangeArrowheads="1"/>
              </p:cNvSpPr>
              <p:nvPr/>
            </p:nvSpPr>
            <p:spPr bwMode="auto">
              <a:xfrm>
                <a:off x="1310" y="3359"/>
                <a:ext cx="102" cy="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800">
                    <a:solidFill>
                      <a:srgbClr val="000000"/>
                    </a:solidFill>
                    <a:latin typeface="Times New Roman" pitchFamily="18" charset="0"/>
                  </a:rPr>
                  <a:t>w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8" name="Rectangle 74"/>
              <p:cNvSpPr>
                <a:spLocks noChangeArrowheads="1"/>
              </p:cNvSpPr>
              <p:nvPr/>
            </p:nvSpPr>
            <p:spPr bwMode="auto">
              <a:xfrm>
                <a:off x="1492" y="3359"/>
                <a:ext cx="71" cy="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800">
                    <a:solidFill>
                      <a:srgbClr val="000000"/>
                    </a:solidFill>
                    <a:latin typeface="Times New Roman" pitchFamily="18" charset="0"/>
                  </a:rPr>
                  <a:t>y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9" name="Rectangle 75"/>
              <p:cNvSpPr>
                <a:spLocks noChangeArrowheads="1"/>
              </p:cNvSpPr>
              <p:nvPr/>
            </p:nvSpPr>
            <p:spPr bwMode="auto">
              <a:xfrm>
                <a:off x="1432" y="3447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20" name="Rectangle 76"/>
              <p:cNvSpPr>
                <a:spLocks noChangeArrowheads="1"/>
              </p:cNvSpPr>
              <p:nvPr/>
            </p:nvSpPr>
            <p:spPr bwMode="auto">
              <a:xfrm>
                <a:off x="1579" y="3447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21" name="Rectangle 77"/>
              <p:cNvSpPr>
                <a:spLocks noChangeArrowheads="1"/>
              </p:cNvSpPr>
              <p:nvPr/>
            </p:nvSpPr>
            <p:spPr bwMode="auto">
              <a:xfrm>
                <a:off x="1144" y="3537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22" name="Rectangle 78"/>
              <p:cNvSpPr>
                <a:spLocks noChangeArrowheads="1"/>
              </p:cNvSpPr>
              <p:nvPr/>
            </p:nvSpPr>
            <p:spPr bwMode="auto">
              <a:xfrm>
                <a:off x="1178" y="3227"/>
                <a:ext cx="60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m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23" name="Rectangle 79"/>
              <p:cNvSpPr>
                <a:spLocks noChangeArrowheads="1"/>
              </p:cNvSpPr>
              <p:nvPr/>
            </p:nvSpPr>
            <p:spPr bwMode="auto">
              <a:xfrm>
                <a:off x="1195" y="3529"/>
                <a:ext cx="43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Symbol" pitchFamily="18" charset="2"/>
                  </a:rPr>
                  <a:t>=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24" name="Rectangle 80"/>
              <p:cNvSpPr>
                <a:spLocks noChangeArrowheads="1"/>
              </p:cNvSpPr>
              <p:nvPr/>
            </p:nvSpPr>
            <p:spPr bwMode="auto">
              <a:xfrm>
                <a:off x="1131" y="3289"/>
                <a:ext cx="150" cy="2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2700">
                    <a:solidFill>
                      <a:srgbClr val="000000"/>
                    </a:solidFill>
                    <a:latin typeface="Symbol" pitchFamily="18" charset="2"/>
                  </a:rPr>
                  <a:t>å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25" name="Rectangle 81"/>
              <p:cNvSpPr>
                <a:spLocks noChangeArrowheads="1"/>
              </p:cNvSpPr>
              <p:nvPr/>
            </p:nvSpPr>
            <p:spPr bwMode="auto">
              <a:xfrm>
                <a:off x="1241" y="3538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  <a:endParaRPr lang="de-DE" sz="2800">
                  <a:latin typeface="Arial Black" pitchFamily="34" charset="0"/>
                </a:endParaRPr>
              </a:p>
            </p:txBody>
          </p:sp>
        </p:grpSp>
        <p:sp>
          <p:nvSpPr>
            <p:cNvPr id="9292" name="Rectangle 82"/>
            <p:cNvSpPr>
              <a:spLocks noChangeArrowheads="1"/>
            </p:cNvSpPr>
            <p:nvPr/>
          </p:nvSpPr>
          <p:spPr bwMode="auto">
            <a:xfrm>
              <a:off x="1702" y="3322"/>
              <a:ext cx="16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 New Roman" pitchFamily="18" charset="0"/>
                </a:rPr>
                <a:t> = </a:t>
              </a:r>
              <a:endParaRPr lang="de-DE" sz="2800">
                <a:latin typeface="Arial Black" pitchFamily="34" charset="0"/>
              </a:endParaRPr>
            </a:p>
          </p:txBody>
        </p:sp>
        <p:grpSp>
          <p:nvGrpSpPr>
            <p:cNvPr id="9293" name="Group 83"/>
            <p:cNvGrpSpPr>
              <a:grpSpLocks/>
            </p:cNvGrpSpPr>
            <p:nvPr/>
          </p:nvGrpSpPr>
          <p:grpSpPr bwMode="auto">
            <a:xfrm>
              <a:off x="1974" y="3001"/>
              <a:ext cx="715" cy="860"/>
              <a:chOff x="1931" y="3069"/>
              <a:chExt cx="696" cy="794"/>
            </a:xfrm>
          </p:grpSpPr>
          <p:sp>
            <p:nvSpPr>
              <p:cNvPr id="9294" name="Line 84"/>
              <p:cNvSpPr>
                <a:spLocks noChangeShapeType="1"/>
              </p:cNvSpPr>
              <p:nvPr/>
            </p:nvSpPr>
            <p:spPr bwMode="auto">
              <a:xfrm>
                <a:off x="1931" y="3461"/>
                <a:ext cx="696" cy="1"/>
              </a:xfrm>
              <a:prstGeom prst="line">
                <a:avLst/>
              </a:prstGeom>
              <a:noFill/>
              <a:ln w="79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95" name="Rectangle 85"/>
              <p:cNvSpPr>
                <a:spLocks noChangeArrowheads="1"/>
              </p:cNvSpPr>
              <p:nvPr/>
            </p:nvSpPr>
            <p:spPr bwMode="auto">
              <a:xfrm>
                <a:off x="2113" y="3169"/>
                <a:ext cx="107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w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96" name="Rectangle 86"/>
              <p:cNvSpPr>
                <a:spLocks noChangeArrowheads="1"/>
              </p:cNvSpPr>
              <p:nvPr/>
            </p:nvSpPr>
            <p:spPr bwMode="auto">
              <a:xfrm>
                <a:off x="2285" y="3169"/>
                <a:ext cx="83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S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97" name="Rectangle 87"/>
              <p:cNvSpPr>
                <a:spLocks noChangeArrowheads="1"/>
              </p:cNvSpPr>
              <p:nvPr/>
            </p:nvSpPr>
            <p:spPr bwMode="auto">
              <a:xfrm>
                <a:off x="2202" y="3565"/>
                <a:ext cx="82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S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98" name="Rectangle 88"/>
              <p:cNvSpPr>
                <a:spLocks noChangeArrowheads="1"/>
              </p:cNvSpPr>
              <p:nvPr/>
            </p:nvSpPr>
            <p:spPr bwMode="auto">
              <a:xfrm>
                <a:off x="2234" y="3255"/>
                <a:ext cx="46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99" name="Rectangle 89"/>
              <p:cNvSpPr>
                <a:spLocks noChangeArrowheads="1"/>
              </p:cNvSpPr>
              <p:nvPr/>
            </p:nvSpPr>
            <p:spPr bwMode="auto">
              <a:xfrm>
                <a:off x="2373" y="3255"/>
                <a:ext cx="47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0" name="Rectangle 90"/>
              <p:cNvSpPr>
                <a:spLocks noChangeArrowheads="1"/>
              </p:cNvSpPr>
              <p:nvPr/>
            </p:nvSpPr>
            <p:spPr bwMode="auto">
              <a:xfrm>
                <a:off x="1940" y="3361"/>
                <a:ext cx="46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1" name="Rectangle 91"/>
              <p:cNvSpPr>
                <a:spLocks noChangeArrowheads="1"/>
              </p:cNvSpPr>
              <p:nvPr/>
            </p:nvSpPr>
            <p:spPr bwMode="auto">
              <a:xfrm>
                <a:off x="1982" y="3069"/>
                <a:ext cx="73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m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2" name="Rectangle 92"/>
              <p:cNvSpPr>
                <a:spLocks noChangeArrowheads="1"/>
              </p:cNvSpPr>
              <p:nvPr/>
            </p:nvSpPr>
            <p:spPr bwMode="auto">
              <a:xfrm>
                <a:off x="2299" y="3651"/>
                <a:ext cx="26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j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3" name="Rectangle 93"/>
              <p:cNvSpPr>
                <a:spLocks noChangeArrowheads="1"/>
              </p:cNvSpPr>
              <p:nvPr/>
            </p:nvSpPr>
            <p:spPr bwMode="auto">
              <a:xfrm>
                <a:off x="2058" y="3757"/>
                <a:ext cx="26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j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4" name="Rectangle 94"/>
              <p:cNvSpPr>
                <a:spLocks noChangeArrowheads="1"/>
              </p:cNvSpPr>
              <p:nvPr/>
            </p:nvSpPr>
            <p:spPr bwMode="auto">
              <a:xfrm>
                <a:off x="2080" y="3465"/>
                <a:ext cx="73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m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5" name="Rectangle 95"/>
              <p:cNvSpPr>
                <a:spLocks noChangeArrowheads="1"/>
              </p:cNvSpPr>
              <p:nvPr/>
            </p:nvSpPr>
            <p:spPr bwMode="auto">
              <a:xfrm>
                <a:off x="2441" y="3169"/>
                <a:ext cx="50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(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6" name="Rectangle 96"/>
              <p:cNvSpPr>
                <a:spLocks noChangeArrowheads="1"/>
              </p:cNvSpPr>
              <p:nvPr/>
            </p:nvSpPr>
            <p:spPr bwMode="auto">
              <a:xfrm>
                <a:off x="2571" y="3169"/>
                <a:ext cx="50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)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7" name="Rectangle 97"/>
              <p:cNvSpPr>
                <a:spLocks noChangeArrowheads="1"/>
              </p:cNvSpPr>
              <p:nvPr/>
            </p:nvSpPr>
            <p:spPr bwMode="auto">
              <a:xfrm>
                <a:off x="2337" y="3565"/>
                <a:ext cx="50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(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8" name="Rectangle 98"/>
              <p:cNvSpPr>
                <a:spLocks noChangeArrowheads="1"/>
              </p:cNvSpPr>
              <p:nvPr/>
            </p:nvSpPr>
            <p:spPr bwMode="auto">
              <a:xfrm>
                <a:off x="2467" y="3565"/>
                <a:ext cx="49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)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09" name="Rectangle 99"/>
              <p:cNvSpPr>
                <a:spLocks noChangeArrowheads="1"/>
              </p:cNvSpPr>
              <p:nvPr/>
            </p:nvSpPr>
            <p:spPr bwMode="auto">
              <a:xfrm>
                <a:off x="2494" y="3169"/>
                <a:ext cx="74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 b="1">
                    <a:solidFill>
                      <a:srgbClr val="000000"/>
                    </a:solidFill>
                    <a:latin typeface="Times New Roman" pitchFamily="18" charset="0"/>
                  </a:rPr>
                  <a:t>x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0" name="Rectangle 100"/>
              <p:cNvSpPr>
                <a:spLocks noChangeArrowheads="1"/>
              </p:cNvSpPr>
              <p:nvPr/>
            </p:nvSpPr>
            <p:spPr bwMode="auto">
              <a:xfrm>
                <a:off x="2391" y="3565"/>
                <a:ext cx="74" cy="1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900" b="1">
                    <a:solidFill>
                      <a:srgbClr val="000000"/>
                    </a:solidFill>
                    <a:latin typeface="Times New Roman" pitchFamily="18" charset="0"/>
                  </a:rPr>
                  <a:t>x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1" name="Rectangle 101"/>
              <p:cNvSpPr>
                <a:spLocks noChangeArrowheads="1"/>
              </p:cNvSpPr>
              <p:nvPr/>
            </p:nvSpPr>
            <p:spPr bwMode="auto">
              <a:xfrm>
                <a:off x="2000" y="3351"/>
                <a:ext cx="52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Symbol" pitchFamily="18" charset="2"/>
                  </a:rPr>
                  <a:t>=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2" name="Rectangle 102"/>
              <p:cNvSpPr>
                <a:spLocks noChangeArrowheads="1"/>
              </p:cNvSpPr>
              <p:nvPr/>
            </p:nvSpPr>
            <p:spPr bwMode="auto">
              <a:xfrm>
                <a:off x="2088" y="3747"/>
                <a:ext cx="51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Symbol" pitchFamily="18" charset="2"/>
                  </a:rPr>
                  <a:t>=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3" name="Rectangle 103"/>
              <p:cNvSpPr>
                <a:spLocks noChangeArrowheads="1"/>
              </p:cNvSpPr>
              <p:nvPr/>
            </p:nvSpPr>
            <p:spPr bwMode="auto">
              <a:xfrm>
                <a:off x="1943" y="3124"/>
                <a:ext cx="14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2600">
                    <a:solidFill>
                      <a:srgbClr val="000000"/>
                    </a:solidFill>
                    <a:latin typeface="Symbol" pitchFamily="18" charset="2"/>
                  </a:rPr>
                  <a:t>å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4" name="Rectangle 104"/>
              <p:cNvSpPr>
                <a:spLocks noChangeArrowheads="1"/>
              </p:cNvSpPr>
              <p:nvPr/>
            </p:nvSpPr>
            <p:spPr bwMode="auto">
              <a:xfrm>
                <a:off x="2041" y="3520"/>
                <a:ext cx="14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2600">
                    <a:solidFill>
                      <a:srgbClr val="000000"/>
                    </a:solidFill>
                    <a:latin typeface="Symbol" pitchFamily="18" charset="2"/>
                  </a:rPr>
                  <a:t>å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5" name="Rectangle 105"/>
              <p:cNvSpPr>
                <a:spLocks noChangeArrowheads="1"/>
              </p:cNvSpPr>
              <p:nvPr/>
            </p:nvSpPr>
            <p:spPr bwMode="auto">
              <a:xfrm>
                <a:off x="2055" y="3361"/>
                <a:ext cx="46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316" name="Rectangle 106"/>
              <p:cNvSpPr>
                <a:spLocks noChangeArrowheads="1"/>
              </p:cNvSpPr>
              <p:nvPr/>
            </p:nvSpPr>
            <p:spPr bwMode="auto">
              <a:xfrm>
                <a:off x="2143" y="3757"/>
                <a:ext cx="47" cy="1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20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  <a:endParaRPr lang="de-DE" sz="2800">
                  <a:latin typeface="Arial Black" pitchFamily="34" charset="0"/>
                </a:endParaRPr>
              </a:p>
            </p:txBody>
          </p:sp>
        </p:grpSp>
      </p:grpSp>
      <p:sp>
        <p:nvSpPr>
          <p:cNvPr id="9219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9220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28F710E0-CDA6-4424-B422-11441BDD1A7C}" type="slidenum">
              <a:rPr lang="de-DE" sz="1000" smtClean="0"/>
              <a:pPr/>
              <a:t>7</a:t>
            </a:fld>
            <a:r>
              <a:rPr lang="de-DE" sz="1000" smtClean="0"/>
              <a:t> -</a:t>
            </a:r>
          </a:p>
        </p:txBody>
      </p:sp>
      <p:sp>
        <p:nvSpPr>
          <p:cNvPr id="9221" name="Rectangle 2"/>
          <p:cNvSpPr>
            <a:spLocks noGrp="1" noChangeArrowheads="1"/>
          </p:cNvSpPr>
          <p:nvPr>
            <p:ph type="title" idx="4294967295"/>
          </p:nvPr>
        </p:nvSpPr>
        <p:spPr>
          <a:noFill/>
        </p:spPr>
        <p:txBody>
          <a:bodyPr wrap="square" lIns="92075" tIns="46038" rIns="92075" bIns="46038" anchor="ctr"/>
          <a:lstStyle/>
          <a:p>
            <a:r>
              <a:rPr lang="de-DE" smtClean="0"/>
              <a:t>RBF-Netze</a:t>
            </a:r>
          </a:p>
        </p:txBody>
      </p: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539750" y="1412875"/>
            <a:ext cx="8004175" cy="1244600"/>
            <a:chOff x="326" y="912"/>
            <a:chExt cx="5042" cy="784"/>
          </a:xfrm>
        </p:grpSpPr>
        <p:graphicFrame>
          <p:nvGraphicFramePr>
            <p:cNvPr id="9281" name="Object 4"/>
            <p:cNvGraphicFramePr>
              <a:graphicFrameLocks/>
            </p:cNvGraphicFramePr>
            <p:nvPr/>
          </p:nvGraphicFramePr>
          <p:xfrm>
            <a:off x="3504" y="912"/>
            <a:ext cx="1864" cy="78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54" name="Dokument" r:id="rId7" imgW="3470148" imgH="1360932" progId="Word.Document.8">
                    <p:embed/>
                  </p:oleObj>
                </mc:Choice>
                <mc:Fallback>
                  <p:oleObj name="Dokument" r:id="rId7" imgW="3470148" imgH="1360932" progId="Word.Document.8">
                    <p:embed/>
                    <p:pic>
                      <p:nvPicPr>
                        <p:cNvPr id="0" name="Object 4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04" y="912"/>
                          <a:ext cx="1864" cy="78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300" name="Rectangle 5"/>
            <p:cNvSpPr>
              <a:spLocks noChangeArrowheads="1"/>
            </p:cNvSpPr>
            <p:nvPr/>
          </p:nvSpPr>
          <p:spPr bwMode="auto">
            <a:xfrm>
              <a:off x="326" y="1008"/>
              <a:ext cx="3168" cy="2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24000"/>
                </a:spcBef>
                <a:spcAft>
                  <a:spcPct val="24000"/>
                </a:spcAft>
                <a:defRPr/>
              </a:pPr>
              <a:r>
                <a:rPr lang="de-DE" sz="2400" b="1" dirty="0">
                  <a:latin typeface="TIMES" charset="0"/>
                </a:rPr>
                <a:t>Typisch:</a:t>
              </a:r>
              <a:r>
                <a:rPr lang="de-DE" sz="2400" dirty="0">
                  <a:latin typeface="TIMES" charset="0"/>
                </a:rPr>
                <a:t>	</a:t>
              </a:r>
              <a:r>
                <a:rPr lang="de-DE" sz="2400" dirty="0">
                  <a:latin typeface="+mn-lt"/>
                </a:rPr>
                <a:t>2-Schichten Netzwerk</a:t>
              </a:r>
            </a:p>
          </p:txBody>
        </p:sp>
      </p:grpSp>
      <p:sp>
        <p:nvSpPr>
          <p:cNvPr id="9223" name="Rectangle 8"/>
          <p:cNvSpPr>
            <a:spLocks noChangeArrowheads="1"/>
          </p:cNvSpPr>
          <p:nvPr/>
        </p:nvSpPr>
        <p:spPr bwMode="auto">
          <a:xfrm>
            <a:off x="539750" y="2276475"/>
            <a:ext cx="1289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/>
          <a:p>
            <a:pPr marL="639763" indent="-639763">
              <a:spcBef>
                <a:spcPct val="0"/>
              </a:spcBef>
            </a:pPr>
            <a:r>
              <a:rPr lang="de-DE" sz="2200" b="1">
                <a:solidFill>
                  <a:srgbClr val="000000"/>
                </a:solidFill>
                <a:latin typeface="TIMES" charset="0"/>
              </a:rPr>
              <a:t>Aktivität</a:t>
            </a:r>
          </a:p>
        </p:txBody>
      </p:sp>
      <p:grpSp>
        <p:nvGrpSpPr>
          <p:cNvPr id="8" name="Group 107"/>
          <p:cNvGrpSpPr>
            <a:grpSpLocks/>
          </p:cNvGrpSpPr>
          <p:nvPr/>
        </p:nvGrpSpPr>
        <p:grpSpPr bwMode="auto">
          <a:xfrm>
            <a:off x="539750" y="2695575"/>
            <a:ext cx="7632700" cy="1885950"/>
            <a:chOff x="340" y="1698"/>
            <a:chExt cx="4808" cy="1188"/>
          </a:xfrm>
        </p:grpSpPr>
        <p:graphicFrame>
          <p:nvGraphicFramePr>
            <p:cNvPr id="9226" name="Object 7"/>
            <p:cNvGraphicFramePr>
              <a:graphicFrameLocks/>
            </p:cNvGraphicFramePr>
            <p:nvPr/>
          </p:nvGraphicFramePr>
          <p:xfrm>
            <a:off x="3515" y="1752"/>
            <a:ext cx="1633" cy="11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355" name="Document" r:id="rId9" imgW="2572512" imgH="1514856" progId="Word.Document.6">
                    <p:embed/>
                  </p:oleObj>
                </mc:Choice>
                <mc:Fallback>
                  <p:oleObj name="Document" r:id="rId9" imgW="2572512" imgH="1514856" progId="Word.Document.6">
                    <p:embed/>
                    <p:pic>
                      <p:nvPicPr>
                        <p:cNvPr id="0" name="Object 7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5" y="1752"/>
                          <a:ext cx="1633" cy="11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246" name="Rectangle 9"/>
            <p:cNvSpPr>
              <a:spLocks noChangeArrowheads="1"/>
            </p:cNvSpPr>
            <p:nvPr/>
          </p:nvSpPr>
          <p:spPr bwMode="auto">
            <a:xfrm>
              <a:off x="340" y="1698"/>
              <a:ext cx="3553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  <a:defRPr/>
              </a:pPr>
              <a:r>
                <a:rPr lang="de-DE" i="1" dirty="0">
                  <a:solidFill>
                    <a:srgbClr val="000000"/>
                  </a:solidFill>
                  <a:latin typeface="TIMES" charset="0"/>
                </a:rPr>
                <a:t>nicht normiert   			</a:t>
              </a:r>
              <a:r>
                <a:rPr lang="de-DE" dirty="0">
                  <a:solidFill>
                    <a:schemeClr val="accent2">
                      <a:lumMod val="60000"/>
                      <a:lumOff val="40000"/>
                    </a:schemeClr>
                  </a:solidFill>
                  <a:latin typeface="TIMES" charset="0"/>
                </a:rPr>
                <a:t>Approximation</a:t>
              </a:r>
            </a:p>
          </p:txBody>
        </p:sp>
        <p:sp>
          <p:nvSpPr>
            <p:cNvPr id="9228" name="Rectangle 10"/>
            <p:cNvSpPr>
              <a:spLocks noChangeArrowheads="1"/>
            </p:cNvSpPr>
            <p:nvPr/>
          </p:nvSpPr>
          <p:spPr bwMode="auto">
            <a:xfrm>
              <a:off x="696" y="2087"/>
              <a:ext cx="16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f</a:t>
              </a:r>
            </a:p>
          </p:txBody>
        </p:sp>
        <p:sp>
          <p:nvSpPr>
            <p:cNvPr id="9229" name="Rectangle 11"/>
            <p:cNvSpPr>
              <a:spLocks noChangeArrowheads="1"/>
            </p:cNvSpPr>
            <p:nvPr/>
          </p:nvSpPr>
          <p:spPr bwMode="auto">
            <a:xfrm>
              <a:off x="749" y="2161"/>
              <a:ext cx="145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 sz="13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</a:p>
          </p:txBody>
        </p:sp>
        <p:sp>
          <p:nvSpPr>
            <p:cNvPr id="9230" name="Rectangle 12"/>
            <p:cNvSpPr>
              <a:spLocks noChangeArrowheads="1"/>
            </p:cNvSpPr>
            <p:nvPr/>
          </p:nvSpPr>
          <p:spPr bwMode="auto">
            <a:xfrm>
              <a:off x="778" y="2087"/>
              <a:ext cx="16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</a:p>
          </p:txBody>
        </p:sp>
        <p:sp>
          <p:nvSpPr>
            <p:cNvPr id="9231" name="Rectangle 13"/>
            <p:cNvSpPr>
              <a:spLocks noChangeArrowheads="1"/>
            </p:cNvSpPr>
            <p:nvPr/>
          </p:nvSpPr>
          <p:spPr bwMode="auto">
            <a:xfrm>
              <a:off x="831" y="2088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</a:p>
          </p:txBody>
        </p:sp>
        <p:sp>
          <p:nvSpPr>
            <p:cNvPr id="9232" name="Rectangle 14"/>
            <p:cNvSpPr>
              <a:spLocks noChangeArrowheads="1"/>
            </p:cNvSpPr>
            <p:nvPr/>
          </p:nvSpPr>
          <p:spPr bwMode="auto">
            <a:xfrm>
              <a:off x="910" y="2087"/>
              <a:ext cx="2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 =</a:t>
              </a:r>
            </a:p>
          </p:txBody>
        </p:sp>
        <p:sp>
          <p:nvSpPr>
            <p:cNvPr id="9233" name="Rectangle 15"/>
            <p:cNvSpPr>
              <a:spLocks noChangeArrowheads="1"/>
            </p:cNvSpPr>
            <p:nvPr/>
          </p:nvSpPr>
          <p:spPr bwMode="auto">
            <a:xfrm>
              <a:off x="1096" y="2161"/>
              <a:ext cx="168" cy="1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 sz="1300">
                  <a:solidFill>
                    <a:srgbClr val="000000"/>
                  </a:solidFill>
                  <a:latin typeface="Times New Roman" pitchFamily="18" charset="0"/>
                </a:rPr>
                <a:t>  </a:t>
              </a:r>
            </a:p>
          </p:txBody>
        </p:sp>
        <p:grpSp>
          <p:nvGrpSpPr>
            <p:cNvPr id="9234" name="Group 16"/>
            <p:cNvGrpSpPr>
              <a:grpSpLocks/>
            </p:cNvGrpSpPr>
            <p:nvPr/>
          </p:nvGrpSpPr>
          <p:grpSpPr bwMode="auto">
            <a:xfrm>
              <a:off x="1171" y="1938"/>
              <a:ext cx="642" cy="481"/>
              <a:chOff x="1096" y="2012"/>
              <a:chExt cx="622" cy="457"/>
            </a:xfrm>
          </p:grpSpPr>
          <p:sp>
            <p:nvSpPr>
              <p:cNvPr id="9272" name="Rectangle 17"/>
              <p:cNvSpPr>
                <a:spLocks noChangeArrowheads="1"/>
              </p:cNvSpPr>
              <p:nvPr/>
            </p:nvSpPr>
            <p:spPr bwMode="auto">
              <a:xfrm>
                <a:off x="1282" y="2125"/>
                <a:ext cx="219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w</a:t>
                </a:r>
              </a:p>
            </p:txBody>
          </p:sp>
          <p:sp>
            <p:nvSpPr>
              <p:cNvPr id="9273" name="Rectangle 18"/>
              <p:cNvSpPr>
                <a:spLocks noChangeArrowheads="1"/>
              </p:cNvSpPr>
              <p:nvPr/>
            </p:nvSpPr>
            <p:spPr bwMode="auto">
              <a:xfrm>
                <a:off x="1473" y="2125"/>
                <a:ext cx="186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y</a:t>
                </a:r>
              </a:p>
            </p:txBody>
          </p:sp>
          <p:sp>
            <p:nvSpPr>
              <p:cNvPr id="9274" name="Rectangle 19"/>
              <p:cNvSpPr>
                <a:spLocks noChangeArrowheads="1"/>
              </p:cNvSpPr>
              <p:nvPr/>
            </p:nvSpPr>
            <p:spPr bwMode="auto">
              <a:xfrm>
                <a:off x="1410" y="2219"/>
                <a:ext cx="155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</a:p>
            </p:txBody>
          </p:sp>
          <p:sp>
            <p:nvSpPr>
              <p:cNvPr id="9275" name="Rectangle 20"/>
              <p:cNvSpPr>
                <a:spLocks noChangeArrowheads="1"/>
              </p:cNvSpPr>
              <p:nvPr/>
            </p:nvSpPr>
            <p:spPr bwMode="auto">
              <a:xfrm>
                <a:off x="1563" y="2219"/>
                <a:ext cx="155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</a:p>
            </p:txBody>
          </p:sp>
          <p:sp>
            <p:nvSpPr>
              <p:cNvPr id="9276" name="Rectangle 21"/>
              <p:cNvSpPr>
                <a:spLocks noChangeArrowheads="1"/>
              </p:cNvSpPr>
              <p:nvPr/>
            </p:nvSpPr>
            <p:spPr bwMode="auto">
              <a:xfrm>
                <a:off x="1109" y="2314"/>
                <a:ext cx="155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</a:p>
            </p:txBody>
          </p:sp>
          <p:sp>
            <p:nvSpPr>
              <p:cNvPr id="9277" name="Rectangle 22"/>
              <p:cNvSpPr>
                <a:spLocks noChangeArrowheads="1"/>
              </p:cNvSpPr>
              <p:nvPr/>
            </p:nvSpPr>
            <p:spPr bwMode="auto">
              <a:xfrm>
                <a:off x="1145" y="2012"/>
                <a:ext cx="179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m</a:t>
                </a:r>
              </a:p>
            </p:txBody>
          </p:sp>
          <p:sp>
            <p:nvSpPr>
              <p:cNvPr id="9278" name="Rectangle 23"/>
              <p:cNvSpPr>
                <a:spLocks noChangeArrowheads="1"/>
              </p:cNvSpPr>
              <p:nvPr/>
            </p:nvSpPr>
            <p:spPr bwMode="auto">
              <a:xfrm>
                <a:off x="1162" y="2314"/>
                <a:ext cx="159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Symbol" pitchFamily="18" charset="2"/>
                  </a:rPr>
                  <a:t>=</a:t>
                </a:r>
              </a:p>
            </p:txBody>
          </p:sp>
          <p:sp>
            <p:nvSpPr>
              <p:cNvPr id="9279" name="Rectangle 24"/>
              <p:cNvSpPr>
                <a:spLocks noChangeArrowheads="1"/>
              </p:cNvSpPr>
              <p:nvPr/>
            </p:nvSpPr>
            <p:spPr bwMode="auto">
              <a:xfrm>
                <a:off x="1096" y="2081"/>
                <a:ext cx="267" cy="3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2800">
                    <a:solidFill>
                      <a:srgbClr val="000000"/>
                    </a:solidFill>
                    <a:latin typeface="Symbol" pitchFamily="18" charset="2"/>
                  </a:rPr>
                  <a:t>å</a:t>
                </a:r>
              </a:p>
            </p:txBody>
          </p:sp>
          <p:sp>
            <p:nvSpPr>
              <p:cNvPr id="9280" name="Rectangle 25"/>
              <p:cNvSpPr>
                <a:spLocks noChangeArrowheads="1"/>
              </p:cNvSpPr>
              <p:nvPr/>
            </p:nvSpPr>
            <p:spPr bwMode="auto">
              <a:xfrm>
                <a:off x="1211" y="2314"/>
                <a:ext cx="155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</a:p>
            </p:txBody>
          </p:sp>
        </p:grpSp>
        <p:sp>
          <p:nvSpPr>
            <p:cNvPr id="9235" name="Rectangle 26"/>
            <p:cNvSpPr>
              <a:spLocks noChangeArrowheads="1"/>
            </p:cNvSpPr>
            <p:nvPr/>
          </p:nvSpPr>
          <p:spPr bwMode="auto">
            <a:xfrm>
              <a:off x="1749" y="2087"/>
              <a:ext cx="28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/>
            <a:p>
              <a:pPr marL="639763" indent="-639763">
                <a:spcBef>
                  <a:spcPct val="0"/>
                </a:spcBef>
              </a:pPr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 = </a:t>
              </a:r>
            </a:p>
          </p:txBody>
        </p:sp>
        <p:grpSp>
          <p:nvGrpSpPr>
            <p:cNvPr id="9236" name="Group 27"/>
            <p:cNvGrpSpPr>
              <a:grpSpLocks/>
            </p:cNvGrpSpPr>
            <p:nvPr/>
          </p:nvGrpSpPr>
          <p:grpSpPr bwMode="auto">
            <a:xfrm>
              <a:off x="2036" y="1933"/>
              <a:ext cx="856" cy="486"/>
              <a:chOff x="1935" y="2007"/>
              <a:chExt cx="830" cy="462"/>
            </a:xfrm>
          </p:grpSpPr>
          <p:sp>
            <p:nvSpPr>
              <p:cNvPr id="9260" name="Rectangle 28"/>
              <p:cNvSpPr>
                <a:spLocks noChangeArrowheads="1"/>
              </p:cNvSpPr>
              <p:nvPr/>
            </p:nvSpPr>
            <p:spPr bwMode="auto">
              <a:xfrm>
                <a:off x="2124" y="2122"/>
                <a:ext cx="219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w</a:t>
                </a:r>
              </a:p>
            </p:txBody>
          </p:sp>
          <p:sp>
            <p:nvSpPr>
              <p:cNvPr id="9261" name="Rectangle 29"/>
              <p:cNvSpPr>
                <a:spLocks noChangeArrowheads="1"/>
              </p:cNvSpPr>
              <p:nvPr/>
            </p:nvSpPr>
            <p:spPr bwMode="auto">
              <a:xfrm>
                <a:off x="2308" y="2122"/>
                <a:ext cx="195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S</a:t>
                </a:r>
              </a:p>
            </p:txBody>
          </p:sp>
          <p:sp>
            <p:nvSpPr>
              <p:cNvPr id="9262" name="Rectangle 30"/>
              <p:cNvSpPr>
                <a:spLocks noChangeArrowheads="1"/>
              </p:cNvSpPr>
              <p:nvPr/>
            </p:nvSpPr>
            <p:spPr bwMode="auto">
              <a:xfrm>
                <a:off x="2253" y="2217"/>
                <a:ext cx="155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</a:p>
            </p:txBody>
          </p:sp>
          <p:sp>
            <p:nvSpPr>
              <p:cNvPr id="9263" name="Rectangle 31"/>
              <p:cNvSpPr>
                <a:spLocks noChangeArrowheads="1"/>
              </p:cNvSpPr>
              <p:nvPr/>
            </p:nvSpPr>
            <p:spPr bwMode="auto">
              <a:xfrm>
                <a:off x="2401" y="2217"/>
                <a:ext cx="156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</a:p>
            </p:txBody>
          </p:sp>
          <p:sp>
            <p:nvSpPr>
              <p:cNvPr id="9264" name="Rectangle 32"/>
              <p:cNvSpPr>
                <a:spLocks noChangeArrowheads="1"/>
              </p:cNvSpPr>
              <p:nvPr/>
            </p:nvSpPr>
            <p:spPr bwMode="auto">
              <a:xfrm>
                <a:off x="1949" y="2313"/>
                <a:ext cx="155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</a:p>
            </p:txBody>
          </p:sp>
          <p:sp>
            <p:nvSpPr>
              <p:cNvPr id="9265" name="Rectangle 33"/>
              <p:cNvSpPr>
                <a:spLocks noChangeArrowheads="1"/>
              </p:cNvSpPr>
              <p:nvPr/>
            </p:nvSpPr>
            <p:spPr bwMode="auto">
              <a:xfrm>
                <a:off x="1985" y="2007"/>
                <a:ext cx="179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m</a:t>
                </a:r>
              </a:p>
            </p:txBody>
          </p:sp>
          <p:sp>
            <p:nvSpPr>
              <p:cNvPr id="9266" name="Rectangle 34"/>
              <p:cNvSpPr>
                <a:spLocks noChangeArrowheads="1"/>
              </p:cNvSpPr>
              <p:nvPr/>
            </p:nvSpPr>
            <p:spPr bwMode="auto">
              <a:xfrm>
                <a:off x="2472" y="2122"/>
                <a:ext cx="162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(</a:t>
                </a:r>
              </a:p>
            </p:txBody>
          </p:sp>
          <p:sp>
            <p:nvSpPr>
              <p:cNvPr id="9267" name="Rectangle 35"/>
              <p:cNvSpPr>
                <a:spLocks noChangeArrowheads="1"/>
              </p:cNvSpPr>
              <p:nvPr/>
            </p:nvSpPr>
            <p:spPr bwMode="auto">
              <a:xfrm>
                <a:off x="2603" y="2122"/>
                <a:ext cx="162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>
                    <a:solidFill>
                      <a:srgbClr val="000000"/>
                    </a:solidFill>
                    <a:latin typeface="Times New Roman" pitchFamily="18" charset="0"/>
                  </a:rPr>
                  <a:t>)</a:t>
                </a:r>
              </a:p>
            </p:txBody>
          </p:sp>
          <p:sp>
            <p:nvSpPr>
              <p:cNvPr id="9268" name="Rectangle 36"/>
              <p:cNvSpPr>
                <a:spLocks noChangeArrowheads="1"/>
              </p:cNvSpPr>
              <p:nvPr/>
            </p:nvSpPr>
            <p:spPr bwMode="auto">
              <a:xfrm>
                <a:off x="2526" y="2122"/>
                <a:ext cx="192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900" b="1">
                    <a:solidFill>
                      <a:srgbClr val="000000"/>
                    </a:solidFill>
                    <a:latin typeface="Times New Roman" pitchFamily="18" charset="0"/>
                  </a:rPr>
                  <a:t>x</a:t>
                </a:r>
              </a:p>
            </p:txBody>
          </p:sp>
          <p:sp>
            <p:nvSpPr>
              <p:cNvPr id="9269" name="Rectangle 37"/>
              <p:cNvSpPr>
                <a:spLocks noChangeArrowheads="1"/>
              </p:cNvSpPr>
              <p:nvPr/>
            </p:nvSpPr>
            <p:spPr bwMode="auto">
              <a:xfrm>
                <a:off x="2002" y="2313"/>
                <a:ext cx="159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Symbol" pitchFamily="18" charset="2"/>
                  </a:rPr>
                  <a:t>=</a:t>
                </a:r>
              </a:p>
            </p:txBody>
          </p:sp>
          <p:sp>
            <p:nvSpPr>
              <p:cNvPr id="9270" name="Rectangle 38"/>
              <p:cNvSpPr>
                <a:spLocks noChangeArrowheads="1"/>
              </p:cNvSpPr>
              <p:nvPr/>
            </p:nvSpPr>
            <p:spPr bwMode="auto">
              <a:xfrm>
                <a:off x="1935" y="2071"/>
                <a:ext cx="272" cy="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2900">
                    <a:solidFill>
                      <a:srgbClr val="000000"/>
                    </a:solidFill>
                    <a:latin typeface="Symbol" pitchFamily="18" charset="2"/>
                  </a:rPr>
                  <a:t>å</a:t>
                </a:r>
              </a:p>
            </p:txBody>
          </p:sp>
          <p:sp>
            <p:nvSpPr>
              <p:cNvPr id="9271" name="Rectangle 39"/>
              <p:cNvSpPr>
                <a:spLocks noChangeArrowheads="1"/>
              </p:cNvSpPr>
              <p:nvPr/>
            </p:nvSpPr>
            <p:spPr bwMode="auto">
              <a:xfrm>
                <a:off x="2051" y="2313"/>
                <a:ext cx="155" cy="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2075" tIns="46038" rIns="92075" bIns="46038">
                <a:spAutoFit/>
              </a:bodyPr>
              <a:lstStyle/>
              <a:p>
                <a:pPr marL="639763" indent="-639763">
                  <a:spcBef>
                    <a:spcPct val="0"/>
                  </a:spcBef>
                </a:pPr>
                <a:r>
                  <a:rPr lang="de-DE" sz="1100">
                    <a:solidFill>
                      <a:srgbClr val="000000"/>
                    </a:solidFill>
                    <a:latin typeface="Times New Roman" pitchFamily="18" charset="0"/>
                  </a:rPr>
                  <a:t>1</a:t>
                </a:r>
              </a:p>
            </p:txBody>
          </p:sp>
        </p:grpSp>
        <p:sp>
          <p:nvSpPr>
            <p:cNvPr id="9237" name="Rectangle 43"/>
            <p:cNvSpPr>
              <a:spLocks noChangeArrowheads="1"/>
            </p:cNvSpPr>
            <p:nvPr/>
          </p:nvSpPr>
          <p:spPr bwMode="auto">
            <a:xfrm>
              <a:off x="1042" y="2518"/>
              <a:ext cx="244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" charset="0"/>
                </a:rPr>
                <a:t>mit 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38" name="Rectangle 44"/>
            <p:cNvSpPr>
              <a:spLocks noChangeArrowheads="1"/>
            </p:cNvSpPr>
            <p:nvPr/>
          </p:nvSpPr>
          <p:spPr bwMode="auto">
            <a:xfrm>
              <a:off x="1836" y="2533"/>
              <a:ext cx="10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" charset="0"/>
                </a:rPr>
                <a:t>S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39" name="Rectangle 45"/>
            <p:cNvSpPr>
              <a:spLocks noChangeArrowheads="1"/>
            </p:cNvSpPr>
            <p:nvPr/>
          </p:nvSpPr>
          <p:spPr bwMode="auto">
            <a:xfrm>
              <a:off x="1469" y="2637"/>
              <a:ext cx="64" cy="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900">
                  <a:solidFill>
                    <a:srgbClr val="000000"/>
                  </a:solidFill>
                  <a:latin typeface="TIMES" charset="0"/>
                </a:rPr>
                <a:t>k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40" name="Rectangle 46"/>
            <p:cNvSpPr>
              <a:spLocks noChangeArrowheads="1"/>
            </p:cNvSpPr>
            <p:nvPr/>
          </p:nvSpPr>
          <p:spPr bwMode="auto">
            <a:xfrm>
              <a:off x="1925" y="2523"/>
              <a:ext cx="5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" charset="0"/>
                </a:rPr>
                <a:t>(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41" name="Rectangle 47"/>
            <p:cNvSpPr>
              <a:spLocks noChangeArrowheads="1"/>
            </p:cNvSpPr>
            <p:nvPr/>
          </p:nvSpPr>
          <p:spPr bwMode="auto">
            <a:xfrm>
              <a:off x="1975" y="2517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 b="1">
                  <a:solidFill>
                    <a:srgbClr val="000000"/>
                  </a:solidFill>
                  <a:latin typeface="TIMES" charset="0"/>
                </a:rPr>
                <a:t>c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42" name="Rectangle 48"/>
            <p:cNvSpPr>
              <a:spLocks noChangeArrowheads="1"/>
            </p:cNvSpPr>
            <p:nvPr/>
          </p:nvSpPr>
          <p:spPr bwMode="auto">
            <a:xfrm>
              <a:off x="2044" y="2637"/>
              <a:ext cx="36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900">
                  <a:solidFill>
                    <a:srgbClr val="000000"/>
                  </a:solidFill>
                  <a:latin typeface="TIMES" charset="0"/>
                </a:rPr>
                <a:t>k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43" name="Rectangle 49"/>
            <p:cNvSpPr>
              <a:spLocks noChangeArrowheads="1"/>
            </p:cNvSpPr>
            <p:nvPr/>
          </p:nvSpPr>
          <p:spPr bwMode="auto">
            <a:xfrm>
              <a:off x="2083" y="2523"/>
              <a:ext cx="4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" charset="0"/>
                </a:rPr>
                <a:t>,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44" name="Rectangle 50"/>
            <p:cNvSpPr>
              <a:spLocks noChangeArrowheads="1"/>
            </p:cNvSpPr>
            <p:nvPr/>
          </p:nvSpPr>
          <p:spPr bwMode="auto">
            <a:xfrm>
              <a:off x="2122" y="2517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 b="1">
                  <a:solidFill>
                    <a:srgbClr val="000000"/>
                  </a:solidFill>
                  <a:latin typeface="TIMES" charset="0"/>
                </a:rPr>
                <a:t>x</a:t>
              </a:r>
              <a:endParaRPr lang="de-DE" sz="2800">
                <a:latin typeface="Arial Black" pitchFamily="34" charset="0"/>
              </a:endParaRPr>
            </a:p>
          </p:txBody>
        </p:sp>
        <p:sp>
          <p:nvSpPr>
            <p:cNvPr id="9245" name="Rectangle 51"/>
            <p:cNvSpPr>
              <a:spLocks noChangeArrowheads="1"/>
            </p:cNvSpPr>
            <p:nvPr/>
          </p:nvSpPr>
          <p:spPr bwMode="auto">
            <a:xfrm>
              <a:off x="2200" y="2523"/>
              <a:ext cx="224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de-DE" sz="1900">
                  <a:solidFill>
                    <a:srgbClr val="000000"/>
                  </a:solidFill>
                  <a:latin typeface="TIMES" charset="0"/>
                </a:rPr>
                <a:t>) = </a:t>
              </a:r>
              <a:endParaRPr lang="de-DE" sz="2800">
                <a:latin typeface="Arial Black" pitchFamily="34" charset="0"/>
              </a:endParaRPr>
            </a:p>
          </p:txBody>
        </p:sp>
        <p:grpSp>
          <p:nvGrpSpPr>
            <p:cNvPr id="9246" name="Group 52"/>
            <p:cNvGrpSpPr>
              <a:grpSpLocks/>
            </p:cNvGrpSpPr>
            <p:nvPr/>
          </p:nvGrpSpPr>
          <p:grpSpPr bwMode="auto">
            <a:xfrm>
              <a:off x="2435" y="2337"/>
              <a:ext cx="465" cy="369"/>
              <a:chOff x="1961" y="2681"/>
              <a:chExt cx="453" cy="341"/>
            </a:xfrm>
          </p:grpSpPr>
          <p:sp>
            <p:nvSpPr>
              <p:cNvPr id="9247" name="Line 53"/>
              <p:cNvSpPr>
                <a:spLocks noChangeShapeType="1"/>
              </p:cNvSpPr>
              <p:nvPr/>
            </p:nvSpPr>
            <p:spPr bwMode="auto">
              <a:xfrm>
                <a:off x="2049" y="2826"/>
                <a:ext cx="365" cy="1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48" name="Rectangle 54"/>
              <p:cNvSpPr>
                <a:spLocks noChangeArrowheads="1"/>
              </p:cNvSpPr>
              <p:nvPr/>
            </p:nvSpPr>
            <p:spPr bwMode="auto">
              <a:xfrm>
                <a:off x="1961" y="2827"/>
                <a:ext cx="76" cy="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2200">
                    <a:solidFill>
                      <a:srgbClr val="000000"/>
                    </a:solidFill>
                    <a:latin typeface="Times New Roman" pitchFamily="18" charset="0"/>
                  </a:rPr>
                  <a:t>e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49" name="Rectangle 55"/>
              <p:cNvSpPr>
                <a:spLocks noChangeArrowheads="1"/>
              </p:cNvSpPr>
              <p:nvPr/>
            </p:nvSpPr>
            <p:spPr bwMode="auto">
              <a:xfrm>
                <a:off x="2185" y="2731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k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0" name="Rectangle 56"/>
              <p:cNvSpPr>
                <a:spLocks noChangeArrowheads="1"/>
              </p:cNvSpPr>
              <p:nvPr/>
            </p:nvSpPr>
            <p:spPr bwMode="auto">
              <a:xfrm>
                <a:off x="2063" y="2703"/>
                <a:ext cx="43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Symbol" pitchFamily="18" charset="2"/>
                  </a:rPr>
                  <a:t>-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1" name="Rectangle 57"/>
              <p:cNvSpPr>
                <a:spLocks noChangeArrowheads="1"/>
              </p:cNvSpPr>
              <p:nvPr/>
            </p:nvSpPr>
            <p:spPr bwMode="auto">
              <a:xfrm>
                <a:off x="2239" y="2703"/>
                <a:ext cx="43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Symbol" pitchFamily="18" charset="2"/>
                  </a:rPr>
                  <a:t>-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2" name="Rectangle 58"/>
              <p:cNvSpPr>
                <a:spLocks noChangeArrowheads="1"/>
              </p:cNvSpPr>
              <p:nvPr/>
            </p:nvSpPr>
            <p:spPr bwMode="auto">
              <a:xfrm>
                <a:off x="2110" y="2712"/>
                <a:ext cx="26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(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3" name="Rectangle 59"/>
              <p:cNvSpPr>
                <a:spLocks noChangeArrowheads="1"/>
              </p:cNvSpPr>
              <p:nvPr/>
            </p:nvSpPr>
            <p:spPr bwMode="auto">
              <a:xfrm>
                <a:off x="2332" y="2712"/>
                <a:ext cx="26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)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4" name="Rectangle 60"/>
              <p:cNvSpPr>
                <a:spLocks noChangeArrowheads="1"/>
              </p:cNvSpPr>
              <p:nvPr/>
            </p:nvSpPr>
            <p:spPr bwMode="auto">
              <a:xfrm>
                <a:off x="2146" y="2710"/>
                <a:ext cx="35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 b="1">
                    <a:solidFill>
                      <a:srgbClr val="000000"/>
                    </a:solidFill>
                    <a:latin typeface="Times New Roman" pitchFamily="18" charset="0"/>
                  </a:rPr>
                  <a:t>c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5" name="Rectangle 61"/>
              <p:cNvSpPr>
                <a:spLocks noChangeArrowheads="1"/>
              </p:cNvSpPr>
              <p:nvPr/>
            </p:nvSpPr>
            <p:spPr bwMode="auto">
              <a:xfrm>
                <a:off x="2286" y="2710"/>
                <a:ext cx="39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 b="1">
                    <a:solidFill>
                      <a:srgbClr val="000000"/>
                    </a:solidFill>
                    <a:latin typeface="Times New Roman" pitchFamily="18" charset="0"/>
                  </a:rPr>
                  <a:t>x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6" name="Rectangle 62"/>
              <p:cNvSpPr>
                <a:spLocks noChangeArrowheads="1"/>
              </p:cNvSpPr>
              <p:nvPr/>
            </p:nvSpPr>
            <p:spPr bwMode="auto">
              <a:xfrm>
                <a:off x="2362" y="2681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2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7" name="Rectangle 63"/>
              <p:cNvSpPr>
                <a:spLocks noChangeArrowheads="1"/>
              </p:cNvSpPr>
              <p:nvPr/>
            </p:nvSpPr>
            <p:spPr bwMode="auto">
              <a:xfrm>
                <a:off x="2158" y="2862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2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8" name="Rectangle 64"/>
              <p:cNvSpPr>
                <a:spLocks noChangeArrowheads="1"/>
              </p:cNvSpPr>
              <p:nvPr/>
            </p:nvSpPr>
            <p:spPr bwMode="auto">
              <a:xfrm>
                <a:off x="2257" y="2828"/>
                <a:ext cx="39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Times New Roman" pitchFamily="18" charset="0"/>
                  </a:rPr>
                  <a:t>2</a:t>
                </a:r>
                <a:endParaRPr lang="de-DE" sz="2800">
                  <a:latin typeface="Arial Black" pitchFamily="34" charset="0"/>
                </a:endParaRPr>
              </a:p>
            </p:txBody>
          </p:sp>
          <p:sp>
            <p:nvSpPr>
              <p:cNvPr id="9259" name="Rectangle 65"/>
              <p:cNvSpPr>
                <a:spLocks noChangeArrowheads="1"/>
              </p:cNvSpPr>
              <p:nvPr/>
            </p:nvSpPr>
            <p:spPr bwMode="auto">
              <a:xfrm>
                <a:off x="2206" y="2853"/>
                <a:ext cx="47" cy="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>
                  <a:spcBef>
                    <a:spcPct val="0"/>
                  </a:spcBef>
                </a:pPr>
                <a:r>
                  <a:rPr lang="de-DE" sz="1000">
                    <a:solidFill>
                      <a:srgbClr val="000000"/>
                    </a:solidFill>
                    <a:latin typeface="Symbol" pitchFamily="18" charset="2"/>
                  </a:rPr>
                  <a:t>s</a:t>
                </a:r>
                <a:endParaRPr lang="de-DE" sz="2800">
                  <a:latin typeface="Arial Black" pitchFamily="34" charset="0"/>
                </a:endParaRPr>
              </a:p>
            </p:txBody>
          </p:sp>
        </p:grpSp>
      </p:grpSp>
      <p:sp>
        <p:nvSpPr>
          <p:cNvPr id="109" name="Rectangle 44"/>
          <p:cNvSpPr>
            <a:spLocks noChangeArrowheads="1"/>
          </p:cNvSpPr>
          <p:nvPr/>
        </p:nvSpPr>
        <p:spPr bwMode="auto">
          <a:xfrm>
            <a:off x="2182813" y="4021138"/>
            <a:ext cx="6715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>
              <a:spcBef>
                <a:spcPct val="0"/>
              </a:spcBef>
            </a:pPr>
            <a:r>
              <a:rPr lang="de-DE" sz="1900">
                <a:solidFill>
                  <a:srgbClr val="000000"/>
                </a:solidFill>
                <a:latin typeface="TIMES" charset="0"/>
              </a:rPr>
              <a:t>S (</a:t>
            </a:r>
            <a:r>
              <a:rPr lang="de-DE" sz="1900" b="1">
                <a:solidFill>
                  <a:srgbClr val="000000"/>
                </a:solidFill>
                <a:latin typeface="TIMES" charset="0"/>
              </a:rPr>
              <a:t>x</a:t>
            </a:r>
            <a:r>
              <a:rPr lang="de-DE" sz="1900">
                <a:solidFill>
                  <a:srgbClr val="000000"/>
                </a:solidFill>
                <a:latin typeface="TIMES" charset="0"/>
              </a:rPr>
              <a:t>)=</a:t>
            </a:r>
            <a:endParaRPr lang="de-DE" sz="2800">
              <a:latin typeface="Arial Black" pitchFamily="34" charset="0"/>
            </a:endParaRPr>
          </a:p>
        </p:txBody>
      </p:sp>
    </p:spTree>
  </p:cSld>
  <p:clrMapOvr>
    <a:masterClrMapping/>
  </p:clrMapOvr>
  <p:transition spd="med">
    <p:cover dir="u"/>
    <p:sndAc>
      <p:stSnd>
        <p:snd r:embed="rId4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0243" name="Foliennummernplatzhalter 4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07592AA5-30AC-4DEF-BDC0-B3EBAF5237A4}" type="slidenum">
              <a:rPr lang="de-DE" sz="1000" smtClean="0"/>
              <a:pPr/>
              <a:t>8</a:t>
            </a:fld>
            <a:r>
              <a:rPr lang="de-DE" sz="1000" smtClean="0"/>
              <a:t> -</a:t>
            </a:r>
          </a:p>
        </p:txBody>
      </p:sp>
      <p:sp>
        <p:nvSpPr>
          <p:cNvPr id="10244" name="Rectangle 191"/>
          <p:cNvSpPr>
            <a:spLocks noChangeArrowheads="1"/>
          </p:cNvSpPr>
          <p:nvPr/>
        </p:nvSpPr>
        <p:spPr bwMode="auto">
          <a:xfrm>
            <a:off x="2555875" y="2133600"/>
            <a:ext cx="2376488" cy="3095625"/>
          </a:xfrm>
          <a:prstGeom prst="rect">
            <a:avLst/>
          </a:pr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245" name="Rectangle 190"/>
          <p:cNvSpPr>
            <a:spLocks noChangeArrowheads="1"/>
          </p:cNvSpPr>
          <p:nvPr/>
        </p:nvSpPr>
        <p:spPr bwMode="auto">
          <a:xfrm>
            <a:off x="5148263" y="2133600"/>
            <a:ext cx="1008062" cy="3095625"/>
          </a:xfrm>
          <a:prstGeom prst="rect">
            <a:avLst/>
          </a:prstGeom>
          <a:solidFill>
            <a:srgbClr val="DDD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0246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de-DE" smtClean="0"/>
              <a:t>RBF-Netze</a:t>
            </a:r>
          </a:p>
        </p:txBody>
      </p:sp>
      <p:sp>
        <p:nvSpPr>
          <p:cNvPr id="1024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268413"/>
            <a:ext cx="8532812" cy="720725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de-DE" smtClean="0"/>
              <a:t>Aktivität Normiertes RBF-Netzwerk</a:t>
            </a:r>
          </a:p>
        </p:txBody>
      </p:sp>
      <p:sp>
        <p:nvSpPr>
          <p:cNvPr id="10248" name="Rectangle 5"/>
          <p:cNvSpPr>
            <a:spLocks noChangeArrowheads="1"/>
          </p:cNvSpPr>
          <p:nvPr/>
        </p:nvSpPr>
        <p:spPr bwMode="auto">
          <a:xfrm>
            <a:off x="0" y="25622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10249" name="Text Box 6"/>
          <p:cNvSpPr txBox="1">
            <a:spLocks noChangeArrowheads="1"/>
          </p:cNvSpPr>
          <p:nvPr/>
        </p:nvSpPr>
        <p:spPr bwMode="auto">
          <a:xfrm>
            <a:off x="742950" y="5661025"/>
            <a:ext cx="75612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/>
              <a:t>y (x) =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f(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 = </a:t>
            </a:r>
            <a:r>
              <a:rPr lang="de-DE" sz="2800">
                <a:solidFill>
                  <a:srgbClr val="000000"/>
                </a:solidFill>
                <a:cs typeface="Times New Roman" pitchFamily="18" charset="0"/>
                <a:sym typeface="Symbol" pitchFamily="18" charset="2"/>
              </a:rPr>
              <a:t>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 w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      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(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x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,</a:t>
            </a:r>
            <a:r>
              <a:rPr lang="de-DE" b="1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c</a:t>
            </a:r>
            <a:r>
              <a:rPr lang="de-DE" baseline="-30000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i</a:t>
            </a:r>
            <a:r>
              <a:rPr lang="de-DE">
                <a:solidFill>
                  <a:srgbClr val="000000"/>
                </a:solidFill>
                <a:latin typeface="TIMES" charset="0"/>
                <a:cs typeface="Times New Roman" pitchFamily="18" charset="0"/>
              </a:rPr>
              <a:t>)</a:t>
            </a:r>
            <a:r>
              <a:rPr lang="de-DE"/>
              <a:t>    mit   </a:t>
            </a:r>
          </a:p>
        </p:txBody>
      </p:sp>
      <p:sp>
        <p:nvSpPr>
          <p:cNvPr id="10250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10251" name="Object 7"/>
          <p:cNvGraphicFramePr>
            <a:graphicFrameLocks noChangeAspect="1"/>
          </p:cNvGraphicFramePr>
          <p:nvPr/>
        </p:nvGraphicFramePr>
        <p:xfrm>
          <a:off x="2847975" y="5749925"/>
          <a:ext cx="300038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58" name="Equation" r:id="rId3" imgW="152400" imgH="215900" progId="Equation.DSMT4">
                  <p:embed/>
                </p:oleObj>
              </mc:Choice>
              <mc:Fallback>
                <p:oleObj name="Equation" r:id="rId3" imgW="152400" imgH="21590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7975" y="5749925"/>
                        <a:ext cx="300038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52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graphicFrame>
        <p:nvGraphicFramePr>
          <p:cNvPr id="10253" name="Object 9"/>
          <p:cNvGraphicFramePr>
            <a:graphicFrameLocks noChangeAspect="1"/>
          </p:cNvGraphicFramePr>
          <p:nvPr/>
        </p:nvGraphicFramePr>
        <p:xfrm>
          <a:off x="4643438" y="5589588"/>
          <a:ext cx="2592387" cy="1052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59" name="Equation" r:id="rId5" imgW="1218671" imgH="495085" progId="Equation.DSMT4">
                  <p:embed/>
                </p:oleObj>
              </mc:Choice>
              <mc:Fallback>
                <p:oleObj name="Equation" r:id="rId5" imgW="1218671" imgH="495085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5589588"/>
                        <a:ext cx="2592387" cy="1052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54" name="Rectangle 13"/>
          <p:cNvSpPr>
            <a:spLocks noChangeArrowheads="1"/>
          </p:cNvSpPr>
          <p:nvPr/>
        </p:nvSpPr>
        <p:spPr bwMode="auto">
          <a:xfrm>
            <a:off x="2862263" y="1854200"/>
            <a:ext cx="1408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b="1">
                <a:solidFill>
                  <a:srgbClr val="FFCC00"/>
                </a:solidFill>
              </a:rPr>
              <a:t>    </a:t>
            </a:r>
            <a:r>
              <a:rPr lang="de-DE" b="1">
                <a:solidFill>
                  <a:srgbClr val="FF9900"/>
                </a:solidFill>
              </a:rPr>
              <a:t>Schicht</a:t>
            </a:r>
            <a:r>
              <a:rPr lang="de-DE" b="1">
                <a:solidFill>
                  <a:srgbClr val="FFCC00"/>
                </a:solidFill>
              </a:rPr>
              <a:t> </a:t>
            </a:r>
            <a:r>
              <a:rPr lang="de-DE" b="1">
                <a:solidFill>
                  <a:srgbClr val="FF9900"/>
                </a:solidFill>
              </a:rPr>
              <a:t>1</a:t>
            </a:r>
          </a:p>
        </p:txBody>
      </p:sp>
      <p:sp>
        <p:nvSpPr>
          <p:cNvPr id="10255" name="Rectangle 15"/>
          <p:cNvSpPr>
            <a:spLocks noChangeArrowheads="1"/>
          </p:cNvSpPr>
          <p:nvPr/>
        </p:nvSpPr>
        <p:spPr bwMode="auto">
          <a:xfrm>
            <a:off x="4311650" y="1808163"/>
            <a:ext cx="76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0256" name="Rectangle 16"/>
          <p:cNvSpPr>
            <a:spLocks noChangeArrowheads="1"/>
          </p:cNvSpPr>
          <p:nvPr/>
        </p:nvSpPr>
        <p:spPr bwMode="auto">
          <a:xfrm>
            <a:off x="5043488" y="1808163"/>
            <a:ext cx="76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sz="2400">
                <a:solidFill>
                  <a:srgbClr val="000000"/>
                </a:solidFill>
                <a:latin typeface="Times New Roman" pitchFamily="18" charset="0"/>
              </a:rPr>
              <a:t> </a:t>
            </a:r>
            <a:endParaRPr lang="de-DE"/>
          </a:p>
        </p:txBody>
      </p:sp>
      <p:sp>
        <p:nvSpPr>
          <p:cNvPr id="10257" name="Rectangle 17"/>
          <p:cNvSpPr>
            <a:spLocks noChangeArrowheads="1"/>
          </p:cNvSpPr>
          <p:nvPr/>
        </p:nvSpPr>
        <p:spPr bwMode="auto">
          <a:xfrm>
            <a:off x="5076825" y="1844675"/>
            <a:ext cx="1128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de-DE" b="1">
                <a:solidFill>
                  <a:schemeClr val="accent2"/>
                </a:solidFill>
              </a:rPr>
              <a:t>Schicht 2</a:t>
            </a:r>
          </a:p>
        </p:txBody>
      </p:sp>
      <p:grpSp>
        <p:nvGrpSpPr>
          <p:cNvPr id="10258" name="Group 100"/>
          <p:cNvGrpSpPr>
            <a:grpSpLocks/>
          </p:cNvGrpSpPr>
          <p:nvPr/>
        </p:nvGrpSpPr>
        <p:grpSpPr bwMode="auto">
          <a:xfrm>
            <a:off x="1073150" y="2266950"/>
            <a:ext cx="5492750" cy="2971800"/>
            <a:chOff x="676" y="1428"/>
            <a:chExt cx="3460" cy="1872"/>
          </a:xfrm>
        </p:grpSpPr>
        <p:sp>
          <p:nvSpPr>
            <p:cNvPr id="10259" name="Freeform 19"/>
            <p:cNvSpPr>
              <a:spLocks/>
            </p:cNvSpPr>
            <p:nvPr/>
          </p:nvSpPr>
          <p:spPr bwMode="auto">
            <a:xfrm>
              <a:off x="2323" y="2085"/>
              <a:ext cx="86" cy="97"/>
            </a:xfrm>
            <a:custGeom>
              <a:avLst/>
              <a:gdLst>
                <a:gd name="T0" fmla="*/ 30 w 86"/>
                <a:gd name="T1" fmla="*/ 22 h 97"/>
                <a:gd name="T2" fmla="*/ 0 w 86"/>
                <a:gd name="T3" fmla="*/ 45 h 97"/>
                <a:gd name="T4" fmla="*/ 86 w 86"/>
                <a:gd name="T5" fmla="*/ 97 h 97"/>
                <a:gd name="T6" fmla="*/ 60 w 86"/>
                <a:gd name="T7" fmla="*/ 0 h 97"/>
                <a:gd name="T8" fmla="*/ 30 w 86"/>
                <a:gd name="T9" fmla="*/ 22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97"/>
                <a:gd name="T17" fmla="*/ 86 w 86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97">
                  <a:moveTo>
                    <a:pt x="30" y="22"/>
                  </a:moveTo>
                  <a:lnTo>
                    <a:pt x="0" y="45"/>
                  </a:lnTo>
                  <a:lnTo>
                    <a:pt x="86" y="97"/>
                  </a:lnTo>
                  <a:lnTo>
                    <a:pt x="60" y="0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0" name="Line 20"/>
            <p:cNvSpPr>
              <a:spLocks noChangeShapeType="1"/>
            </p:cNvSpPr>
            <p:nvPr/>
          </p:nvSpPr>
          <p:spPr bwMode="auto">
            <a:xfrm flipH="1" flipV="1">
              <a:off x="2144" y="1830"/>
              <a:ext cx="209" cy="2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848" y="1830"/>
              <a:ext cx="127" cy="127"/>
            </a:xfrm>
            <a:custGeom>
              <a:avLst/>
              <a:gdLst>
                <a:gd name="T0" fmla="*/ 127 w 127"/>
                <a:gd name="T1" fmla="*/ 64 h 127"/>
                <a:gd name="T2" fmla="*/ 127 w 127"/>
                <a:gd name="T3" fmla="*/ 49 h 127"/>
                <a:gd name="T4" fmla="*/ 124 w 127"/>
                <a:gd name="T5" fmla="*/ 37 h 127"/>
                <a:gd name="T6" fmla="*/ 116 w 127"/>
                <a:gd name="T7" fmla="*/ 26 h 127"/>
                <a:gd name="T8" fmla="*/ 109 w 127"/>
                <a:gd name="T9" fmla="*/ 19 h 127"/>
                <a:gd name="T10" fmla="*/ 101 w 127"/>
                <a:gd name="T11" fmla="*/ 11 h 127"/>
                <a:gd name="T12" fmla="*/ 90 w 127"/>
                <a:gd name="T13" fmla="*/ 4 h 127"/>
                <a:gd name="T14" fmla="*/ 79 w 127"/>
                <a:gd name="T15" fmla="*/ 0 h 127"/>
                <a:gd name="T16" fmla="*/ 64 w 127"/>
                <a:gd name="T17" fmla="*/ 0 h 127"/>
                <a:gd name="T18" fmla="*/ 52 w 127"/>
                <a:gd name="T19" fmla="*/ 0 h 127"/>
                <a:gd name="T20" fmla="*/ 37 w 127"/>
                <a:gd name="T21" fmla="*/ 4 h 127"/>
                <a:gd name="T22" fmla="*/ 26 w 127"/>
                <a:gd name="T23" fmla="*/ 11 h 127"/>
                <a:gd name="T24" fmla="*/ 19 w 127"/>
                <a:gd name="T25" fmla="*/ 19 h 127"/>
                <a:gd name="T26" fmla="*/ 11 w 127"/>
                <a:gd name="T27" fmla="*/ 26 h 127"/>
                <a:gd name="T28" fmla="*/ 4 w 127"/>
                <a:gd name="T29" fmla="*/ 37 h 127"/>
                <a:gd name="T30" fmla="*/ 0 w 127"/>
                <a:gd name="T31" fmla="*/ 49 h 127"/>
                <a:gd name="T32" fmla="*/ 0 w 127"/>
                <a:gd name="T33" fmla="*/ 64 h 127"/>
                <a:gd name="T34" fmla="*/ 0 w 127"/>
                <a:gd name="T35" fmla="*/ 75 h 127"/>
                <a:gd name="T36" fmla="*/ 4 w 127"/>
                <a:gd name="T37" fmla="*/ 86 h 127"/>
                <a:gd name="T38" fmla="*/ 11 w 127"/>
                <a:gd name="T39" fmla="*/ 97 h 127"/>
                <a:gd name="T40" fmla="*/ 19 w 127"/>
                <a:gd name="T41" fmla="*/ 109 h 127"/>
                <a:gd name="T42" fmla="*/ 26 w 127"/>
                <a:gd name="T43" fmla="*/ 116 h 127"/>
                <a:gd name="T44" fmla="*/ 37 w 127"/>
                <a:gd name="T45" fmla="*/ 120 h 127"/>
                <a:gd name="T46" fmla="*/ 52 w 127"/>
                <a:gd name="T47" fmla="*/ 124 h 127"/>
                <a:gd name="T48" fmla="*/ 64 w 127"/>
                <a:gd name="T49" fmla="*/ 127 h 127"/>
                <a:gd name="T50" fmla="*/ 79 w 127"/>
                <a:gd name="T51" fmla="*/ 124 h 127"/>
                <a:gd name="T52" fmla="*/ 90 w 127"/>
                <a:gd name="T53" fmla="*/ 120 h 127"/>
                <a:gd name="T54" fmla="*/ 101 w 127"/>
                <a:gd name="T55" fmla="*/ 116 h 127"/>
                <a:gd name="T56" fmla="*/ 109 w 127"/>
                <a:gd name="T57" fmla="*/ 109 h 127"/>
                <a:gd name="T58" fmla="*/ 116 w 127"/>
                <a:gd name="T59" fmla="*/ 97 h 127"/>
                <a:gd name="T60" fmla="*/ 124 w 127"/>
                <a:gd name="T61" fmla="*/ 86 h 127"/>
                <a:gd name="T62" fmla="*/ 127 w 127"/>
                <a:gd name="T63" fmla="*/ 75 h 127"/>
                <a:gd name="T64" fmla="*/ 127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7" y="49"/>
                  </a:lnTo>
                  <a:lnTo>
                    <a:pt x="124" y="37"/>
                  </a:lnTo>
                  <a:lnTo>
                    <a:pt x="116" y="26"/>
                  </a:lnTo>
                  <a:lnTo>
                    <a:pt x="109" y="19"/>
                  </a:lnTo>
                  <a:lnTo>
                    <a:pt x="101" y="11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2" y="0"/>
                  </a:lnTo>
                  <a:lnTo>
                    <a:pt x="37" y="4"/>
                  </a:lnTo>
                  <a:lnTo>
                    <a:pt x="26" y="11"/>
                  </a:lnTo>
                  <a:lnTo>
                    <a:pt x="19" y="19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9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1" y="97"/>
                  </a:lnTo>
                  <a:lnTo>
                    <a:pt x="19" y="109"/>
                  </a:lnTo>
                  <a:lnTo>
                    <a:pt x="26" y="116"/>
                  </a:lnTo>
                  <a:lnTo>
                    <a:pt x="37" y="120"/>
                  </a:lnTo>
                  <a:lnTo>
                    <a:pt x="52" y="124"/>
                  </a:lnTo>
                  <a:lnTo>
                    <a:pt x="64" y="127"/>
                  </a:lnTo>
                  <a:lnTo>
                    <a:pt x="79" y="124"/>
                  </a:lnTo>
                  <a:lnTo>
                    <a:pt x="90" y="120"/>
                  </a:lnTo>
                  <a:lnTo>
                    <a:pt x="101" y="116"/>
                  </a:lnTo>
                  <a:lnTo>
                    <a:pt x="109" y="109"/>
                  </a:lnTo>
                  <a:lnTo>
                    <a:pt x="116" y="97"/>
                  </a:lnTo>
                  <a:lnTo>
                    <a:pt x="124" y="86"/>
                  </a:lnTo>
                  <a:lnTo>
                    <a:pt x="127" y="75"/>
                  </a:lnTo>
                  <a:lnTo>
                    <a:pt x="127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859" y="2794"/>
              <a:ext cx="128" cy="124"/>
            </a:xfrm>
            <a:custGeom>
              <a:avLst/>
              <a:gdLst>
                <a:gd name="T0" fmla="*/ 128 w 128"/>
                <a:gd name="T1" fmla="*/ 60 h 124"/>
                <a:gd name="T2" fmla="*/ 128 w 128"/>
                <a:gd name="T3" fmla="*/ 49 h 124"/>
                <a:gd name="T4" fmla="*/ 124 w 128"/>
                <a:gd name="T5" fmla="*/ 37 h 124"/>
                <a:gd name="T6" fmla="*/ 116 w 128"/>
                <a:gd name="T7" fmla="*/ 26 h 124"/>
                <a:gd name="T8" fmla="*/ 109 w 128"/>
                <a:gd name="T9" fmla="*/ 15 h 124"/>
                <a:gd name="T10" fmla="*/ 101 w 128"/>
                <a:gd name="T11" fmla="*/ 7 h 124"/>
                <a:gd name="T12" fmla="*/ 90 w 128"/>
                <a:gd name="T13" fmla="*/ 4 h 124"/>
                <a:gd name="T14" fmla="*/ 79 w 128"/>
                <a:gd name="T15" fmla="*/ 0 h 124"/>
                <a:gd name="T16" fmla="*/ 64 w 128"/>
                <a:gd name="T17" fmla="*/ 0 h 124"/>
                <a:gd name="T18" fmla="*/ 53 w 128"/>
                <a:gd name="T19" fmla="*/ 0 h 124"/>
                <a:gd name="T20" fmla="*/ 41 w 128"/>
                <a:gd name="T21" fmla="*/ 4 h 124"/>
                <a:gd name="T22" fmla="*/ 30 w 128"/>
                <a:gd name="T23" fmla="*/ 7 h 124"/>
                <a:gd name="T24" fmla="*/ 19 w 128"/>
                <a:gd name="T25" fmla="*/ 15 h 124"/>
                <a:gd name="T26" fmla="*/ 11 w 128"/>
                <a:gd name="T27" fmla="*/ 26 h 124"/>
                <a:gd name="T28" fmla="*/ 4 w 128"/>
                <a:gd name="T29" fmla="*/ 37 h 124"/>
                <a:gd name="T30" fmla="*/ 0 w 128"/>
                <a:gd name="T31" fmla="*/ 49 h 124"/>
                <a:gd name="T32" fmla="*/ 0 w 128"/>
                <a:gd name="T33" fmla="*/ 60 h 124"/>
                <a:gd name="T34" fmla="*/ 0 w 128"/>
                <a:gd name="T35" fmla="*/ 75 h 124"/>
                <a:gd name="T36" fmla="*/ 4 w 128"/>
                <a:gd name="T37" fmla="*/ 86 h 124"/>
                <a:gd name="T38" fmla="*/ 11 w 128"/>
                <a:gd name="T39" fmla="*/ 97 h 124"/>
                <a:gd name="T40" fmla="*/ 19 w 128"/>
                <a:gd name="T41" fmla="*/ 105 h 124"/>
                <a:gd name="T42" fmla="*/ 30 w 128"/>
                <a:gd name="T43" fmla="*/ 116 h 124"/>
                <a:gd name="T44" fmla="*/ 41 w 128"/>
                <a:gd name="T45" fmla="*/ 120 h 124"/>
                <a:gd name="T46" fmla="*/ 53 w 128"/>
                <a:gd name="T47" fmla="*/ 124 h 124"/>
                <a:gd name="T48" fmla="*/ 64 w 128"/>
                <a:gd name="T49" fmla="*/ 124 h 124"/>
                <a:gd name="T50" fmla="*/ 79 w 128"/>
                <a:gd name="T51" fmla="*/ 124 h 124"/>
                <a:gd name="T52" fmla="*/ 90 w 128"/>
                <a:gd name="T53" fmla="*/ 120 h 124"/>
                <a:gd name="T54" fmla="*/ 101 w 128"/>
                <a:gd name="T55" fmla="*/ 116 h 124"/>
                <a:gd name="T56" fmla="*/ 109 w 128"/>
                <a:gd name="T57" fmla="*/ 105 h 124"/>
                <a:gd name="T58" fmla="*/ 116 w 128"/>
                <a:gd name="T59" fmla="*/ 97 h 124"/>
                <a:gd name="T60" fmla="*/ 124 w 128"/>
                <a:gd name="T61" fmla="*/ 86 h 124"/>
                <a:gd name="T62" fmla="*/ 128 w 128"/>
                <a:gd name="T63" fmla="*/ 75 h 124"/>
                <a:gd name="T64" fmla="*/ 128 w 128"/>
                <a:gd name="T65" fmla="*/ 60 h 1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8"/>
                <a:gd name="T100" fmla="*/ 0 h 124"/>
                <a:gd name="T101" fmla="*/ 128 w 128"/>
                <a:gd name="T102" fmla="*/ 124 h 1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8" h="124">
                  <a:moveTo>
                    <a:pt x="128" y="60"/>
                  </a:moveTo>
                  <a:lnTo>
                    <a:pt x="128" y="49"/>
                  </a:lnTo>
                  <a:lnTo>
                    <a:pt x="124" y="37"/>
                  </a:lnTo>
                  <a:lnTo>
                    <a:pt x="116" y="26"/>
                  </a:lnTo>
                  <a:lnTo>
                    <a:pt x="109" y="15"/>
                  </a:lnTo>
                  <a:lnTo>
                    <a:pt x="101" y="7"/>
                  </a:lnTo>
                  <a:lnTo>
                    <a:pt x="90" y="4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3" y="0"/>
                  </a:lnTo>
                  <a:lnTo>
                    <a:pt x="41" y="4"/>
                  </a:lnTo>
                  <a:lnTo>
                    <a:pt x="30" y="7"/>
                  </a:lnTo>
                  <a:lnTo>
                    <a:pt x="19" y="15"/>
                  </a:lnTo>
                  <a:lnTo>
                    <a:pt x="11" y="26"/>
                  </a:lnTo>
                  <a:lnTo>
                    <a:pt x="4" y="37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75"/>
                  </a:lnTo>
                  <a:lnTo>
                    <a:pt x="4" y="86"/>
                  </a:lnTo>
                  <a:lnTo>
                    <a:pt x="11" y="97"/>
                  </a:lnTo>
                  <a:lnTo>
                    <a:pt x="19" y="105"/>
                  </a:lnTo>
                  <a:lnTo>
                    <a:pt x="30" y="116"/>
                  </a:lnTo>
                  <a:lnTo>
                    <a:pt x="41" y="120"/>
                  </a:lnTo>
                  <a:lnTo>
                    <a:pt x="53" y="124"/>
                  </a:lnTo>
                  <a:lnTo>
                    <a:pt x="64" y="124"/>
                  </a:lnTo>
                  <a:lnTo>
                    <a:pt x="79" y="124"/>
                  </a:lnTo>
                  <a:lnTo>
                    <a:pt x="90" y="120"/>
                  </a:lnTo>
                  <a:lnTo>
                    <a:pt x="101" y="116"/>
                  </a:lnTo>
                  <a:lnTo>
                    <a:pt x="109" y="105"/>
                  </a:lnTo>
                  <a:lnTo>
                    <a:pt x="116" y="97"/>
                  </a:lnTo>
                  <a:lnTo>
                    <a:pt x="124" y="86"/>
                  </a:lnTo>
                  <a:lnTo>
                    <a:pt x="128" y="75"/>
                  </a:lnTo>
                  <a:lnTo>
                    <a:pt x="128" y="6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63" name="Rectangle 23"/>
            <p:cNvSpPr>
              <a:spLocks noChangeArrowheads="1"/>
            </p:cNvSpPr>
            <p:nvPr/>
          </p:nvSpPr>
          <p:spPr bwMode="auto">
            <a:xfrm>
              <a:off x="900" y="210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264" name="Rectangle 24"/>
            <p:cNvSpPr>
              <a:spLocks noChangeArrowheads="1"/>
            </p:cNvSpPr>
            <p:nvPr/>
          </p:nvSpPr>
          <p:spPr bwMode="auto">
            <a:xfrm>
              <a:off x="900" y="2104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265" name="Rectangle 25"/>
            <p:cNvSpPr>
              <a:spLocks noChangeArrowheads="1"/>
            </p:cNvSpPr>
            <p:nvPr/>
          </p:nvSpPr>
          <p:spPr bwMode="auto">
            <a:xfrm>
              <a:off x="900" y="230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266" name="Rectangle 26"/>
            <p:cNvSpPr>
              <a:spLocks noChangeArrowheads="1"/>
            </p:cNvSpPr>
            <p:nvPr/>
          </p:nvSpPr>
          <p:spPr bwMode="auto">
            <a:xfrm>
              <a:off x="900" y="230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267" name="Rectangle 27"/>
            <p:cNvSpPr>
              <a:spLocks noChangeArrowheads="1"/>
            </p:cNvSpPr>
            <p:nvPr/>
          </p:nvSpPr>
          <p:spPr bwMode="auto">
            <a:xfrm>
              <a:off x="912" y="249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268" name="Rectangle 28"/>
            <p:cNvSpPr>
              <a:spLocks noChangeArrowheads="1"/>
            </p:cNvSpPr>
            <p:nvPr/>
          </p:nvSpPr>
          <p:spPr bwMode="auto">
            <a:xfrm>
              <a:off x="912" y="249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1904" y="1567"/>
              <a:ext cx="296" cy="297"/>
            </a:xfrm>
            <a:custGeom>
              <a:avLst/>
              <a:gdLst>
                <a:gd name="T0" fmla="*/ 296 w 296"/>
                <a:gd name="T1" fmla="*/ 146 h 297"/>
                <a:gd name="T2" fmla="*/ 292 w 296"/>
                <a:gd name="T3" fmla="*/ 116 h 297"/>
                <a:gd name="T4" fmla="*/ 285 w 296"/>
                <a:gd name="T5" fmla="*/ 90 h 297"/>
                <a:gd name="T6" fmla="*/ 270 w 296"/>
                <a:gd name="T7" fmla="*/ 64 h 297"/>
                <a:gd name="T8" fmla="*/ 251 w 296"/>
                <a:gd name="T9" fmla="*/ 41 h 297"/>
                <a:gd name="T10" fmla="*/ 228 w 296"/>
                <a:gd name="T11" fmla="*/ 23 h 297"/>
                <a:gd name="T12" fmla="*/ 206 w 296"/>
                <a:gd name="T13" fmla="*/ 11 h 297"/>
                <a:gd name="T14" fmla="*/ 176 w 296"/>
                <a:gd name="T15" fmla="*/ 0 h 297"/>
                <a:gd name="T16" fmla="*/ 146 w 296"/>
                <a:gd name="T17" fmla="*/ 0 h 297"/>
                <a:gd name="T18" fmla="*/ 116 w 296"/>
                <a:gd name="T19" fmla="*/ 0 h 297"/>
                <a:gd name="T20" fmla="*/ 90 w 296"/>
                <a:gd name="T21" fmla="*/ 11 h 297"/>
                <a:gd name="T22" fmla="*/ 64 w 296"/>
                <a:gd name="T23" fmla="*/ 23 h 297"/>
                <a:gd name="T24" fmla="*/ 41 w 296"/>
                <a:gd name="T25" fmla="*/ 41 h 297"/>
                <a:gd name="T26" fmla="*/ 22 w 296"/>
                <a:gd name="T27" fmla="*/ 64 h 297"/>
                <a:gd name="T28" fmla="*/ 11 w 296"/>
                <a:gd name="T29" fmla="*/ 90 h 297"/>
                <a:gd name="T30" fmla="*/ 0 w 296"/>
                <a:gd name="T31" fmla="*/ 116 h 297"/>
                <a:gd name="T32" fmla="*/ 0 w 296"/>
                <a:gd name="T33" fmla="*/ 146 h 297"/>
                <a:gd name="T34" fmla="*/ 0 w 296"/>
                <a:gd name="T35" fmla="*/ 176 h 297"/>
                <a:gd name="T36" fmla="*/ 11 w 296"/>
                <a:gd name="T37" fmla="*/ 207 h 297"/>
                <a:gd name="T38" fmla="*/ 22 w 296"/>
                <a:gd name="T39" fmla="*/ 229 h 297"/>
                <a:gd name="T40" fmla="*/ 41 w 296"/>
                <a:gd name="T41" fmla="*/ 252 h 297"/>
                <a:gd name="T42" fmla="*/ 64 w 296"/>
                <a:gd name="T43" fmla="*/ 270 h 297"/>
                <a:gd name="T44" fmla="*/ 90 w 296"/>
                <a:gd name="T45" fmla="*/ 285 h 297"/>
                <a:gd name="T46" fmla="*/ 116 w 296"/>
                <a:gd name="T47" fmla="*/ 293 h 297"/>
                <a:gd name="T48" fmla="*/ 146 w 296"/>
                <a:gd name="T49" fmla="*/ 297 h 297"/>
                <a:gd name="T50" fmla="*/ 176 w 296"/>
                <a:gd name="T51" fmla="*/ 293 h 297"/>
                <a:gd name="T52" fmla="*/ 206 w 296"/>
                <a:gd name="T53" fmla="*/ 285 h 297"/>
                <a:gd name="T54" fmla="*/ 228 w 296"/>
                <a:gd name="T55" fmla="*/ 270 h 297"/>
                <a:gd name="T56" fmla="*/ 251 w 296"/>
                <a:gd name="T57" fmla="*/ 252 h 297"/>
                <a:gd name="T58" fmla="*/ 270 w 296"/>
                <a:gd name="T59" fmla="*/ 229 h 297"/>
                <a:gd name="T60" fmla="*/ 285 w 296"/>
                <a:gd name="T61" fmla="*/ 207 h 297"/>
                <a:gd name="T62" fmla="*/ 292 w 296"/>
                <a:gd name="T63" fmla="*/ 176 h 297"/>
                <a:gd name="T64" fmla="*/ 296 w 296"/>
                <a:gd name="T65" fmla="*/ 146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7"/>
                <a:gd name="T101" fmla="*/ 296 w 296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7">
                  <a:moveTo>
                    <a:pt x="296" y="146"/>
                  </a:moveTo>
                  <a:lnTo>
                    <a:pt x="292" y="116"/>
                  </a:lnTo>
                  <a:lnTo>
                    <a:pt x="285" y="90"/>
                  </a:lnTo>
                  <a:lnTo>
                    <a:pt x="270" y="64"/>
                  </a:lnTo>
                  <a:lnTo>
                    <a:pt x="251" y="41"/>
                  </a:lnTo>
                  <a:lnTo>
                    <a:pt x="228" y="23"/>
                  </a:lnTo>
                  <a:lnTo>
                    <a:pt x="206" y="11"/>
                  </a:lnTo>
                  <a:lnTo>
                    <a:pt x="176" y="0"/>
                  </a:lnTo>
                  <a:lnTo>
                    <a:pt x="146" y="0"/>
                  </a:lnTo>
                  <a:lnTo>
                    <a:pt x="116" y="0"/>
                  </a:lnTo>
                  <a:lnTo>
                    <a:pt x="90" y="11"/>
                  </a:lnTo>
                  <a:lnTo>
                    <a:pt x="64" y="23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1" y="90"/>
                  </a:lnTo>
                  <a:lnTo>
                    <a:pt x="0" y="116"/>
                  </a:lnTo>
                  <a:lnTo>
                    <a:pt x="0" y="146"/>
                  </a:lnTo>
                  <a:lnTo>
                    <a:pt x="0" y="176"/>
                  </a:lnTo>
                  <a:lnTo>
                    <a:pt x="11" y="207"/>
                  </a:lnTo>
                  <a:lnTo>
                    <a:pt x="22" y="229"/>
                  </a:lnTo>
                  <a:lnTo>
                    <a:pt x="41" y="252"/>
                  </a:lnTo>
                  <a:lnTo>
                    <a:pt x="64" y="270"/>
                  </a:lnTo>
                  <a:lnTo>
                    <a:pt x="90" y="285"/>
                  </a:lnTo>
                  <a:lnTo>
                    <a:pt x="116" y="293"/>
                  </a:lnTo>
                  <a:lnTo>
                    <a:pt x="146" y="297"/>
                  </a:lnTo>
                  <a:lnTo>
                    <a:pt x="176" y="293"/>
                  </a:lnTo>
                  <a:lnTo>
                    <a:pt x="206" y="285"/>
                  </a:lnTo>
                  <a:lnTo>
                    <a:pt x="228" y="270"/>
                  </a:lnTo>
                  <a:lnTo>
                    <a:pt x="251" y="252"/>
                  </a:lnTo>
                  <a:lnTo>
                    <a:pt x="270" y="229"/>
                  </a:lnTo>
                  <a:lnTo>
                    <a:pt x="285" y="207"/>
                  </a:lnTo>
                  <a:lnTo>
                    <a:pt x="292" y="176"/>
                  </a:lnTo>
                  <a:lnTo>
                    <a:pt x="296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1904" y="2873"/>
              <a:ext cx="296" cy="296"/>
            </a:xfrm>
            <a:custGeom>
              <a:avLst/>
              <a:gdLst>
                <a:gd name="T0" fmla="*/ 296 w 296"/>
                <a:gd name="T1" fmla="*/ 150 h 296"/>
                <a:gd name="T2" fmla="*/ 292 w 296"/>
                <a:gd name="T3" fmla="*/ 120 h 296"/>
                <a:gd name="T4" fmla="*/ 285 w 296"/>
                <a:gd name="T5" fmla="*/ 90 h 296"/>
                <a:gd name="T6" fmla="*/ 270 w 296"/>
                <a:gd name="T7" fmla="*/ 67 h 296"/>
                <a:gd name="T8" fmla="*/ 251 w 296"/>
                <a:gd name="T9" fmla="*/ 45 h 296"/>
                <a:gd name="T10" fmla="*/ 228 w 296"/>
                <a:gd name="T11" fmla="*/ 26 h 296"/>
                <a:gd name="T12" fmla="*/ 206 w 296"/>
                <a:gd name="T13" fmla="*/ 11 h 296"/>
                <a:gd name="T14" fmla="*/ 176 w 296"/>
                <a:gd name="T15" fmla="*/ 3 h 296"/>
                <a:gd name="T16" fmla="*/ 146 w 296"/>
                <a:gd name="T17" fmla="*/ 0 h 296"/>
                <a:gd name="T18" fmla="*/ 116 w 296"/>
                <a:gd name="T19" fmla="*/ 3 h 296"/>
                <a:gd name="T20" fmla="*/ 90 w 296"/>
                <a:gd name="T21" fmla="*/ 11 h 296"/>
                <a:gd name="T22" fmla="*/ 64 w 296"/>
                <a:gd name="T23" fmla="*/ 26 h 296"/>
                <a:gd name="T24" fmla="*/ 41 w 296"/>
                <a:gd name="T25" fmla="*/ 45 h 296"/>
                <a:gd name="T26" fmla="*/ 22 w 296"/>
                <a:gd name="T27" fmla="*/ 67 h 296"/>
                <a:gd name="T28" fmla="*/ 11 w 296"/>
                <a:gd name="T29" fmla="*/ 90 h 296"/>
                <a:gd name="T30" fmla="*/ 0 w 296"/>
                <a:gd name="T31" fmla="*/ 120 h 296"/>
                <a:gd name="T32" fmla="*/ 0 w 296"/>
                <a:gd name="T33" fmla="*/ 150 h 296"/>
                <a:gd name="T34" fmla="*/ 0 w 296"/>
                <a:gd name="T35" fmla="*/ 180 h 296"/>
                <a:gd name="T36" fmla="*/ 11 w 296"/>
                <a:gd name="T37" fmla="*/ 206 h 296"/>
                <a:gd name="T38" fmla="*/ 22 w 296"/>
                <a:gd name="T39" fmla="*/ 232 h 296"/>
                <a:gd name="T40" fmla="*/ 41 w 296"/>
                <a:gd name="T41" fmla="*/ 255 h 296"/>
                <a:gd name="T42" fmla="*/ 64 w 296"/>
                <a:gd name="T43" fmla="*/ 274 h 296"/>
                <a:gd name="T44" fmla="*/ 90 w 296"/>
                <a:gd name="T45" fmla="*/ 285 h 296"/>
                <a:gd name="T46" fmla="*/ 116 w 296"/>
                <a:gd name="T47" fmla="*/ 296 h 296"/>
                <a:gd name="T48" fmla="*/ 146 w 296"/>
                <a:gd name="T49" fmla="*/ 296 h 296"/>
                <a:gd name="T50" fmla="*/ 176 w 296"/>
                <a:gd name="T51" fmla="*/ 296 h 296"/>
                <a:gd name="T52" fmla="*/ 206 w 296"/>
                <a:gd name="T53" fmla="*/ 285 h 296"/>
                <a:gd name="T54" fmla="*/ 228 w 296"/>
                <a:gd name="T55" fmla="*/ 274 h 296"/>
                <a:gd name="T56" fmla="*/ 251 w 296"/>
                <a:gd name="T57" fmla="*/ 255 h 296"/>
                <a:gd name="T58" fmla="*/ 270 w 296"/>
                <a:gd name="T59" fmla="*/ 232 h 296"/>
                <a:gd name="T60" fmla="*/ 285 w 296"/>
                <a:gd name="T61" fmla="*/ 206 h 296"/>
                <a:gd name="T62" fmla="*/ 292 w 296"/>
                <a:gd name="T63" fmla="*/ 180 h 296"/>
                <a:gd name="T64" fmla="*/ 296 w 296"/>
                <a:gd name="T65" fmla="*/ 150 h 2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6"/>
                <a:gd name="T101" fmla="*/ 296 w 296"/>
                <a:gd name="T102" fmla="*/ 296 h 2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6">
                  <a:moveTo>
                    <a:pt x="296" y="150"/>
                  </a:moveTo>
                  <a:lnTo>
                    <a:pt x="292" y="120"/>
                  </a:lnTo>
                  <a:lnTo>
                    <a:pt x="285" y="90"/>
                  </a:lnTo>
                  <a:lnTo>
                    <a:pt x="270" y="67"/>
                  </a:lnTo>
                  <a:lnTo>
                    <a:pt x="251" y="45"/>
                  </a:lnTo>
                  <a:lnTo>
                    <a:pt x="228" y="26"/>
                  </a:lnTo>
                  <a:lnTo>
                    <a:pt x="206" y="11"/>
                  </a:lnTo>
                  <a:lnTo>
                    <a:pt x="176" y="3"/>
                  </a:lnTo>
                  <a:lnTo>
                    <a:pt x="146" y="0"/>
                  </a:lnTo>
                  <a:lnTo>
                    <a:pt x="116" y="3"/>
                  </a:lnTo>
                  <a:lnTo>
                    <a:pt x="90" y="11"/>
                  </a:lnTo>
                  <a:lnTo>
                    <a:pt x="64" y="26"/>
                  </a:lnTo>
                  <a:lnTo>
                    <a:pt x="41" y="45"/>
                  </a:lnTo>
                  <a:lnTo>
                    <a:pt x="22" y="67"/>
                  </a:lnTo>
                  <a:lnTo>
                    <a:pt x="11" y="90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80"/>
                  </a:lnTo>
                  <a:lnTo>
                    <a:pt x="11" y="206"/>
                  </a:lnTo>
                  <a:lnTo>
                    <a:pt x="22" y="232"/>
                  </a:lnTo>
                  <a:lnTo>
                    <a:pt x="41" y="255"/>
                  </a:lnTo>
                  <a:lnTo>
                    <a:pt x="64" y="274"/>
                  </a:lnTo>
                  <a:lnTo>
                    <a:pt x="90" y="285"/>
                  </a:lnTo>
                  <a:lnTo>
                    <a:pt x="116" y="296"/>
                  </a:lnTo>
                  <a:lnTo>
                    <a:pt x="146" y="296"/>
                  </a:lnTo>
                  <a:lnTo>
                    <a:pt x="176" y="296"/>
                  </a:lnTo>
                  <a:lnTo>
                    <a:pt x="206" y="285"/>
                  </a:lnTo>
                  <a:lnTo>
                    <a:pt x="228" y="274"/>
                  </a:lnTo>
                  <a:lnTo>
                    <a:pt x="251" y="255"/>
                  </a:lnTo>
                  <a:lnTo>
                    <a:pt x="270" y="232"/>
                  </a:lnTo>
                  <a:lnTo>
                    <a:pt x="285" y="206"/>
                  </a:lnTo>
                  <a:lnTo>
                    <a:pt x="292" y="180"/>
                  </a:lnTo>
                  <a:lnTo>
                    <a:pt x="296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3432" y="2171"/>
              <a:ext cx="296" cy="297"/>
            </a:xfrm>
            <a:custGeom>
              <a:avLst/>
              <a:gdLst>
                <a:gd name="T0" fmla="*/ 296 w 296"/>
                <a:gd name="T1" fmla="*/ 150 h 297"/>
                <a:gd name="T2" fmla="*/ 296 w 296"/>
                <a:gd name="T3" fmla="*/ 120 h 297"/>
                <a:gd name="T4" fmla="*/ 284 w 296"/>
                <a:gd name="T5" fmla="*/ 90 h 297"/>
                <a:gd name="T6" fmla="*/ 273 w 296"/>
                <a:gd name="T7" fmla="*/ 68 h 297"/>
                <a:gd name="T8" fmla="*/ 254 w 296"/>
                <a:gd name="T9" fmla="*/ 45 h 297"/>
                <a:gd name="T10" fmla="*/ 232 w 296"/>
                <a:gd name="T11" fmla="*/ 26 h 297"/>
                <a:gd name="T12" fmla="*/ 206 w 296"/>
                <a:gd name="T13" fmla="*/ 11 h 297"/>
                <a:gd name="T14" fmla="*/ 180 w 296"/>
                <a:gd name="T15" fmla="*/ 4 h 297"/>
                <a:gd name="T16" fmla="*/ 150 w 296"/>
                <a:gd name="T17" fmla="*/ 0 h 297"/>
                <a:gd name="T18" fmla="*/ 120 w 296"/>
                <a:gd name="T19" fmla="*/ 4 h 297"/>
                <a:gd name="T20" fmla="*/ 90 w 296"/>
                <a:gd name="T21" fmla="*/ 11 h 297"/>
                <a:gd name="T22" fmla="*/ 67 w 296"/>
                <a:gd name="T23" fmla="*/ 26 h 297"/>
                <a:gd name="T24" fmla="*/ 45 w 296"/>
                <a:gd name="T25" fmla="*/ 45 h 297"/>
                <a:gd name="T26" fmla="*/ 26 w 296"/>
                <a:gd name="T27" fmla="*/ 68 h 297"/>
                <a:gd name="T28" fmla="*/ 11 w 296"/>
                <a:gd name="T29" fmla="*/ 90 h 297"/>
                <a:gd name="T30" fmla="*/ 4 w 296"/>
                <a:gd name="T31" fmla="*/ 120 h 297"/>
                <a:gd name="T32" fmla="*/ 0 w 296"/>
                <a:gd name="T33" fmla="*/ 150 h 297"/>
                <a:gd name="T34" fmla="*/ 4 w 296"/>
                <a:gd name="T35" fmla="*/ 180 h 297"/>
                <a:gd name="T36" fmla="*/ 11 w 296"/>
                <a:gd name="T37" fmla="*/ 206 h 297"/>
                <a:gd name="T38" fmla="*/ 26 w 296"/>
                <a:gd name="T39" fmla="*/ 233 h 297"/>
                <a:gd name="T40" fmla="*/ 45 w 296"/>
                <a:gd name="T41" fmla="*/ 255 h 297"/>
                <a:gd name="T42" fmla="*/ 67 w 296"/>
                <a:gd name="T43" fmla="*/ 274 h 297"/>
                <a:gd name="T44" fmla="*/ 90 w 296"/>
                <a:gd name="T45" fmla="*/ 285 h 297"/>
                <a:gd name="T46" fmla="*/ 120 w 296"/>
                <a:gd name="T47" fmla="*/ 297 h 297"/>
                <a:gd name="T48" fmla="*/ 150 w 296"/>
                <a:gd name="T49" fmla="*/ 297 h 297"/>
                <a:gd name="T50" fmla="*/ 180 w 296"/>
                <a:gd name="T51" fmla="*/ 297 h 297"/>
                <a:gd name="T52" fmla="*/ 206 w 296"/>
                <a:gd name="T53" fmla="*/ 285 h 297"/>
                <a:gd name="T54" fmla="*/ 232 w 296"/>
                <a:gd name="T55" fmla="*/ 274 h 297"/>
                <a:gd name="T56" fmla="*/ 254 w 296"/>
                <a:gd name="T57" fmla="*/ 255 h 297"/>
                <a:gd name="T58" fmla="*/ 273 w 296"/>
                <a:gd name="T59" fmla="*/ 233 h 297"/>
                <a:gd name="T60" fmla="*/ 284 w 296"/>
                <a:gd name="T61" fmla="*/ 206 h 297"/>
                <a:gd name="T62" fmla="*/ 296 w 296"/>
                <a:gd name="T63" fmla="*/ 180 h 297"/>
                <a:gd name="T64" fmla="*/ 296 w 296"/>
                <a:gd name="T65" fmla="*/ 150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6"/>
                <a:gd name="T100" fmla="*/ 0 h 297"/>
                <a:gd name="T101" fmla="*/ 296 w 296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6" h="297">
                  <a:moveTo>
                    <a:pt x="296" y="150"/>
                  </a:moveTo>
                  <a:lnTo>
                    <a:pt x="296" y="120"/>
                  </a:lnTo>
                  <a:lnTo>
                    <a:pt x="284" y="90"/>
                  </a:lnTo>
                  <a:lnTo>
                    <a:pt x="273" y="68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6" y="11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90" y="11"/>
                  </a:lnTo>
                  <a:lnTo>
                    <a:pt x="67" y="26"/>
                  </a:lnTo>
                  <a:lnTo>
                    <a:pt x="45" y="45"/>
                  </a:lnTo>
                  <a:lnTo>
                    <a:pt x="26" y="68"/>
                  </a:lnTo>
                  <a:lnTo>
                    <a:pt x="11" y="90"/>
                  </a:lnTo>
                  <a:lnTo>
                    <a:pt x="4" y="120"/>
                  </a:lnTo>
                  <a:lnTo>
                    <a:pt x="0" y="150"/>
                  </a:lnTo>
                  <a:lnTo>
                    <a:pt x="4" y="180"/>
                  </a:lnTo>
                  <a:lnTo>
                    <a:pt x="11" y="206"/>
                  </a:lnTo>
                  <a:lnTo>
                    <a:pt x="26" y="233"/>
                  </a:lnTo>
                  <a:lnTo>
                    <a:pt x="45" y="255"/>
                  </a:lnTo>
                  <a:lnTo>
                    <a:pt x="67" y="274"/>
                  </a:lnTo>
                  <a:lnTo>
                    <a:pt x="90" y="285"/>
                  </a:lnTo>
                  <a:lnTo>
                    <a:pt x="120" y="297"/>
                  </a:lnTo>
                  <a:lnTo>
                    <a:pt x="150" y="297"/>
                  </a:lnTo>
                  <a:lnTo>
                    <a:pt x="180" y="297"/>
                  </a:lnTo>
                  <a:lnTo>
                    <a:pt x="206" y="285"/>
                  </a:lnTo>
                  <a:lnTo>
                    <a:pt x="232" y="274"/>
                  </a:lnTo>
                  <a:lnTo>
                    <a:pt x="254" y="255"/>
                  </a:lnTo>
                  <a:lnTo>
                    <a:pt x="273" y="233"/>
                  </a:lnTo>
                  <a:lnTo>
                    <a:pt x="284" y="206"/>
                  </a:lnTo>
                  <a:lnTo>
                    <a:pt x="296" y="180"/>
                  </a:lnTo>
                  <a:lnTo>
                    <a:pt x="296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1810" y="1717"/>
              <a:ext cx="98" cy="72"/>
            </a:xfrm>
            <a:custGeom>
              <a:avLst/>
              <a:gdLst>
                <a:gd name="T0" fmla="*/ 4 w 98"/>
                <a:gd name="T1" fmla="*/ 34 h 72"/>
                <a:gd name="T2" fmla="*/ 12 w 98"/>
                <a:gd name="T3" fmla="*/ 72 h 72"/>
                <a:gd name="T4" fmla="*/ 98 w 98"/>
                <a:gd name="T5" fmla="*/ 23 h 72"/>
                <a:gd name="T6" fmla="*/ 0 w 98"/>
                <a:gd name="T7" fmla="*/ 0 h 72"/>
                <a:gd name="T8" fmla="*/ 4 w 98"/>
                <a:gd name="T9" fmla="*/ 3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"/>
                <a:gd name="T16" fmla="*/ 0 h 72"/>
                <a:gd name="T17" fmla="*/ 98 w 98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" h="72">
                  <a:moveTo>
                    <a:pt x="4" y="34"/>
                  </a:moveTo>
                  <a:lnTo>
                    <a:pt x="12" y="72"/>
                  </a:lnTo>
                  <a:lnTo>
                    <a:pt x="98" y="23"/>
                  </a:lnTo>
                  <a:lnTo>
                    <a:pt x="0" y="0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3" name="Line 33"/>
            <p:cNvSpPr>
              <a:spLocks noChangeShapeType="1"/>
            </p:cNvSpPr>
            <p:nvPr/>
          </p:nvSpPr>
          <p:spPr bwMode="auto">
            <a:xfrm flipH="1">
              <a:off x="960" y="1751"/>
              <a:ext cx="854" cy="1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1807" y="2843"/>
              <a:ext cx="89" cy="97"/>
            </a:xfrm>
            <a:custGeom>
              <a:avLst/>
              <a:gdLst>
                <a:gd name="T0" fmla="*/ 26 w 89"/>
                <a:gd name="T1" fmla="*/ 26 h 97"/>
                <a:gd name="T2" fmla="*/ 0 w 89"/>
                <a:gd name="T3" fmla="*/ 52 h 97"/>
                <a:gd name="T4" fmla="*/ 89 w 89"/>
                <a:gd name="T5" fmla="*/ 97 h 97"/>
                <a:gd name="T6" fmla="*/ 56 w 89"/>
                <a:gd name="T7" fmla="*/ 0 h 97"/>
                <a:gd name="T8" fmla="*/ 26 w 89"/>
                <a:gd name="T9" fmla="*/ 26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97"/>
                <a:gd name="T17" fmla="*/ 89 w 89"/>
                <a:gd name="T18" fmla="*/ 97 h 9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97">
                  <a:moveTo>
                    <a:pt x="26" y="26"/>
                  </a:moveTo>
                  <a:lnTo>
                    <a:pt x="0" y="52"/>
                  </a:lnTo>
                  <a:lnTo>
                    <a:pt x="89" y="97"/>
                  </a:lnTo>
                  <a:lnTo>
                    <a:pt x="56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5" name="Line 35"/>
            <p:cNvSpPr>
              <a:spLocks noChangeShapeType="1"/>
            </p:cNvSpPr>
            <p:nvPr/>
          </p:nvSpPr>
          <p:spPr bwMode="auto">
            <a:xfrm flipH="1" flipV="1">
              <a:off x="960" y="1894"/>
              <a:ext cx="873" cy="9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1840" y="1845"/>
              <a:ext cx="90" cy="94"/>
            </a:xfrm>
            <a:custGeom>
              <a:avLst/>
              <a:gdLst>
                <a:gd name="T0" fmla="*/ 27 w 90"/>
                <a:gd name="T1" fmla="*/ 67 h 94"/>
                <a:gd name="T2" fmla="*/ 53 w 90"/>
                <a:gd name="T3" fmla="*/ 94 h 94"/>
                <a:gd name="T4" fmla="*/ 90 w 90"/>
                <a:gd name="T5" fmla="*/ 0 h 94"/>
                <a:gd name="T6" fmla="*/ 0 w 90"/>
                <a:gd name="T7" fmla="*/ 41 h 94"/>
                <a:gd name="T8" fmla="*/ 27 w 90"/>
                <a:gd name="T9" fmla="*/ 67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94"/>
                <a:gd name="T17" fmla="*/ 90 w 90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94">
                  <a:moveTo>
                    <a:pt x="27" y="67"/>
                  </a:moveTo>
                  <a:lnTo>
                    <a:pt x="53" y="94"/>
                  </a:lnTo>
                  <a:lnTo>
                    <a:pt x="90" y="0"/>
                  </a:lnTo>
                  <a:lnTo>
                    <a:pt x="0" y="41"/>
                  </a:lnTo>
                  <a:lnTo>
                    <a:pt x="27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7" name="Line 37"/>
            <p:cNvSpPr>
              <a:spLocks noChangeShapeType="1"/>
            </p:cNvSpPr>
            <p:nvPr/>
          </p:nvSpPr>
          <p:spPr bwMode="auto">
            <a:xfrm flipH="1">
              <a:off x="972" y="1912"/>
              <a:ext cx="895" cy="9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8" name="Freeform 38"/>
            <p:cNvSpPr>
              <a:spLocks/>
            </p:cNvSpPr>
            <p:nvPr/>
          </p:nvSpPr>
          <p:spPr bwMode="auto">
            <a:xfrm>
              <a:off x="1788" y="2948"/>
              <a:ext cx="97" cy="75"/>
            </a:xfrm>
            <a:custGeom>
              <a:avLst/>
              <a:gdLst>
                <a:gd name="T0" fmla="*/ 4 w 97"/>
                <a:gd name="T1" fmla="*/ 37 h 75"/>
                <a:gd name="T2" fmla="*/ 0 w 97"/>
                <a:gd name="T3" fmla="*/ 75 h 75"/>
                <a:gd name="T4" fmla="*/ 97 w 97"/>
                <a:gd name="T5" fmla="*/ 49 h 75"/>
                <a:gd name="T6" fmla="*/ 7 w 97"/>
                <a:gd name="T7" fmla="*/ 0 h 75"/>
                <a:gd name="T8" fmla="*/ 4 w 97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75"/>
                <a:gd name="T17" fmla="*/ 97 w 97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75">
                  <a:moveTo>
                    <a:pt x="4" y="37"/>
                  </a:moveTo>
                  <a:lnTo>
                    <a:pt x="0" y="75"/>
                  </a:lnTo>
                  <a:lnTo>
                    <a:pt x="97" y="49"/>
                  </a:lnTo>
                  <a:lnTo>
                    <a:pt x="7" y="0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79" name="Line 39"/>
            <p:cNvSpPr>
              <a:spLocks noChangeShapeType="1"/>
            </p:cNvSpPr>
            <p:nvPr/>
          </p:nvSpPr>
          <p:spPr bwMode="auto">
            <a:xfrm flipH="1" flipV="1">
              <a:off x="983" y="2869"/>
              <a:ext cx="809" cy="1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0" name="Freeform 40"/>
            <p:cNvSpPr>
              <a:spLocks/>
            </p:cNvSpPr>
            <p:nvPr/>
          </p:nvSpPr>
          <p:spPr bwMode="auto">
            <a:xfrm>
              <a:off x="2511" y="1691"/>
              <a:ext cx="93" cy="75"/>
            </a:xfrm>
            <a:custGeom>
              <a:avLst/>
              <a:gdLst>
                <a:gd name="T0" fmla="*/ 0 w 93"/>
                <a:gd name="T1" fmla="*/ 37 h 75"/>
                <a:gd name="T2" fmla="*/ 0 w 93"/>
                <a:gd name="T3" fmla="*/ 75 h 75"/>
                <a:gd name="T4" fmla="*/ 93 w 93"/>
                <a:gd name="T5" fmla="*/ 37 h 75"/>
                <a:gd name="T6" fmla="*/ 0 w 93"/>
                <a:gd name="T7" fmla="*/ 0 h 75"/>
                <a:gd name="T8" fmla="*/ 0 w 93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75"/>
                <a:gd name="T17" fmla="*/ 93 w 93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75">
                  <a:moveTo>
                    <a:pt x="0" y="37"/>
                  </a:moveTo>
                  <a:lnTo>
                    <a:pt x="0" y="75"/>
                  </a:lnTo>
                  <a:lnTo>
                    <a:pt x="93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1" name="Line 41"/>
            <p:cNvSpPr>
              <a:spLocks noChangeShapeType="1"/>
            </p:cNvSpPr>
            <p:nvPr/>
          </p:nvSpPr>
          <p:spPr bwMode="auto">
            <a:xfrm flipH="1">
              <a:off x="2204" y="1728"/>
              <a:ext cx="3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2" name="Freeform 42"/>
            <p:cNvSpPr>
              <a:spLocks/>
            </p:cNvSpPr>
            <p:nvPr/>
          </p:nvSpPr>
          <p:spPr bwMode="auto">
            <a:xfrm>
              <a:off x="3376" y="2434"/>
              <a:ext cx="93" cy="90"/>
            </a:xfrm>
            <a:custGeom>
              <a:avLst/>
              <a:gdLst>
                <a:gd name="T0" fmla="*/ 26 w 93"/>
                <a:gd name="T1" fmla="*/ 64 h 90"/>
                <a:gd name="T2" fmla="*/ 48 w 93"/>
                <a:gd name="T3" fmla="*/ 90 h 90"/>
                <a:gd name="T4" fmla="*/ 93 w 93"/>
                <a:gd name="T5" fmla="*/ 0 h 90"/>
                <a:gd name="T6" fmla="*/ 0 w 93"/>
                <a:gd name="T7" fmla="*/ 34 h 90"/>
                <a:gd name="T8" fmla="*/ 26 w 93"/>
                <a:gd name="T9" fmla="*/ 64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90"/>
                <a:gd name="T17" fmla="*/ 93 w 93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90">
                  <a:moveTo>
                    <a:pt x="26" y="64"/>
                  </a:moveTo>
                  <a:lnTo>
                    <a:pt x="48" y="90"/>
                  </a:lnTo>
                  <a:lnTo>
                    <a:pt x="93" y="0"/>
                  </a:lnTo>
                  <a:lnTo>
                    <a:pt x="0" y="34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3" name="Line 43"/>
            <p:cNvSpPr>
              <a:spLocks noChangeShapeType="1"/>
            </p:cNvSpPr>
            <p:nvPr/>
          </p:nvSpPr>
          <p:spPr bwMode="auto">
            <a:xfrm flipH="1">
              <a:off x="2896" y="2498"/>
              <a:ext cx="506" cy="44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4" name="Freeform 44"/>
            <p:cNvSpPr>
              <a:spLocks/>
            </p:cNvSpPr>
            <p:nvPr/>
          </p:nvSpPr>
          <p:spPr bwMode="auto">
            <a:xfrm>
              <a:off x="3986" y="2295"/>
              <a:ext cx="94" cy="75"/>
            </a:xfrm>
            <a:custGeom>
              <a:avLst/>
              <a:gdLst>
                <a:gd name="T0" fmla="*/ 0 w 94"/>
                <a:gd name="T1" fmla="*/ 37 h 75"/>
                <a:gd name="T2" fmla="*/ 0 w 94"/>
                <a:gd name="T3" fmla="*/ 75 h 75"/>
                <a:gd name="T4" fmla="*/ 94 w 94"/>
                <a:gd name="T5" fmla="*/ 37 h 75"/>
                <a:gd name="T6" fmla="*/ 0 w 94"/>
                <a:gd name="T7" fmla="*/ 0 h 75"/>
                <a:gd name="T8" fmla="*/ 0 w 94"/>
                <a:gd name="T9" fmla="*/ 3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75"/>
                <a:gd name="T17" fmla="*/ 94 w 94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75">
                  <a:moveTo>
                    <a:pt x="0" y="37"/>
                  </a:moveTo>
                  <a:lnTo>
                    <a:pt x="0" y="75"/>
                  </a:lnTo>
                  <a:lnTo>
                    <a:pt x="94" y="37"/>
                  </a:lnTo>
                  <a:lnTo>
                    <a:pt x="0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5" name="Line 45"/>
            <p:cNvSpPr>
              <a:spLocks noChangeShapeType="1"/>
            </p:cNvSpPr>
            <p:nvPr/>
          </p:nvSpPr>
          <p:spPr bwMode="auto">
            <a:xfrm flipH="1">
              <a:off x="3735" y="2332"/>
              <a:ext cx="2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2327" y="2449"/>
              <a:ext cx="82" cy="101"/>
            </a:xfrm>
            <a:custGeom>
              <a:avLst/>
              <a:gdLst>
                <a:gd name="T0" fmla="*/ 34 w 82"/>
                <a:gd name="T1" fmla="*/ 82 h 101"/>
                <a:gd name="T2" fmla="*/ 68 w 82"/>
                <a:gd name="T3" fmla="*/ 101 h 101"/>
                <a:gd name="T4" fmla="*/ 82 w 82"/>
                <a:gd name="T5" fmla="*/ 0 h 101"/>
                <a:gd name="T6" fmla="*/ 0 w 82"/>
                <a:gd name="T7" fmla="*/ 60 h 101"/>
                <a:gd name="T8" fmla="*/ 34 w 82"/>
                <a:gd name="T9" fmla="*/ 82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2"/>
                <a:gd name="T16" fmla="*/ 0 h 101"/>
                <a:gd name="T17" fmla="*/ 82 w 82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2" h="101">
                  <a:moveTo>
                    <a:pt x="34" y="82"/>
                  </a:moveTo>
                  <a:lnTo>
                    <a:pt x="68" y="101"/>
                  </a:lnTo>
                  <a:lnTo>
                    <a:pt x="82" y="0"/>
                  </a:lnTo>
                  <a:lnTo>
                    <a:pt x="0" y="60"/>
                  </a:lnTo>
                  <a:lnTo>
                    <a:pt x="34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7" name="Line 47"/>
            <p:cNvSpPr>
              <a:spLocks noChangeShapeType="1"/>
            </p:cNvSpPr>
            <p:nvPr/>
          </p:nvSpPr>
          <p:spPr bwMode="auto">
            <a:xfrm flipH="1">
              <a:off x="2140" y="2531"/>
              <a:ext cx="221" cy="3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2350" y="2175"/>
              <a:ext cx="299" cy="300"/>
            </a:xfrm>
            <a:custGeom>
              <a:avLst/>
              <a:gdLst>
                <a:gd name="T0" fmla="*/ 299 w 299"/>
                <a:gd name="T1" fmla="*/ 150 h 300"/>
                <a:gd name="T2" fmla="*/ 295 w 299"/>
                <a:gd name="T3" fmla="*/ 120 h 300"/>
                <a:gd name="T4" fmla="*/ 288 w 299"/>
                <a:gd name="T5" fmla="*/ 90 h 300"/>
                <a:gd name="T6" fmla="*/ 273 w 299"/>
                <a:gd name="T7" fmla="*/ 64 h 300"/>
                <a:gd name="T8" fmla="*/ 254 w 299"/>
                <a:gd name="T9" fmla="*/ 45 h 300"/>
                <a:gd name="T10" fmla="*/ 232 w 299"/>
                <a:gd name="T11" fmla="*/ 26 h 300"/>
                <a:gd name="T12" fmla="*/ 206 w 299"/>
                <a:gd name="T13" fmla="*/ 11 h 300"/>
                <a:gd name="T14" fmla="*/ 179 w 299"/>
                <a:gd name="T15" fmla="*/ 4 h 300"/>
                <a:gd name="T16" fmla="*/ 149 w 299"/>
                <a:gd name="T17" fmla="*/ 0 h 300"/>
                <a:gd name="T18" fmla="*/ 119 w 299"/>
                <a:gd name="T19" fmla="*/ 4 h 300"/>
                <a:gd name="T20" fmla="*/ 89 w 299"/>
                <a:gd name="T21" fmla="*/ 11 h 300"/>
                <a:gd name="T22" fmla="*/ 67 w 299"/>
                <a:gd name="T23" fmla="*/ 26 h 300"/>
                <a:gd name="T24" fmla="*/ 45 w 299"/>
                <a:gd name="T25" fmla="*/ 45 h 300"/>
                <a:gd name="T26" fmla="*/ 26 w 299"/>
                <a:gd name="T27" fmla="*/ 64 h 300"/>
                <a:gd name="T28" fmla="*/ 11 w 299"/>
                <a:gd name="T29" fmla="*/ 90 h 300"/>
                <a:gd name="T30" fmla="*/ 3 w 299"/>
                <a:gd name="T31" fmla="*/ 120 h 300"/>
                <a:gd name="T32" fmla="*/ 0 w 299"/>
                <a:gd name="T33" fmla="*/ 150 h 300"/>
                <a:gd name="T34" fmla="*/ 3 w 299"/>
                <a:gd name="T35" fmla="*/ 180 h 300"/>
                <a:gd name="T36" fmla="*/ 11 w 299"/>
                <a:gd name="T37" fmla="*/ 206 h 300"/>
                <a:gd name="T38" fmla="*/ 26 w 299"/>
                <a:gd name="T39" fmla="*/ 233 h 300"/>
                <a:gd name="T40" fmla="*/ 45 w 299"/>
                <a:gd name="T41" fmla="*/ 255 h 300"/>
                <a:gd name="T42" fmla="*/ 67 w 299"/>
                <a:gd name="T43" fmla="*/ 274 h 300"/>
                <a:gd name="T44" fmla="*/ 89 w 299"/>
                <a:gd name="T45" fmla="*/ 285 h 300"/>
                <a:gd name="T46" fmla="*/ 119 w 299"/>
                <a:gd name="T47" fmla="*/ 296 h 300"/>
                <a:gd name="T48" fmla="*/ 149 w 299"/>
                <a:gd name="T49" fmla="*/ 300 h 300"/>
                <a:gd name="T50" fmla="*/ 179 w 299"/>
                <a:gd name="T51" fmla="*/ 296 h 300"/>
                <a:gd name="T52" fmla="*/ 206 w 299"/>
                <a:gd name="T53" fmla="*/ 285 h 300"/>
                <a:gd name="T54" fmla="*/ 232 w 299"/>
                <a:gd name="T55" fmla="*/ 274 h 300"/>
                <a:gd name="T56" fmla="*/ 254 w 299"/>
                <a:gd name="T57" fmla="*/ 255 h 300"/>
                <a:gd name="T58" fmla="*/ 273 w 299"/>
                <a:gd name="T59" fmla="*/ 233 h 300"/>
                <a:gd name="T60" fmla="*/ 288 w 299"/>
                <a:gd name="T61" fmla="*/ 206 h 300"/>
                <a:gd name="T62" fmla="*/ 295 w 299"/>
                <a:gd name="T63" fmla="*/ 180 h 300"/>
                <a:gd name="T64" fmla="*/ 299 w 299"/>
                <a:gd name="T65" fmla="*/ 150 h 3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9"/>
                <a:gd name="T100" fmla="*/ 0 h 300"/>
                <a:gd name="T101" fmla="*/ 299 w 299"/>
                <a:gd name="T102" fmla="*/ 300 h 3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9" h="300">
                  <a:moveTo>
                    <a:pt x="299" y="150"/>
                  </a:moveTo>
                  <a:lnTo>
                    <a:pt x="295" y="120"/>
                  </a:lnTo>
                  <a:lnTo>
                    <a:pt x="288" y="90"/>
                  </a:lnTo>
                  <a:lnTo>
                    <a:pt x="273" y="64"/>
                  </a:lnTo>
                  <a:lnTo>
                    <a:pt x="254" y="45"/>
                  </a:lnTo>
                  <a:lnTo>
                    <a:pt x="232" y="26"/>
                  </a:lnTo>
                  <a:lnTo>
                    <a:pt x="206" y="11"/>
                  </a:lnTo>
                  <a:lnTo>
                    <a:pt x="179" y="4"/>
                  </a:lnTo>
                  <a:lnTo>
                    <a:pt x="149" y="0"/>
                  </a:lnTo>
                  <a:lnTo>
                    <a:pt x="119" y="4"/>
                  </a:lnTo>
                  <a:lnTo>
                    <a:pt x="89" y="11"/>
                  </a:lnTo>
                  <a:lnTo>
                    <a:pt x="67" y="26"/>
                  </a:lnTo>
                  <a:lnTo>
                    <a:pt x="45" y="45"/>
                  </a:lnTo>
                  <a:lnTo>
                    <a:pt x="26" y="64"/>
                  </a:lnTo>
                  <a:lnTo>
                    <a:pt x="11" y="90"/>
                  </a:lnTo>
                  <a:lnTo>
                    <a:pt x="3" y="120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1" y="206"/>
                  </a:lnTo>
                  <a:lnTo>
                    <a:pt x="26" y="233"/>
                  </a:lnTo>
                  <a:lnTo>
                    <a:pt x="45" y="255"/>
                  </a:lnTo>
                  <a:lnTo>
                    <a:pt x="67" y="274"/>
                  </a:lnTo>
                  <a:lnTo>
                    <a:pt x="89" y="285"/>
                  </a:lnTo>
                  <a:lnTo>
                    <a:pt x="119" y="296"/>
                  </a:lnTo>
                  <a:lnTo>
                    <a:pt x="149" y="300"/>
                  </a:lnTo>
                  <a:lnTo>
                    <a:pt x="179" y="296"/>
                  </a:lnTo>
                  <a:lnTo>
                    <a:pt x="206" y="285"/>
                  </a:lnTo>
                  <a:lnTo>
                    <a:pt x="232" y="274"/>
                  </a:lnTo>
                  <a:lnTo>
                    <a:pt x="254" y="255"/>
                  </a:lnTo>
                  <a:lnTo>
                    <a:pt x="273" y="233"/>
                  </a:lnTo>
                  <a:lnTo>
                    <a:pt x="288" y="206"/>
                  </a:lnTo>
                  <a:lnTo>
                    <a:pt x="295" y="180"/>
                  </a:lnTo>
                  <a:lnTo>
                    <a:pt x="299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89" name="Line 49"/>
            <p:cNvSpPr>
              <a:spLocks noChangeShapeType="1"/>
            </p:cNvSpPr>
            <p:nvPr/>
          </p:nvSpPr>
          <p:spPr bwMode="auto">
            <a:xfrm>
              <a:off x="2653" y="2314"/>
              <a:ext cx="8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290" name="Rectangle 50"/>
            <p:cNvSpPr>
              <a:spLocks noChangeArrowheads="1"/>
            </p:cNvSpPr>
            <p:nvPr/>
          </p:nvSpPr>
          <p:spPr bwMode="auto">
            <a:xfrm>
              <a:off x="2466" y="2043"/>
              <a:ext cx="8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291" name="Rectangle 51"/>
            <p:cNvSpPr>
              <a:spLocks noChangeArrowheads="1"/>
            </p:cNvSpPr>
            <p:nvPr/>
          </p:nvSpPr>
          <p:spPr bwMode="auto">
            <a:xfrm>
              <a:off x="2548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o</a:t>
              </a:r>
              <a:endParaRPr lang="de-DE"/>
            </a:p>
          </p:txBody>
        </p:sp>
        <p:sp>
          <p:nvSpPr>
            <p:cNvPr id="10292" name="Rectangle 52"/>
            <p:cNvSpPr>
              <a:spLocks noChangeArrowheads="1"/>
            </p:cNvSpPr>
            <p:nvPr/>
          </p:nvSpPr>
          <p:spPr bwMode="auto">
            <a:xfrm>
              <a:off x="2604" y="2043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r</a:t>
              </a:r>
              <a:endParaRPr lang="de-DE"/>
            </a:p>
          </p:txBody>
        </p:sp>
        <p:sp>
          <p:nvSpPr>
            <p:cNvPr id="10293" name="Rectangle 53"/>
            <p:cNvSpPr>
              <a:spLocks noChangeArrowheads="1"/>
            </p:cNvSpPr>
            <p:nvPr/>
          </p:nvSpPr>
          <p:spPr bwMode="auto">
            <a:xfrm>
              <a:off x="2642" y="2043"/>
              <a:ext cx="8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m</a:t>
              </a:r>
              <a:endParaRPr lang="de-DE"/>
            </a:p>
          </p:txBody>
        </p:sp>
        <p:sp>
          <p:nvSpPr>
            <p:cNvPr id="10294" name="Rectangle 54"/>
            <p:cNvSpPr>
              <a:spLocks noChangeArrowheads="1"/>
            </p:cNvSpPr>
            <p:nvPr/>
          </p:nvSpPr>
          <p:spPr bwMode="auto">
            <a:xfrm>
              <a:off x="2724" y="2043"/>
              <a:ext cx="3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/>
            </a:p>
          </p:txBody>
        </p:sp>
        <p:sp>
          <p:nvSpPr>
            <p:cNvPr id="10295" name="Rectangle 55"/>
            <p:cNvSpPr>
              <a:spLocks noChangeArrowheads="1"/>
            </p:cNvSpPr>
            <p:nvPr/>
          </p:nvSpPr>
          <p:spPr bwMode="auto">
            <a:xfrm>
              <a:off x="2758" y="2043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e</a:t>
              </a:r>
              <a:endParaRPr lang="de-DE"/>
            </a:p>
          </p:txBody>
        </p:sp>
        <p:sp>
          <p:nvSpPr>
            <p:cNvPr id="10296" name="Rectangle 56"/>
            <p:cNvSpPr>
              <a:spLocks noChangeArrowheads="1"/>
            </p:cNvSpPr>
            <p:nvPr/>
          </p:nvSpPr>
          <p:spPr bwMode="auto">
            <a:xfrm>
              <a:off x="2806" y="2043"/>
              <a:ext cx="37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r</a:t>
              </a:r>
              <a:endParaRPr lang="de-DE"/>
            </a:p>
          </p:txBody>
        </p:sp>
        <p:sp>
          <p:nvSpPr>
            <p:cNvPr id="10297" name="Rectangle 57"/>
            <p:cNvSpPr>
              <a:spLocks noChangeArrowheads="1"/>
            </p:cNvSpPr>
            <p:nvPr/>
          </p:nvSpPr>
          <p:spPr bwMode="auto">
            <a:xfrm>
              <a:off x="2844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u</a:t>
              </a:r>
              <a:endParaRPr lang="de-DE"/>
            </a:p>
          </p:txBody>
        </p:sp>
        <p:sp>
          <p:nvSpPr>
            <p:cNvPr id="10298" name="Rectangle 58"/>
            <p:cNvSpPr>
              <a:spLocks noChangeArrowheads="1"/>
            </p:cNvSpPr>
            <p:nvPr/>
          </p:nvSpPr>
          <p:spPr bwMode="auto">
            <a:xfrm>
              <a:off x="2900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299" name="Rectangle 59"/>
            <p:cNvSpPr>
              <a:spLocks noChangeArrowheads="1"/>
            </p:cNvSpPr>
            <p:nvPr/>
          </p:nvSpPr>
          <p:spPr bwMode="auto">
            <a:xfrm>
              <a:off x="2952" y="204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400">
                  <a:solidFill>
                    <a:srgbClr val="000000"/>
                  </a:solidFill>
                  <a:latin typeface="Times New Roman" pitchFamily="18" charset="0"/>
                </a:rPr>
                <a:t>g</a:t>
              </a:r>
              <a:endParaRPr lang="de-DE"/>
            </a:p>
          </p:txBody>
        </p:sp>
        <p:sp>
          <p:nvSpPr>
            <p:cNvPr id="10300" name="Rectangle 60"/>
            <p:cNvSpPr>
              <a:spLocks noChangeArrowheads="1"/>
            </p:cNvSpPr>
            <p:nvPr/>
          </p:nvSpPr>
          <p:spPr bwMode="auto">
            <a:xfrm>
              <a:off x="2039" y="204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301" name="Rectangle 61"/>
            <p:cNvSpPr>
              <a:spLocks noChangeArrowheads="1"/>
            </p:cNvSpPr>
            <p:nvPr/>
          </p:nvSpPr>
          <p:spPr bwMode="auto">
            <a:xfrm>
              <a:off x="2039" y="2048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302" name="Rectangle 62"/>
            <p:cNvSpPr>
              <a:spLocks noChangeArrowheads="1"/>
            </p:cNvSpPr>
            <p:nvPr/>
          </p:nvSpPr>
          <p:spPr bwMode="auto">
            <a:xfrm>
              <a:off x="2050" y="2310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303" name="Rectangle 63"/>
            <p:cNvSpPr>
              <a:spLocks noChangeArrowheads="1"/>
            </p:cNvSpPr>
            <p:nvPr/>
          </p:nvSpPr>
          <p:spPr bwMode="auto">
            <a:xfrm>
              <a:off x="2050" y="2310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304" name="Rectangle 64"/>
            <p:cNvSpPr>
              <a:spLocks noChangeArrowheads="1"/>
            </p:cNvSpPr>
            <p:nvPr/>
          </p:nvSpPr>
          <p:spPr bwMode="auto">
            <a:xfrm>
              <a:off x="2050" y="254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 </a:t>
              </a:r>
              <a:endParaRPr lang="de-DE"/>
            </a:p>
          </p:txBody>
        </p:sp>
        <p:sp>
          <p:nvSpPr>
            <p:cNvPr id="10305" name="Rectangle 65"/>
            <p:cNvSpPr>
              <a:spLocks noChangeArrowheads="1"/>
            </p:cNvSpPr>
            <p:nvPr/>
          </p:nvSpPr>
          <p:spPr bwMode="auto">
            <a:xfrm>
              <a:off x="2050" y="2547"/>
              <a:ext cx="4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b="1">
                  <a:solidFill>
                    <a:srgbClr val="000000"/>
                  </a:solidFill>
                  <a:latin typeface="Times New Roman" pitchFamily="18" charset="0"/>
                </a:rPr>
                <a:t>·</a:t>
              </a:r>
              <a:endParaRPr lang="de-DE"/>
            </a:p>
          </p:txBody>
        </p:sp>
        <p:sp>
          <p:nvSpPr>
            <p:cNvPr id="10306" name="Rectangle 66"/>
            <p:cNvSpPr>
              <a:spLocks noChangeArrowheads="1"/>
            </p:cNvSpPr>
            <p:nvPr/>
          </p:nvSpPr>
          <p:spPr bwMode="auto">
            <a:xfrm>
              <a:off x="709" y="1668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07" name="Rectangle 67"/>
            <p:cNvSpPr>
              <a:spLocks noChangeArrowheads="1"/>
            </p:cNvSpPr>
            <p:nvPr/>
          </p:nvSpPr>
          <p:spPr bwMode="auto">
            <a:xfrm>
              <a:off x="788" y="1717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/>
            </a:p>
          </p:txBody>
        </p:sp>
        <p:sp>
          <p:nvSpPr>
            <p:cNvPr id="10308" name="Rectangle 68"/>
            <p:cNvSpPr>
              <a:spLocks noChangeArrowheads="1"/>
            </p:cNvSpPr>
            <p:nvPr/>
          </p:nvSpPr>
          <p:spPr bwMode="auto">
            <a:xfrm>
              <a:off x="676" y="2763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09" name="Rectangle 69"/>
            <p:cNvSpPr>
              <a:spLocks noChangeArrowheads="1"/>
            </p:cNvSpPr>
            <p:nvPr/>
          </p:nvSpPr>
          <p:spPr bwMode="auto">
            <a:xfrm>
              <a:off x="754" y="284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310" name="Rectangle 70"/>
            <p:cNvSpPr>
              <a:spLocks noChangeArrowheads="1"/>
            </p:cNvSpPr>
            <p:nvPr/>
          </p:nvSpPr>
          <p:spPr bwMode="auto">
            <a:xfrm>
              <a:off x="2233" y="1428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10311" name="Rectangle 71"/>
            <p:cNvSpPr>
              <a:spLocks noChangeArrowheads="1"/>
            </p:cNvSpPr>
            <p:nvPr/>
          </p:nvSpPr>
          <p:spPr bwMode="auto">
            <a:xfrm>
              <a:off x="2320" y="1511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1</a:t>
              </a:r>
              <a:endParaRPr lang="de-DE"/>
            </a:p>
          </p:txBody>
        </p:sp>
        <p:sp>
          <p:nvSpPr>
            <p:cNvPr id="10312" name="Rectangle 72"/>
            <p:cNvSpPr>
              <a:spLocks noChangeArrowheads="1"/>
            </p:cNvSpPr>
            <p:nvPr/>
          </p:nvSpPr>
          <p:spPr bwMode="auto">
            <a:xfrm>
              <a:off x="2383" y="142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10313" name="Rectangle 73"/>
            <p:cNvSpPr>
              <a:spLocks noChangeArrowheads="1"/>
            </p:cNvSpPr>
            <p:nvPr/>
          </p:nvSpPr>
          <p:spPr bwMode="auto">
            <a:xfrm>
              <a:off x="2436" y="1458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14" name="Rectangle 74"/>
            <p:cNvSpPr>
              <a:spLocks noChangeArrowheads="1"/>
            </p:cNvSpPr>
            <p:nvPr/>
          </p:nvSpPr>
          <p:spPr bwMode="auto">
            <a:xfrm>
              <a:off x="2526" y="1428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10315" name="Rectangle 75"/>
            <p:cNvSpPr>
              <a:spLocks noChangeArrowheads="1"/>
            </p:cNvSpPr>
            <p:nvPr/>
          </p:nvSpPr>
          <p:spPr bwMode="auto">
            <a:xfrm>
              <a:off x="2222" y="3067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10316" name="Rectangle 76"/>
            <p:cNvSpPr>
              <a:spLocks noChangeArrowheads="1"/>
            </p:cNvSpPr>
            <p:nvPr/>
          </p:nvSpPr>
          <p:spPr bwMode="auto">
            <a:xfrm>
              <a:off x="2312" y="3146"/>
              <a:ext cx="6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n</a:t>
              </a:r>
              <a:endParaRPr lang="de-DE"/>
            </a:p>
          </p:txBody>
        </p:sp>
        <p:sp>
          <p:nvSpPr>
            <p:cNvPr id="10317" name="Rectangle 77"/>
            <p:cNvSpPr>
              <a:spLocks noChangeArrowheads="1"/>
            </p:cNvSpPr>
            <p:nvPr/>
          </p:nvSpPr>
          <p:spPr bwMode="auto">
            <a:xfrm>
              <a:off x="2376" y="3067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10318" name="Rectangle 78"/>
            <p:cNvSpPr>
              <a:spLocks noChangeArrowheads="1"/>
            </p:cNvSpPr>
            <p:nvPr/>
          </p:nvSpPr>
          <p:spPr bwMode="auto">
            <a:xfrm>
              <a:off x="2428" y="3097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19" name="Rectangle 79"/>
            <p:cNvSpPr>
              <a:spLocks noChangeArrowheads="1"/>
            </p:cNvSpPr>
            <p:nvPr/>
          </p:nvSpPr>
          <p:spPr bwMode="auto">
            <a:xfrm>
              <a:off x="2514" y="3067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10320" name="Rectangle 80"/>
            <p:cNvSpPr>
              <a:spLocks noChangeArrowheads="1"/>
            </p:cNvSpPr>
            <p:nvPr/>
          </p:nvSpPr>
          <p:spPr bwMode="auto">
            <a:xfrm>
              <a:off x="3866" y="2099"/>
              <a:ext cx="8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y</a:t>
              </a:r>
              <a:endParaRPr lang="de-DE"/>
            </a:p>
          </p:txBody>
        </p:sp>
        <p:sp>
          <p:nvSpPr>
            <p:cNvPr id="10321" name="Rectangle 81"/>
            <p:cNvSpPr>
              <a:spLocks noChangeArrowheads="1"/>
            </p:cNvSpPr>
            <p:nvPr/>
          </p:nvSpPr>
          <p:spPr bwMode="auto">
            <a:xfrm>
              <a:off x="3945" y="2099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(</a:t>
              </a:r>
              <a:endParaRPr lang="de-DE"/>
            </a:p>
          </p:txBody>
        </p:sp>
        <p:sp>
          <p:nvSpPr>
            <p:cNvPr id="10322" name="Rectangle 82"/>
            <p:cNvSpPr>
              <a:spLocks noChangeArrowheads="1"/>
            </p:cNvSpPr>
            <p:nvPr/>
          </p:nvSpPr>
          <p:spPr bwMode="auto">
            <a:xfrm>
              <a:off x="3997" y="2129"/>
              <a:ext cx="9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 b="1">
                  <a:solidFill>
                    <a:srgbClr val="000000"/>
                  </a:solidFill>
                  <a:latin typeface="Times New Roman" pitchFamily="18" charset="0"/>
                </a:rPr>
                <a:t>X</a:t>
              </a:r>
              <a:endParaRPr lang="de-DE"/>
            </a:p>
          </p:txBody>
        </p:sp>
        <p:sp>
          <p:nvSpPr>
            <p:cNvPr id="10323" name="Rectangle 83"/>
            <p:cNvSpPr>
              <a:spLocks noChangeArrowheads="1"/>
            </p:cNvSpPr>
            <p:nvPr/>
          </p:nvSpPr>
          <p:spPr bwMode="auto">
            <a:xfrm>
              <a:off x="4083" y="2099"/>
              <a:ext cx="5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)</a:t>
              </a:r>
              <a:endParaRPr lang="de-DE"/>
            </a:p>
          </p:txBody>
        </p:sp>
        <p:sp>
          <p:nvSpPr>
            <p:cNvPr id="10324" name="Rectangle 84"/>
            <p:cNvSpPr>
              <a:spLocks noChangeArrowheads="1"/>
            </p:cNvSpPr>
            <p:nvPr/>
          </p:nvSpPr>
          <p:spPr bwMode="auto">
            <a:xfrm>
              <a:off x="2406" y="2219"/>
              <a:ext cx="9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S</a:t>
              </a:r>
              <a:endParaRPr lang="de-DE"/>
            </a:p>
          </p:txBody>
        </p:sp>
        <p:sp>
          <p:nvSpPr>
            <p:cNvPr id="10325" name="Rectangle 85"/>
            <p:cNvSpPr>
              <a:spLocks noChangeArrowheads="1"/>
            </p:cNvSpPr>
            <p:nvPr/>
          </p:nvSpPr>
          <p:spPr bwMode="auto">
            <a:xfrm>
              <a:off x="2499" y="2234"/>
              <a:ext cx="8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Times New Roman" pitchFamily="18" charset="0"/>
                </a:rPr>
                <a:t>S</a:t>
              </a:r>
              <a:endParaRPr lang="de-DE"/>
            </a:p>
          </p:txBody>
        </p:sp>
        <p:sp>
          <p:nvSpPr>
            <p:cNvPr id="10326" name="Rectangle 86"/>
            <p:cNvSpPr>
              <a:spLocks noChangeArrowheads="1"/>
            </p:cNvSpPr>
            <p:nvPr/>
          </p:nvSpPr>
          <p:spPr bwMode="auto">
            <a:xfrm>
              <a:off x="2585" y="2317"/>
              <a:ext cx="3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sz="1600">
                  <a:solidFill>
                    <a:srgbClr val="000000"/>
                  </a:solidFill>
                  <a:latin typeface="Times New Roman" pitchFamily="18" charset="0"/>
                </a:rPr>
                <a:t>i</a:t>
              </a:r>
              <a:endParaRPr lang="de-DE"/>
            </a:p>
          </p:txBody>
        </p:sp>
        <p:sp>
          <p:nvSpPr>
            <p:cNvPr id="10327" name="Freeform 87"/>
            <p:cNvSpPr>
              <a:spLocks/>
            </p:cNvSpPr>
            <p:nvPr/>
          </p:nvSpPr>
          <p:spPr bwMode="auto">
            <a:xfrm>
              <a:off x="2615" y="1563"/>
              <a:ext cx="300" cy="301"/>
            </a:xfrm>
            <a:custGeom>
              <a:avLst/>
              <a:gdLst>
                <a:gd name="T0" fmla="*/ 300 w 300"/>
                <a:gd name="T1" fmla="*/ 150 h 301"/>
                <a:gd name="T2" fmla="*/ 296 w 300"/>
                <a:gd name="T3" fmla="*/ 120 h 301"/>
                <a:gd name="T4" fmla="*/ 289 w 300"/>
                <a:gd name="T5" fmla="*/ 94 h 301"/>
                <a:gd name="T6" fmla="*/ 274 w 300"/>
                <a:gd name="T7" fmla="*/ 68 h 301"/>
                <a:gd name="T8" fmla="*/ 255 w 300"/>
                <a:gd name="T9" fmla="*/ 45 h 301"/>
                <a:gd name="T10" fmla="*/ 233 w 300"/>
                <a:gd name="T11" fmla="*/ 27 h 301"/>
                <a:gd name="T12" fmla="*/ 210 w 300"/>
                <a:gd name="T13" fmla="*/ 12 h 301"/>
                <a:gd name="T14" fmla="*/ 180 w 300"/>
                <a:gd name="T15" fmla="*/ 4 h 301"/>
                <a:gd name="T16" fmla="*/ 150 w 300"/>
                <a:gd name="T17" fmla="*/ 0 h 301"/>
                <a:gd name="T18" fmla="*/ 120 w 300"/>
                <a:gd name="T19" fmla="*/ 4 h 301"/>
                <a:gd name="T20" fmla="*/ 94 w 300"/>
                <a:gd name="T21" fmla="*/ 12 h 301"/>
                <a:gd name="T22" fmla="*/ 68 w 300"/>
                <a:gd name="T23" fmla="*/ 27 h 301"/>
                <a:gd name="T24" fmla="*/ 45 w 300"/>
                <a:gd name="T25" fmla="*/ 45 h 301"/>
                <a:gd name="T26" fmla="*/ 27 w 300"/>
                <a:gd name="T27" fmla="*/ 68 h 301"/>
                <a:gd name="T28" fmla="*/ 15 w 300"/>
                <a:gd name="T29" fmla="*/ 94 h 301"/>
                <a:gd name="T30" fmla="*/ 4 w 300"/>
                <a:gd name="T31" fmla="*/ 120 h 301"/>
                <a:gd name="T32" fmla="*/ 0 w 300"/>
                <a:gd name="T33" fmla="*/ 150 h 301"/>
                <a:gd name="T34" fmla="*/ 4 w 300"/>
                <a:gd name="T35" fmla="*/ 180 h 301"/>
                <a:gd name="T36" fmla="*/ 15 w 300"/>
                <a:gd name="T37" fmla="*/ 207 h 301"/>
                <a:gd name="T38" fmla="*/ 27 w 300"/>
                <a:gd name="T39" fmla="*/ 233 h 301"/>
                <a:gd name="T40" fmla="*/ 45 w 300"/>
                <a:gd name="T41" fmla="*/ 256 h 301"/>
                <a:gd name="T42" fmla="*/ 68 w 300"/>
                <a:gd name="T43" fmla="*/ 274 h 301"/>
                <a:gd name="T44" fmla="*/ 94 w 300"/>
                <a:gd name="T45" fmla="*/ 286 h 301"/>
                <a:gd name="T46" fmla="*/ 120 w 300"/>
                <a:gd name="T47" fmla="*/ 297 h 301"/>
                <a:gd name="T48" fmla="*/ 150 w 300"/>
                <a:gd name="T49" fmla="*/ 301 h 301"/>
                <a:gd name="T50" fmla="*/ 180 w 300"/>
                <a:gd name="T51" fmla="*/ 297 h 301"/>
                <a:gd name="T52" fmla="*/ 210 w 300"/>
                <a:gd name="T53" fmla="*/ 286 h 301"/>
                <a:gd name="T54" fmla="*/ 233 w 300"/>
                <a:gd name="T55" fmla="*/ 274 h 301"/>
                <a:gd name="T56" fmla="*/ 255 w 300"/>
                <a:gd name="T57" fmla="*/ 256 h 301"/>
                <a:gd name="T58" fmla="*/ 274 w 300"/>
                <a:gd name="T59" fmla="*/ 233 h 301"/>
                <a:gd name="T60" fmla="*/ 289 w 300"/>
                <a:gd name="T61" fmla="*/ 207 h 301"/>
                <a:gd name="T62" fmla="*/ 296 w 300"/>
                <a:gd name="T63" fmla="*/ 180 h 301"/>
                <a:gd name="T64" fmla="*/ 300 w 300"/>
                <a:gd name="T65" fmla="*/ 150 h 3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301"/>
                <a:gd name="T101" fmla="*/ 300 w 300"/>
                <a:gd name="T102" fmla="*/ 301 h 3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301">
                  <a:moveTo>
                    <a:pt x="300" y="150"/>
                  </a:moveTo>
                  <a:lnTo>
                    <a:pt x="296" y="120"/>
                  </a:lnTo>
                  <a:lnTo>
                    <a:pt x="289" y="94"/>
                  </a:lnTo>
                  <a:lnTo>
                    <a:pt x="274" y="68"/>
                  </a:lnTo>
                  <a:lnTo>
                    <a:pt x="255" y="45"/>
                  </a:lnTo>
                  <a:lnTo>
                    <a:pt x="233" y="27"/>
                  </a:lnTo>
                  <a:lnTo>
                    <a:pt x="210" y="12"/>
                  </a:lnTo>
                  <a:lnTo>
                    <a:pt x="180" y="4"/>
                  </a:lnTo>
                  <a:lnTo>
                    <a:pt x="150" y="0"/>
                  </a:lnTo>
                  <a:lnTo>
                    <a:pt x="120" y="4"/>
                  </a:lnTo>
                  <a:lnTo>
                    <a:pt x="94" y="12"/>
                  </a:lnTo>
                  <a:lnTo>
                    <a:pt x="68" y="27"/>
                  </a:lnTo>
                  <a:lnTo>
                    <a:pt x="45" y="45"/>
                  </a:lnTo>
                  <a:lnTo>
                    <a:pt x="27" y="68"/>
                  </a:lnTo>
                  <a:lnTo>
                    <a:pt x="15" y="94"/>
                  </a:lnTo>
                  <a:lnTo>
                    <a:pt x="4" y="120"/>
                  </a:lnTo>
                  <a:lnTo>
                    <a:pt x="0" y="150"/>
                  </a:lnTo>
                  <a:lnTo>
                    <a:pt x="4" y="180"/>
                  </a:lnTo>
                  <a:lnTo>
                    <a:pt x="15" y="207"/>
                  </a:lnTo>
                  <a:lnTo>
                    <a:pt x="27" y="233"/>
                  </a:lnTo>
                  <a:lnTo>
                    <a:pt x="45" y="256"/>
                  </a:lnTo>
                  <a:lnTo>
                    <a:pt x="68" y="274"/>
                  </a:lnTo>
                  <a:lnTo>
                    <a:pt x="94" y="286"/>
                  </a:lnTo>
                  <a:lnTo>
                    <a:pt x="120" y="297"/>
                  </a:lnTo>
                  <a:lnTo>
                    <a:pt x="150" y="301"/>
                  </a:lnTo>
                  <a:lnTo>
                    <a:pt x="180" y="297"/>
                  </a:lnTo>
                  <a:lnTo>
                    <a:pt x="210" y="286"/>
                  </a:lnTo>
                  <a:lnTo>
                    <a:pt x="233" y="274"/>
                  </a:lnTo>
                  <a:lnTo>
                    <a:pt x="255" y="256"/>
                  </a:lnTo>
                  <a:lnTo>
                    <a:pt x="274" y="233"/>
                  </a:lnTo>
                  <a:lnTo>
                    <a:pt x="289" y="207"/>
                  </a:lnTo>
                  <a:lnTo>
                    <a:pt x="296" y="180"/>
                  </a:lnTo>
                  <a:lnTo>
                    <a:pt x="300" y="1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2619" y="2861"/>
              <a:ext cx="300" cy="297"/>
            </a:xfrm>
            <a:custGeom>
              <a:avLst/>
              <a:gdLst>
                <a:gd name="T0" fmla="*/ 300 w 300"/>
                <a:gd name="T1" fmla="*/ 147 h 297"/>
                <a:gd name="T2" fmla="*/ 296 w 300"/>
                <a:gd name="T3" fmla="*/ 117 h 297"/>
                <a:gd name="T4" fmla="*/ 289 w 300"/>
                <a:gd name="T5" fmla="*/ 90 h 297"/>
                <a:gd name="T6" fmla="*/ 274 w 300"/>
                <a:gd name="T7" fmla="*/ 64 h 297"/>
                <a:gd name="T8" fmla="*/ 255 w 300"/>
                <a:gd name="T9" fmla="*/ 42 h 297"/>
                <a:gd name="T10" fmla="*/ 232 w 300"/>
                <a:gd name="T11" fmla="*/ 23 h 297"/>
                <a:gd name="T12" fmla="*/ 210 w 300"/>
                <a:gd name="T13" fmla="*/ 12 h 297"/>
                <a:gd name="T14" fmla="*/ 180 w 300"/>
                <a:gd name="T15" fmla="*/ 0 h 297"/>
                <a:gd name="T16" fmla="*/ 150 w 300"/>
                <a:gd name="T17" fmla="*/ 0 h 297"/>
                <a:gd name="T18" fmla="*/ 120 w 300"/>
                <a:gd name="T19" fmla="*/ 0 h 297"/>
                <a:gd name="T20" fmla="*/ 94 w 300"/>
                <a:gd name="T21" fmla="*/ 12 h 297"/>
                <a:gd name="T22" fmla="*/ 68 w 300"/>
                <a:gd name="T23" fmla="*/ 23 h 297"/>
                <a:gd name="T24" fmla="*/ 45 w 300"/>
                <a:gd name="T25" fmla="*/ 42 h 297"/>
                <a:gd name="T26" fmla="*/ 26 w 300"/>
                <a:gd name="T27" fmla="*/ 64 h 297"/>
                <a:gd name="T28" fmla="*/ 11 w 300"/>
                <a:gd name="T29" fmla="*/ 90 h 297"/>
                <a:gd name="T30" fmla="*/ 4 w 300"/>
                <a:gd name="T31" fmla="*/ 117 h 297"/>
                <a:gd name="T32" fmla="*/ 0 w 300"/>
                <a:gd name="T33" fmla="*/ 147 h 297"/>
                <a:gd name="T34" fmla="*/ 4 w 300"/>
                <a:gd name="T35" fmla="*/ 177 h 297"/>
                <a:gd name="T36" fmla="*/ 11 w 300"/>
                <a:gd name="T37" fmla="*/ 207 h 297"/>
                <a:gd name="T38" fmla="*/ 26 w 300"/>
                <a:gd name="T39" fmla="*/ 229 h 297"/>
                <a:gd name="T40" fmla="*/ 45 w 300"/>
                <a:gd name="T41" fmla="*/ 252 h 297"/>
                <a:gd name="T42" fmla="*/ 68 w 300"/>
                <a:gd name="T43" fmla="*/ 271 h 297"/>
                <a:gd name="T44" fmla="*/ 94 w 300"/>
                <a:gd name="T45" fmla="*/ 286 h 297"/>
                <a:gd name="T46" fmla="*/ 120 w 300"/>
                <a:gd name="T47" fmla="*/ 293 h 297"/>
                <a:gd name="T48" fmla="*/ 150 w 300"/>
                <a:gd name="T49" fmla="*/ 297 h 297"/>
                <a:gd name="T50" fmla="*/ 180 w 300"/>
                <a:gd name="T51" fmla="*/ 293 h 297"/>
                <a:gd name="T52" fmla="*/ 210 w 300"/>
                <a:gd name="T53" fmla="*/ 286 h 297"/>
                <a:gd name="T54" fmla="*/ 232 w 300"/>
                <a:gd name="T55" fmla="*/ 271 h 297"/>
                <a:gd name="T56" fmla="*/ 255 w 300"/>
                <a:gd name="T57" fmla="*/ 252 h 297"/>
                <a:gd name="T58" fmla="*/ 274 w 300"/>
                <a:gd name="T59" fmla="*/ 229 h 297"/>
                <a:gd name="T60" fmla="*/ 289 w 300"/>
                <a:gd name="T61" fmla="*/ 207 h 297"/>
                <a:gd name="T62" fmla="*/ 296 w 300"/>
                <a:gd name="T63" fmla="*/ 177 h 297"/>
                <a:gd name="T64" fmla="*/ 300 w 300"/>
                <a:gd name="T65" fmla="*/ 147 h 2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0"/>
                <a:gd name="T100" fmla="*/ 0 h 297"/>
                <a:gd name="T101" fmla="*/ 300 w 300"/>
                <a:gd name="T102" fmla="*/ 297 h 2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0" h="297">
                  <a:moveTo>
                    <a:pt x="300" y="147"/>
                  </a:moveTo>
                  <a:lnTo>
                    <a:pt x="296" y="117"/>
                  </a:lnTo>
                  <a:lnTo>
                    <a:pt x="289" y="90"/>
                  </a:lnTo>
                  <a:lnTo>
                    <a:pt x="274" y="64"/>
                  </a:lnTo>
                  <a:lnTo>
                    <a:pt x="255" y="42"/>
                  </a:lnTo>
                  <a:lnTo>
                    <a:pt x="232" y="23"/>
                  </a:lnTo>
                  <a:lnTo>
                    <a:pt x="210" y="12"/>
                  </a:lnTo>
                  <a:lnTo>
                    <a:pt x="180" y="0"/>
                  </a:lnTo>
                  <a:lnTo>
                    <a:pt x="150" y="0"/>
                  </a:lnTo>
                  <a:lnTo>
                    <a:pt x="120" y="0"/>
                  </a:lnTo>
                  <a:lnTo>
                    <a:pt x="94" y="12"/>
                  </a:lnTo>
                  <a:lnTo>
                    <a:pt x="68" y="23"/>
                  </a:lnTo>
                  <a:lnTo>
                    <a:pt x="45" y="42"/>
                  </a:lnTo>
                  <a:lnTo>
                    <a:pt x="26" y="64"/>
                  </a:lnTo>
                  <a:lnTo>
                    <a:pt x="11" y="90"/>
                  </a:lnTo>
                  <a:lnTo>
                    <a:pt x="4" y="117"/>
                  </a:lnTo>
                  <a:lnTo>
                    <a:pt x="0" y="147"/>
                  </a:lnTo>
                  <a:lnTo>
                    <a:pt x="4" y="177"/>
                  </a:lnTo>
                  <a:lnTo>
                    <a:pt x="11" y="207"/>
                  </a:lnTo>
                  <a:lnTo>
                    <a:pt x="26" y="229"/>
                  </a:lnTo>
                  <a:lnTo>
                    <a:pt x="45" y="252"/>
                  </a:lnTo>
                  <a:lnTo>
                    <a:pt x="68" y="271"/>
                  </a:lnTo>
                  <a:lnTo>
                    <a:pt x="94" y="286"/>
                  </a:lnTo>
                  <a:lnTo>
                    <a:pt x="120" y="293"/>
                  </a:lnTo>
                  <a:lnTo>
                    <a:pt x="150" y="297"/>
                  </a:lnTo>
                  <a:lnTo>
                    <a:pt x="180" y="293"/>
                  </a:lnTo>
                  <a:lnTo>
                    <a:pt x="210" y="286"/>
                  </a:lnTo>
                  <a:lnTo>
                    <a:pt x="232" y="271"/>
                  </a:lnTo>
                  <a:lnTo>
                    <a:pt x="255" y="252"/>
                  </a:lnTo>
                  <a:lnTo>
                    <a:pt x="274" y="229"/>
                  </a:lnTo>
                  <a:lnTo>
                    <a:pt x="289" y="207"/>
                  </a:lnTo>
                  <a:lnTo>
                    <a:pt x="296" y="177"/>
                  </a:lnTo>
                  <a:lnTo>
                    <a:pt x="300" y="14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29" name="Freeform 89"/>
            <p:cNvSpPr>
              <a:spLocks/>
            </p:cNvSpPr>
            <p:nvPr/>
          </p:nvSpPr>
          <p:spPr bwMode="auto">
            <a:xfrm>
              <a:off x="2514" y="2981"/>
              <a:ext cx="94" cy="72"/>
            </a:xfrm>
            <a:custGeom>
              <a:avLst/>
              <a:gdLst>
                <a:gd name="T0" fmla="*/ 0 w 94"/>
                <a:gd name="T1" fmla="*/ 38 h 72"/>
                <a:gd name="T2" fmla="*/ 0 w 94"/>
                <a:gd name="T3" fmla="*/ 72 h 72"/>
                <a:gd name="T4" fmla="*/ 94 w 94"/>
                <a:gd name="T5" fmla="*/ 38 h 72"/>
                <a:gd name="T6" fmla="*/ 0 w 94"/>
                <a:gd name="T7" fmla="*/ 0 h 72"/>
                <a:gd name="T8" fmla="*/ 0 w 94"/>
                <a:gd name="T9" fmla="*/ 3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72"/>
                <a:gd name="T17" fmla="*/ 94 w 94"/>
                <a:gd name="T18" fmla="*/ 72 h 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72">
                  <a:moveTo>
                    <a:pt x="0" y="38"/>
                  </a:moveTo>
                  <a:lnTo>
                    <a:pt x="0" y="72"/>
                  </a:lnTo>
                  <a:lnTo>
                    <a:pt x="94" y="38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0" name="Line 90"/>
            <p:cNvSpPr>
              <a:spLocks noChangeShapeType="1"/>
            </p:cNvSpPr>
            <p:nvPr/>
          </p:nvSpPr>
          <p:spPr bwMode="auto">
            <a:xfrm flipH="1">
              <a:off x="2207" y="3019"/>
              <a:ext cx="3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1" name="Rectangle 91"/>
            <p:cNvSpPr>
              <a:spLocks noChangeArrowheads="1"/>
            </p:cNvSpPr>
            <p:nvPr/>
          </p:nvSpPr>
          <p:spPr bwMode="auto">
            <a:xfrm>
              <a:off x="2754" y="1619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i="1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endParaRPr lang="de-DE"/>
            </a:p>
          </p:txBody>
        </p:sp>
        <p:sp>
          <p:nvSpPr>
            <p:cNvPr id="10332" name="Rectangle 92"/>
            <p:cNvSpPr>
              <a:spLocks noChangeArrowheads="1"/>
            </p:cNvSpPr>
            <p:nvPr/>
          </p:nvSpPr>
          <p:spPr bwMode="auto">
            <a:xfrm>
              <a:off x="2747" y="2914"/>
              <a:ext cx="4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 i="1">
                  <a:solidFill>
                    <a:srgbClr val="000000"/>
                  </a:solidFill>
                  <a:latin typeface="Times New Roman" pitchFamily="18" charset="0"/>
                </a:rPr>
                <a:t>/</a:t>
              </a:r>
              <a:endParaRPr lang="de-DE"/>
            </a:p>
          </p:txBody>
        </p:sp>
        <p:sp>
          <p:nvSpPr>
            <p:cNvPr id="10333" name="Freeform 93"/>
            <p:cNvSpPr>
              <a:spLocks/>
            </p:cNvSpPr>
            <p:nvPr/>
          </p:nvSpPr>
          <p:spPr bwMode="auto">
            <a:xfrm>
              <a:off x="3361" y="2115"/>
              <a:ext cx="97" cy="90"/>
            </a:xfrm>
            <a:custGeom>
              <a:avLst/>
              <a:gdLst>
                <a:gd name="T0" fmla="*/ 26 w 97"/>
                <a:gd name="T1" fmla="*/ 26 h 90"/>
                <a:gd name="T2" fmla="*/ 0 w 97"/>
                <a:gd name="T3" fmla="*/ 56 h 90"/>
                <a:gd name="T4" fmla="*/ 97 w 97"/>
                <a:gd name="T5" fmla="*/ 90 h 90"/>
                <a:gd name="T6" fmla="*/ 48 w 97"/>
                <a:gd name="T7" fmla="*/ 0 h 90"/>
                <a:gd name="T8" fmla="*/ 26 w 97"/>
                <a:gd name="T9" fmla="*/ 26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0"/>
                <a:gd name="T17" fmla="*/ 97 w 97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0">
                  <a:moveTo>
                    <a:pt x="26" y="26"/>
                  </a:moveTo>
                  <a:lnTo>
                    <a:pt x="0" y="56"/>
                  </a:lnTo>
                  <a:lnTo>
                    <a:pt x="97" y="90"/>
                  </a:lnTo>
                  <a:lnTo>
                    <a:pt x="48" y="0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4" name="Line 94"/>
            <p:cNvSpPr>
              <a:spLocks noChangeShapeType="1"/>
            </p:cNvSpPr>
            <p:nvPr/>
          </p:nvSpPr>
          <p:spPr bwMode="auto">
            <a:xfrm flipH="1" flipV="1">
              <a:off x="2904" y="1721"/>
              <a:ext cx="483" cy="4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5" name="Freeform 95"/>
            <p:cNvSpPr>
              <a:spLocks/>
            </p:cNvSpPr>
            <p:nvPr/>
          </p:nvSpPr>
          <p:spPr bwMode="auto">
            <a:xfrm>
              <a:off x="2724" y="2760"/>
              <a:ext cx="75" cy="90"/>
            </a:xfrm>
            <a:custGeom>
              <a:avLst/>
              <a:gdLst>
                <a:gd name="T0" fmla="*/ 37 w 75"/>
                <a:gd name="T1" fmla="*/ 0 h 90"/>
                <a:gd name="T2" fmla="*/ 0 w 75"/>
                <a:gd name="T3" fmla="*/ 0 h 90"/>
                <a:gd name="T4" fmla="*/ 37 w 75"/>
                <a:gd name="T5" fmla="*/ 90 h 90"/>
                <a:gd name="T6" fmla="*/ 75 w 75"/>
                <a:gd name="T7" fmla="*/ 0 h 90"/>
                <a:gd name="T8" fmla="*/ 37 w 75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90"/>
                <a:gd name="T17" fmla="*/ 75 w 75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90">
                  <a:moveTo>
                    <a:pt x="37" y="0"/>
                  </a:moveTo>
                  <a:lnTo>
                    <a:pt x="0" y="0"/>
                  </a:lnTo>
                  <a:lnTo>
                    <a:pt x="37" y="90"/>
                  </a:lnTo>
                  <a:lnTo>
                    <a:pt x="75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2724" y="1845"/>
              <a:ext cx="75" cy="94"/>
            </a:xfrm>
            <a:custGeom>
              <a:avLst/>
              <a:gdLst>
                <a:gd name="T0" fmla="*/ 37 w 75"/>
                <a:gd name="T1" fmla="*/ 94 h 94"/>
                <a:gd name="T2" fmla="*/ 75 w 75"/>
                <a:gd name="T3" fmla="*/ 94 h 94"/>
                <a:gd name="T4" fmla="*/ 37 w 75"/>
                <a:gd name="T5" fmla="*/ 0 h 94"/>
                <a:gd name="T6" fmla="*/ 0 w 75"/>
                <a:gd name="T7" fmla="*/ 94 h 94"/>
                <a:gd name="T8" fmla="*/ 37 w 75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94"/>
                <a:gd name="T17" fmla="*/ 75 w 75"/>
                <a:gd name="T18" fmla="*/ 94 h 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94">
                  <a:moveTo>
                    <a:pt x="37" y="94"/>
                  </a:moveTo>
                  <a:lnTo>
                    <a:pt x="75" y="94"/>
                  </a:lnTo>
                  <a:lnTo>
                    <a:pt x="37" y="0"/>
                  </a:lnTo>
                  <a:lnTo>
                    <a:pt x="0" y="94"/>
                  </a:lnTo>
                  <a:lnTo>
                    <a:pt x="37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7" name="Line 97"/>
            <p:cNvSpPr>
              <a:spLocks noChangeShapeType="1"/>
            </p:cNvSpPr>
            <p:nvPr/>
          </p:nvSpPr>
          <p:spPr bwMode="auto">
            <a:xfrm>
              <a:off x="2761" y="1939"/>
              <a:ext cx="1" cy="8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38" name="Rectangle 98"/>
            <p:cNvSpPr>
              <a:spLocks noChangeArrowheads="1"/>
            </p:cNvSpPr>
            <p:nvPr/>
          </p:nvSpPr>
          <p:spPr bwMode="auto">
            <a:xfrm>
              <a:off x="1998" y="1619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W</a:t>
              </a:r>
              <a:endParaRPr lang="de-DE"/>
            </a:p>
          </p:txBody>
        </p:sp>
        <p:sp>
          <p:nvSpPr>
            <p:cNvPr id="10339" name="Rectangle 99"/>
            <p:cNvSpPr>
              <a:spLocks noChangeArrowheads="1"/>
            </p:cNvSpPr>
            <p:nvPr/>
          </p:nvSpPr>
          <p:spPr bwMode="auto">
            <a:xfrm>
              <a:off x="2005" y="2917"/>
              <a:ext cx="12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de-DE">
                  <a:solidFill>
                    <a:srgbClr val="000000"/>
                  </a:solidFill>
                  <a:latin typeface="Symbol" pitchFamily="18" charset="2"/>
                </a:rPr>
                <a:t>W</a:t>
              </a:r>
              <a:endParaRPr lang="de-DE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ußzeilenplatzhalter 1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>
                <a:latin typeface="Tahoma" pitchFamily="34" charset="0"/>
              </a:rPr>
              <a:t>Rüdiger Brause: Adaptive Systeme, Institut für Informatik, WS 2013/14</a:t>
            </a:r>
            <a:endParaRPr lang="de-DE" sz="1000">
              <a:latin typeface="Tahoma" pitchFamily="34" charset="0"/>
            </a:endParaRPr>
          </a:p>
        </p:txBody>
      </p:sp>
      <p:sp>
        <p:nvSpPr>
          <p:cNvPr id="11267" name="Foliennummernplatzhalter 3"/>
          <p:cNvSpPr>
            <a:spLocks noGrp="1"/>
          </p:cNvSpPr>
          <p:nvPr>
            <p:ph type="sldNum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r>
              <a:rPr lang="de-DE" sz="1000" smtClean="0"/>
              <a:t>- </a:t>
            </a:r>
            <a:fld id="{7174E4E4-7598-4D65-8D0B-0BC41DCFE8BD}" type="slidenum">
              <a:rPr lang="de-DE" sz="1000" smtClean="0"/>
              <a:pPr/>
              <a:t>9</a:t>
            </a:fld>
            <a:r>
              <a:rPr lang="de-DE" sz="1000" smtClean="0"/>
              <a:t> -</a:t>
            </a:r>
          </a:p>
        </p:txBody>
      </p:sp>
      <p:sp>
        <p:nvSpPr>
          <p:cNvPr id="11268" name="Rectangle 2"/>
          <p:cNvSpPr>
            <a:spLocks noGrp="1" noChangeArrowheads="1"/>
          </p:cNvSpPr>
          <p:nvPr>
            <p:ph type="title" idx="4294967295"/>
          </p:nvPr>
        </p:nvSpPr>
        <p:spPr>
          <a:noFill/>
        </p:spPr>
        <p:txBody>
          <a:bodyPr wrap="square" lIns="92075" tIns="46038" rIns="92075" bIns="46038" anchor="ctr"/>
          <a:lstStyle/>
          <a:p>
            <a:r>
              <a:rPr lang="de-DE" smtClean="0"/>
              <a:t>Klassifikation mit RBF-Netzen</a:t>
            </a:r>
          </a:p>
        </p:txBody>
      </p:sp>
      <p:sp>
        <p:nvSpPr>
          <p:cNvPr id="11269" name="Rectangle 4"/>
          <p:cNvSpPr>
            <a:spLocks noChangeArrowheads="1"/>
          </p:cNvSpPr>
          <p:nvPr/>
        </p:nvSpPr>
        <p:spPr bwMode="auto">
          <a:xfrm>
            <a:off x="539750" y="1196975"/>
            <a:ext cx="8320088" cy="272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marL="639763" indent="-639763">
              <a:spcBef>
                <a:spcPct val="24000"/>
              </a:spcBef>
              <a:spcAft>
                <a:spcPct val="24000"/>
              </a:spcAft>
            </a:pPr>
            <a:r>
              <a:rPr lang="de-DE" b="1">
                <a:latin typeface="TIMES" charset="0"/>
              </a:rPr>
              <a:t>Beste</a:t>
            </a:r>
            <a:r>
              <a:rPr lang="de-DE" sz="1800" b="1">
                <a:latin typeface="TIMES" charset="0"/>
              </a:rPr>
              <a:t> </a:t>
            </a:r>
            <a:r>
              <a:rPr lang="de-DE" b="1">
                <a:latin typeface="TIMES" charset="0"/>
              </a:rPr>
              <a:t>Klassifizierung</a:t>
            </a:r>
            <a:r>
              <a:rPr lang="de-DE" sz="1800">
                <a:latin typeface="TIMES" charset="0"/>
              </a:rPr>
              <a:t>		</a:t>
            </a:r>
            <a:endParaRPr lang="de-DE" sz="1800" i="1">
              <a:latin typeface="TIMES" charset="0"/>
            </a:endParaRPr>
          </a:p>
          <a:p>
            <a:pPr marL="639763" indent="-639763">
              <a:spcBef>
                <a:spcPct val="24000"/>
              </a:spcBef>
              <a:spcAft>
                <a:spcPct val="48000"/>
              </a:spcAft>
            </a:pPr>
            <a:r>
              <a:rPr lang="de-DE">
                <a:latin typeface="TIMES" charset="0"/>
              </a:rPr>
              <a:t>Suche Klasse </a:t>
            </a:r>
            <a:r>
              <a:rPr lang="de-DE">
                <a:latin typeface="Symbol" pitchFamily="18" charset="2"/>
              </a:rPr>
              <a:t>w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 so, daß </a:t>
            </a:r>
            <a:r>
              <a:rPr lang="de-DE">
                <a:latin typeface="Symbol" pitchFamily="18" charset="2"/>
              </a:rPr>
              <a:t>     </a:t>
            </a:r>
            <a:r>
              <a:rPr lang="de-DE">
                <a:latin typeface="TIMES" charset="0"/>
              </a:rPr>
              <a:t>p(</a:t>
            </a:r>
            <a:r>
              <a:rPr lang="de-DE">
                <a:latin typeface="Symbol" pitchFamily="18" charset="2"/>
              </a:rPr>
              <a:t>w</a:t>
            </a:r>
            <a:r>
              <a:rPr lang="de-DE" baseline="-25000">
                <a:latin typeface="TIMES" charset="0"/>
              </a:rPr>
              <a:t>k</a:t>
            </a:r>
            <a:r>
              <a:rPr lang="de-DE">
                <a:latin typeface="TIMES" charset="0"/>
              </a:rPr>
              <a:t>|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 = max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 p(</a:t>
            </a:r>
            <a:r>
              <a:rPr lang="de-DE">
                <a:latin typeface="Symbol" pitchFamily="18" charset="2"/>
              </a:rPr>
              <a:t>w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|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     </a:t>
            </a:r>
            <a:r>
              <a:rPr lang="de-DE" sz="1800" i="1">
                <a:solidFill>
                  <a:srgbClr val="0033CC"/>
                </a:solidFill>
                <a:latin typeface="TIMES" charset="0"/>
              </a:rPr>
              <a:t>Bayes-Klassifizierung</a:t>
            </a:r>
            <a:r>
              <a:rPr lang="de-DE">
                <a:latin typeface="TIMES" charset="0"/>
              </a:rPr>
              <a:t> </a:t>
            </a:r>
          </a:p>
          <a:p>
            <a:pPr marL="639763" indent="-639763">
              <a:spcBef>
                <a:spcPct val="24000"/>
              </a:spcBef>
              <a:spcAft>
                <a:spcPct val="48000"/>
              </a:spcAft>
            </a:pPr>
            <a:r>
              <a:rPr lang="de-DE">
                <a:latin typeface="TIMES" charset="0"/>
              </a:rPr>
              <a:t>Wir wissen: p(</a:t>
            </a:r>
            <a:r>
              <a:rPr lang="de-DE">
                <a:latin typeface="Symbol" pitchFamily="18" charset="2"/>
              </a:rPr>
              <a:t>w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|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 =  </a:t>
            </a:r>
          </a:p>
          <a:p>
            <a:pPr marL="639763" indent="-639763">
              <a:lnSpc>
                <a:spcPct val="200000"/>
              </a:lnSpc>
              <a:spcBef>
                <a:spcPct val="24000"/>
              </a:spcBef>
              <a:spcAft>
                <a:spcPct val="48000"/>
              </a:spcAft>
            </a:pPr>
            <a:r>
              <a:rPr lang="de-DE" b="1">
                <a:latin typeface="TIMES" charset="0"/>
              </a:rPr>
              <a:t>Annahme</a:t>
            </a:r>
            <a:r>
              <a:rPr lang="de-DE">
                <a:latin typeface="TIMES" charset="0"/>
              </a:rPr>
              <a:t>: </a:t>
            </a:r>
            <a:r>
              <a:rPr lang="de-DE" sz="1800">
                <a:latin typeface="TIMES" charset="0"/>
              </a:rPr>
              <a:t>Gaußverteilte Abweichungen der </a:t>
            </a:r>
            <a:r>
              <a:rPr lang="de-DE" sz="1800" b="1">
                <a:latin typeface="TIMES" charset="0"/>
              </a:rPr>
              <a:t>x</a:t>
            </a:r>
            <a:r>
              <a:rPr lang="de-DE" sz="1800">
                <a:latin typeface="TIMES" charset="0"/>
              </a:rPr>
              <a:t> von den Klassenprototypen </a:t>
            </a:r>
            <a:r>
              <a:rPr lang="de-DE" sz="1800" b="1">
                <a:latin typeface="TIMES" charset="0"/>
              </a:rPr>
              <a:t>c</a:t>
            </a:r>
            <a:r>
              <a:rPr lang="de-DE" sz="1800" baseline="-25000">
                <a:latin typeface="TIMES" charset="0"/>
              </a:rPr>
              <a:t>i</a:t>
            </a:r>
            <a:r>
              <a:rPr lang="de-DE" sz="1800">
                <a:latin typeface="TIMES" charset="0"/>
              </a:rPr>
              <a:t>,</a:t>
            </a:r>
            <a:r>
              <a:rPr lang="de-DE">
                <a:latin typeface="TIMES" charset="0"/>
              </a:rPr>
              <a:t> </a:t>
            </a:r>
          </a:p>
          <a:p>
            <a:pPr marL="639763" indent="-639763">
              <a:spcBef>
                <a:spcPct val="24000"/>
              </a:spcBef>
              <a:spcAft>
                <a:spcPct val="24000"/>
              </a:spcAft>
            </a:pPr>
            <a:r>
              <a:rPr lang="de-DE">
                <a:latin typeface="TIMES" charset="0"/>
              </a:rPr>
              <a:t>		     also		p(</a:t>
            </a:r>
            <a:r>
              <a:rPr lang="de-DE" b="1">
                <a:latin typeface="TIMES" charset="0"/>
              </a:rPr>
              <a:t>c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,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 = A                  =: S(</a:t>
            </a:r>
            <a:r>
              <a:rPr lang="de-DE" b="1">
                <a:latin typeface="TIMES" charset="0"/>
              </a:rPr>
              <a:t>c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,</a:t>
            </a:r>
            <a:r>
              <a:rPr lang="de-DE" b="1">
                <a:latin typeface="TIMES" charset="0"/>
              </a:rPr>
              <a:t>x</a:t>
            </a:r>
            <a:r>
              <a:rPr lang="de-DE">
                <a:latin typeface="TIMES" charset="0"/>
              </a:rPr>
              <a:t>)</a:t>
            </a:r>
            <a:r>
              <a:rPr lang="de-DE" i="1">
                <a:latin typeface="TIMES" charset="0"/>
              </a:rPr>
              <a:t>       </a:t>
            </a:r>
          </a:p>
        </p:txBody>
      </p:sp>
      <p:graphicFrame>
        <p:nvGraphicFramePr>
          <p:cNvPr id="11270" name="Object 5"/>
          <p:cNvGraphicFramePr>
            <a:graphicFrameLocks/>
          </p:cNvGraphicFramePr>
          <p:nvPr/>
        </p:nvGraphicFramePr>
        <p:xfrm>
          <a:off x="3103563" y="2049463"/>
          <a:ext cx="2189162" cy="958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12" name="Equation" r:id="rId4" imgW="1181100" imgH="508000" progId="Equation.DSMT4">
                  <p:embed/>
                </p:oleObj>
              </mc:Choice>
              <mc:Fallback>
                <p:oleObj name="Equation" r:id="rId4" imgW="1181100" imgH="508000" progId="Equation.DSMT4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3563" y="2049463"/>
                        <a:ext cx="2189162" cy="958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71" name="Object 6"/>
          <p:cNvGraphicFramePr>
            <a:graphicFrameLocks/>
          </p:cNvGraphicFramePr>
          <p:nvPr/>
        </p:nvGraphicFramePr>
        <p:xfrm>
          <a:off x="4572000" y="3213100"/>
          <a:ext cx="963613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13" name="Equation" r:id="rId6" imgW="393359" imgH="304536" progId="Equation.DSMT4">
                  <p:embed/>
                </p:oleObj>
              </mc:Choice>
              <mc:Fallback>
                <p:oleObj name="Equation" r:id="rId6" imgW="393359" imgH="304536" progId="Equation.DSMT4">
                  <p:embed/>
                  <p:pic>
                    <p:nvPicPr>
                      <p:cNvPr id="0" name="Object 6"/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3213100"/>
                        <a:ext cx="963613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50" name="Rectangle 8"/>
          <p:cNvSpPr>
            <a:spLocks noChangeArrowheads="1"/>
          </p:cNvSpPr>
          <p:nvPr/>
        </p:nvSpPr>
        <p:spPr bwMode="auto">
          <a:xfrm>
            <a:off x="539750" y="4221163"/>
            <a:ext cx="8382000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Aft>
                <a:spcPct val="24000"/>
              </a:spcAft>
            </a:pPr>
            <a:r>
              <a:rPr lang="de-DE" sz="1800" i="1">
                <a:solidFill>
                  <a:srgbClr val="FF9900"/>
                </a:solidFill>
                <a:latin typeface="TIMES" charset="0"/>
              </a:rPr>
              <a:t>       </a:t>
            </a:r>
            <a:r>
              <a:rPr lang="de-DE" i="1">
                <a:solidFill>
                  <a:srgbClr val="FF9900"/>
                </a:solidFill>
                <a:latin typeface="TIMES" charset="0"/>
              </a:rPr>
              <a:t>Bayes-Klassifizierung mit NN:</a:t>
            </a:r>
            <a:r>
              <a:rPr lang="de-DE" sz="1800">
                <a:latin typeface="TIMES" charset="0"/>
              </a:rPr>
              <a:t> </a:t>
            </a:r>
          </a:p>
          <a:p>
            <a:pPr>
              <a:lnSpc>
                <a:spcPct val="40000"/>
              </a:lnSpc>
              <a:spcAft>
                <a:spcPct val="24000"/>
              </a:spcAft>
            </a:pPr>
            <a:r>
              <a:rPr lang="de-DE">
                <a:latin typeface="TIMES" charset="0"/>
              </a:rPr>
              <a:t>Suche Klasse </a:t>
            </a:r>
            <a:r>
              <a:rPr lang="de-DE">
                <a:latin typeface="Symbol" pitchFamily="18" charset="2"/>
              </a:rPr>
              <a:t>w</a:t>
            </a:r>
            <a:r>
              <a:rPr lang="de-DE" baseline="-25000">
                <a:latin typeface="TIMES" charset="0"/>
              </a:rPr>
              <a:t>k</a:t>
            </a:r>
            <a:r>
              <a:rPr lang="de-DE">
                <a:latin typeface="TIMES" charset="0"/>
              </a:rPr>
              <a:t> so, daß mit</a:t>
            </a:r>
            <a:r>
              <a:rPr lang="de-DE" sz="2400">
                <a:latin typeface="TIMES" charset="0"/>
              </a:rPr>
              <a:t> y</a:t>
            </a:r>
            <a:r>
              <a:rPr lang="de-DE" sz="2400" baseline="-25000">
                <a:latin typeface="TIMES" charset="0"/>
              </a:rPr>
              <a:t>i</a:t>
            </a:r>
            <a:r>
              <a:rPr lang="de-DE" sz="2400">
                <a:latin typeface="TIMES" charset="0"/>
              </a:rPr>
              <a:t> =</a:t>
            </a:r>
          </a:p>
          <a:p>
            <a:pPr>
              <a:lnSpc>
                <a:spcPct val="250000"/>
              </a:lnSpc>
              <a:spcAft>
                <a:spcPct val="24000"/>
              </a:spcAft>
            </a:pPr>
            <a:r>
              <a:rPr lang="de-DE">
                <a:latin typeface="TIMES" charset="0"/>
              </a:rPr>
              <a:t>	y</a:t>
            </a:r>
            <a:r>
              <a:rPr lang="de-DE" baseline="-25000">
                <a:latin typeface="TIMES" charset="0"/>
              </a:rPr>
              <a:t>k</a:t>
            </a:r>
            <a:r>
              <a:rPr lang="de-DE">
                <a:latin typeface="TIMES" charset="0"/>
              </a:rPr>
              <a:t> = max</a:t>
            </a:r>
            <a:r>
              <a:rPr lang="de-DE" baseline="-25000">
                <a:latin typeface="TIMES" charset="0"/>
              </a:rPr>
              <a:t>i</a:t>
            </a:r>
            <a:r>
              <a:rPr lang="de-DE">
                <a:latin typeface="TIMES" charset="0"/>
              </a:rPr>
              <a:t>  y</a:t>
            </a:r>
            <a:r>
              <a:rPr lang="de-DE" baseline="-25000">
                <a:latin typeface="TIMES" charset="0"/>
              </a:rPr>
              <a:t>i 	</a:t>
            </a:r>
            <a:r>
              <a:rPr lang="de-DE" i="1">
                <a:solidFill>
                  <a:srgbClr val="0066CC"/>
                </a:solidFill>
                <a:latin typeface="TIMES" charset="0"/>
              </a:rPr>
              <a:t>winner take all</a:t>
            </a:r>
            <a:r>
              <a:rPr lang="de-DE">
                <a:latin typeface="TIMES" charset="0"/>
              </a:rPr>
              <a:t> </a:t>
            </a:r>
            <a:endParaRPr lang="de-DE" i="1">
              <a:latin typeface="TIMES" charset="0"/>
            </a:endParaRPr>
          </a:p>
          <a:p>
            <a:pPr algn="r">
              <a:lnSpc>
                <a:spcPct val="0"/>
              </a:lnSpc>
              <a:spcAft>
                <a:spcPct val="24000"/>
              </a:spcAft>
            </a:pPr>
            <a:r>
              <a:rPr lang="de-DE" sz="1800">
                <a:latin typeface="TIMES" charset="0"/>
              </a:rPr>
              <a:t>		 		   							         	RBF	</a:t>
            </a:r>
            <a:r>
              <a:rPr lang="de-DE" sz="1800" i="1">
                <a:latin typeface="TIMES" charset="0"/>
              </a:rPr>
              <a:t>Suche Maximum</a:t>
            </a:r>
          </a:p>
        </p:txBody>
      </p:sp>
      <p:graphicFrame>
        <p:nvGraphicFramePr>
          <p:cNvPr id="10244" name="Object 9"/>
          <p:cNvGraphicFramePr>
            <a:graphicFrameLocks/>
          </p:cNvGraphicFramePr>
          <p:nvPr/>
        </p:nvGraphicFramePr>
        <p:xfrm>
          <a:off x="6011863" y="4437063"/>
          <a:ext cx="2749550" cy="167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14" name="Document" r:id="rId8" imgW="3322320" imgH="2036064" progId="Word.Document.6">
                  <p:embed/>
                </p:oleObj>
              </mc:Choice>
              <mc:Fallback>
                <p:oleObj name="Document" r:id="rId8" imgW="3322320" imgH="2036064" progId="Word.Document.6">
                  <p:embed/>
                  <p:pic>
                    <p:nvPicPr>
                      <p:cNvPr id="0" name="Object 9"/>
                      <p:cNvPicPr>
                        <a:picLocks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1863" y="4437063"/>
                        <a:ext cx="2749550" cy="1679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51" name="AutoShape 10"/>
          <p:cNvSpPr>
            <a:spLocks noChangeArrowheads="1"/>
          </p:cNvSpPr>
          <p:nvPr/>
        </p:nvSpPr>
        <p:spPr bwMode="auto">
          <a:xfrm>
            <a:off x="615950" y="4221163"/>
            <a:ext cx="350838" cy="338137"/>
          </a:xfrm>
          <a:prstGeom prst="rightArrow">
            <a:avLst>
              <a:gd name="adj1" fmla="val 50000"/>
              <a:gd name="adj2" fmla="val 51883"/>
            </a:avLst>
          </a:prstGeom>
          <a:solidFill>
            <a:srgbClr val="FF9900">
              <a:alpha val="50195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de-DE"/>
          </a:p>
        </p:txBody>
      </p:sp>
      <p:graphicFrame>
        <p:nvGraphicFramePr>
          <p:cNvPr id="10245" name="Object 11"/>
          <p:cNvGraphicFramePr>
            <a:graphicFrameLocks noChangeAspect="1"/>
          </p:cNvGraphicFramePr>
          <p:nvPr/>
        </p:nvGraphicFramePr>
        <p:xfrm>
          <a:off x="4465638" y="4424363"/>
          <a:ext cx="1292225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15" name="Equation" r:id="rId10" imgW="647700" imgH="508000" progId="Equation.DSMT4">
                  <p:embed/>
                </p:oleObj>
              </mc:Choice>
              <mc:Fallback>
                <p:oleObj name="Equation" r:id="rId10" imgW="647700" imgH="50800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65638" y="4424363"/>
                        <a:ext cx="1292225" cy="1012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cover dir="u"/>
    <p:sndAc>
      <p:stSnd>
        <p:snd r:embed="rId3" name="Diaprojektor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0" grpId="0"/>
      <p:bldP spid="10251" grpId="0" animBg="1"/>
    </p:bldLst>
  </p:timing>
</p:sld>
</file>

<file path=ppt/theme/theme1.xml><?xml version="1.0" encoding="utf-8"?>
<a:theme xmlns:a="http://schemas.openxmlformats.org/drawingml/2006/main" name="AS-Vorlage">
  <a:themeElements>
    <a:clrScheme name="AS-Vorlag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AS-Vorlag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</a:objectDefaults>
  <a:extraClrSchemeLst>
    <a:extraClrScheme>
      <a:clrScheme name="AS-Vorlag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S-Vorlag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S-Vorlag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S-Vorlag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S-Vorlag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S-Vorlag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S-Vorlag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1512</Words>
  <Application>Microsoft Office PowerPoint</Application>
  <PresentationFormat>Bildschirmpräsentation (4:3)</PresentationFormat>
  <Paragraphs>622</Paragraphs>
  <Slides>39</Slides>
  <Notes>6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10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10</vt:i4>
      </vt:variant>
      <vt:variant>
        <vt:lpstr>Folientitel</vt:lpstr>
      </vt:variant>
      <vt:variant>
        <vt:i4>39</vt:i4>
      </vt:variant>
    </vt:vector>
  </HeadingPairs>
  <TitlesOfParts>
    <vt:vector size="60" baseType="lpstr">
      <vt:lpstr>Arial</vt:lpstr>
      <vt:lpstr>Arial Black</vt:lpstr>
      <vt:lpstr>Courier</vt:lpstr>
      <vt:lpstr>Courier New</vt:lpstr>
      <vt:lpstr>MT Extra</vt:lpstr>
      <vt:lpstr>Symbol</vt:lpstr>
      <vt:lpstr>Tahoma</vt:lpstr>
      <vt:lpstr>TIMES</vt:lpstr>
      <vt:lpstr>Times New Roman</vt:lpstr>
      <vt:lpstr>Wingdings</vt:lpstr>
      <vt:lpstr>AS-Vorlage</vt:lpstr>
      <vt:lpstr>Image</vt:lpstr>
      <vt:lpstr>Picture</vt:lpstr>
      <vt:lpstr>Document</vt:lpstr>
      <vt:lpstr>Dokument</vt:lpstr>
      <vt:lpstr>Equation</vt:lpstr>
      <vt:lpstr>Bild</vt:lpstr>
      <vt:lpstr>Formel</vt:lpstr>
      <vt:lpstr>Diagramm</vt:lpstr>
      <vt:lpstr>CorelDRAW</vt:lpstr>
      <vt:lpstr>SnapGrafx</vt:lpstr>
      <vt:lpstr>Radiale Basis-funktionen AS1-5</vt:lpstr>
      <vt:lpstr>Lernen in RBF-Netzen</vt:lpstr>
      <vt:lpstr>Biologische rezeptive Felder</vt:lpstr>
      <vt:lpstr>Biologische rezeptive Felder</vt:lpstr>
      <vt:lpstr>Multilayer-Klassifikation</vt:lpstr>
      <vt:lpstr>Klassifikation und RBF</vt:lpstr>
      <vt:lpstr>RBF-Netze</vt:lpstr>
      <vt:lpstr>RBF-Netze</vt:lpstr>
      <vt:lpstr>Klassifikation mit RBF-Netzen</vt:lpstr>
      <vt:lpstr>Klassifikation mit winner-take-all</vt:lpstr>
      <vt:lpstr>Frage</vt:lpstr>
      <vt:lpstr>Lernen in RBF-Netzen</vt:lpstr>
      <vt:lpstr>Lernverfahren</vt:lpstr>
      <vt:lpstr>Anpassung der ersten Schicht</vt:lpstr>
      <vt:lpstr>Erste Schicht: Initiale Verteilung </vt:lpstr>
      <vt:lpstr>Erste Schicht: Initiale Verteilung </vt:lpstr>
      <vt:lpstr>Erste Schicht: Initiale Verteilung    </vt:lpstr>
      <vt:lpstr>Erste Schicht: Initiale Verteilung</vt:lpstr>
      <vt:lpstr>PowerPoint-Präsentation</vt:lpstr>
      <vt:lpstr>PowerPoint-Präsentation</vt:lpstr>
      <vt:lpstr>PowerPoint-Präsentation</vt:lpstr>
      <vt:lpstr>PowerPoint-Präsentation</vt:lpstr>
      <vt:lpstr>Erste Schicht: Initiale Verteilung </vt:lpstr>
      <vt:lpstr>Erste Schicht: Initiale Verteilung</vt:lpstr>
      <vt:lpstr>Anpassung der zweiten Schicht</vt:lpstr>
      <vt:lpstr>Frage</vt:lpstr>
      <vt:lpstr>RBF Code</vt:lpstr>
      <vt:lpstr>RBF Code</vt:lpstr>
      <vt:lpstr>Lernen in RBF-Netzen</vt:lpstr>
      <vt:lpstr>Profilextrusion </vt:lpstr>
      <vt:lpstr>Profilextrusion </vt:lpstr>
      <vt:lpstr>Profilextrusion </vt:lpstr>
      <vt:lpstr>Profilextrusion</vt:lpstr>
      <vt:lpstr>Profilextrusion</vt:lpstr>
      <vt:lpstr>Profilextrusion</vt:lpstr>
      <vt:lpstr>Profilextrusion</vt:lpstr>
      <vt:lpstr>Profilextrusion</vt:lpstr>
      <vt:lpstr>Konvergenzgeschwindigkeit</vt:lpstr>
      <vt:lpstr>Profilextrusion</vt:lpstr>
    </vt:vector>
  </TitlesOfParts>
  <Company>Home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Lernen und Klassifizieren</dc:title>
  <dc:creator>Rudi</dc:creator>
  <cp:lastModifiedBy>Rudi</cp:lastModifiedBy>
  <cp:revision>159</cp:revision>
  <dcterms:created xsi:type="dcterms:W3CDTF">2006-04-04T08:40:14Z</dcterms:created>
  <dcterms:modified xsi:type="dcterms:W3CDTF">2014-01-09T16:13:39Z</dcterms:modified>
</cp:coreProperties>
</file>